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68" r:id="rId3"/>
    <p:sldId id="269" r:id="rId4"/>
    <p:sldId id="270" r:id="rId5"/>
    <p:sldId id="271" r:id="rId6"/>
    <p:sldId id="272" r:id="rId7"/>
    <p:sldId id="273" r:id="rId8"/>
    <p:sldId id="275" r:id="rId9"/>
    <p:sldId id="274" r:id="rId10"/>
    <p:sldId id="276" r:id="rId11"/>
    <p:sldId id="277" r:id="rId12"/>
    <p:sldId id="278" r:id="rId13"/>
    <p:sldId id="279" r:id="rId14"/>
    <p:sldId id="281" r:id="rId15"/>
    <p:sldId id="282" r:id="rId16"/>
    <p:sldId id="283" r:id="rId17"/>
    <p:sldId id="284" r:id="rId18"/>
    <p:sldId id="285" r:id="rId19"/>
    <p:sldId id="289" r:id="rId20"/>
    <p:sldId id="288" r:id="rId21"/>
    <p:sldId id="290" r:id="rId22"/>
    <p:sldId id="291" r:id="rId23"/>
    <p:sldId id="292"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5D8A42-551E-4B17-A674-F720E05F4AEB}" type="datetimeFigureOut">
              <a:rPr lang="en-US" smtClean="0"/>
              <a:t>4/28/2025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FA1AD-C522-4A1C-95A2-A6C5182E8012}" type="slidenum">
              <a:rPr lang="en-US" smtClean="0"/>
              <a:t>‹#›</a:t>
            </a:fld>
            <a:endParaRPr lang="en-US"/>
          </a:p>
        </p:txBody>
      </p:sp>
    </p:spTree>
    <p:extLst>
      <p:ext uri="{BB962C8B-B14F-4D97-AF65-F5344CB8AC3E}">
        <p14:creationId xmlns:p14="http://schemas.microsoft.com/office/powerpoint/2010/main" val="3698074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F1BAF-C54D-48DA-A736-5304DB5F1BCD}"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49EF5-FF58-4ED0-81CC-480631E7E22F}" type="slidenum">
              <a:rPr lang="en-US" smtClean="0"/>
              <a:t>‹#›</a:t>
            </a:fld>
            <a:endParaRPr lang="en-US"/>
          </a:p>
        </p:txBody>
      </p:sp>
    </p:spTree>
    <p:extLst>
      <p:ext uri="{BB962C8B-B14F-4D97-AF65-F5344CB8AC3E}">
        <p14:creationId xmlns:p14="http://schemas.microsoft.com/office/powerpoint/2010/main" val="3469517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37890F-6FD8-4E13-BE4C-A517C00508C5}" type="datetime1">
              <a:rPr lang="en-US" smtClean="0"/>
              <a:t>4/28/2025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7310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8D8F06-5EA4-4B5F-AC65-81240AC62CC8}" type="datetime1">
              <a:rPr lang="en-US" smtClean="0"/>
              <a:t>4/28/2025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42145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C6DAD-2AA3-4A2D-9FAD-2E5257F26EBB}" type="datetime1">
              <a:rPr lang="en-US" smtClean="0"/>
              <a:t>4/28/2025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08294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763B4C-E1FB-4748-AE0D-B7EFC71E9650}" type="datetime1">
              <a:rPr lang="en-US" smtClean="0"/>
              <a:t>4/28/2025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73185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285D82-2936-4A0D-9CE6-C49E6601936E}" type="datetime1">
              <a:rPr lang="en-US" smtClean="0"/>
              <a:t>4/28/2025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35349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7523E1-475F-4C68-A139-A5E6A90BD158}" type="datetime1">
              <a:rPr lang="en-US" smtClean="0"/>
              <a:t>4/28/2025</a:t>
            </a:fld>
            <a:endParaRPr lang="en-US"/>
          </a:p>
        </p:txBody>
      </p:sp>
      <p:sp>
        <p:nvSpPr>
          <p:cNvPr id="6" name="Footer Placeholder 5"/>
          <p:cNvSpPr>
            <a:spLocks noGrp="1"/>
          </p:cNvSpPr>
          <p:nvPr>
            <p:ph type="ftr" sz="quarter" idx="11"/>
          </p:nvPr>
        </p:nvSpPr>
        <p:spPr/>
        <p:txBody>
          <a:bodyPr/>
          <a:lstStyle/>
          <a:p>
            <a:r>
              <a:rPr lang="en-US" smtClean="0"/>
              <a:t>UTAS-Nizwa</a:t>
            </a:r>
            <a:endParaRPr lang="en-US"/>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6203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A77D82-D4BD-42C7-B371-A902E0DD0A71}" type="datetime1">
              <a:rPr lang="en-US" smtClean="0"/>
              <a:t>4/28/2025</a:t>
            </a:fld>
            <a:endParaRPr lang="en-US"/>
          </a:p>
        </p:txBody>
      </p:sp>
      <p:sp>
        <p:nvSpPr>
          <p:cNvPr id="8" name="Footer Placeholder 7"/>
          <p:cNvSpPr>
            <a:spLocks noGrp="1"/>
          </p:cNvSpPr>
          <p:nvPr>
            <p:ph type="ftr" sz="quarter" idx="11"/>
          </p:nvPr>
        </p:nvSpPr>
        <p:spPr/>
        <p:txBody>
          <a:bodyPr/>
          <a:lstStyle/>
          <a:p>
            <a:r>
              <a:rPr lang="en-US" smtClean="0"/>
              <a:t>UTAS-Nizwa</a:t>
            </a:r>
            <a:endParaRPr lang="en-US"/>
          </a:p>
        </p:txBody>
      </p:sp>
      <p:sp>
        <p:nvSpPr>
          <p:cNvPr id="9" name="Slide Number Placeholder 8"/>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367236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D55852-7661-4051-B3B0-C3CFCE5BDD73}" type="datetime1">
              <a:rPr lang="en-US" smtClean="0"/>
              <a:t>4/28/2025</a:t>
            </a:fld>
            <a:endParaRPr lang="en-US"/>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5" name="Slide Number Placeholder 4"/>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411417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199A-53A1-4DC7-B3F5-41E3B51DEFDA}" type="datetime1">
              <a:rPr lang="en-US" smtClean="0"/>
              <a:t>4/28/2025</a:t>
            </a:fld>
            <a:endParaRPr lang="en-US"/>
          </a:p>
        </p:txBody>
      </p:sp>
      <p:sp>
        <p:nvSpPr>
          <p:cNvPr id="3" name="Footer Placeholder 2"/>
          <p:cNvSpPr>
            <a:spLocks noGrp="1"/>
          </p:cNvSpPr>
          <p:nvPr>
            <p:ph type="ftr" sz="quarter" idx="11"/>
          </p:nvPr>
        </p:nvSpPr>
        <p:spPr/>
        <p:txBody>
          <a:bodyPr/>
          <a:lstStyle/>
          <a:p>
            <a:r>
              <a:rPr lang="en-US" smtClean="0"/>
              <a:t>UTAS-Nizwa</a:t>
            </a:r>
            <a:endParaRPr lang="en-US"/>
          </a:p>
        </p:txBody>
      </p:sp>
      <p:sp>
        <p:nvSpPr>
          <p:cNvPr id="4" name="Slide Number Placeholder 3"/>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65726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34584D-B209-4544-81E8-BEFE1E96A2F8}" type="datetime1">
              <a:rPr lang="en-US" smtClean="0"/>
              <a:t>4/28/2025</a:t>
            </a:fld>
            <a:endParaRPr lang="en-US"/>
          </a:p>
        </p:txBody>
      </p:sp>
      <p:sp>
        <p:nvSpPr>
          <p:cNvPr id="6" name="Footer Placeholder 5"/>
          <p:cNvSpPr>
            <a:spLocks noGrp="1"/>
          </p:cNvSpPr>
          <p:nvPr>
            <p:ph type="ftr" sz="quarter" idx="11"/>
          </p:nvPr>
        </p:nvSpPr>
        <p:spPr/>
        <p:txBody>
          <a:bodyPr/>
          <a:lstStyle/>
          <a:p>
            <a:r>
              <a:rPr lang="en-US" smtClean="0"/>
              <a:t>UTAS-Nizwa</a:t>
            </a:r>
            <a:endParaRPr lang="en-US"/>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5031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DB0201-ACC4-4740-B7DD-B99D479021CA}" type="datetime1">
              <a:rPr lang="en-US" smtClean="0"/>
              <a:t>4/28/2025</a:t>
            </a:fld>
            <a:endParaRPr lang="en-US"/>
          </a:p>
        </p:txBody>
      </p:sp>
      <p:sp>
        <p:nvSpPr>
          <p:cNvPr id="6" name="Footer Placeholder 5"/>
          <p:cNvSpPr>
            <a:spLocks noGrp="1"/>
          </p:cNvSpPr>
          <p:nvPr>
            <p:ph type="ftr" sz="quarter" idx="11"/>
          </p:nvPr>
        </p:nvSpPr>
        <p:spPr/>
        <p:txBody>
          <a:bodyPr/>
          <a:lstStyle/>
          <a:p>
            <a:r>
              <a:rPr lang="en-US" smtClean="0"/>
              <a:t>UTAS-Nizwa</a:t>
            </a:r>
            <a:endParaRPr lang="en-US"/>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80209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F332E-3464-4A2E-9154-2999010E4CCC}" type="datetime1">
              <a:rPr lang="en-US" smtClean="0"/>
              <a:t>4/28/2025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UTAS-Nizwa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0858D-46B0-48F8-99DE-5004CA22D040}" type="slidenum">
              <a:rPr lang="en-US" smtClean="0"/>
              <a:t>‹#›</a:t>
            </a:fld>
            <a:endParaRPr lang="en-US"/>
          </a:p>
        </p:txBody>
      </p:sp>
    </p:spTree>
    <p:extLst>
      <p:ext uri="{BB962C8B-B14F-4D97-AF65-F5344CB8AC3E}">
        <p14:creationId xmlns:p14="http://schemas.microsoft.com/office/powerpoint/2010/main" val="1153113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59" y="1046862"/>
            <a:ext cx="11953963" cy="303766"/>
          </a:xfrm>
        </p:spPr>
        <p:txBody>
          <a:bodyPr>
            <a:noAutofit/>
          </a:bodyPr>
          <a:lstStyle/>
          <a:p>
            <a:r>
              <a:rPr lang="en-US" sz="3200" b="1" smtClean="0">
                <a:solidFill>
                  <a:srgbClr val="FF0000"/>
                </a:solidFill>
              </a:rPr>
              <a:t>System Administration-CSNW3203-ITNT403</a:t>
            </a:r>
            <a:endParaRPr lang="en-US" sz="3200" b="1" dirty="0">
              <a:solidFill>
                <a:srgbClr val="FF0000"/>
              </a:solidFill>
            </a:endParaRPr>
          </a:p>
        </p:txBody>
      </p:sp>
      <p:sp>
        <p:nvSpPr>
          <p:cNvPr id="3" name="Subtitle 2"/>
          <p:cNvSpPr>
            <a:spLocks noGrp="1"/>
          </p:cNvSpPr>
          <p:nvPr>
            <p:ph type="subTitle" idx="1"/>
          </p:nvPr>
        </p:nvSpPr>
        <p:spPr>
          <a:xfrm>
            <a:off x="75324" y="1501629"/>
            <a:ext cx="12015832" cy="4613945"/>
          </a:xfrm>
        </p:spPr>
        <p:txBody>
          <a:bodyPr>
            <a:normAutofit fontScale="55000" lnSpcReduction="20000"/>
          </a:bodyPr>
          <a:lstStyle/>
          <a:p>
            <a:pPr algn="l"/>
            <a:r>
              <a:rPr lang="en-GB" b="1" dirty="0"/>
              <a:t>Chapter 8: Network configuration</a:t>
            </a:r>
          </a:p>
          <a:p>
            <a:pPr algn="l"/>
            <a:r>
              <a:rPr lang="en-GB" b="1" dirty="0"/>
              <a:t>8.1 Understating Different types of Network Interfaces</a:t>
            </a:r>
          </a:p>
          <a:p>
            <a:pPr algn="l"/>
            <a:r>
              <a:rPr lang="en-GB" b="1" dirty="0"/>
              <a:t>8.2 Configure Ethernet Interface	</a:t>
            </a:r>
          </a:p>
          <a:p>
            <a:pPr algn="l"/>
            <a:r>
              <a:rPr lang="en-GB" b="1" dirty="0"/>
              <a:t>8.3 Enable Basic Routing</a:t>
            </a:r>
          </a:p>
          <a:p>
            <a:pPr algn="l"/>
            <a:endParaRPr lang="en-GB" b="1" dirty="0"/>
          </a:p>
          <a:p>
            <a:pPr algn="l"/>
            <a:r>
              <a:rPr lang="en-GB" b="1" dirty="0"/>
              <a:t>Chapter 9: System Backup	</a:t>
            </a:r>
          </a:p>
          <a:p>
            <a:pPr algn="l"/>
            <a:r>
              <a:rPr lang="en-GB" b="1" dirty="0"/>
              <a:t>9.1 Understand the need of Backup	</a:t>
            </a:r>
          </a:p>
          <a:p>
            <a:pPr algn="l"/>
            <a:r>
              <a:rPr lang="en-GB" b="1" dirty="0"/>
              <a:t>9.2 Understands different types of backup	</a:t>
            </a:r>
          </a:p>
          <a:p>
            <a:pPr algn="l"/>
            <a:r>
              <a:rPr lang="en-GB" b="1" dirty="0"/>
              <a:t>9.3 Differentiate between backup utilities.	</a:t>
            </a:r>
          </a:p>
          <a:p>
            <a:pPr algn="l"/>
            <a:r>
              <a:rPr lang="en-GB" b="1" dirty="0"/>
              <a:t>9.4 Backup Configuration</a:t>
            </a:r>
          </a:p>
          <a:p>
            <a:pPr algn="l"/>
            <a:endParaRPr lang="en-GB" b="1" dirty="0"/>
          </a:p>
          <a:p>
            <a:pPr algn="l"/>
            <a:r>
              <a:rPr lang="en-GB" b="1" dirty="0"/>
              <a:t>Chapter 10:</a:t>
            </a:r>
          </a:p>
          <a:p>
            <a:pPr algn="l"/>
            <a:r>
              <a:rPr lang="en-GB" b="1" dirty="0"/>
              <a:t>10.1 Advanced Storage Administration	</a:t>
            </a:r>
          </a:p>
          <a:p>
            <a:pPr algn="l"/>
            <a:r>
              <a:rPr lang="en-GB" b="1" dirty="0"/>
              <a:t>10.2 Understand the importance of Advance Storage</a:t>
            </a:r>
          </a:p>
          <a:p>
            <a:pPr algn="l"/>
            <a:r>
              <a:rPr lang="en-GB" b="1" dirty="0"/>
              <a:t>10.3 Understanding different RAID Levels</a:t>
            </a:r>
          </a:p>
          <a:p>
            <a:pPr algn="l"/>
            <a:r>
              <a:rPr lang="en-GB" b="1" dirty="0"/>
              <a:t>10.4 Create Logical Volume Management (LVM)</a:t>
            </a:r>
          </a:p>
          <a:p>
            <a:pPr algn="l"/>
            <a:r>
              <a:rPr lang="en-GB" b="1" dirty="0"/>
              <a:t>10.5 Modifying Logical Volume Management (LVM)</a:t>
            </a:r>
          </a:p>
        </p:txBody>
      </p:sp>
      <p:pic>
        <p:nvPicPr>
          <p:cNvPr id="4" name="Picture 3" descr="C:\Users\e606013\Desktop\UTAS EXAM LOGO.png"/>
          <p:cNvPicPr/>
          <p:nvPr/>
        </p:nvPicPr>
        <p:blipFill>
          <a:blip r:embed="rId2">
            <a:extLst>
              <a:ext uri="{28A0092B-C50C-407E-A947-70E740481C1C}">
                <a14:useLocalDpi xmlns:a14="http://schemas.microsoft.com/office/drawing/2010/main" val="0"/>
              </a:ext>
            </a:extLst>
          </a:blip>
          <a:srcRect/>
          <a:stretch>
            <a:fillRect/>
          </a:stretch>
        </p:blipFill>
        <p:spPr bwMode="auto">
          <a:xfrm>
            <a:off x="9393223" y="0"/>
            <a:ext cx="2667000" cy="981075"/>
          </a:xfrm>
          <a:prstGeom prst="rect">
            <a:avLst/>
          </a:prstGeom>
          <a:noFill/>
          <a:ln>
            <a:noFill/>
          </a:ln>
        </p:spPr>
      </p:pic>
      <p:sp>
        <p:nvSpPr>
          <p:cNvPr id="7" name="Footer Placeholder 6"/>
          <p:cNvSpPr>
            <a:spLocks noGrp="1"/>
          </p:cNvSpPr>
          <p:nvPr>
            <p:ph type="ftr" sz="quarter" idx="11"/>
          </p:nvPr>
        </p:nvSpPr>
        <p:spPr/>
        <p:txBody>
          <a:bodyPr/>
          <a:lstStyle/>
          <a:p>
            <a:r>
              <a:rPr lang="en-US" smtClean="0"/>
              <a:t>UTAS-Nizwa</a:t>
            </a:r>
            <a:endParaRPr lang="en-US"/>
          </a:p>
        </p:txBody>
      </p:sp>
    </p:spTree>
    <p:extLst>
      <p:ext uri="{BB962C8B-B14F-4D97-AF65-F5344CB8AC3E}">
        <p14:creationId xmlns:p14="http://schemas.microsoft.com/office/powerpoint/2010/main" val="289750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GB" sz="1800" b="1" dirty="0"/>
              <a:t>Differentiate between backup </a:t>
            </a:r>
            <a:r>
              <a:rPr lang="en-GB" sz="1800" b="1" dirty="0" smtClean="0"/>
              <a:t>utilities</a:t>
            </a:r>
          </a:p>
          <a:p>
            <a:pPr marL="0" indent="0">
              <a:buNone/>
            </a:pPr>
            <a:r>
              <a:rPr lang="en-US" sz="1800" dirty="0"/>
              <a:t>1. </a:t>
            </a:r>
            <a:r>
              <a:rPr lang="en-US" sz="1800" dirty="0" err="1">
                <a:solidFill>
                  <a:srgbClr val="FF0000"/>
                </a:solidFill>
              </a:rPr>
              <a:t>rsync</a:t>
            </a:r>
            <a:r>
              <a:rPr lang="en-US" sz="1800" dirty="0"/>
              <a:t> – Sync &amp; Backup Tool</a:t>
            </a:r>
          </a:p>
          <a:p>
            <a:pPr marL="0" indent="0">
              <a:buNone/>
            </a:pPr>
            <a:r>
              <a:rPr lang="en-US" sz="1800" dirty="0" smtClean="0"/>
              <a:t>    </a:t>
            </a:r>
            <a:r>
              <a:rPr lang="en-US" sz="1800" dirty="0"/>
              <a:t>Use Case: File and directory sync (local or remote)</a:t>
            </a:r>
          </a:p>
          <a:p>
            <a:pPr marL="0" indent="0">
              <a:buNone/>
            </a:pPr>
            <a:r>
              <a:rPr lang="en-US" sz="1800" dirty="0"/>
              <a:t>    Pros: Fast, incremental, scriptable</a:t>
            </a:r>
          </a:p>
          <a:p>
            <a:pPr marL="0" indent="0">
              <a:buNone/>
            </a:pPr>
            <a:endParaRPr lang="en-US" sz="1800" dirty="0"/>
          </a:p>
          <a:p>
            <a:pPr marL="0" indent="0">
              <a:buNone/>
            </a:pPr>
            <a:r>
              <a:rPr lang="en-US" sz="1800" dirty="0"/>
              <a:t>2. </a:t>
            </a:r>
            <a:r>
              <a:rPr lang="en-US" sz="1800" dirty="0">
                <a:solidFill>
                  <a:srgbClr val="FF0000"/>
                </a:solidFill>
              </a:rPr>
              <a:t>tar </a:t>
            </a:r>
            <a:r>
              <a:rPr lang="en-US" sz="1800" dirty="0"/>
              <a:t>– Archive Utility</a:t>
            </a:r>
          </a:p>
          <a:p>
            <a:pPr marL="0" indent="0">
              <a:buNone/>
            </a:pPr>
            <a:endParaRPr lang="en-US" sz="1800" dirty="0"/>
          </a:p>
          <a:p>
            <a:pPr marL="0" indent="0">
              <a:buNone/>
            </a:pPr>
            <a:r>
              <a:rPr lang="en-US" sz="1800" dirty="0"/>
              <a:t>    Use Case: Compress and archive entire folders</a:t>
            </a:r>
          </a:p>
          <a:p>
            <a:pPr marL="0" indent="0">
              <a:buNone/>
            </a:pPr>
            <a:r>
              <a:rPr lang="en-US" sz="1800" dirty="0"/>
              <a:t>    Pros: Simple, widely available</a:t>
            </a:r>
          </a:p>
          <a:p>
            <a:pPr marL="0" indent="0">
              <a:buNone/>
            </a:pPr>
            <a:endParaRPr lang="en-US" sz="1800" dirty="0"/>
          </a:p>
          <a:p>
            <a:pPr marL="0" indent="0">
              <a:buNone/>
            </a:pPr>
            <a:r>
              <a:rPr lang="en-US" sz="1800" dirty="0"/>
              <a:t>3. </a:t>
            </a:r>
            <a:r>
              <a:rPr lang="en-US" sz="1800" dirty="0" err="1">
                <a:solidFill>
                  <a:srgbClr val="FF0000"/>
                </a:solidFill>
              </a:rPr>
              <a:t>dd</a:t>
            </a:r>
            <a:r>
              <a:rPr lang="en-US" sz="1800" dirty="0">
                <a:solidFill>
                  <a:srgbClr val="FF0000"/>
                </a:solidFill>
              </a:rPr>
              <a:t> </a:t>
            </a:r>
            <a:r>
              <a:rPr lang="en-US" sz="1800" dirty="0"/>
              <a:t>– Disk Cloning Tool</a:t>
            </a:r>
          </a:p>
          <a:p>
            <a:pPr marL="0" indent="0">
              <a:buNone/>
            </a:pPr>
            <a:endParaRPr lang="en-US" sz="1800" dirty="0"/>
          </a:p>
          <a:p>
            <a:pPr marL="0" indent="0">
              <a:buNone/>
            </a:pPr>
            <a:r>
              <a:rPr lang="en-US" sz="1800" dirty="0"/>
              <a:t>    Use Case: Make raw disk or partition images</a:t>
            </a:r>
          </a:p>
          <a:p>
            <a:pPr marL="0" indent="0">
              <a:buNone/>
            </a:pPr>
            <a:r>
              <a:rPr lang="en-US" sz="1800" dirty="0"/>
              <a:t>    Pros: Low-level, exact copy</a:t>
            </a:r>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20428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GB" sz="1800" b="1" dirty="0"/>
              <a:t>Backup </a:t>
            </a:r>
            <a:r>
              <a:rPr lang="en-GB" sz="1800" b="1" dirty="0" smtClean="0"/>
              <a:t>Configuration</a:t>
            </a:r>
          </a:p>
          <a:p>
            <a:pPr marL="0" indent="0">
              <a:buNone/>
            </a:pPr>
            <a:r>
              <a:rPr lang="en-US" sz="1800" b="1" dirty="0"/>
              <a:t>The</a:t>
            </a:r>
            <a:r>
              <a:rPr lang="en-US" sz="1800" b="1" dirty="0">
                <a:solidFill>
                  <a:srgbClr val="FF0000"/>
                </a:solidFill>
              </a:rPr>
              <a:t> tar </a:t>
            </a:r>
            <a:r>
              <a:rPr lang="en-US" sz="1800" b="1" dirty="0"/>
              <a:t>command in Linux is one of the most widely used utilities for creating and extracting archives (collections of files) and for compressing them. It's essential for backup and data transfer tasks</a:t>
            </a:r>
            <a:r>
              <a:rPr lang="en-US" sz="1800" b="1" dirty="0" smtClean="0"/>
              <a:t>.</a:t>
            </a:r>
          </a:p>
          <a:p>
            <a:pPr marL="0" indent="0">
              <a:buNone/>
            </a:pPr>
            <a:r>
              <a:rPr lang="en-US" sz="1800" b="1" dirty="0" smtClean="0"/>
              <a:t>Step1: Create </a:t>
            </a:r>
            <a:r>
              <a:rPr lang="en-US" sz="1800" b="1" dirty="0"/>
              <a:t>a </a:t>
            </a:r>
            <a:r>
              <a:rPr lang="en-US" sz="1800" b="1" dirty="0" smtClean="0"/>
              <a:t>directory </a:t>
            </a:r>
            <a:r>
              <a:rPr lang="en-US" sz="1800" b="1" dirty="0" err="1" smtClean="0"/>
              <a:t>mybackup</a:t>
            </a:r>
            <a:r>
              <a:rPr lang="en-US" sz="1800" b="1" dirty="0" smtClean="0"/>
              <a:t> and </a:t>
            </a:r>
            <a:r>
              <a:rPr lang="en-US" sz="1800" b="1" dirty="0" err="1" smtClean="0"/>
              <a:t>nct</a:t>
            </a:r>
            <a:r>
              <a:rPr lang="en-US" sz="1800" b="1" dirty="0" smtClean="0"/>
              <a:t> </a:t>
            </a:r>
            <a:r>
              <a:rPr lang="en-US" sz="1800" b="1" dirty="0"/>
              <a:t>and inside </a:t>
            </a:r>
            <a:r>
              <a:rPr lang="en-US" sz="1800" b="1" dirty="0" err="1"/>
              <a:t>nct</a:t>
            </a:r>
            <a:r>
              <a:rPr lang="en-US" sz="1800" b="1" dirty="0"/>
              <a:t> directory create the following files </a:t>
            </a:r>
            <a:r>
              <a:rPr lang="en-US" sz="1800" b="1" dirty="0" smtClean="0"/>
              <a:t>as</a:t>
            </a:r>
          </a:p>
          <a:p>
            <a:pPr marL="0" indent="0">
              <a:buNone/>
            </a:pPr>
            <a:r>
              <a:rPr lang="en-US" sz="1200" b="1" dirty="0" err="1">
                <a:solidFill>
                  <a:srgbClr val="FF0000"/>
                </a:solidFill>
              </a:rPr>
              <a:t>mkdir</a:t>
            </a:r>
            <a:r>
              <a:rPr lang="en-US" sz="1200" b="1" dirty="0">
                <a:solidFill>
                  <a:srgbClr val="FF0000"/>
                </a:solidFill>
              </a:rPr>
              <a:t> </a:t>
            </a:r>
            <a:r>
              <a:rPr lang="en-US" sz="1200" b="1" dirty="0" err="1">
                <a:solidFill>
                  <a:srgbClr val="FF0000"/>
                </a:solidFill>
              </a:rPr>
              <a:t>mybackup</a:t>
            </a:r>
            <a:endParaRPr lang="en-US" sz="1200" b="1" dirty="0">
              <a:solidFill>
                <a:srgbClr val="FF0000"/>
              </a:solidFill>
            </a:endParaRPr>
          </a:p>
          <a:p>
            <a:pPr marL="0" indent="0">
              <a:buNone/>
            </a:pPr>
            <a:r>
              <a:rPr lang="en-US" sz="1200" b="1" dirty="0" err="1">
                <a:solidFill>
                  <a:srgbClr val="FF0000"/>
                </a:solidFill>
              </a:rPr>
              <a:t>mkdir</a:t>
            </a:r>
            <a:r>
              <a:rPr lang="en-US" sz="1200" b="1" dirty="0">
                <a:solidFill>
                  <a:srgbClr val="FF0000"/>
                </a:solidFill>
              </a:rPr>
              <a:t> </a:t>
            </a:r>
            <a:r>
              <a:rPr lang="en-US" sz="1200" b="1" dirty="0" err="1">
                <a:solidFill>
                  <a:srgbClr val="FF0000"/>
                </a:solidFill>
              </a:rPr>
              <a:t>nct</a:t>
            </a:r>
            <a:r>
              <a:rPr lang="en-US" sz="1200" b="1" dirty="0">
                <a:solidFill>
                  <a:srgbClr val="FF0000"/>
                </a:solidFill>
              </a:rPr>
              <a:t> </a:t>
            </a:r>
          </a:p>
          <a:p>
            <a:pPr marL="0" indent="0">
              <a:buNone/>
            </a:pPr>
            <a:r>
              <a:rPr lang="en-US" sz="1200" b="1" dirty="0" smtClean="0">
                <a:solidFill>
                  <a:srgbClr val="FF0000"/>
                </a:solidFill>
              </a:rPr>
              <a:t>cd </a:t>
            </a:r>
            <a:r>
              <a:rPr lang="en-US" sz="1200" b="1" dirty="0" err="1">
                <a:solidFill>
                  <a:srgbClr val="FF0000"/>
                </a:solidFill>
              </a:rPr>
              <a:t>nct</a:t>
            </a:r>
            <a:endParaRPr lang="en-US" sz="1200" b="1" dirty="0">
              <a:solidFill>
                <a:srgbClr val="FF0000"/>
              </a:solidFill>
            </a:endParaRPr>
          </a:p>
          <a:p>
            <a:pPr marL="0" indent="0">
              <a:buNone/>
            </a:pPr>
            <a:r>
              <a:rPr lang="en-US" sz="1200" b="1" dirty="0">
                <a:solidFill>
                  <a:srgbClr val="FF0000"/>
                </a:solidFill>
              </a:rPr>
              <a:t>ls &gt; test.txt</a:t>
            </a:r>
          </a:p>
          <a:p>
            <a:pPr marL="0" indent="0">
              <a:buNone/>
            </a:pPr>
            <a:r>
              <a:rPr lang="en-US" sz="1200" b="1" dirty="0">
                <a:solidFill>
                  <a:srgbClr val="FF0000"/>
                </a:solidFill>
              </a:rPr>
              <a:t>date &gt; oman.txt</a:t>
            </a:r>
          </a:p>
          <a:p>
            <a:pPr marL="0" indent="0">
              <a:buNone/>
            </a:pPr>
            <a:r>
              <a:rPr lang="en-US" sz="1200" b="1" dirty="0" err="1">
                <a:solidFill>
                  <a:srgbClr val="FF0000"/>
                </a:solidFill>
              </a:rPr>
              <a:t>pwd</a:t>
            </a:r>
            <a:r>
              <a:rPr lang="en-US" sz="1200" b="1" dirty="0">
                <a:solidFill>
                  <a:srgbClr val="FF0000"/>
                </a:solidFill>
              </a:rPr>
              <a:t> &gt; zero.txt</a:t>
            </a:r>
          </a:p>
          <a:p>
            <a:pPr marL="0" indent="0">
              <a:buNone/>
            </a:pPr>
            <a:r>
              <a:rPr lang="en-US" sz="1200" b="1" dirty="0" err="1">
                <a:solidFill>
                  <a:srgbClr val="FF0000"/>
                </a:solidFill>
              </a:rPr>
              <a:t>ps</a:t>
            </a:r>
            <a:r>
              <a:rPr lang="en-US" sz="1200" b="1" dirty="0">
                <a:solidFill>
                  <a:srgbClr val="FF0000"/>
                </a:solidFill>
              </a:rPr>
              <a:t> &gt; one.txt</a:t>
            </a:r>
          </a:p>
          <a:p>
            <a:pPr marL="0" indent="0">
              <a:buNone/>
            </a:pPr>
            <a:r>
              <a:rPr lang="en-US" sz="1600" b="1" dirty="0" smtClean="0"/>
              <a:t>Step2:Compress all text Files with name of </a:t>
            </a:r>
            <a:r>
              <a:rPr lang="en-US" sz="1600" b="1" dirty="0" err="1" smtClean="0"/>
              <a:t>utas</a:t>
            </a:r>
            <a:r>
              <a:rPr lang="en-US" sz="1600" b="1" dirty="0" smtClean="0"/>
              <a:t> in </a:t>
            </a:r>
            <a:r>
              <a:rPr lang="en-US" sz="1600" b="1" dirty="0" err="1" smtClean="0"/>
              <a:t>nct</a:t>
            </a:r>
            <a:r>
              <a:rPr lang="en-US" sz="1600" b="1" dirty="0" smtClean="0"/>
              <a:t> directory:</a:t>
            </a:r>
          </a:p>
          <a:p>
            <a:pPr marL="0" indent="0">
              <a:buNone/>
            </a:pPr>
            <a:r>
              <a:rPr lang="en-US" sz="1600" b="1" dirty="0" smtClean="0">
                <a:solidFill>
                  <a:srgbClr val="FF0000"/>
                </a:solidFill>
              </a:rPr>
              <a:t>tar </a:t>
            </a:r>
            <a:r>
              <a:rPr lang="en-US" sz="1600" b="1" dirty="0" smtClean="0">
                <a:solidFill>
                  <a:srgbClr val="FF0000"/>
                </a:solidFill>
              </a:rPr>
              <a:t>-</a:t>
            </a:r>
            <a:r>
              <a:rPr lang="en-US" sz="1600" b="1" dirty="0" err="1">
                <a:solidFill>
                  <a:srgbClr val="FF0000"/>
                </a:solidFill>
              </a:rPr>
              <a:t>z</a:t>
            </a:r>
            <a:r>
              <a:rPr lang="en-US" sz="1600" b="1" dirty="0" err="1" smtClean="0">
                <a:solidFill>
                  <a:srgbClr val="FF0000"/>
                </a:solidFill>
              </a:rPr>
              <a:t>cvf</a:t>
            </a:r>
            <a:r>
              <a:rPr lang="en-US" sz="1600" b="1" dirty="0" smtClean="0">
                <a:solidFill>
                  <a:srgbClr val="FF0000"/>
                </a:solidFill>
              </a:rPr>
              <a:t> </a:t>
            </a:r>
            <a:r>
              <a:rPr lang="en-US" sz="1600" b="1" dirty="0" smtClean="0">
                <a:solidFill>
                  <a:srgbClr val="FF0000"/>
                </a:solidFill>
              </a:rPr>
              <a:t>utas.tar.gz </a:t>
            </a:r>
            <a:r>
              <a:rPr lang="en-US" sz="1600" b="1" dirty="0">
                <a:solidFill>
                  <a:srgbClr val="FF0000"/>
                </a:solidFill>
              </a:rPr>
              <a:t>*.txt</a:t>
            </a:r>
          </a:p>
          <a:p>
            <a:pPr marL="0" indent="0">
              <a:buNone/>
            </a:pPr>
            <a:r>
              <a:rPr lang="en-US" sz="1600" b="1" dirty="0"/>
              <a:t>-c	Create a new archive</a:t>
            </a:r>
          </a:p>
          <a:p>
            <a:pPr marL="0" indent="0">
              <a:buNone/>
            </a:pPr>
            <a:r>
              <a:rPr lang="en-US" sz="1600" b="1" dirty="0" smtClean="0"/>
              <a:t>-</a:t>
            </a:r>
            <a:r>
              <a:rPr lang="en-US" sz="1600" b="1" dirty="0"/>
              <a:t>v	Verbose output (show files processed</a:t>
            </a:r>
            <a:r>
              <a:rPr lang="en-US" sz="1600" b="1" dirty="0" smtClean="0"/>
              <a:t>)</a:t>
            </a:r>
          </a:p>
          <a:p>
            <a:pPr marL="0" indent="0">
              <a:buNone/>
            </a:pPr>
            <a:r>
              <a:rPr lang="en-US" sz="1600" b="1" dirty="0"/>
              <a:t>-f	Specify the archive </a:t>
            </a:r>
            <a:r>
              <a:rPr lang="en-US" sz="1600" b="1" dirty="0" smtClean="0"/>
              <a:t>file</a:t>
            </a:r>
          </a:p>
          <a:p>
            <a:pPr marL="0" indent="0">
              <a:buNone/>
            </a:pPr>
            <a:r>
              <a:rPr lang="en-US" sz="1600" b="1" dirty="0" smtClean="0"/>
              <a:t>-z                </a:t>
            </a:r>
            <a:r>
              <a:rPr lang="en-US" sz="1600" dirty="0" smtClean="0"/>
              <a:t>Compress </a:t>
            </a:r>
            <a:r>
              <a:rPr lang="en-US" sz="1600" dirty="0"/>
              <a:t>using </a:t>
            </a:r>
            <a:r>
              <a:rPr lang="en-US" sz="1600" dirty="0" err="1"/>
              <a:t>gzip</a:t>
            </a:r>
            <a:endParaRPr lang="en-US" sz="1600" b="1" dirty="0"/>
          </a:p>
          <a:p>
            <a:pPr marL="0" indent="0">
              <a:buNone/>
            </a:pPr>
            <a:r>
              <a:rPr lang="en-US" sz="1600" b="1" dirty="0" smtClean="0"/>
              <a:t>Step3:List only compressed files in </a:t>
            </a:r>
            <a:r>
              <a:rPr lang="en-US" sz="1600" b="1" dirty="0" err="1" smtClean="0"/>
              <a:t>nct</a:t>
            </a:r>
            <a:r>
              <a:rPr lang="en-US" sz="1600" b="1" dirty="0" smtClean="0"/>
              <a:t> </a:t>
            </a:r>
            <a:r>
              <a:rPr lang="en-US" sz="1600" b="1" dirty="0"/>
              <a:t>directory:</a:t>
            </a:r>
          </a:p>
          <a:p>
            <a:pPr marL="0" indent="0">
              <a:buNone/>
            </a:pPr>
            <a:r>
              <a:rPr lang="en-US" sz="1600" b="1" dirty="0">
                <a:solidFill>
                  <a:srgbClr val="FF0000"/>
                </a:solidFill>
              </a:rPr>
              <a:t>l</a:t>
            </a:r>
            <a:r>
              <a:rPr lang="en-US" sz="1600" b="1" dirty="0" smtClean="0">
                <a:solidFill>
                  <a:srgbClr val="FF0000"/>
                </a:solidFill>
              </a:rPr>
              <a:t>s *.</a:t>
            </a:r>
            <a:r>
              <a:rPr lang="en-US" sz="1600" b="1" dirty="0" err="1" smtClean="0">
                <a:solidFill>
                  <a:srgbClr val="FF0000"/>
                </a:solidFill>
              </a:rPr>
              <a:t>gz</a:t>
            </a:r>
            <a:endParaRPr lang="en-US" sz="1600" b="1" dirty="0" smtClean="0">
              <a:solidFill>
                <a:srgbClr val="FF0000"/>
              </a:solidFill>
            </a:endParaRPr>
          </a:p>
          <a:p>
            <a:pPr marL="0" indent="0">
              <a:buNone/>
            </a:pPr>
            <a:endParaRPr lang="en-GB" sz="1800" b="1"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pic>
        <p:nvPicPr>
          <p:cNvPr id="5" name="Picture 4"/>
          <p:cNvPicPr>
            <a:picLocks noChangeAspect="1"/>
          </p:cNvPicPr>
          <p:nvPr/>
        </p:nvPicPr>
        <p:blipFill>
          <a:blip r:embed="rId2"/>
          <a:stretch>
            <a:fillRect/>
          </a:stretch>
        </p:blipFill>
        <p:spPr>
          <a:xfrm>
            <a:off x="5714136" y="1398890"/>
            <a:ext cx="6115904" cy="4582460"/>
          </a:xfrm>
          <a:prstGeom prst="rect">
            <a:avLst/>
          </a:prstGeom>
        </p:spPr>
      </p:pic>
    </p:spTree>
    <p:extLst>
      <p:ext uri="{BB962C8B-B14F-4D97-AF65-F5344CB8AC3E}">
        <p14:creationId xmlns:p14="http://schemas.microsoft.com/office/powerpoint/2010/main" val="3051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US" sz="1800" b="1" dirty="0" smtClean="0"/>
              <a:t>Extract Files:</a:t>
            </a:r>
          </a:p>
          <a:p>
            <a:pPr marL="0" indent="0">
              <a:buNone/>
            </a:pPr>
            <a:r>
              <a:rPr lang="en-US" sz="1400" b="1" dirty="0" smtClean="0"/>
              <a:t>Step 1: Copy compressed file </a:t>
            </a:r>
            <a:r>
              <a:rPr lang="en-US" sz="1400" b="1" dirty="0" smtClean="0">
                <a:solidFill>
                  <a:srgbClr val="FF0000"/>
                </a:solidFill>
              </a:rPr>
              <a:t>utas.tar.gz </a:t>
            </a:r>
            <a:r>
              <a:rPr lang="en-US" sz="1400" b="1" dirty="0"/>
              <a:t>to </a:t>
            </a:r>
            <a:r>
              <a:rPr lang="en-US" sz="1400" b="1" dirty="0" err="1"/>
              <a:t>mybackup</a:t>
            </a:r>
            <a:r>
              <a:rPr lang="en-US" sz="1400" b="1" dirty="0"/>
              <a:t> </a:t>
            </a:r>
            <a:r>
              <a:rPr lang="en-US" sz="1400" b="1" dirty="0" smtClean="0"/>
              <a:t>directory</a:t>
            </a:r>
          </a:p>
          <a:p>
            <a:pPr marL="0" indent="0">
              <a:buNone/>
            </a:pPr>
            <a:r>
              <a:rPr lang="en-US" sz="1400" b="1" dirty="0" err="1">
                <a:solidFill>
                  <a:srgbClr val="FF0000"/>
                </a:solidFill>
              </a:rPr>
              <a:t>c</a:t>
            </a:r>
            <a:r>
              <a:rPr lang="en-US" sz="1400" b="1" dirty="0" err="1" smtClean="0">
                <a:solidFill>
                  <a:srgbClr val="FF0000"/>
                </a:solidFill>
              </a:rPr>
              <a:t>p</a:t>
            </a:r>
            <a:r>
              <a:rPr lang="en-US" sz="1400" b="1" dirty="0" smtClean="0">
                <a:solidFill>
                  <a:srgbClr val="FF0000"/>
                </a:solidFill>
              </a:rPr>
              <a:t> ~/</a:t>
            </a:r>
            <a:r>
              <a:rPr lang="en-US" sz="1400" b="1" dirty="0" err="1" smtClean="0">
                <a:solidFill>
                  <a:srgbClr val="FF0000"/>
                </a:solidFill>
              </a:rPr>
              <a:t>nct</a:t>
            </a:r>
            <a:r>
              <a:rPr lang="en-US" sz="1400" b="1" dirty="0" smtClean="0">
                <a:solidFill>
                  <a:srgbClr val="FF0000"/>
                </a:solidFill>
              </a:rPr>
              <a:t>/utas.tar.gz ~/</a:t>
            </a:r>
            <a:r>
              <a:rPr lang="en-US" sz="1400" b="1" dirty="0" err="1" smtClean="0">
                <a:solidFill>
                  <a:srgbClr val="FF0000"/>
                </a:solidFill>
              </a:rPr>
              <a:t>mybackup</a:t>
            </a:r>
            <a:endParaRPr lang="en-US" sz="1400" b="1" dirty="0">
              <a:solidFill>
                <a:srgbClr val="FF0000"/>
              </a:solidFill>
            </a:endParaRPr>
          </a:p>
          <a:p>
            <a:pPr marL="0" indent="0">
              <a:buNone/>
            </a:pPr>
            <a:r>
              <a:rPr lang="en-US" sz="1600" b="1" dirty="0" smtClean="0"/>
              <a:t>Step2: </a:t>
            </a:r>
            <a:r>
              <a:rPr lang="en-US" sz="1600" b="1" dirty="0"/>
              <a:t>Decompress </a:t>
            </a:r>
            <a:r>
              <a:rPr lang="en-US" sz="1600" b="1" dirty="0" smtClean="0"/>
              <a:t>utas.tar.gz file in </a:t>
            </a:r>
            <a:r>
              <a:rPr lang="en-US" sz="1600" b="1" dirty="0" err="1"/>
              <a:t>mybackup</a:t>
            </a:r>
            <a:r>
              <a:rPr lang="en-US" sz="1600" b="1" dirty="0"/>
              <a:t> directory</a:t>
            </a:r>
          </a:p>
          <a:p>
            <a:pPr marL="0" indent="0">
              <a:buNone/>
            </a:pPr>
            <a:r>
              <a:rPr lang="en-US" sz="1600" b="1" dirty="0" smtClean="0">
                <a:solidFill>
                  <a:srgbClr val="FF0000"/>
                </a:solidFill>
              </a:rPr>
              <a:t>tar </a:t>
            </a:r>
            <a:r>
              <a:rPr lang="en-US" sz="1600" b="1" dirty="0" smtClean="0">
                <a:solidFill>
                  <a:srgbClr val="FF0000"/>
                </a:solidFill>
              </a:rPr>
              <a:t>-</a:t>
            </a:r>
            <a:r>
              <a:rPr lang="en-US" sz="1600" b="1" dirty="0" err="1" smtClean="0">
                <a:solidFill>
                  <a:srgbClr val="FF0000"/>
                </a:solidFill>
              </a:rPr>
              <a:t>zxvf</a:t>
            </a:r>
            <a:r>
              <a:rPr lang="en-US" sz="1600" b="1" dirty="0" smtClean="0">
                <a:solidFill>
                  <a:srgbClr val="FF0000"/>
                </a:solidFill>
              </a:rPr>
              <a:t> </a:t>
            </a:r>
            <a:r>
              <a:rPr lang="en-US" sz="1600" b="1" dirty="0" smtClean="0">
                <a:solidFill>
                  <a:srgbClr val="FF0000"/>
                </a:solidFill>
              </a:rPr>
              <a:t>utas.tar.gz</a:t>
            </a:r>
            <a:endParaRPr lang="en-US" sz="1600" b="1" dirty="0">
              <a:solidFill>
                <a:srgbClr val="FF0000"/>
              </a:solidFill>
            </a:endParaRPr>
          </a:p>
          <a:p>
            <a:pPr marL="0" indent="0">
              <a:buNone/>
            </a:pPr>
            <a:r>
              <a:rPr lang="en-US" sz="1600" b="1" dirty="0"/>
              <a:t>-c	Create a new archive</a:t>
            </a:r>
          </a:p>
          <a:p>
            <a:pPr marL="0" indent="0">
              <a:buNone/>
            </a:pPr>
            <a:r>
              <a:rPr lang="en-US" sz="1600" b="1" dirty="0"/>
              <a:t>-x	Extract an archive</a:t>
            </a:r>
          </a:p>
          <a:p>
            <a:pPr marL="0" indent="0">
              <a:buNone/>
            </a:pPr>
            <a:r>
              <a:rPr lang="en-US" sz="1600" b="1" dirty="0" smtClean="0"/>
              <a:t>-</a:t>
            </a:r>
            <a:r>
              <a:rPr lang="en-US" sz="1600" b="1" dirty="0"/>
              <a:t>v	Verbose output (show files processed</a:t>
            </a:r>
            <a:r>
              <a:rPr lang="en-US" sz="1600" b="1" dirty="0" smtClean="0"/>
              <a:t>)</a:t>
            </a:r>
          </a:p>
          <a:p>
            <a:pPr marL="0" indent="0">
              <a:buNone/>
            </a:pPr>
            <a:r>
              <a:rPr lang="en-US" sz="1600" dirty="0"/>
              <a:t>-</a:t>
            </a:r>
            <a:r>
              <a:rPr lang="en-US" sz="1600" dirty="0" smtClean="0"/>
              <a:t>z                </a:t>
            </a:r>
            <a:r>
              <a:rPr lang="en-US" sz="1600" dirty="0"/>
              <a:t>Compress using </a:t>
            </a:r>
            <a:r>
              <a:rPr lang="en-US" sz="1600" dirty="0" err="1"/>
              <a:t>gzip</a:t>
            </a:r>
            <a:endParaRPr lang="en-US" sz="1600" dirty="0"/>
          </a:p>
          <a:p>
            <a:pPr marL="0" indent="0">
              <a:buNone/>
            </a:pPr>
            <a:r>
              <a:rPr lang="en-US" sz="1600" b="1" dirty="0" smtClean="0"/>
              <a:t>Step3</a:t>
            </a:r>
            <a:r>
              <a:rPr lang="en-US" sz="1600" b="1" dirty="0" smtClean="0"/>
              <a:t>: </a:t>
            </a:r>
            <a:r>
              <a:rPr lang="en-GB" sz="1600" b="1" dirty="0"/>
              <a:t>List all the files in </a:t>
            </a:r>
            <a:r>
              <a:rPr lang="en-US" sz="1600" b="1" dirty="0" err="1"/>
              <a:t>mybackup</a:t>
            </a:r>
            <a:r>
              <a:rPr lang="en-US" sz="1600" b="1" dirty="0"/>
              <a:t> </a:t>
            </a:r>
            <a:r>
              <a:rPr lang="en-US" sz="1600" b="1" dirty="0" smtClean="0"/>
              <a:t>directory            </a:t>
            </a:r>
            <a:r>
              <a:rPr lang="en-US" sz="1600" b="1" dirty="0" smtClean="0">
                <a:solidFill>
                  <a:srgbClr val="FF0000"/>
                </a:solidFill>
              </a:rPr>
              <a:t>l</a:t>
            </a:r>
            <a:r>
              <a:rPr lang="en-US" sz="1600" b="1" dirty="0" smtClean="0">
                <a:solidFill>
                  <a:srgbClr val="FF0000"/>
                </a:solidFill>
              </a:rPr>
              <a:t>s</a:t>
            </a:r>
          </a:p>
          <a:p>
            <a:pPr marL="0" indent="0">
              <a:buNone/>
            </a:pPr>
            <a:endParaRPr lang="en-US" sz="1600" b="1" dirty="0" smtClean="0">
              <a:solidFill>
                <a:srgbClr val="FF0000"/>
              </a:solidFill>
            </a:endParaRPr>
          </a:p>
          <a:p>
            <a:pPr marL="0" indent="0">
              <a:buNone/>
            </a:pPr>
            <a:endParaRPr lang="en-US" sz="1600" b="1" dirty="0">
              <a:solidFill>
                <a:srgbClr val="FF0000"/>
              </a:solidFill>
            </a:endParaRPr>
          </a:p>
          <a:p>
            <a:pPr marL="0" indent="0">
              <a:buNone/>
            </a:pPr>
            <a:endParaRPr lang="en-US" sz="1600" b="1" dirty="0" smtClean="0">
              <a:solidFill>
                <a:srgbClr val="FF0000"/>
              </a:solidFill>
            </a:endParaRPr>
          </a:p>
          <a:p>
            <a:pPr marL="0" indent="0">
              <a:buNone/>
            </a:pPr>
            <a:endParaRPr lang="en-US" sz="1600" b="1" dirty="0">
              <a:solidFill>
                <a:srgbClr val="FF0000"/>
              </a:solidFill>
            </a:endParaRPr>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
        <p:nvSpPr>
          <p:cNvPr id="6" name="Rectangle 5"/>
          <p:cNvSpPr/>
          <p:nvPr/>
        </p:nvSpPr>
        <p:spPr>
          <a:xfrm>
            <a:off x="212521" y="3494028"/>
            <a:ext cx="7940879" cy="3631763"/>
          </a:xfrm>
          <a:prstGeom prst="rect">
            <a:avLst/>
          </a:prstGeom>
        </p:spPr>
        <p:txBody>
          <a:bodyPr wrap="square">
            <a:spAutoFit/>
          </a:bodyPr>
          <a:lstStyle/>
          <a:p>
            <a:r>
              <a:rPr lang="en-GB" b="1" dirty="0"/>
              <a:t>Backup </a:t>
            </a:r>
            <a:r>
              <a:rPr lang="en-GB" b="1" dirty="0" smtClean="0"/>
              <a:t>Configuration :</a:t>
            </a:r>
            <a:r>
              <a:rPr lang="en-US" b="1" dirty="0" smtClean="0"/>
              <a:t>Compress and Decompress directories</a:t>
            </a:r>
          </a:p>
          <a:p>
            <a:r>
              <a:rPr lang="en-US" b="1" dirty="0"/>
              <a:t>Step1: Create a directory </a:t>
            </a:r>
            <a:r>
              <a:rPr lang="en-US" b="1" dirty="0" smtClean="0"/>
              <a:t>backup </a:t>
            </a:r>
            <a:r>
              <a:rPr lang="en-US" b="1" dirty="0"/>
              <a:t>and </a:t>
            </a:r>
            <a:r>
              <a:rPr lang="en-US" b="1" dirty="0" err="1" smtClean="0"/>
              <a:t>dir</a:t>
            </a:r>
            <a:r>
              <a:rPr lang="en-US" b="1" dirty="0" smtClean="0"/>
              <a:t> </a:t>
            </a:r>
            <a:r>
              <a:rPr lang="en-US" b="1" dirty="0"/>
              <a:t>and inside </a:t>
            </a:r>
            <a:r>
              <a:rPr lang="en-US" b="1" dirty="0" err="1" smtClean="0"/>
              <a:t>dir</a:t>
            </a:r>
            <a:r>
              <a:rPr lang="en-US" b="1" dirty="0" smtClean="0"/>
              <a:t> directory </a:t>
            </a:r>
            <a:r>
              <a:rPr lang="en-US" dirty="0" smtClean="0"/>
              <a:t>create </a:t>
            </a:r>
          </a:p>
          <a:p>
            <a:r>
              <a:rPr lang="en-US" dirty="0" smtClean="0"/>
              <a:t>the </a:t>
            </a:r>
            <a:r>
              <a:rPr lang="en-US" dirty="0"/>
              <a:t>following </a:t>
            </a:r>
            <a:r>
              <a:rPr lang="en-US" dirty="0" smtClean="0"/>
              <a:t>directories:</a:t>
            </a:r>
          </a:p>
          <a:p>
            <a:r>
              <a:rPr lang="en-US" sz="1400" dirty="0" err="1" smtClean="0">
                <a:solidFill>
                  <a:srgbClr val="FF0000"/>
                </a:solidFill>
              </a:rPr>
              <a:t>mkdir</a:t>
            </a:r>
            <a:r>
              <a:rPr lang="en-US" sz="1400" dirty="0" smtClean="0">
                <a:solidFill>
                  <a:srgbClr val="FF0000"/>
                </a:solidFill>
              </a:rPr>
              <a:t> </a:t>
            </a:r>
            <a:r>
              <a:rPr lang="en-US" sz="1400" dirty="0">
                <a:solidFill>
                  <a:srgbClr val="FF0000"/>
                </a:solidFill>
              </a:rPr>
              <a:t>t1</a:t>
            </a:r>
          </a:p>
          <a:p>
            <a:r>
              <a:rPr lang="en-US" sz="1400" dirty="0" err="1">
                <a:solidFill>
                  <a:srgbClr val="FF0000"/>
                </a:solidFill>
              </a:rPr>
              <a:t>mkdir</a:t>
            </a:r>
            <a:r>
              <a:rPr lang="en-US" sz="1400" dirty="0">
                <a:solidFill>
                  <a:srgbClr val="FF0000"/>
                </a:solidFill>
              </a:rPr>
              <a:t> t2</a:t>
            </a:r>
          </a:p>
          <a:p>
            <a:r>
              <a:rPr lang="en-US" sz="1400" dirty="0" err="1">
                <a:solidFill>
                  <a:srgbClr val="FF0000"/>
                </a:solidFill>
              </a:rPr>
              <a:t>mkdir</a:t>
            </a:r>
            <a:r>
              <a:rPr lang="en-US" sz="1400" dirty="0">
                <a:solidFill>
                  <a:srgbClr val="FF0000"/>
                </a:solidFill>
              </a:rPr>
              <a:t> t3</a:t>
            </a:r>
          </a:p>
          <a:p>
            <a:endParaRPr lang="en-US" dirty="0" smtClean="0"/>
          </a:p>
          <a:p>
            <a:r>
              <a:rPr lang="en-US" sz="1600" b="1" dirty="0" smtClean="0"/>
              <a:t>Step2</a:t>
            </a:r>
            <a:r>
              <a:rPr lang="en-US" sz="1600" b="1" dirty="0" smtClean="0"/>
              <a:t>: </a:t>
            </a:r>
            <a:r>
              <a:rPr lang="en-US" b="1" dirty="0"/>
              <a:t>Compress all directories start names with t in your </a:t>
            </a:r>
            <a:r>
              <a:rPr lang="en-US" b="1" dirty="0" err="1"/>
              <a:t>dir</a:t>
            </a:r>
            <a:r>
              <a:rPr lang="en-US" b="1" dirty="0"/>
              <a:t> directory.</a:t>
            </a:r>
          </a:p>
          <a:p>
            <a:r>
              <a:rPr lang="en-US" sz="1600" dirty="0" smtClean="0">
                <a:solidFill>
                  <a:srgbClr val="FF0000"/>
                </a:solidFill>
              </a:rPr>
              <a:t>tar -</a:t>
            </a:r>
            <a:r>
              <a:rPr lang="en-US" sz="1600" dirty="0" err="1" smtClean="0">
                <a:solidFill>
                  <a:srgbClr val="FF0000"/>
                </a:solidFill>
              </a:rPr>
              <a:t>zcvf</a:t>
            </a:r>
            <a:r>
              <a:rPr lang="en-US" sz="1600" dirty="0" smtClean="0">
                <a:solidFill>
                  <a:srgbClr val="FF0000"/>
                </a:solidFill>
              </a:rPr>
              <a:t> dir.tar.gz t*</a:t>
            </a:r>
          </a:p>
          <a:p>
            <a:r>
              <a:rPr lang="en-US" sz="1600" dirty="0"/>
              <a:t>-z: Compress using </a:t>
            </a:r>
            <a:r>
              <a:rPr lang="en-US" sz="1600" dirty="0" err="1"/>
              <a:t>gzip</a:t>
            </a:r>
            <a:endParaRPr lang="en-US" sz="1600" dirty="0"/>
          </a:p>
          <a:p>
            <a:r>
              <a:rPr lang="en-US" sz="1600" dirty="0"/>
              <a:t>-c: Create a new archive</a:t>
            </a:r>
          </a:p>
          <a:p>
            <a:r>
              <a:rPr lang="en-US" sz="1600" dirty="0"/>
              <a:t>-v: Verbose mode (shows progress)</a:t>
            </a:r>
          </a:p>
          <a:p>
            <a:r>
              <a:rPr lang="en-US" sz="1600" dirty="0"/>
              <a:t>-f: File name of the archive</a:t>
            </a:r>
          </a:p>
          <a:p>
            <a:endParaRPr lang="en-US" dirty="0">
              <a:solidFill>
                <a:srgbClr val="FF0000"/>
              </a:solidFill>
            </a:endParaRPr>
          </a:p>
        </p:txBody>
      </p:sp>
      <p:sp>
        <p:nvSpPr>
          <p:cNvPr id="2" name="Rectangle 1"/>
          <p:cNvSpPr/>
          <p:nvPr/>
        </p:nvSpPr>
        <p:spPr>
          <a:xfrm>
            <a:off x="7347647" y="5689849"/>
            <a:ext cx="3629637" cy="923330"/>
          </a:xfrm>
          <a:prstGeom prst="rect">
            <a:avLst/>
          </a:prstGeom>
        </p:spPr>
        <p:txBody>
          <a:bodyPr wrap="square">
            <a:spAutoFit/>
          </a:bodyPr>
          <a:lstStyle/>
          <a:p>
            <a:r>
              <a:rPr lang="en-US" b="1" dirty="0"/>
              <a:t>Step3:List only </a:t>
            </a:r>
            <a:r>
              <a:rPr lang="en-US" b="1" dirty="0" smtClean="0"/>
              <a:t>Compressed </a:t>
            </a:r>
            <a:r>
              <a:rPr lang="en-US" b="1" dirty="0"/>
              <a:t>folders in </a:t>
            </a:r>
            <a:r>
              <a:rPr lang="en-US" b="1" dirty="0" err="1"/>
              <a:t>dir</a:t>
            </a:r>
            <a:r>
              <a:rPr lang="en-US" b="1" dirty="0"/>
              <a:t> directory:</a:t>
            </a:r>
          </a:p>
          <a:p>
            <a:r>
              <a:rPr lang="en-US" b="1" dirty="0">
                <a:solidFill>
                  <a:srgbClr val="FF0000"/>
                </a:solidFill>
              </a:rPr>
              <a:t>ls *.</a:t>
            </a:r>
            <a:r>
              <a:rPr lang="en-US" b="1" dirty="0" err="1">
                <a:solidFill>
                  <a:srgbClr val="FF0000"/>
                </a:solidFill>
              </a:rPr>
              <a:t>gz</a:t>
            </a:r>
            <a:endParaRPr lang="en-US" b="1" dirty="0">
              <a:solidFill>
                <a:srgbClr val="FF0000"/>
              </a:solidFill>
            </a:endParaRPr>
          </a:p>
        </p:txBody>
      </p:sp>
      <p:pic>
        <p:nvPicPr>
          <p:cNvPr id="7" name="Picture 6"/>
          <p:cNvPicPr>
            <a:picLocks noChangeAspect="1"/>
          </p:cNvPicPr>
          <p:nvPr/>
        </p:nvPicPr>
        <p:blipFill>
          <a:blip r:embed="rId2"/>
          <a:stretch>
            <a:fillRect/>
          </a:stretch>
        </p:blipFill>
        <p:spPr>
          <a:xfrm>
            <a:off x="7140244" y="2805083"/>
            <a:ext cx="4937453" cy="2684482"/>
          </a:xfrm>
          <a:prstGeom prst="rect">
            <a:avLst/>
          </a:prstGeom>
        </p:spPr>
      </p:pic>
      <p:pic>
        <p:nvPicPr>
          <p:cNvPr id="8" name="Picture 7"/>
          <p:cNvPicPr>
            <a:picLocks noChangeAspect="1"/>
          </p:cNvPicPr>
          <p:nvPr/>
        </p:nvPicPr>
        <p:blipFill>
          <a:blip r:embed="rId3"/>
          <a:stretch>
            <a:fillRect/>
          </a:stretch>
        </p:blipFill>
        <p:spPr>
          <a:xfrm>
            <a:off x="7064136" y="55547"/>
            <a:ext cx="5089668" cy="1328636"/>
          </a:xfrm>
          <a:prstGeom prst="rect">
            <a:avLst/>
          </a:prstGeom>
        </p:spPr>
      </p:pic>
      <p:pic>
        <p:nvPicPr>
          <p:cNvPr id="9" name="Picture 8"/>
          <p:cNvPicPr>
            <a:picLocks noChangeAspect="1"/>
          </p:cNvPicPr>
          <p:nvPr/>
        </p:nvPicPr>
        <p:blipFill>
          <a:blip r:embed="rId4"/>
          <a:stretch>
            <a:fillRect/>
          </a:stretch>
        </p:blipFill>
        <p:spPr>
          <a:xfrm>
            <a:off x="7064136" y="1414034"/>
            <a:ext cx="5089668" cy="1365751"/>
          </a:xfrm>
          <a:prstGeom prst="rect">
            <a:avLst/>
          </a:prstGeom>
        </p:spPr>
      </p:pic>
    </p:spTree>
    <p:extLst>
      <p:ext uri="{BB962C8B-B14F-4D97-AF65-F5344CB8AC3E}">
        <p14:creationId xmlns:p14="http://schemas.microsoft.com/office/powerpoint/2010/main" val="3451652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sz="1800" b="1" dirty="0" smtClean="0"/>
          </a:p>
          <a:p>
            <a:pPr marL="0" indent="0">
              <a:buNone/>
            </a:pPr>
            <a:r>
              <a:rPr lang="en-US" sz="1800" b="1" dirty="0" smtClean="0"/>
              <a:t>Extract Folders:</a:t>
            </a:r>
          </a:p>
          <a:p>
            <a:pPr marL="0" indent="0">
              <a:buNone/>
            </a:pPr>
            <a:r>
              <a:rPr lang="en-US" sz="1800" b="1" dirty="0"/>
              <a:t>Step 1: Copy compressed file </a:t>
            </a:r>
            <a:r>
              <a:rPr lang="en-US" sz="1800" b="1" dirty="0" smtClean="0">
                <a:solidFill>
                  <a:srgbClr val="FF0000"/>
                </a:solidFill>
              </a:rPr>
              <a:t>dir.tar.gz </a:t>
            </a:r>
            <a:r>
              <a:rPr lang="en-US" sz="1800" b="1" dirty="0"/>
              <a:t>to </a:t>
            </a:r>
            <a:r>
              <a:rPr lang="en-US" sz="1800" b="1" dirty="0" smtClean="0"/>
              <a:t>backup </a:t>
            </a:r>
            <a:r>
              <a:rPr lang="en-US" sz="1800" b="1" dirty="0"/>
              <a:t>directory</a:t>
            </a:r>
          </a:p>
          <a:p>
            <a:pPr marL="0" indent="0">
              <a:buNone/>
            </a:pPr>
            <a:r>
              <a:rPr lang="en-US" sz="1800" b="1" dirty="0" err="1">
                <a:solidFill>
                  <a:srgbClr val="FF0000"/>
                </a:solidFill>
              </a:rPr>
              <a:t>cp</a:t>
            </a:r>
            <a:r>
              <a:rPr lang="en-US" sz="1800" b="1" dirty="0">
                <a:solidFill>
                  <a:srgbClr val="FF0000"/>
                </a:solidFill>
              </a:rPr>
              <a:t> </a:t>
            </a:r>
            <a:r>
              <a:rPr lang="en-US" sz="1800" b="1" dirty="0" smtClean="0">
                <a:solidFill>
                  <a:srgbClr val="FF0000"/>
                </a:solidFill>
              </a:rPr>
              <a:t>~/dir.tar.gz ~/backup</a:t>
            </a:r>
            <a:endParaRPr lang="en-US" sz="1800" b="1" dirty="0">
              <a:solidFill>
                <a:srgbClr val="FF0000"/>
              </a:solidFill>
            </a:endParaRPr>
          </a:p>
          <a:p>
            <a:pPr marL="0" indent="0">
              <a:buNone/>
            </a:pPr>
            <a:r>
              <a:rPr lang="en-US" sz="1800" b="1" dirty="0"/>
              <a:t>Step2: Decompress </a:t>
            </a:r>
            <a:r>
              <a:rPr lang="en-US" sz="1800" b="1" dirty="0" smtClean="0"/>
              <a:t>dir.tar.gz </a:t>
            </a:r>
            <a:r>
              <a:rPr lang="en-US" sz="1800" b="1" dirty="0"/>
              <a:t>file in </a:t>
            </a:r>
            <a:r>
              <a:rPr lang="en-US" sz="1800" b="1" dirty="0" smtClean="0"/>
              <a:t>backup </a:t>
            </a:r>
            <a:r>
              <a:rPr lang="en-US" sz="1800" b="1" dirty="0"/>
              <a:t>directory</a:t>
            </a:r>
          </a:p>
          <a:p>
            <a:pPr marL="0" indent="0">
              <a:buNone/>
            </a:pPr>
            <a:r>
              <a:rPr lang="en-US" sz="1800" b="1" dirty="0" smtClean="0">
                <a:solidFill>
                  <a:srgbClr val="FF0000"/>
                </a:solidFill>
              </a:rPr>
              <a:t>tar -</a:t>
            </a:r>
            <a:r>
              <a:rPr lang="en-US" sz="1800" b="1" dirty="0" err="1" smtClean="0">
                <a:solidFill>
                  <a:srgbClr val="FF0000"/>
                </a:solidFill>
              </a:rPr>
              <a:t>zxvf</a:t>
            </a:r>
            <a:r>
              <a:rPr lang="en-US" sz="1800" b="1" dirty="0" smtClean="0">
                <a:solidFill>
                  <a:srgbClr val="FF0000"/>
                </a:solidFill>
              </a:rPr>
              <a:t> dir.tar.gz    </a:t>
            </a:r>
          </a:p>
          <a:p>
            <a:pPr marL="0" indent="0">
              <a:buNone/>
            </a:pPr>
            <a:endParaRPr lang="en-US" sz="1800" b="1" dirty="0">
              <a:solidFill>
                <a:srgbClr val="FF0000"/>
              </a:solidFill>
            </a:endParaRPr>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
        <p:nvSpPr>
          <p:cNvPr id="2" name="Rectangle 1"/>
          <p:cNvSpPr/>
          <p:nvPr/>
        </p:nvSpPr>
        <p:spPr>
          <a:xfrm>
            <a:off x="192247" y="2409548"/>
            <a:ext cx="6096000" cy="646331"/>
          </a:xfrm>
          <a:prstGeom prst="rect">
            <a:avLst/>
          </a:prstGeom>
        </p:spPr>
        <p:txBody>
          <a:bodyPr>
            <a:spAutoFit/>
          </a:bodyPr>
          <a:lstStyle/>
          <a:p>
            <a:r>
              <a:rPr lang="en-US" b="1" dirty="0" smtClean="0"/>
              <a:t>Step3</a:t>
            </a:r>
            <a:r>
              <a:rPr lang="en-US" b="1" dirty="0"/>
              <a:t>: </a:t>
            </a:r>
            <a:r>
              <a:rPr lang="en-GB" b="1" dirty="0"/>
              <a:t>List all the </a:t>
            </a:r>
            <a:r>
              <a:rPr lang="en-GB" b="1" dirty="0" smtClean="0"/>
              <a:t>folders </a:t>
            </a:r>
            <a:r>
              <a:rPr lang="en-GB" b="1" dirty="0"/>
              <a:t>in </a:t>
            </a:r>
            <a:r>
              <a:rPr lang="en-US" b="1" dirty="0" smtClean="0"/>
              <a:t>backup </a:t>
            </a:r>
            <a:r>
              <a:rPr lang="en-US" b="1" dirty="0"/>
              <a:t>directory</a:t>
            </a:r>
          </a:p>
          <a:p>
            <a:r>
              <a:rPr lang="en-US" b="1" dirty="0" smtClean="0">
                <a:solidFill>
                  <a:srgbClr val="FF0000"/>
                </a:solidFill>
              </a:rPr>
              <a:t>ls </a:t>
            </a:r>
            <a:endParaRPr lang="en-US" b="1" dirty="0">
              <a:solidFill>
                <a:srgbClr val="FF0000"/>
              </a:solidFill>
            </a:endParaRPr>
          </a:p>
        </p:txBody>
      </p:sp>
      <p:pic>
        <p:nvPicPr>
          <p:cNvPr id="5" name="Picture 4"/>
          <p:cNvPicPr>
            <a:picLocks noChangeAspect="1"/>
          </p:cNvPicPr>
          <p:nvPr/>
        </p:nvPicPr>
        <p:blipFill>
          <a:blip r:embed="rId2"/>
          <a:stretch>
            <a:fillRect/>
          </a:stretch>
        </p:blipFill>
        <p:spPr>
          <a:xfrm>
            <a:off x="5821706" y="485132"/>
            <a:ext cx="6157772" cy="4036534"/>
          </a:xfrm>
          <a:prstGeom prst="rect">
            <a:avLst/>
          </a:prstGeom>
        </p:spPr>
      </p:pic>
    </p:spTree>
    <p:extLst>
      <p:ext uri="{BB962C8B-B14F-4D97-AF65-F5344CB8AC3E}">
        <p14:creationId xmlns:p14="http://schemas.microsoft.com/office/powerpoint/2010/main" val="174640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Autofit/>
          </a:bodyPr>
          <a:lstStyle/>
          <a:p>
            <a:pPr marL="342900" indent="-342900" algn="l">
              <a:buFont typeface="Wingdings" panose="05000000000000000000" pitchFamily="2" charset="2"/>
              <a:buChar char="Ø"/>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800" b="1" dirty="0">
              <a:solidFill>
                <a:schemeClr val="accent2">
                  <a:lumMod val="75000"/>
                </a:schemeClr>
              </a:solidFill>
            </a:endParaRPr>
          </a:p>
        </p:txBody>
      </p:sp>
      <p:sp>
        <p:nvSpPr>
          <p:cNvPr id="3" name="Rectangle 2"/>
          <p:cNvSpPr/>
          <p:nvPr/>
        </p:nvSpPr>
        <p:spPr>
          <a:xfrm>
            <a:off x="0" y="118575"/>
            <a:ext cx="12192000" cy="2031325"/>
          </a:xfrm>
          <a:prstGeom prst="rect">
            <a:avLst/>
          </a:prstGeom>
        </p:spPr>
        <p:txBody>
          <a:bodyPr wrap="square">
            <a:spAutoFit/>
          </a:bodyPr>
          <a:lstStyle/>
          <a:p>
            <a:r>
              <a:rPr lang="en-US" sz="1400" dirty="0"/>
              <a:t>Chapter 10:</a:t>
            </a:r>
          </a:p>
          <a:p>
            <a:r>
              <a:rPr lang="en-US" sz="1400" dirty="0"/>
              <a:t>Advanced Storage Administration</a:t>
            </a:r>
          </a:p>
          <a:p>
            <a:r>
              <a:rPr lang="en-US" sz="1400" dirty="0"/>
              <a:t>Understand the importance of</a:t>
            </a:r>
          </a:p>
          <a:p>
            <a:r>
              <a:rPr lang="en-US" sz="1400" dirty="0"/>
              <a:t>Advance Storage</a:t>
            </a:r>
          </a:p>
          <a:p>
            <a:r>
              <a:rPr lang="en-US" sz="1400" dirty="0"/>
              <a:t>Understanding different RAID Levels</a:t>
            </a:r>
          </a:p>
          <a:p>
            <a:r>
              <a:rPr lang="en-US" sz="1400" dirty="0"/>
              <a:t>Create Logical Volume Management</a:t>
            </a:r>
          </a:p>
          <a:p>
            <a:r>
              <a:rPr lang="en-US" sz="1400" dirty="0"/>
              <a:t>(LVM)</a:t>
            </a:r>
          </a:p>
          <a:p>
            <a:r>
              <a:rPr lang="en-US" sz="1400" dirty="0"/>
              <a:t>Modifying Logical Volume</a:t>
            </a:r>
          </a:p>
          <a:p>
            <a:r>
              <a:rPr lang="en-US" sz="1400" dirty="0"/>
              <a:t>Management (LVM)</a:t>
            </a:r>
          </a:p>
        </p:txBody>
      </p:sp>
    </p:spTree>
    <p:extLst>
      <p:ext uri="{BB962C8B-B14F-4D97-AF65-F5344CB8AC3E}">
        <p14:creationId xmlns:p14="http://schemas.microsoft.com/office/powerpoint/2010/main" val="282191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136" y="616920"/>
            <a:ext cx="10838934" cy="5631479"/>
          </a:xfrm>
        </p:spPr>
        <p:txBody>
          <a:bodyPr>
            <a:normAutofit/>
          </a:bodyPr>
          <a:lstStyle/>
          <a:p>
            <a:pPr marL="0" indent="0" algn="l">
              <a:buNone/>
            </a:pPr>
            <a:r>
              <a:rPr lang="en-US" b="0" i="0" dirty="0">
                <a:solidFill>
                  <a:srgbClr val="374151"/>
                </a:solidFill>
                <a:effectLst/>
                <a:latin typeface="Söhne"/>
              </a:rPr>
              <a:t>RAID (Redundant Array of Independent Disks) is a technology used to improve the performance, reliability, and availability of data storage systems. In Linux, RAID can be implemented through software or hardware.</a:t>
            </a:r>
          </a:p>
          <a:p>
            <a:pPr marL="0" indent="0" algn="l">
              <a:buNone/>
            </a:pPr>
            <a:endParaRPr lang="en-US" b="0" i="0" dirty="0">
              <a:solidFill>
                <a:srgbClr val="374151"/>
              </a:solidFill>
              <a:effectLst/>
              <a:latin typeface="Söhne"/>
            </a:endParaRPr>
          </a:p>
          <a:p>
            <a:pPr marL="0" indent="0">
              <a:buNone/>
            </a:pPr>
            <a:r>
              <a:rPr lang="en-US" b="1" u="sng" dirty="0"/>
              <a:t>Primary reasons to use RAID include:</a:t>
            </a:r>
          </a:p>
          <a:p>
            <a:pPr marL="0" indent="0">
              <a:buNone/>
            </a:pPr>
            <a:r>
              <a:rPr lang="en-US" b="1" dirty="0">
                <a:solidFill>
                  <a:srgbClr val="0070C0"/>
                </a:solidFill>
              </a:rPr>
              <a:t>• enhanced transfer speed</a:t>
            </a:r>
          </a:p>
          <a:p>
            <a:pPr marL="0" indent="0">
              <a:buNone/>
            </a:pPr>
            <a:r>
              <a:rPr lang="en-US" b="1" dirty="0">
                <a:solidFill>
                  <a:srgbClr val="0070C0"/>
                </a:solidFill>
              </a:rPr>
              <a:t>• enhanced number of transactions per second</a:t>
            </a:r>
          </a:p>
          <a:p>
            <a:pPr marL="0" indent="0">
              <a:buNone/>
            </a:pPr>
            <a:r>
              <a:rPr lang="en-US" b="1" dirty="0">
                <a:solidFill>
                  <a:srgbClr val="0070C0"/>
                </a:solidFill>
              </a:rPr>
              <a:t>• increased single block device capacity</a:t>
            </a:r>
          </a:p>
          <a:p>
            <a:pPr marL="0" indent="0">
              <a:buNone/>
            </a:pPr>
            <a:r>
              <a:rPr lang="en-US" b="1" dirty="0">
                <a:solidFill>
                  <a:srgbClr val="0070C0"/>
                </a:solidFill>
              </a:rPr>
              <a:t>• greater efficiency in recovering from a single disk failure</a:t>
            </a:r>
          </a:p>
          <a:p>
            <a:pPr marL="0" indent="0" algn="just">
              <a:buNone/>
            </a:pP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9154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552" y="580768"/>
            <a:ext cx="10824518" cy="5498755"/>
          </a:xfrm>
        </p:spPr>
        <p:txBody>
          <a:bodyPr>
            <a:normAutofit fontScale="92500" lnSpcReduction="10000"/>
          </a:bodyPr>
          <a:lstStyle/>
          <a:p>
            <a:pPr marL="0" indent="0">
              <a:buNone/>
            </a:pPr>
            <a:r>
              <a:rPr lang="en-US" b="1" dirty="0"/>
              <a:t>Level 0 RAID </a:t>
            </a:r>
            <a:r>
              <a:rPr lang="en-US" dirty="0"/>
              <a:t>level 0, often called “striping”, is a performance-oriented striped data mapping technique. This means the data being written to the array is broken down into strips and written across the member disks of the array.</a:t>
            </a:r>
          </a:p>
          <a:p>
            <a:pPr marL="0" indent="0">
              <a:buNone/>
            </a:pPr>
            <a:endParaRPr lang="en-US" dirty="0"/>
          </a:p>
          <a:p>
            <a:pPr marL="0" indent="0">
              <a:buNone/>
            </a:pPr>
            <a:r>
              <a:rPr lang="en-US" b="1" dirty="0"/>
              <a:t>Level 1 RAID </a:t>
            </a:r>
            <a:r>
              <a:rPr lang="en-US" dirty="0"/>
              <a:t>level 1, or “mirroring”, has been used longer than any other form of RAID. Level 1 provides redundancy by writing identical data to each member disk of the array, leaving a mirrored copy on each disk.</a:t>
            </a:r>
          </a:p>
          <a:p>
            <a:pPr marL="0" indent="0">
              <a:buNone/>
            </a:pPr>
            <a:endParaRPr lang="en-US" dirty="0"/>
          </a:p>
          <a:p>
            <a:pPr marL="0" indent="0">
              <a:buNone/>
            </a:pPr>
            <a:r>
              <a:rPr lang="en-US" b="1" dirty="0"/>
              <a:t>Level 4 RAID </a:t>
            </a:r>
            <a:r>
              <a:rPr lang="en-US" dirty="0"/>
              <a:t>level 4 uses parity concentrated on a single disk drive to protect data. It is better suited to transaction I/O rather than large file transfers.</a:t>
            </a:r>
          </a:p>
          <a:p>
            <a:pPr marL="0" indent="0">
              <a:buNone/>
            </a:pPr>
            <a:endParaRPr lang="en-US" dirty="0"/>
          </a:p>
          <a:p>
            <a:pPr marL="0" indent="0">
              <a:buNone/>
            </a:pPr>
            <a:r>
              <a:rPr lang="en-US" b="1" dirty="0"/>
              <a:t>Level 5 </a:t>
            </a:r>
            <a:r>
              <a:rPr lang="en-US" dirty="0"/>
              <a:t>The most common type of RAID is level 5 RAID. By distributing parity across some or all of the member disk drives of an array, RAID level 5 eliminates the write bottleneck inherent in level 4.</a:t>
            </a:r>
          </a:p>
        </p:txBody>
      </p:sp>
    </p:spTree>
    <p:extLst>
      <p:ext uri="{BB962C8B-B14F-4D97-AF65-F5344CB8AC3E}">
        <p14:creationId xmlns:p14="http://schemas.microsoft.com/office/powerpoint/2010/main" val="273655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492" y="629278"/>
            <a:ext cx="10950145" cy="5512030"/>
          </a:xfrm>
        </p:spPr>
        <p:txBody>
          <a:bodyPr/>
          <a:lstStyle/>
          <a:p>
            <a:pPr marL="0" indent="0">
              <a:buNone/>
            </a:pPr>
            <a:r>
              <a:rPr lang="en-US" b="1" dirty="0"/>
              <a:t>Hardware RAID</a:t>
            </a:r>
          </a:p>
          <a:p>
            <a:pPr marL="0" indent="0">
              <a:buNone/>
            </a:pPr>
            <a:r>
              <a:rPr lang="en-US" dirty="0"/>
              <a:t>The hardware-based system manages the RAID subsystem independently from the host and presents to the host only a single disk per RAID array.</a:t>
            </a:r>
          </a:p>
          <a:p>
            <a:pPr marL="0" indent="0">
              <a:buNone/>
            </a:pPr>
            <a:r>
              <a:rPr lang="en-US" b="1" dirty="0"/>
              <a:t>Software RAID</a:t>
            </a:r>
          </a:p>
          <a:p>
            <a:pPr marL="0" indent="0">
              <a:buNone/>
            </a:pPr>
            <a:r>
              <a:rPr lang="en-US" dirty="0"/>
              <a:t>Software RAID implements the various RAID levels in the kernel disk (block device) code. It also offers the cheapest possible solution.</a:t>
            </a:r>
          </a:p>
          <a:p>
            <a:pPr marL="0" indent="0">
              <a:buNone/>
            </a:pPr>
            <a:endParaRPr lang="en-US" dirty="0"/>
          </a:p>
        </p:txBody>
      </p:sp>
      <p:sp>
        <p:nvSpPr>
          <p:cNvPr id="4" name="Footer Placeholder 3"/>
          <p:cNvSpPr>
            <a:spLocks noGrp="1"/>
          </p:cNvSpPr>
          <p:nvPr>
            <p:ph type="ftr" sz="quarter" idx="11"/>
          </p:nvPr>
        </p:nvSpPr>
        <p:spPr/>
        <p:txBody>
          <a:bodyPr/>
          <a:lstStyle/>
          <a:p>
            <a:endParaRPr lang="en-US" dirty="0"/>
          </a:p>
        </p:txBody>
      </p:sp>
      <p:pic>
        <p:nvPicPr>
          <p:cNvPr id="5" name="Picture 4"/>
          <p:cNvPicPr>
            <a:picLocks noChangeAspect="1"/>
          </p:cNvPicPr>
          <p:nvPr/>
        </p:nvPicPr>
        <p:blipFill>
          <a:blip r:embed="rId2"/>
          <a:stretch>
            <a:fillRect/>
          </a:stretch>
        </p:blipFill>
        <p:spPr>
          <a:xfrm>
            <a:off x="647813" y="3385293"/>
            <a:ext cx="10942824" cy="3057525"/>
          </a:xfrm>
          <a:prstGeom prst="rect">
            <a:avLst/>
          </a:prstGeom>
        </p:spPr>
      </p:pic>
    </p:spTree>
    <p:extLst>
      <p:ext uri="{BB962C8B-B14F-4D97-AF65-F5344CB8AC3E}">
        <p14:creationId xmlns:p14="http://schemas.microsoft.com/office/powerpoint/2010/main" val="1476585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778" y="604564"/>
            <a:ext cx="10913075" cy="5499673"/>
          </a:xfrm>
        </p:spPr>
        <p:txBody>
          <a:bodyPr/>
          <a:lstStyle/>
          <a:p>
            <a:pPr marL="0" indent="0">
              <a:buNone/>
            </a:pPr>
            <a:r>
              <a:rPr lang="en-US" b="1" dirty="0"/>
              <a:t>Configuring Logical Volume Management</a:t>
            </a:r>
          </a:p>
          <a:p>
            <a:pPr marL="0" indent="0">
              <a:buNone/>
            </a:pPr>
            <a:r>
              <a:rPr lang="en-US" dirty="0" err="1">
                <a:solidFill>
                  <a:srgbClr val="FF0000"/>
                </a:solidFill>
              </a:rPr>
              <a:t>lvm</a:t>
            </a:r>
            <a:r>
              <a:rPr lang="en-US" dirty="0"/>
              <a:t> is a logical volume manager for Linux. It enables you to concatenate several physical volumes (hard disks etc.) to so-called volume groups, forming a storage pool, much like a virtual disk.</a:t>
            </a:r>
          </a:p>
        </p:txBody>
      </p:sp>
      <p:pic>
        <p:nvPicPr>
          <p:cNvPr id="5" name="Picture 4"/>
          <p:cNvPicPr>
            <a:picLocks noChangeAspect="1"/>
          </p:cNvPicPr>
          <p:nvPr/>
        </p:nvPicPr>
        <p:blipFill>
          <a:blip r:embed="rId2"/>
          <a:stretch>
            <a:fillRect/>
          </a:stretch>
        </p:blipFill>
        <p:spPr>
          <a:xfrm>
            <a:off x="739345" y="2432993"/>
            <a:ext cx="10789507" cy="3955450"/>
          </a:xfrm>
          <a:prstGeom prst="rect">
            <a:avLst/>
          </a:prstGeom>
        </p:spPr>
      </p:pic>
    </p:spTree>
    <p:extLst>
      <p:ext uri="{BB962C8B-B14F-4D97-AF65-F5344CB8AC3E}">
        <p14:creationId xmlns:p14="http://schemas.microsoft.com/office/powerpoint/2010/main" val="123270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778" y="604564"/>
            <a:ext cx="10913075" cy="5499673"/>
          </a:xfrm>
        </p:spPr>
        <p:txBody>
          <a:bodyPr>
            <a:normAutofit fontScale="85000" lnSpcReduction="20000"/>
          </a:bodyPr>
          <a:lstStyle/>
          <a:p>
            <a:pPr marL="0" indent="0">
              <a:buNone/>
            </a:pPr>
            <a:r>
              <a:rPr lang="en-US" dirty="0"/>
              <a:t>The </a:t>
            </a:r>
            <a:r>
              <a:rPr lang="en-US" dirty="0" err="1">
                <a:solidFill>
                  <a:srgbClr val="FF0000"/>
                </a:solidFill>
              </a:rPr>
              <a:t>mkfs</a:t>
            </a:r>
            <a:r>
              <a:rPr lang="en-US" dirty="0"/>
              <a:t> (Make File System) command in Linux is used to create a </a:t>
            </a:r>
            <a:r>
              <a:rPr lang="en-US" dirty="0" err="1"/>
              <a:t>filesystem</a:t>
            </a:r>
            <a:r>
              <a:rPr lang="en-US" dirty="0"/>
              <a:t> on a disk partition or logical volume. </a:t>
            </a:r>
          </a:p>
          <a:p>
            <a:pPr marL="0" indent="0">
              <a:buNone/>
            </a:pPr>
            <a:endParaRPr lang="en-US" dirty="0"/>
          </a:p>
          <a:p>
            <a:pPr marL="0" indent="0">
              <a:buNone/>
            </a:pPr>
            <a:r>
              <a:rPr lang="en-US" dirty="0"/>
              <a:t>The </a:t>
            </a:r>
            <a:r>
              <a:rPr lang="en-US" dirty="0" err="1">
                <a:solidFill>
                  <a:srgbClr val="FF0000"/>
                </a:solidFill>
              </a:rPr>
              <a:t>lvcreate</a:t>
            </a:r>
            <a:r>
              <a:rPr lang="en-US" dirty="0"/>
              <a:t> command in Linux is used to create a Logical Volume (LV) inside a Volume Group (VG), which is a core part of the LVM (Logical Volume Manager) system.</a:t>
            </a:r>
          </a:p>
          <a:p>
            <a:pPr marL="0" indent="0">
              <a:buNone/>
            </a:pPr>
            <a:endParaRPr lang="en-US" dirty="0"/>
          </a:p>
          <a:p>
            <a:pPr marL="0" indent="0">
              <a:buNone/>
            </a:pPr>
            <a:r>
              <a:rPr lang="en-US" dirty="0"/>
              <a:t>The </a:t>
            </a:r>
            <a:r>
              <a:rPr lang="en-US" dirty="0" err="1">
                <a:solidFill>
                  <a:srgbClr val="FF0000"/>
                </a:solidFill>
              </a:rPr>
              <a:t>vgcreate</a:t>
            </a:r>
            <a:r>
              <a:rPr lang="en-US" dirty="0"/>
              <a:t> command in Linux is used to create a Volume Group (VG) in the LVM (Logical Volume Manager) system.</a:t>
            </a:r>
          </a:p>
          <a:p>
            <a:pPr marL="0" indent="0">
              <a:buNone/>
            </a:pPr>
            <a:endParaRPr lang="en-US" dirty="0"/>
          </a:p>
          <a:p>
            <a:pPr marL="0" indent="0">
              <a:buNone/>
            </a:pPr>
            <a:r>
              <a:rPr lang="en-US" dirty="0"/>
              <a:t>The </a:t>
            </a:r>
            <a:r>
              <a:rPr lang="en-US" dirty="0" err="1">
                <a:solidFill>
                  <a:srgbClr val="FF0000"/>
                </a:solidFill>
              </a:rPr>
              <a:t>pvcreate</a:t>
            </a:r>
            <a:r>
              <a:rPr lang="en-US" dirty="0"/>
              <a:t> command in Linux is used to initialize a physical volume (PV) for use with LVM (Logical Volume Manager).</a:t>
            </a:r>
          </a:p>
          <a:p>
            <a:pPr marL="0" indent="0">
              <a:buNone/>
            </a:pPr>
            <a:endParaRPr lang="en-US" dirty="0"/>
          </a:p>
          <a:p>
            <a:pPr marL="0" indent="0">
              <a:buNone/>
            </a:pPr>
            <a:r>
              <a:rPr lang="en-US" dirty="0"/>
              <a:t>The </a:t>
            </a:r>
            <a:r>
              <a:rPr lang="en-US" dirty="0" err="1">
                <a:solidFill>
                  <a:srgbClr val="FF0000"/>
                </a:solidFill>
              </a:rPr>
              <a:t>fdisk</a:t>
            </a:r>
            <a:r>
              <a:rPr lang="en-US" dirty="0"/>
              <a:t> command in Linux is a powerful tool used to create, delete, and manage disk partitions on MBR (Master Boot Record) disks</a:t>
            </a:r>
            <a:r>
              <a:rPr lang="en-US" dirty="0" smtClean="0"/>
              <a:t>.</a:t>
            </a:r>
          </a:p>
          <a:p>
            <a:pPr marL="0" indent="0">
              <a:buNone/>
            </a:pPr>
            <a:r>
              <a:rPr lang="en-US" dirty="0" err="1">
                <a:solidFill>
                  <a:srgbClr val="FF0000"/>
                </a:solidFill>
              </a:rPr>
              <a:t>Note:The</a:t>
            </a:r>
            <a:r>
              <a:rPr lang="en-US" dirty="0">
                <a:solidFill>
                  <a:srgbClr val="FF0000"/>
                </a:solidFill>
              </a:rPr>
              <a:t> above command works only on Ubuntu OS and does not work on </a:t>
            </a:r>
            <a:r>
              <a:rPr lang="en-US" dirty="0" err="1">
                <a:solidFill>
                  <a:srgbClr val="FF0000"/>
                </a:solidFill>
              </a:rPr>
              <a:t>JSLinux</a:t>
            </a:r>
            <a:endParaRPr lang="en-US" dirty="0">
              <a:solidFill>
                <a:srgbClr val="FF0000"/>
              </a:solidFill>
            </a:endParaRPr>
          </a:p>
        </p:txBody>
      </p:sp>
    </p:spTree>
    <p:extLst>
      <p:ext uri="{BB962C8B-B14F-4D97-AF65-F5344CB8AC3E}">
        <p14:creationId xmlns:p14="http://schemas.microsoft.com/office/powerpoint/2010/main" val="129262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lnSpcReduction="10000"/>
          </a:bodyPr>
          <a:lstStyle/>
          <a:p>
            <a:pPr marL="0" indent="0">
              <a:buNone/>
            </a:pPr>
            <a:r>
              <a:rPr lang="en-US" sz="2300" b="1" u="sng" dirty="0"/>
              <a:t>Understating Different types of Network Interfaces </a:t>
            </a:r>
            <a:endParaRPr lang="en-US" sz="2300" b="1" u="sng" dirty="0" smtClean="0"/>
          </a:p>
          <a:p>
            <a:pPr marL="0" indent="0">
              <a:buNone/>
            </a:pPr>
            <a:r>
              <a:rPr lang="en-US" sz="1900" b="1" dirty="0"/>
              <a:t>A</a:t>
            </a:r>
            <a:r>
              <a:rPr lang="en-US" sz="1900" b="1" dirty="0" smtClean="0"/>
              <a:t> </a:t>
            </a:r>
            <a:r>
              <a:rPr lang="en-US" sz="1900" b="1" dirty="0"/>
              <a:t>network interface is the point of connection between a computer and a network</a:t>
            </a:r>
            <a:r>
              <a:rPr lang="en-US" sz="1900" dirty="0"/>
              <a:t>. </a:t>
            </a:r>
            <a:endParaRPr lang="en-US" sz="1900" b="1" dirty="0"/>
          </a:p>
          <a:p>
            <a:pPr marL="0" indent="0">
              <a:buNone/>
            </a:pPr>
            <a:r>
              <a:rPr lang="en-US" sz="1100" b="1" dirty="0">
                <a:solidFill>
                  <a:schemeClr val="tx1">
                    <a:lumMod val="95000"/>
                    <a:lumOff val="5000"/>
                  </a:schemeClr>
                </a:solidFill>
              </a:rPr>
              <a:t> </a:t>
            </a:r>
            <a:r>
              <a:rPr lang="en-US" sz="1100" b="1" u="sng" dirty="0" smtClean="0">
                <a:solidFill>
                  <a:srgbClr val="FF0000"/>
                </a:solidFill>
              </a:rPr>
              <a:t>Loopback </a:t>
            </a:r>
            <a:r>
              <a:rPr lang="en-US" sz="1100" b="1" u="sng" dirty="0">
                <a:solidFill>
                  <a:srgbClr val="FF0000"/>
                </a:solidFill>
              </a:rPr>
              <a:t>Interface (lo)</a:t>
            </a:r>
          </a:p>
          <a:p>
            <a:r>
              <a:rPr lang="en-US" sz="1100" b="1" dirty="0">
                <a:solidFill>
                  <a:schemeClr val="tx1">
                    <a:lumMod val="95000"/>
                    <a:lumOff val="5000"/>
                  </a:schemeClr>
                </a:solidFill>
              </a:rPr>
              <a:t>Used for local communication within the system.</a:t>
            </a:r>
          </a:p>
          <a:p>
            <a:r>
              <a:rPr lang="en-US" sz="1100" b="1" dirty="0" smtClean="0">
                <a:solidFill>
                  <a:schemeClr val="tx1">
                    <a:lumMod val="95000"/>
                    <a:lumOff val="5000"/>
                  </a:schemeClr>
                </a:solidFill>
              </a:rPr>
              <a:t>IP</a:t>
            </a:r>
            <a:r>
              <a:rPr lang="en-US" sz="1100" b="1" dirty="0">
                <a:solidFill>
                  <a:schemeClr val="tx1">
                    <a:lumMod val="95000"/>
                    <a:lumOff val="5000"/>
                  </a:schemeClr>
                </a:solidFill>
              </a:rPr>
              <a:t>: 127.0.0.1</a:t>
            </a:r>
          </a:p>
          <a:p>
            <a:r>
              <a:rPr lang="en-US" sz="1100" b="1" dirty="0" smtClean="0">
                <a:solidFill>
                  <a:schemeClr val="tx1">
                    <a:lumMod val="95000"/>
                    <a:lumOff val="5000"/>
                  </a:schemeClr>
                </a:solidFill>
              </a:rPr>
              <a:t>Useful </a:t>
            </a:r>
            <a:r>
              <a:rPr lang="en-US" sz="1100" b="1" dirty="0">
                <a:solidFill>
                  <a:schemeClr val="tx1">
                    <a:lumMod val="95000"/>
                    <a:lumOff val="5000"/>
                  </a:schemeClr>
                </a:solidFill>
              </a:rPr>
              <a:t>for testing and internal services.</a:t>
            </a:r>
            <a:endParaRPr lang="en-US" sz="1100" b="1" dirty="0" smtClean="0">
              <a:solidFill>
                <a:schemeClr val="tx1">
                  <a:lumMod val="95000"/>
                  <a:lumOff val="5000"/>
                </a:schemeClr>
              </a:solidFill>
            </a:endParaRPr>
          </a:p>
          <a:p>
            <a:pPr marL="0" indent="0">
              <a:buNone/>
            </a:pPr>
            <a:r>
              <a:rPr lang="en-US" sz="1100" b="1" u="sng" dirty="0">
                <a:solidFill>
                  <a:srgbClr val="FF0000"/>
                </a:solidFill>
              </a:rPr>
              <a:t>Ethernet Interface (</a:t>
            </a:r>
            <a:r>
              <a:rPr lang="en-US" sz="1100" b="1" u="sng" dirty="0" smtClean="0">
                <a:solidFill>
                  <a:srgbClr val="FF0000"/>
                </a:solidFill>
              </a:rPr>
              <a:t>eth0)</a:t>
            </a:r>
            <a:endParaRPr lang="en-US" sz="1100" b="1" u="sng" dirty="0">
              <a:solidFill>
                <a:srgbClr val="FF0000"/>
              </a:solidFill>
            </a:endParaRPr>
          </a:p>
          <a:p>
            <a:r>
              <a:rPr lang="en-US" sz="1100" b="1" dirty="0">
                <a:solidFill>
                  <a:schemeClr val="tx1">
                    <a:lumMod val="95000"/>
                    <a:lumOff val="5000"/>
                  </a:schemeClr>
                </a:solidFill>
              </a:rPr>
              <a:t>Wired network interface.</a:t>
            </a:r>
          </a:p>
          <a:p>
            <a:r>
              <a:rPr lang="en-US" sz="1100" b="1" dirty="0" smtClean="0">
                <a:solidFill>
                  <a:schemeClr val="tx1">
                    <a:lumMod val="95000"/>
                    <a:lumOff val="5000"/>
                  </a:schemeClr>
                </a:solidFill>
              </a:rPr>
              <a:t>Typical </a:t>
            </a:r>
            <a:r>
              <a:rPr lang="en-US" sz="1100" b="1" dirty="0">
                <a:solidFill>
                  <a:schemeClr val="tx1">
                    <a:lumMod val="95000"/>
                    <a:lumOff val="5000"/>
                  </a:schemeClr>
                </a:solidFill>
              </a:rPr>
              <a:t>for desktops and servers</a:t>
            </a:r>
            <a:r>
              <a:rPr lang="en-US" sz="1100" b="1" dirty="0" smtClean="0">
                <a:solidFill>
                  <a:schemeClr val="tx1">
                    <a:lumMod val="95000"/>
                    <a:lumOff val="5000"/>
                  </a:schemeClr>
                </a:solidFill>
              </a:rPr>
              <a:t>.</a:t>
            </a:r>
          </a:p>
          <a:p>
            <a:r>
              <a:rPr lang="en-US" sz="1100" b="1" dirty="0">
                <a:solidFill>
                  <a:schemeClr val="tx1">
                    <a:lumMod val="95000"/>
                    <a:lumOff val="5000"/>
                  </a:schemeClr>
                </a:solidFill>
              </a:rPr>
              <a:t>Modern Linux systems often use predictable interface names like enp0s3</a:t>
            </a:r>
          </a:p>
          <a:p>
            <a:pPr marL="0" indent="0">
              <a:buNone/>
            </a:pPr>
            <a:r>
              <a:rPr lang="en-US" sz="1100" b="1" u="sng" dirty="0">
                <a:solidFill>
                  <a:srgbClr val="FF0000"/>
                </a:solidFill>
              </a:rPr>
              <a:t>Wireless Interface (</a:t>
            </a:r>
            <a:r>
              <a:rPr lang="en-US" sz="1100" b="1" u="sng" dirty="0" smtClean="0">
                <a:solidFill>
                  <a:srgbClr val="FF0000"/>
                </a:solidFill>
              </a:rPr>
              <a:t>wlan0)</a:t>
            </a:r>
            <a:endParaRPr lang="en-US" sz="1100" b="1" u="sng" dirty="0">
              <a:solidFill>
                <a:srgbClr val="FF0000"/>
              </a:solidFill>
            </a:endParaRPr>
          </a:p>
          <a:p>
            <a:r>
              <a:rPr lang="en-US" sz="1100" b="1" dirty="0">
                <a:solidFill>
                  <a:schemeClr val="tx1">
                    <a:lumMod val="95000"/>
                    <a:lumOff val="5000"/>
                  </a:schemeClr>
                </a:solidFill>
              </a:rPr>
              <a:t>Wireless (Wi-Fi) network card.</a:t>
            </a:r>
          </a:p>
          <a:p>
            <a:r>
              <a:rPr lang="en-US" sz="1100" b="1" dirty="0" smtClean="0">
                <a:solidFill>
                  <a:schemeClr val="tx1">
                    <a:lumMod val="95000"/>
                    <a:lumOff val="5000"/>
                  </a:schemeClr>
                </a:solidFill>
              </a:rPr>
              <a:t>Used </a:t>
            </a:r>
            <a:r>
              <a:rPr lang="en-US" sz="1100" b="1" dirty="0">
                <a:solidFill>
                  <a:schemeClr val="tx1">
                    <a:lumMod val="95000"/>
                    <a:lumOff val="5000"/>
                  </a:schemeClr>
                </a:solidFill>
              </a:rPr>
              <a:t>in laptops, phones, and some </a:t>
            </a:r>
            <a:r>
              <a:rPr lang="en-US" sz="1100" b="1" dirty="0" err="1">
                <a:solidFill>
                  <a:schemeClr val="tx1">
                    <a:lumMod val="95000"/>
                    <a:lumOff val="5000"/>
                  </a:schemeClr>
                </a:solidFill>
              </a:rPr>
              <a:t>IoT</a:t>
            </a:r>
            <a:r>
              <a:rPr lang="en-US" sz="1100" b="1" dirty="0">
                <a:solidFill>
                  <a:schemeClr val="tx1">
                    <a:lumMod val="95000"/>
                    <a:lumOff val="5000"/>
                  </a:schemeClr>
                </a:solidFill>
              </a:rPr>
              <a:t> devices.</a:t>
            </a:r>
          </a:p>
          <a:p>
            <a:r>
              <a:rPr lang="en-US" sz="1100" b="1" dirty="0" smtClean="0">
                <a:solidFill>
                  <a:schemeClr val="tx1">
                    <a:lumMod val="95000"/>
                    <a:lumOff val="5000"/>
                  </a:schemeClr>
                </a:solidFill>
              </a:rPr>
              <a:t>Names </a:t>
            </a:r>
            <a:r>
              <a:rPr lang="en-US" sz="1100" b="1" dirty="0">
                <a:solidFill>
                  <a:schemeClr val="tx1">
                    <a:lumMod val="95000"/>
                    <a:lumOff val="5000"/>
                  </a:schemeClr>
                </a:solidFill>
              </a:rPr>
              <a:t>like wlan0 (older) or wlp2s0 (newer naming convention).</a:t>
            </a:r>
          </a:p>
          <a:p>
            <a:pPr marL="0" indent="0">
              <a:buNone/>
            </a:pPr>
            <a:endParaRPr lang="en-US" sz="1400" dirty="0" smtClean="0"/>
          </a:p>
          <a:p>
            <a:pPr marL="0" indent="0">
              <a:buNone/>
            </a:pPr>
            <a:r>
              <a:rPr lang="en-US" sz="1600" dirty="0" smtClean="0">
                <a:solidFill>
                  <a:srgbClr val="FF0000"/>
                </a:solidFill>
              </a:rPr>
              <a:t>Command: List </a:t>
            </a:r>
            <a:r>
              <a:rPr lang="en-US" sz="1600" dirty="0">
                <a:solidFill>
                  <a:srgbClr val="FF0000"/>
                </a:solidFill>
              </a:rPr>
              <a:t>All Interfaces in </a:t>
            </a:r>
            <a:r>
              <a:rPr lang="en-US" sz="1600" dirty="0" smtClean="0">
                <a:solidFill>
                  <a:srgbClr val="FF0000"/>
                </a:solidFill>
              </a:rPr>
              <a:t>Linux</a:t>
            </a:r>
          </a:p>
          <a:p>
            <a:pPr marL="0" indent="0">
              <a:lnSpc>
                <a:spcPct val="100000"/>
              </a:lnSpc>
              <a:buNone/>
            </a:pPr>
            <a:r>
              <a:rPr lang="en-US" sz="1200" b="1" dirty="0">
                <a:solidFill>
                  <a:schemeClr val="tx1">
                    <a:lumMod val="95000"/>
                    <a:lumOff val="5000"/>
                  </a:schemeClr>
                </a:solidFill>
              </a:rPr>
              <a:t>The </a:t>
            </a:r>
            <a:r>
              <a:rPr lang="en-US" sz="1200" b="1" dirty="0" err="1">
                <a:solidFill>
                  <a:schemeClr val="tx1">
                    <a:lumMod val="95000"/>
                    <a:lumOff val="5000"/>
                  </a:schemeClr>
                </a:solidFill>
              </a:rPr>
              <a:t>ip</a:t>
            </a:r>
            <a:r>
              <a:rPr lang="en-US" sz="1200" b="1" dirty="0">
                <a:solidFill>
                  <a:schemeClr val="tx1">
                    <a:lumMod val="95000"/>
                    <a:lumOff val="5000"/>
                  </a:schemeClr>
                </a:solidFill>
              </a:rPr>
              <a:t> link show command in Linux is used to display information about all network interfaces on the system.</a:t>
            </a:r>
          </a:p>
          <a:p>
            <a:pPr marL="0" indent="0">
              <a:buNone/>
            </a:pPr>
            <a:r>
              <a:rPr lang="en-US" sz="1200" b="1" dirty="0" err="1">
                <a:solidFill>
                  <a:srgbClr val="7030A0"/>
                </a:solidFill>
              </a:rPr>
              <a:t>ip</a:t>
            </a:r>
            <a:r>
              <a:rPr lang="en-US" sz="1200" b="1" dirty="0">
                <a:solidFill>
                  <a:srgbClr val="7030A0"/>
                </a:solidFill>
              </a:rPr>
              <a:t> link show</a:t>
            </a:r>
          </a:p>
          <a:p>
            <a:pPr marL="0" indent="0">
              <a:buNone/>
            </a:pPr>
            <a:r>
              <a:rPr lang="en-US" sz="1200" b="1" dirty="0">
                <a:solidFill>
                  <a:schemeClr val="tx1">
                    <a:lumMod val="95000"/>
                    <a:lumOff val="5000"/>
                  </a:schemeClr>
                </a:solidFill>
              </a:rPr>
              <a:t>The </a:t>
            </a:r>
            <a:r>
              <a:rPr lang="en-US" sz="1200" b="1" dirty="0" err="1">
                <a:solidFill>
                  <a:srgbClr val="0070C0"/>
                </a:solidFill>
              </a:rPr>
              <a:t>ifconfig</a:t>
            </a:r>
            <a:r>
              <a:rPr lang="en-US" sz="1200" b="1" dirty="0">
                <a:solidFill>
                  <a:srgbClr val="0070C0"/>
                </a:solidFill>
              </a:rPr>
              <a:t> -a </a:t>
            </a:r>
            <a:r>
              <a:rPr lang="en-US" sz="1200" b="1" dirty="0">
                <a:solidFill>
                  <a:schemeClr val="tx1">
                    <a:lumMod val="95000"/>
                    <a:lumOff val="5000"/>
                  </a:schemeClr>
                </a:solidFill>
              </a:rPr>
              <a:t>command in Linux is used to display all network interfaces, including those that are currently down (inactive)</a:t>
            </a:r>
          </a:p>
          <a:p>
            <a:pPr marL="0" indent="0">
              <a:buNone/>
            </a:pPr>
            <a:r>
              <a:rPr lang="en-US" sz="1200" b="1" dirty="0" err="1" smtClean="0">
                <a:solidFill>
                  <a:srgbClr val="00B050"/>
                </a:solidFill>
              </a:rPr>
              <a:t>ifconfig</a:t>
            </a:r>
            <a:r>
              <a:rPr lang="en-US" sz="1200" b="1" dirty="0">
                <a:solidFill>
                  <a:srgbClr val="00B050"/>
                </a:solidFill>
              </a:rPr>
              <a:t> –a </a:t>
            </a:r>
            <a:endParaRPr lang="en-US" sz="1200" b="1" dirty="0" smtClean="0">
              <a:solidFill>
                <a:srgbClr val="00B050"/>
              </a:solidFill>
            </a:endParaRPr>
          </a:p>
          <a:p>
            <a:pPr marL="0" indent="0">
              <a:buNone/>
            </a:pPr>
            <a:r>
              <a:rPr lang="en-US" sz="1200" b="1" dirty="0" smtClean="0">
                <a:solidFill>
                  <a:schemeClr val="tx1">
                    <a:lumMod val="95000"/>
                    <a:lumOff val="5000"/>
                  </a:schemeClr>
                </a:solidFill>
              </a:rPr>
              <a:t>The </a:t>
            </a:r>
            <a:r>
              <a:rPr lang="en-US" sz="1200" b="1" dirty="0" err="1">
                <a:solidFill>
                  <a:srgbClr val="002060"/>
                </a:solidFill>
              </a:rPr>
              <a:t>ip</a:t>
            </a:r>
            <a:r>
              <a:rPr lang="en-US" sz="1200" b="1" dirty="0">
                <a:solidFill>
                  <a:srgbClr val="002060"/>
                </a:solidFill>
              </a:rPr>
              <a:t> a </a:t>
            </a:r>
            <a:r>
              <a:rPr lang="en-US" sz="1200" b="1" dirty="0">
                <a:solidFill>
                  <a:schemeClr val="tx1">
                    <a:lumMod val="95000"/>
                    <a:lumOff val="5000"/>
                  </a:schemeClr>
                </a:solidFill>
              </a:rPr>
              <a:t>command in Linux is a short form of </a:t>
            </a:r>
            <a:r>
              <a:rPr lang="en-US" sz="1200" b="1" dirty="0" err="1">
                <a:solidFill>
                  <a:schemeClr val="tx1">
                    <a:lumMod val="95000"/>
                    <a:lumOff val="5000"/>
                  </a:schemeClr>
                </a:solidFill>
              </a:rPr>
              <a:t>ip</a:t>
            </a:r>
            <a:r>
              <a:rPr lang="en-US" sz="1200" b="1" dirty="0">
                <a:solidFill>
                  <a:schemeClr val="tx1">
                    <a:lumMod val="95000"/>
                    <a:lumOff val="5000"/>
                  </a:schemeClr>
                </a:solidFill>
              </a:rPr>
              <a:t> address show, and it's used to display all IP addresses and network interfaces on your system</a:t>
            </a:r>
          </a:p>
          <a:p>
            <a:pPr marL="0" indent="0">
              <a:buNone/>
            </a:pPr>
            <a:r>
              <a:rPr lang="en-US" sz="1200" b="1" dirty="0" err="1" smtClean="0">
                <a:solidFill>
                  <a:schemeClr val="accent2">
                    <a:lumMod val="50000"/>
                  </a:schemeClr>
                </a:solidFill>
              </a:rPr>
              <a:t>ip</a:t>
            </a:r>
            <a:r>
              <a:rPr lang="en-US" sz="1200" b="1" dirty="0" smtClean="0">
                <a:solidFill>
                  <a:schemeClr val="accent2">
                    <a:lumMod val="50000"/>
                  </a:schemeClr>
                </a:solidFill>
              </a:rPr>
              <a:t> </a:t>
            </a:r>
            <a:r>
              <a:rPr lang="en-US" sz="1200" b="1" dirty="0">
                <a:solidFill>
                  <a:schemeClr val="accent2">
                    <a:lumMod val="50000"/>
                  </a:schemeClr>
                </a:solidFill>
              </a:rPr>
              <a:t>a</a:t>
            </a:r>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1355497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552" y="580768"/>
            <a:ext cx="10824518" cy="5498755"/>
          </a:xfrm>
        </p:spPr>
        <p:txBody>
          <a:bodyPr>
            <a:normAutofit fontScale="40000" lnSpcReduction="20000"/>
          </a:bodyPr>
          <a:lstStyle/>
          <a:p>
            <a:pPr marL="0" indent="0">
              <a:buNone/>
            </a:pPr>
            <a:r>
              <a:rPr lang="en-US" sz="6000" b="1" dirty="0"/>
              <a:t>Commands for Storage </a:t>
            </a:r>
            <a:r>
              <a:rPr lang="en-US" sz="6000" b="1" dirty="0" smtClean="0"/>
              <a:t>Administration</a:t>
            </a:r>
            <a:endParaRPr lang="en-US" sz="6000" b="1" dirty="0"/>
          </a:p>
          <a:p>
            <a:pPr marL="0" indent="0">
              <a:buNone/>
            </a:pPr>
            <a:endParaRPr lang="en-US" b="1" dirty="0"/>
          </a:p>
          <a:p>
            <a:pPr marL="0" indent="0">
              <a:buNone/>
            </a:pPr>
            <a:r>
              <a:rPr lang="en-US" b="1" dirty="0"/>
              <a:t>List all disks and partitions  </a:t>
            </a:r>
          </a:p>
          <a:p>
            <a:pPr marL="0" indent="0">
              <a:buNone/>
            </a:pPr>
            <a:r>
              <a:rPr lang="en-US" b="1" dirty="0" err="1">
                <a:solidFill>
                  <a:srgbClr val="FF0000"/>
                </a:solidFill>
              </a:rPr>
              <a:t>lsblk</a:t>
            </a:r>
            <a:endParaRPr lang="en-US" b="1" dirty="0">
              <a:solidFill>
                <a:srgbClr val="FF0000"/>
              </a:solidFill>
            </a:endParaRPr>
          </a:p>
          <a:p>
            <a:pPr marL="0" indent="0">
              <a:buNone/>
            </a:pPr>
            <a:endParaRPr lang="en-US" b="1" dirty="0"/>
          </a:p>
          <a:p>
            <a:pPr marL="0" indent="0">
              <a:buNone/>
            </a:pPr>
            <a:r>
              <a:rPr lang="en-US" b="1" dirty="0"/>
              <a:t>View partitions with sizes</a:t>
            </a:r>
          </a:p>
          <a:p>
            <a:pPr marL="0" indent="0">
              <a:buNone/>
            </a:pPr>
            <a:r>
              <a:rPr lang="en-US" b="1" dirty="0" err="1">
                <a:solidFill>
                  <a:srgbClr val="FF0000"/>
                </a:solidFill>
              </a:rPr>
              <a:t>fdisk</a:t>
            </a:r>
            <a:r>
              <a:rPr lang="en-US" b="1" dirty="0">
                <a:solidFill>
                  <a:srgbClr val="FF0000"/>
                </a:solidFill>
              </a:rPr>
              <a:t> -l</a:t>
            </a:r>
          </a:p>
          <a:p>
            <a:pPr marL="0" indent="0">
              <a:buNone/>
            </a:pPr>
            <a:endParaRPr lang="en-US" b="1" dirty="0"/>
          </a:p>
          <a:p>
            <a:pPr marL="0" indent="0">
              <a:buNone/>
            </a:pPr>
            <a:r>
              <a:rPr lang="en-US" b="1" dirty="0"/>
              <a:t>View disk usage</a:t>
            </a:r>
          </a:p>
          <a:p>
            <a:pPr marL="0" indent="0">
              <a:buNone/>
            </a:pPr>
            <a:r>
              <a:rPr lang="en-US" b="1" dirty="0" err="1">
                <a:solidFill>
                  <a:srgbClr val="FF0000"/>
                </a:solidFill>
              </a:rPr>
              <a:t>df</a:t>
            </a:r>
            <a:r>
              <a:rPr lang="en-US" b="1" dirty="0">
                <a:solidFill>
                  <a:srgbClr val="FF0000"/>
                </a:solidFill>
              </a:rPr>
              <a:t> -h</a:t>
            </a:r>
          </a:p>
          <a:p>
            <a:pPr marL="0" indent="0">
              <a:buNone/>
            </a:pPr>
            <a:endParaRPr lang="en-US" b="1" dirty="0"/>
          </a:p>
          <a:p>
            <a:pPr marL="0" indent="0">
              <a:buNone/>
            </a:pPr>
            <a:r>
              <a:rPr lang="en-US" b="1" dirty="0"/>
              <a:t>View estimate file and directory space usage</a:t>
            </a:r>
          </a:p>
          <a:p>
            <a:pPr marL="0" indent="0">
              <a:buNone/>
            </a:pPr>
            <a:r>
              <a:rPr lang="en-US" b="1" dirty="0">
                <a:solidFill>
                  <a:srgbClr val="FF0000"/>
                </a:solidFill>
              </a:rPr>
              <a:t>du -h </a:t>
            </a:r>
          </a:p>
          <a:p>
            <a:pPr marL="0" indent="0">
              <a:buNone/>
            </a:pPr>
            <a:endParaRPr lang="en-US" b="1" dirty="0"/>
          </a:p>
          <a:p>
            <a:pPr marL="0" indent="0">
              <a:buNone/>
            </a:pPr>
            <a:r>
              <a:rPr lang="en-US" b="1" dirty="0"/>
              <a:t>View list detailed information about your hardware</a:t>
            </a:r>
          </a:p>
          <a:p>
            <a:pPr marL="0" indent="0">
              <a:buNone/>
            </a:pPr>
            <a:r>
              <a:rPr lang="en-US" b="1" dirty="0" err="1">
                <a:solidFill>
                  <a:srgbClr val="FF0000"/>
                </a:solidFill>
              </a:rPr>
              <a:t>lshw</a:t>
            </a:r>
            <a:endParaRPr lang="en-US" b="1" dirty="0">
              <a:solidFill>
                <a:srgbClr val="FF0000"/>
              </a:solidFill>
            </a:endParaRPr>
          </a:p>
          <a:p>
            <a:pPr marL="0" indent="0">
              <a:buNone/>
            </a:pPr>
            <a:endParaRPr lang="en-US" b="1" dirty="0"/>
          </a:p>
          <a:p>
            <a:pPr marL="0" indent="0">
              <a:buNone/>
            </a:pPr>
            <a:r>
              <a:rPr lang="en-US" b="1" dirty="0" err="1">
                <a:solidFill>
                  <a:srgbClr val="FF0000"/>
                </a:solidFill>
              </a:rPr>
              <a:t>lshw</a:t>
            </a:r>
            <a:r>
              <a:rPr lang="en-US" b="1" dirty="0">
                <a:solidFill>
                  <a:srgbClr val="FF0000"/>
                </a:solidFill>
              </a:rPr>
              <a:t> -class </a:t>
            </a:r>
            <a:r>
              <a:rPr lang="en-US" b="1" dirty="0" err="1">
                <a:solidFill>
                  <a:srgbClr val="FF0000"/>
                </a:solidFill>
              </a:rPr>
              <a:t>cpu</a:t>
            </a:r>
            <a:r>
              <a:rPr lang="en-US" b="1" dirty="0"/>
              <a:t>	      </a:t>
            </a:r>
            <a:r>
              <a:rPr lang="en-US" b="1" dirty="0" smtClean="0"/>
              <a:t>                      Show </a:t>
            </a:r>
            <a:r>
              <a:rPr lang="en-US" b="1" dirty="0"/>
              <a:t>only CPU info</a:t>
            </a:r>
          </a:p>
          <a:p>
            <a:pPr marL="0" indent="0">
              <a:buNone/>
            </a:pPr>
            <a:r>
              <a:rPr lang="en-US" b="1" dirty="0" err="1">
                <a:solidFill>
                  <a:srgbClr val="FF0000"/>
                </a:solidFill>
              </a:rPr>
              <a:t>lshw</a:t>
            </a:r>
            <a:r>
              <a:rPr lang="en-US" b="1" dirty="0">
                <a:solidFill>
                  <a:srgbClr val="FF0000"/>
                </a:solidFill>
              </a:rPr>
              <a:t> -class memory</a:t>
            </a:r>
            <a:r>
              <a:rPr lang="en-US" b="1" dirty="0"/>
              <a:t>	Show RAM details</a:t>
            </a:r>
          </a:p>
          <a:p>
            <a:pPr marL="0" indent="0">
              <a:buNone/>
            </a:pPr>
            <a:r>
              <a:rPr lang="en-US" b="1" dirty="0" err="1">
                <a:solidFill>
                  <a:srgbClr val="FF0000"/>
                </a:solidFill>
              </a:rPr>
              <a:t>lshw</a:t>
            </a:r>
            <a:r>
              <a:rPr lang="en-US" b="1" dirty="0">
                <a:solidFill>
                  <a:srgbClr val="FF0000"/>
                </a:solidFill>
              </a:rPr>
              <a:t> -class disk	      </a:t>
            </a:r>
            <a:r>
              <a:rPr lang="en-US" b="1" dirty="0" smtClean="0">
                <a:solidFill>
                  <a:srgbClr val="FF0000"/>
                </a:solidFill>
              </a:rPr>
              <a:t>                       </a:t>
            </a:r>
            <a:r>
              <a:rPr lang="en-US" b="1" dirty="0" smtClean="0"/>
              <a:t>Show </a:t>
            </a:r>
            <a:r>
              <a:rPr lang="en-US" b="1" dirty="0"/>
              <a:t>disk and storage info</a:t>
            </a:r>
          </a:p>
          <a:p>
            <a:pPr marL="0" indent="0">
              <a:buNone/>
            </a:pPr>
            <a:r>
              <a:rPr lang="en-US" b="1" dirty="0" err="1">
                <a:solidFill>
                  <a:srgbClr val="FF0000"/>
                </a:solidFill>
              </a:rPr>
              <a:t>lshw</a:t>
            </a:r>
            <a:r>
              <a:rPr lang="en-US" b="1" dirty="0">
                <a:solidFill>
                  <a:srgbClr val="FF0000"/>
                </a:solidFill>
              </a:rPr>
              <a:t> -class network</a:t>
            </a:r>
            <a:r>
              <a:rPr lang="en-US" b="1" dirty="0"/>
              <a:t>	Show network interfaces</a:t>
            </a:r>
            <a:endParaRPr lang="en-US" dirty="0"/>
          </a:p>
        </p:txBody>
      </p:sp>
      <p:sp>
        <p:nvSpPr>
          <p:cNvPr id="2" name="Rectangle 1"/>
          <p:cNvSpPr/>
          <p:nvPr/>
        </p:nvSpPr>
        <p:spPr>
          <a:xfrm>
            <a:off x="321577" y="5849035"/>
            <a:ext cx="10147883" cy="369332"/>
          </a:xfrm>
          <a:prstGeom prst="rect">
            <a:avLst/>
          </a:prstGeom>
        </p:spPr>
        <p:txBody>
          <a:bodyPr wrap="square">
            <a:spAutoFit/>
          </a:bodyPr>
          <a:lstStyle/>
          <a:p>
            <a:r>
              <a:rPr lang="en-US" dirty="0">
                <a:solidFill>
                  <a:srgbClr val="FF0000"/>
                </a:solidFill>
              </a:rPr>
              <a:t>Note</a:t>
            </a:r>
            <a:r>
              <a:rPr lang="en-US" dirty="0" smtClean="0">
                <a:solidFill>
                  <a:srgbClr val="FF0000"/>
                </a:solidFill>
              </a:rPr>
              <a:t>: The </a:t>
            </a:r>
            <a:r>
              <a:rPr lang="en-US" dirty="0">
                <a:solidFill>
                  <a:srgbClr val="FF0000"/>
                </a:solidFill>
              </a:rPr>
              <a:t>above command works only on Ubuntu OS and does not work on </a:t>
            </a:r>
            <a:r>
              <a:rPr lang="en-US" dirty="0" err="1">
                <a:solidFill>
                  <a:srgbClr val="FF0000"/>
                </a:solidFill>
              </a:rPr>
              <a:t>JSLinux</a:t>
            </a:r>
            <a:endParaRPr lang="en-US" dirty="0">
              <a:solidFill>
                <a:srgbClr val="FF0000"/>
              </a:solidFill>
            </a:endParaRPr>
          </a:p>
        </p:txBody>
      </p:sp>
    </p:spTree>
    <p:extLst>
      <p:ext uri="{BB962C8B-B14F-4D97-AF65-F5344CB8AC3E}">
        <p14:creationId xmlns:p14="http://schemas.microsoft.com/office/powerpoint/2010/main" val="26439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4207"/>
            <a:ext cx="10824518" cy="5498755"/>
          </a:xfrm>
        </p:spPr>
        <p:txBody>
          <a:bodyPr>
            <a:normAutofit fontScale="92500" lnSpcReduction="10000"/>
          </a:bodyPr>
          <a:lstStyle/>
          <a:p>
            <a:pPr marL="0" indent="0">
              <a:buNone/>
            </a:pPr>
            <a:r>
              <a:rPr lang="en-US" dirty="0">
                <a:solidFill>
                  <a:srgbClr val="FF0000"/>
                </a:solidFill>
              </a:rPr>
              <a:t>Steps to Create LVM in Ubuntu</a:t>
            </a:r>
          </a:p>
          <a:p>
            <a:pPr marL="0" indent="0">
              <a:buNone/>
            </a:pPr>
            <a:r>
              <a:rPr lang="en-US" dirty="0"/>
              <a:t>1. Install LVM Tools (if not installed)</a:t>
            </a:r>
          </a:p>
          <a:p>
            <a:pPr marL="0" indent="0">
              <a:buNone/>
            </a:pPr>
            <a:r>
              <a:rPr lang="en-US" dirty="0" err="1" smtClean="0"/>
              <a:t>sudo</a:t>
            </a:r>
            <a:r>
              <a:rPr lang="en-US" dirty="0" smtClean="0"/>
              <a:t> </a:t>
            </a:r>
            <a:r>
              <a:rPr lang="en-US" dirty="0"/>
              <a:t>apt update</a:t>
            </a:r>
          </a:p>
          <a:p>
            <a:pPr marL="0" indent="0">
              <a:buNone/>
            </a:pPr>
            <a:r>
              <a:rPr lang="en-US" dirty="0" err="1"/>
              <a:t>sudo</a:t>
            </a:r>
            <a:r>
              <a:rPr lang="en-US" dirty="0"/>
              <a:t> apt install lvm2</a:t>
            </a:r>
          </a:p>
          <a:p>
            <a:pPr marL="0" indent="0">
              <a:buNone/>
            </a:pPr>
            <a:endParaRPr lang="en-US" dirty="0"/>
          </a:p>
          <a:p>
            <a:pPr marL="0" indent="0">
              <a:buNone/>
            </a:pPr>
            <a:r>
              <a:rPr lang="en-US" dirty="0"/>
              <a:t>2. Create Physical Volume (PV)</a:t>
            </a:r>
          </a:p>
          <a:p>
            <a:pPr marL="0" indent="0">
              <a:buNone/>
            </a:pPr>
            <a:r>
              <a:rPr lang="en-US" dirty="0" smtClean="0"/>
              <a:t>This </a:t>
            </a:r>
            <a:r>
              <a:rPr lang="en-US" dirty="0"/>
              <a:t>step initializes the disk for use with LVM.</a:t>
            </a:r>
          </a:p>
          <a:p>
            <a:pPr marL="0" indent="0">
              <a:buNone/>
            </a:pPr>
            <a:r>
              <a:rPr lang="en-US" dirty="0" err="1" smtClean="0"/>
              <a:t>sudo</a:t>
            </a:r>
            <a:r>
              <a:rPr lang="en-US" dirty="0" smtClean="0"/>
              <a:t> </a:t>
            </a:r>
            <a:r>
              <a:rPr lang="en-US" dirty="0" err="1"/>
              <a:t>pvcreate</a:t>
            </a:r>
            <a:r>
              <a:rPr lang="en-US" dirty="0"/>
              <a:t> /dev/</a:t>
            </a:r>
            <a:r>
              <a:rPr lang="en-US" dirty="0" err="1"/>
              <a:t>sdX</a:t>
            </a:r>
            <a:endParaRPr lang="en-US" dirty="0"/>
          </a:p>
          <a:p>
            <a:pPr marL="0" indent="0">
              <a:buNone/>
            </a:pPr>
            <a:r>
              <a:rPr lang="en-US" dirty="0" smtClean="0"/>
              <a:t>    </a:t>
            </a:r>
            <a:r>
              <a:rPr lang="en-US" dirty="0"/>
              <a:t>Replace /dev/</a:t>
            </a:r>
            <a:r>
              <a:rPr lang="en-US" dirty="0" err="1"/>
              <a:t>sdX</a:t>
            </a:r>
            <a:r>
              <a:rPr lang="en-US" dirty="0"/>
              <a:t> with your target disk or partition (like /dev/</a:t>
            </a:r>
            <a:r>
              <a:rPr lang="en-US" dirty="0" err="1"/>
              <a:t>sdb</a:t>
            </a:r>
            <a:r>
              <a:rPr lang="en-US" dirty="0"/>
              <a:t>, /dev/sdc1, etc.)</a:t>
            </a:r>
          </a:p>
          <a:p>
            <a:pPr marL="0" indent="0">
              <a:buNone/>
            </a:pPr>
            <a:r>
              <a:rPr lang="en-US" dirty="0" smtClean="0"/>
              <a:t>Check </a:t>
            </a:r>
            <a:r>
              <a:rPr lang="en-US" dirty="0"/>
              <a:t>with:</a:t>
            </a:r>
          </a:p>
          <a:p>
            <a:pPr marL="0" indent="0">
              <a:buNone/>
            </a:pPr>
            <a:r>
              <a:rPr lang="en-US" dirty="0" err="1" smtClean="0"/>
              <a:t>sudo</a:t>
            </a:r>
            <a:r>
              <a:rPr lang="en-US" dirty="0" smtClean="0"/>
              <a:t> </a:t>
            </a:r>
            <a:r>
              <a:rPr lang="en-US" dirty="0" err="1"/>
              <a:t>pvs</a:t>
            </a:r>
            <a:endParaRPr lang="en-US" dirty="0"/>
          </a:p>
          <a:p>
            <a:pPr marL="0" indent="0">
              <a:buNone/>
            </a:pPr>
            <a:endParaRPr lang="en-US" dirty="0"/>
          </a:p>
        </p:txBody>
      </p:sp>
      <p:sp>
        <p:nvSpPr>
          <p:cNvPr id="2" name="Rectangle 1"/>
          <p:cNvSpPr/>
          <p:nvPr/>
        </p:nvSpPr>
        <p:spPr>
          <a:xfrm>
            <a:off x="321577" y="5849035"/>
            <a:ext cx="10147883" cy="369332"/>
          </a:xfrm>
          <a:prstGeom prst="rect">
            <a:avLst/>
          </a:prstGeom>
        </p:spPr>
        <p:txBody>
          <a:bodyPr wrap="square">
            <a:spAutoFit/>
          </a:bodyPr>
          <a:lstStyle/>
          <a:p>
            <a:r>
              <a:rPr lang="en-US" dirty="0">
                <a:solidFill>
                  <a:srgbClr val="FF0000"/>
                </a:solidFill>
              </a:rPr>
              <a:t>Note</a:t>
            </a:r>
            <a:r>
              <a:rPr lang="en-US" dirty="0" smtClean="0">
                <a:solidFill>
                  <a:srgbClr val="FF0000"/>
                </a:solidFill>
              </a:rPr>
              <a:t>: The </a:t>
            </a:r>
            <a:r>
              <a:rPr lang="en-US" dirty="0">
                <a:solidFill>
                  <a:srgbClr val="FF0000"/>
                </a:solidFill>
              </a:rPr>
              <a:t>above command works only on Ubuntu OS and does not work on </a:t>
            </a:r>
            <a:r>
              <a:rPr lang="en-US" dirty="0" err="1">
                <a:solidFill>
                  <a:srgbClr val="FF0000"/>
                </a:solidFill>
              </a:rPr>
              <a:t>JSLinux</a:t>
            </a:r>
            <a:endParaRPr lang="en-US" dirty="0">
              <a:solidFill>
                <a:srgbClr val="FF0000"/>
              </a:solidFill>
            </a:endParaRPr>
          </a:p>
        </p:txBody>
      </p:sp>
    </p:spTree>
    <p:extLst>
      <p:ext uri="{BB962C8B-B14F-4D97-AF65-F5344CB8AC3E}">
        <p14:creationId xmlns:p14="http://schemas.microsoft.com/office/powerpoint/2010/main" val="347932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4207"/>
            <a:ext cx="10824518" cy="5498755"/>
          </a:xfrm>
        </p:spPr>
        <p:txBody>
          <a:bodyPr>
            <a:normAutofit fontScale="92500" lnSpcReduction="10000"/>
          </a:bodyPr>
          <a:lstStyle/>
          <a:p>
            <a:pPr marL="0" indent="0">
              <a:buNone/>
            </a:pPr>
            <a:r>
              <a:rPr lang="en-US" dirty="0">
                <a:solidFill>
                  <a:srgbClr val="FF0000"/>
                </a:solidFill>
              </a:rPr>
              <a:t>Steps to Create LVM in Ubuntu</a:t>
            </a:r>
          </a:p>
          <a:p>
            <a:pPr marL="0" indent="0">
              <a:buNone/>
            </a:pPr>
            <a:r>
              <a:rPr lang="en-US" dirty="0"/>
              <a:t>1. Install LVM Tools (if not installed)</a:t>
            </a:r>
          </a:p>
          <a:p>
            <a:pPr marL="0" indent="0">
              <a:buNone/>
            </a:pPr>
            <a:r>
              <a:rPr lang="en-US" dirty="0" err="1" smtClean="0"/>
              <a:t>sudo</a:t>
            </a:r>
            <a:r>
              <a:rPr lang="en-US" dirty="0" smtClean="0"/>
              <a:t> </a:t>
            </a:r>
            <a:r>
              <a:rPr lang="en-US" dirty="0"/>
              <a:t>apt update</a:t>
            </a:r>
          </a:p>
          <a:p>
            <a:pPr marL="0" indent="0">
              <a:buNone/>
            </a:pPr>
            <a:r>
              <a:rPr lang="en-US" dirty="0" err="1"/>
              <a:t>sudo</a:t>
            </a:r>
            <a:r>
              <a:rPr lang="en-US" dirty="0"/>
              <a:t> apt install lvm2</a:t>
            </a:r>
          </a:p>
          <a:p>
            <a:pPr marL="0" indent="0">
              <a:buNone/>
            </a:pPr>
            <a:endParaRPr lang="en-US" dirty="0"/>
          </a:p>
          <a:p>
            <a:pPr marL="0" indent="0">
              <a:buNone/>
            </a:pPr>
            <a:r>
              <a:rPr lang="en-US" dirty="0"/>
              <a:t>2. Create Physical Volume (PV)</a:t>
            </a:r>
          </a:p>
          <a:p>
            <a:pPr marL="0" indent="0">
              <a:buNone/>
            </a:pPr>
            <a:r>
              <a:rPr lang="en-US" dirty="0" smtClean="0"/>
              <a:t>This </a:t>
            </a:r>
            <a:r>
              <a:rPr lang="en-US" dirty="0"/>
              <a:t>step initializes the disk for use with LVM.</a:t>
            </a:r>
          </a:p>
          <a:p>
            <a:pPr marL="0" indent="0">
              <a:buNone/>
            </a:pPr>
            <a:r>
              <a:rPr lang="en-US" dirty="0" err="1" smtClean="0"/>
              <a:t>sudo</a:t>
            </a:r>
            <a:r>
              <a:rPr lang="en-US" dirty="0" smtClean="0"/>
              <a:t> </a:t>
            </a:r>
            <a:r>
              <a:rPr lang="en-US" dirty="0" err="1"/>
              <a:t>pvcreate</a:t>
            </a:r>
            <a:r>
              <a:rPr lang="en-US" dirty="0"/>
              <a:t> /dev/</a:t>
            </a:r>
            <a:r>
              <a:rPr lang="en-US" dirty="0" err="1"/>
              <a:t>sdX</a:t>
            </a:r>
            <a:endParaRPr lang="en-US" dirty="0"/>
          </a:p>
          <a:p>
            <a:pPr marL="0" indent="0">
              <a:buNone/>
            </a:pPr>
            <a:r>
              <a:rPr lang="en-US" dirty="0" smtClean="0"/>
              <a:t>    </a:t>
            </a:r>
            <a:r>
              <a:rPr lang="en-US" dirty="0"/>
              <a:t>Replace /dev/</a:t>
            </a:r>
            <a:r>
              <a:rPr lang="en-US" dirty="0" err="1"/>
              <a:t>sdX</a:t>
            </a:r>
            <a:r>
              <a:rPr lang="en-US" dirty="0"/>
              <a:t> with your target disk or partition (like /dev/</a:t>
            </a:r>
            <a:r>
              <a:rPr lang="en-US" dirty="0" err="1"/>
              <a:t>sdb</a:t>
            </a:r>
            <a:r>
              <a:rPr lang="en-US" dirty="0"/>
              <a:t>, /dev/sdc1, etc.)</a:t>
            </a:r>
          </a:p>
          <a:p>
            <a:pPr marL="0" indent="0">
              <a:buNone/>
            </a:pPr>
            <a:r>
              <a:rPr lang="en-US" dirty="0" smtClean="0"/>
              <a:t>Check </a:t>
            </a:r>
            <a:r>
              <a:rPr lang="en-US" dirty="0"/>
              <a:t>with:</a:t>
            </a:r>
          </a:p>
          <a:p>
            <a:pPr marL="0" indent="0">
              <a:buNone/>
            </a:pPr>
            <a:r>
              <a:rPr lang="en-US" dirty="0" err="1" smtClean="0"/>
              <a:t>sudo</a:t>
            </a:r>
            <a:r>
              <a:rPr lang="en-US" dirty="0" smtClean="0"/>
              <a:t> </a:t>
            </a:r>
            <a:r>
              <a:rPr lang="en-US" dirty="0" err="1"/>
              <a:t>pvs</a:t>
            </a:r>
            <a:endParaRPr lang="en-US" dirty="0"/>
          </a:p>
          <a:p>
            <a:pPr marL="0" indent="0">
              <a:buNone/>
            </a:pPr>
            <a:endParaRPr lang="en-US" dirty="0"/>
          </a:p>
        </p:txBody>
      </p:sp>
      <p:sp>
        <p:nvSpPr>
          <p:cNvPr id="2" name="Rectangle 1"/>
          <p:cNvSpPr/>
          <p:nvPr/>
        </p:nvSpPr>
        <p:spPr>
          <a:xfrm>
            <a:off x="321577" y="5849035"/>
            <a:ext cx="10147883" cy="369332"/>
          </a:xfrm>
          <a:prstGeom prst="rect">
            <a:avLst/>
          </a:prstGeom>
        </p:spPr>
        <p:txBody>
          <a:bodyPr wrap="square">
            <a:spAutoFit/>
          </a:bodyPr>
          <a:lstStyle/>
          <a:p>
            <a:r>
              <a:rPr lang="en-US" dirty="0">
                <a:solidFill>
                  <a:srgbClr val="FF0000"/>
                </a:solidFill>
              </a:rPr>
              <a:t>Note</a:t>
            </a:r>
            <a:r>
              <a:rPr lang="en-US" dirty="0" smtClean="0">
                <a:solidFill>
                  <a:srgbClr val="FF0000"/>
                </a:solidFill>
              </a:rPr>
              <a:t>: The </a:t>
            </a:r>
            <a:r>
              <a:rPr lang="en-US" dirty="0">
                <a:solidFill>
                  <a:srgbClr val="FF0000"/>
                </a:solidFill>
              </a:rPr>
              <a:t>above command works only on Ubuntu OS and does not work on </a:t>
            </a:r>
            <a:r>
              <a:rPr lang="en-US" dirty="0" err="1">
                <a:solidFill>
                  <a:srgbClr val="FF0000"/>
                </a:solidFill>
              </a:rPr>
              <a:t>JSLinux</a:t>
            </a:r>
            <a:endParaRPr lang="en-US" dirty="0">
              <a:solidFill>
                <a:srgbClr val="FF0000"/>
              </a:solidFill>
            </a:endParaRPr>
          </a:p>
        </p:txBody>
      </p:sp>
    </p:spTree>
    <p:extLst>
      <p:ext uri="{BB962C8B-B14F-4D97-AF65-F5344CB8AC3E}">
        <p14:creationId xmlns:p14="http://schemas.microsoft.com/office/powerpoint/2010/main" val="2125801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4207"/>
            <a:ext cx="10824518" cy="5498755"/>
          </a:xfrm>
        </p:spPr>
        <p:txBody>
          <a:bodyPr>
            <a:normAutofit fontScale="92500" lnSpcReduction="10000"/>
          </a:bodyPr>
          <a:lstStyle/>
          <a:p>
            <a:pPr marL="0" indent="0">
              <a:buNone/>
            </a:pPr>
            <a:r>
              <a:rPr lang="en-US" dirty="0" smtClean="0"/>
              <a:t>3</a:t>
            </a:r>
            <a:r>
              <a:rPr lang="en-US" dirty="0"/>
              <a:t>. Create Volume Group (VG)</a:t>
            </a:r>
          </a:p>
          <a:p>
            <a:pPr marL="0" indent="0">
              <a:buNone/>
            </a:pPr>
            <a:r>
              <a:rPr lang="en-US" dirty="0" err="1" smtClean="0"/>
              <a:t>sudo</a:t>
            </a:r>
            <a:r>
              <a:rPr lang="en-US" dirty="0" smtClean="0"/>
              <a:t> </a:t>
            </a:r>
            <a:r>
              <a:rPr lang="en-US" dirty="0" err="1"/>
              <a:t>vgcreate</a:t>
            </a:r>
            <a:r>
              <a:rPr lang="en-US" dirty="0"/>
              <a:t> </a:t>
            </a:r>
            <a:r>
              <a:rPr lang="en-US" dirty="0" err="1"/>
              <a:t>my_vg</a:t>
            </a:r>
            <a:r>
              <a:rPr lang="en-US" dirty="0"/>
              <a:t> /dev/</a:t>
            </a:r>
            <a:r>
              <a:rPr lang="en-US" dirty="0" err="1"/>
              <a:t>sdX</a:t>
            </a:r>
            <a:endParaRPr lang="en-US" dirty="0"/>
          </a:p>
          <a:p>
            <a:pPr marL="0" indent="0">
              <a:buNone/>
            </a:pPr>
            <a:r>
              <a:rPr lang="en-US" dirty="0" smtClean="0"/>
              <a:t>    </a:t>
            </a:r>
            <a:r>
              <a:rPr lang="en-US" dirty="0" err="1"/>
              <a:t>my_vg</a:t>
            </a:r>
            <a:r>
              <a:rPr lang="en-US" dirty="0"/>
              <a:t> is your volume group name — you can name it anything.</a:t>
            </a:r>
          </a:p>
          <a:p>
            <a:pPr marL="0" indent="0">
              <a:buNone/>
            </a:pPr>
            <a:r>
              <a:rPr lang="en-US" dirty="0" smtClean="0"/>
              <a:t>Check </a:t>
            </a:r>
            <a:r>
              <a:rPr lang="en-US" dirty="0"/>
              <a:t>with:</a:t>
            </a:r>
          </a:p>
          <a:p>
            <a:pPr marL="0" indent="0">
              <a:buNone/>
            </a:pPr>
            <a:r>
              <a:rPr lang="en-US" dirty="0" err="1" smtClean="0"/>
              <a:t>sudo</a:t>
            </a:r>
            <a:r>
              <a:rPr lang="en-US" dirty="0" smtClean="0"/>
              <a:t> </a:t>
            </a:r>
            <a:r>
              <a:rPr lang="en-US" dirty="0" err="1"/>
              <a:t>vgs</a:t>
            </a:r>
            <a:endParaRPr lang="en-US" dirty="0"/>
          </a:p>
          <a:p>
            <a:pPr marL="0" indent="0">
              <a:buNone/>
            </a:pPr>
            <a:endParaRPr lang="en-US" dirty="0"/>
          </a:p>
          <a:p>
            <a:pPr marL="0" indent="0">
              <a:buNone/>
            </a:pPr>
            <a:r>
              <a:rPr lang="en-US" dirty="0"/>
              <a:t>4. Create Logical Volume (LV)</a:t>
            </a:r>
          </a:p>
          <a:p>
            <a:pPr marL="0" indent="0">
              <a:buNone/>
            </a:pPr>
            <a:endParaRPr lang="en-US" dirty="0"/>
          </a:p>
          <a:p>
            <a:pPr marL="0" indent="0">
              <a:buNone/>
            </a:pPr>
            <a:r>
              <a:rPr lang="en-US" dirty="0" err="1"/>
              <a:t>sudo</a:t>
            </a:r>
            <a:r>
              <a:rPr lang="en-US" dirty="0"/>
              <a:t> </a:t>
            </a:r>
            <a:r>
              <a:rPr lang="en-US" dirty="0" err="1"/>
              <a:t>lvcreate</a:t>
            </a:r>
            <a:r>
              <a:rPr lang="en-US" dirty="0"/>
              <a:t> -L 10G -n </a:t>
            </a:r>
            <a:r>
              <a:rPr lang="en-US" dirty="0" err="1"/>
              <a:t>my_lv</a:t>
            </a:r>
            <a:r>
              <a:rPr lang="en-US" dirty="0"/>
              <a:t> </a:t>
            </a:r>
            <a:r>
              <a:rPr lang="en-US" dirty="0" err="1"/>
              <a:t>my_vg</a:t>
            </a:r>
            <a:endParaRPr lang="en-US" dirty="0"/>
          </a:p>
          <a:p>
            <a:pPr marL="0" indent="0">
              <a:buNone/>
            </a:pPr>
            <a:r>
              <a:rPr lang="en-US" dirty="0" smtClean="0"/>
              <a:t>    </a:t>
            </a:r>
            <a:r>
              <a:rPr lang="en-US" dirty="0"/>
              <a:t>10G = size, </a:t>
            </a:r>
            <a:r>
              <a:rPr lang="en-US" dirty="0" err="1"/>
              <a:t>my_lv</a:t>
            </a:r>
            <a:r>
              <a:rPr lang="en-US" dirty="0"/>
              <a:t> = logical volume name, </a:t>
            </a:r>
            <a:r>
              <a:rPr lang="en-US" dirty="0" err="1"/>
              <a:t>my_vg</a:t>
            </a:r>
            <a:r>
              <a:rPr lang="en-US" dirty="0"/>
              <a:t> = your volume group.</a:t>
            </a:r>
          </a:p>
          <a:p>
            <a:pPr marL="0" indent="0">
              <a:buNone/>
            </a:pPr>
            <a:r>
              <a:rPr lang="en-US" dirty="0" smtClean="0"/>
              <a:t>Check </a:t>
            </a:r>
            <a:r>
              <a:rPr lang="en-US" dirty="0"/>
              <a:t>with:</a:t>
            </a:r>
          </a:p>
          <a:p>
            <a:pPr marL="0" indent="0">
              <a:buNone/>
            </a:pPr>
            <a:r>
              <a:rPr lang="en-US" dirty="0" err="1" smtClean="0"/>
              <a:t>sudo</a:t>
            </a:r>
            <a:r>
              <a:rPr lang="en-US" dirty="0" smtClean="0"/>
              <a:t> </a:t>
            </a:r>
            <a:r>
              <a:rPr lang="en-US" dirty="0" err="1"/>
              <a:t>lvs</a:t>
            </a:r>
            <a:endParaRPr lang="en-US" dirty="0"/>
          </a:p>
        </p:txBody>
      </p:sp>
      <p:sp>
        <p:nvSpPr>
          <p:cNvPr id="2" name="Rectangle 1"/>
          <p:cNvSpPr/>
          <p:nvPr/>
        </p:nvSpPr>
        <p:spPr>
          <a:xfrm>
            <a:off x="321577" y="5849035"/>
            <a:ext cx="10147883" cy="369332"/>
          </a:xfrm>
          <a:prstGeom prst="rect">
            <a:avLst/>
          </a:prstGeom>
        </p:spPr>
        <p:txBody>
          <a:bodyPr wrap="square">
            <a:spAutoFit/>
          </a:bodyPr>
          <a:lstStyle/>
          <a:p>
            <a:r>
              <a:rPr lang="en-US" dirty="0">
                <a:solidFill>
                  <a:srgbClr val="FF0000"/>
                </a:solidFill>
              </a:rPr>
              <a:t>Note</a:t>
            </a:r>
            <a:r>
              <a:rPr lang="en-US" dirty="0" smtClean="0">
                <a:solidFill>
                  <a:srgbClr val="FF0000"/>
                </a:solidFill>
              </a:rPr>
              <a:t>: The </a:t>
            </a:r>
            <a:r>
              <a:rPr lang="en-US" dirty="0">
                <a:solidFill>
                  <a:srgbClr val="FF0000"/>
                </a:solidFill>
              </a:rPr>
              <a:t>above command works only on Ubuntu OS and does not work on </a:t>
            </a:r>
            <a:r>
              <a:rPr lang="en-US" dirty="0" err="1">
                <a:solidFill>
                  <a:srgbClr val="FF0000"/>
                </a:solidFill>
              </a:rPr>
              <a:t>JSLinux</a:t>
            </a:r>
            <a:endParaRPr lang="en-US" dirty="0">
              <a:solidFill>
                <a:srgbClr val="FF0000"/>
              </a:solidFill>
            </a:endParaRPr>
          </a:p>
        </p:txBody>
      </p:sp>
    </p:spTree>
    <p:extLst>
      <p:ext uri="{BB962C8B-B14F-4D97-AF65-F5344CB8AC3E}">
        <p14:creationId xmlns:p14="http://schemas.microsoft.com/office/powerpoint/2010/main" val="319432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4207"/>
            <a:ext cx="10824518" cy="5498755"/>
          </a:xfrm>
        </p:spPr>
        <p:txBody>
          <a:bodyPr>
            <a:normAutofit/>
          </a:bodyPr>
          <a:lstStyle/>
          <a:p>
            <a:pPr marL="0" indent="0">
              <a:buNone/>
            </a:pPr>
            <a:r>
              <a:rPr lang="en-US" dirty="0"/>
              <a:t>5. Format the Logical Volume</a:t>
            </a:r>
          </a:p>
          <a:p>
            <a:pPr marL="0" indent="0">
              <a:buNone/>
            </a:pPr>
            <a:r>
              <a:rPr lang="en-US" dirty="0" err="1" smtClean="0"/>
              <a:t>sudo</a:t>
            </a:r>
            <a:r>
              <a:rPr lang="en-US" dirty="0" smtClean="0"/>
              <a:t> </a:t>
            </a:r>
            <a:r>
              <a:rPr lang="en-US" dirty="0"/>
              <a:t>mkfs.ext4 /dev/</a:t>
            </a:r>
            <a:r>
              <a:rPr lang="en-US" dirty="0" err="1"/>
              <a:t>my_vg</a:t>
            </a:r>
            <a:r>
              <a:rPr lang="en-US" dirty="0"/>
              <a:t>/</a:t>
            </a:r>
            <a:r>
              <a:rPr lang="en-US" dirty="0" err="1"/>
              <a:t>my_lv</a:t>
            </a:r>
            <a:endParaRPr lang="en-US" dirty="0"/>
          </a:p>
          <a:p>
            <a:pPr marL="0" indent="0">
              <a:buNone/>
            </a:pPr>
            <a:endParaRPr lang="en-US" dirty="0"/>
          </a:p>
          <a:p>
            <a:pPr marL="0" indent="0">
              <a:buNone/>
            </a:pPr>
            <a:r>
              <a:rPr lang="en-US" dirty="0"/>
              <a:t>6. Mount the Logical Volume</a:t>
            </a:r>
          </a:p>
          <a:p>
            <a:pPr marL="0" indent="0">
              <a:buNone/>
            </a:pPr>
            <a:r>
              <a:rPr lang="en-US" dirty="0" err="1" smtClean="0"/>
              <a:t>sudo</a:t>
            </a:r>
            <a:r>
              <a:rPr lang="en-US" dirty="0" smtClean="0"/>
              <a:t> </a:t>
            </a:r>
            <a:r>
              <a:rPr lang="en-US" dirty="0" err="1"/>
              <a:t>mkdir</a:t>
            </a:r>
            <a:r>
              <a:rPr lang="en-US" dirty="0"/>
              <a:t> /</a:t>
            </a:r>
            <a:r>
              <a:rPr lang="en-US" dirty="0" err="1"/>
              <a:t>mnt</a:t>
            </a:r>
            <a:r>
              <a:rPr lang="en-US" dirty="0"/>
              <a:t>/</a:t>
            </a:r>
            <a:r>
              <a:rPr lang="en-US" dirty="0" err="1"/>
              <a:t>mydata</a:t>
            </a:r>
            <a:endParaRPr lang="en-US" dirty="0"/>
          </a:p>
          <a:p>
            <a:pPr marL="0" indent="0">
              <a:buNone/>
            </a:pPr>
            <a:r>
              <a:rPr lang="en-US" dirty="0" err="1"/>
              <a:t>sudo</a:t>
            </a:r>
            <a:r>
              <a:rPr lang="en-US" dirty="0"/>
              <a:t> mount /dev/</a:t>
            </a:r>
            <a:r>
              <a:rPr lang="en-US" dirty="0" err="1"/>
              <a:t>my_vg</a:t>
            </a:r>
            <a:r>
              <a:rPr lang="en-US" dirty="0"/>
              <a:t>/</a:t>
            </a:r>
            <a:r>
              <a:rPr lang="en-US" dirty="0" err="1"/>
              <a:t>my_lv</a:t>
            </a:r>
            <a:r>
              <a:rPr lang="en-US" dirty="0"/>
              <a:t> /</a:t>
            </a:r>
            <a:r>
              <a:rPr lang="en-US" dirty="0" err="1"/>
              <a:t>mnt</a:t>
            </a:r>
            <a:r>
              <a:rPr lang="en-US" dirty="0"/>
              <a:t>/</a:t>
            </a:r>
            <a:r>
              <a:rPr lang="en-US" dirty="0" err="1"/>
              <a:t>mydata</a:t>
            </a:r>
            <a:endParaRPr lang="en-US" dirty="0"/>
          </a:p>
          <a:p>
            <a:pPr marL="0" indent="0">
              <a:buNone/>
            </a:pPr>
            <a:endParaRPr lang="en-US" dirty="0"/>
          </a:p>
        </p:txBody>
      </p:sp>
      <p:sp>
        <p:nvSpPr>
          <p:cNvPr id="2" name="Rectangle 1"/>
          <p:cNvSpPr/>
          <p:nvPr/>
        </p:nvSpPr>
        <p:spPr>
          <a:xfrm>
            <a:off x="321577" y="5849035"/>
            <a:ext cx="10147883" cy="369332"/>
          </a:xfrm>
          <a:prstGeom prst="rect">
            <a:avLst/>
          </a:prstGeom>
        </p:spPr>
        <p:txBody>
          <a:bodyPr wrap="square">
            <a:spAutoFit/>
          </a:bodyPr>
          <a:lstStyle/>
          <a:p>
            <a:r>
              <a:rPr lang="en-US" dirty="0">
                <a:solidFill>
                  <a:srgbClr val="FF0000"/>
                </a:solidFill>
              </a:rPr>
              <a:t>Note</a:t>
            </a:r>
            <a:r>
              <a:rPr lang="en-US" dirty="0" smtClean="0">
                <a:solidFill>
                  <a:srgbClr val="FF0000"/>
                </a:solidFill>
              </a:rPr>
              <a:t>: The </a:t>
            </a:r>
            <a:r>
              <a:rPr lang="en-US" dirty="0">
                <a:solidFill>
                  <a:srgbClr val="FF0000"/>
                </a:solidFill>
              </a:rPr>
              <a:t>above command works only on Ubuntu OS and does not work on </a:t>
            </a:r>
            <a:r>
              <a:rPr lang="en-US" dirty="0" err="1">
                <a:solidFill>
                  <a:srgbClr val="FF0000"/>
                </a:solidFill>
              </a:rPr>
              <a:t>JSLinux</a:t>
            </a:r>
            <a:endParaRPr lang="en-US" dirty="0">
              <a:solidFill>
                <a:srgbClr val="FF0000"/>
              </a:solidFill>
            </a:endParaRPr>
          </a:p>
        </p:txBody>
      </p:sp>
    </p:spTree>
    <p:extLst>
      <p:ext uri="{BB962C8B-B14F-4D97-AF65-F5344CB8AC3E}">
        <p14:creationId xmlns:p14="http://schemas.microsoft.com/office/powerpoint/2010/main" val="377427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GB" sz="2400" b="1" dirty="0"/>
              <a:t>Configure Ethernet </a:t>
            </a:r>
            <a:r>
              <a:rPr lang="en-GB" sz="2400" b="1" dirty="0" smtClean="0"/>
              <a:t>Interface</a:t>
            </a:r>
          </a:p>
          <a:p>
            <a:pPr marL="0" indent="0">
              <a:buNone/>
            </a:pPr>
            <a:r>
              <a:rPr lang="en-US" sz="1800" dirty="0"/>
              <a:t>The </a:t>
            </a:r>
            <a:r>
              <a:rPr lang="en-US" sz="1800" dirty="0" err="1">
                <a:solidFill>
                  <a:srgbClr val="FF0000"/>
                </a:solidFill>
              </a:rPr>
              <a:t>ifconfig</a:t>
            </a:r>
            <a:r>
              <a:rPr lang="en-US" sz="1800" dirty="0"/>
              <a:t> command in Linux stands for "interface configuration" and is used to view and configure network </a:t>
            </a:r>
            <a:r>
              <a:rPr lang="en-US" sz="1800" dirty="0" smtClean="0"/>
              <a:t>interfaces.</a:t>
            </a:r>
          </a:p>
          <a:p>
            <a:pPr marL="0" indent="0">
              <a:buNone/>
            </a:pPr>
            <a:r>
              <a:rPr lang="en-US" sz="1800" b="1" dirty="0" err="1" smtClean="0"/>
              <a:t>ifconfig</a:t>
            </a:r>
            <a:r>
              <a:rPr lang="en-US" sz="1800" dirty="0" smtClean="0"/>
              <a:t> has been there for a long time and is still used to configure, display and control network interfaces by many, but a new alternative now exists on Linux distributions which is much more powerful than it.</a:t>
            </a:r>
          </a:p>
          <a:p>
            <a:pPr marL="0" indent="0">
              <a:buNone/>
            </a:pPr>
            <a:r>
              <a:rPr lang="en-US" sz="1800" dirty="0" smtClean="0"/>
              <a:t>Configure an IP address 192.168.1.10 and 255.255.255.0 and default gateway 192.168.1.1 as the network interface eth0. </a:t>
            </a:r>
          </a:p>
          <a:p>
            <a:pPr marL="0" indent="0">
              <a:buNone/>
            </a:pPr>
            <a:r>
              <a:rPr lang="en-US" sz="1800" dirty="0" err="1" smtClean="0">
                <a:solidFill>
                  <a:srgbClr val="FF0000"/>
                </a:solidFill>
              </a:rPr>
              <a:t>ifconfig</a:t>
            </a:r>
            <a:r>
              <a:rPr lang="en-US" sz="1800" dirty="0" smtClean="0"/>
              <a:t> </a:t>
            </a:r>
            <a:r>
              <a:rPr lang="en-US" sz="1800" dirty="0"/>
              <a:t>eth0 </a:t>
            </a:r>
            <a:r>
              <a:rPr lang="en-US" sz="1800" dirty="0" smtClean="0"/>
              <a:t>192.168.1.10 </a:t>
            </a:r>
            <a:r>
              <a:rPr lang="en-US" sz="1800" dirty="0" err="1">
                <a:solidFill>
                  <a:srgbClr val="FF0000"/>
                </a:solidFill>
              </a:rPr>
              <a:t>netmask</a:t>
            </a:r>
            <a:r>
              <a:rPr lang="en-US" sz="1800" dirty="0"/>
              <a:t> </a:t>
            </a:r>
            <a:r>
              <a:rPr lang="en-US" sz="1800" dirty="0" smtClean="0"/>
              <a:t>255.255.255.0</a:t>
            </a:r>
            <a:endParaRPr lang="en-US" sz="1800" dirty="0">
              <a:solidFill>
                <a:srgbClr val="FF0000"/>
              </a:solidFill>
            </a:endParaRPr>
          </a:p>
          <a:p>
            <a:pPr marL="0" indent="0">
              <a:buNone/>
            </a:pPr>
            <a:r>
              <a:rPr lang="en-US" sz="1800" dirty="0" smtClean="0"/>
              <a:t>Delete </a:t>
            </a:r>
            <a:r>
              <a:rPr lang="en-US" sz="1800" dirty="0"/>
              <a:t>an IP address as the network interface eth0. </a:t>
            </a:r>
            <a:endParaRPr lang="en-US" sz="1800" dirty="0" smtClean="0"/>
          </a:p>
          <a:p>
            <a:pPr marL="0" indent="0">
              <a:buNone/>
            </a:pPr>
            <a:r>
              <a:rPr lang="en-US" sz="1800" dirty="0" err="1">
                <a:solidFill>
                  <a:srgbClr val="FF0000"/>
                </a:solidFill>
              </a:rPr>
              <a:t>ifconfig</a:t>
            </a:r>
            <a:r>
              <a:rPr lang="en-US" sz="1800" dirty="0">
                <a:solidFill>
                  <a:srgbClr val="FF0000"/>
                </a:solidFill>
              </a:rPr>
              <a:t> </a:t>
            </a:r>
            <a:r>
              <a:rPr lang="en-US" sz="1800" dirty="0" smtClean="0">
                <a:solidFill>
                  <a:srgbClr val="FF0000"/>
                </a:solidFill>
              </a:rPr>
              <a:t>eth0  0.0.0.0</a:t>
            </a:r>
          </a:p>
          <a:p>
            <a:pPr marL="0" indent="0">
              <a:buNone/>
            </a:pPr>
            <a:endParaRPr lang="en-US" dirty="0"/>
          </a:p>
          <a:p>
            <a:pPr marL="0" indent="0">
              <a:buNone/>
            </a:pPr>
            <a:r>
              <a:rPr lang="en-US" sz="1800" dirty="0"/>
              <a:t>The</a:t>
            </a:r>
            <a:r>
              <a:rPr lang="en-US" sz="2400" dirty="0"/>
              <a:t> </a:t>
            </a:r>
            <a:r>
              <a:rPr lang="en-US" sz="2000" dirty="0" err="1">
                <a:solidFill>
                  <a:srgbClr val="FF0000"/>
                </a:solidFill>
              </a:rPr>
              <a:t>iwconfig</a:t>
            </a:r>
            <a:r>
              <a:rPr lang="en-US" sz="2000" dirty="0">
                <a:solidFill>
                  <a:srgbClr val="FF0000"/>
                </a:solidFill>
              </a:rPr>
              <a:t> </a:t>
            </a:r>
            <a:r>
              <a:rPr lang="en-US" sz="1800" dirty="0"/>
              <a:t>command in Linux is used to configure wireless network interfaces.</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150744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GB" sz="2400" b="1" dirty="0"/>
              <a:t>Configure Ethernet </a:t>
            </a:r>
            <a:r>
              <a:rPr lang="en-GB" sz="2400" b="1" dirty="0" smtClean="0"/>
              <a:t>Interface</a:t>
            </a:r>
          </a:p>
          <a:p>
            <a:pPr marL="0" indent="0">
              <a:buNone/>
            </a:pPr>
            <a:r>
              <a:rPr lang="en-US" sz="1800" dirty="0">
                <a:solidFill>
                  <a:schemeClr val="tx1">
                    <a:lumMod val="85000"/>
                    <a:lumOff val="15000"/>
                  </a:schemeClr>
                </a:solidFill>
              </a:rPr>
              <a:t>This activates the eth0 interface, making it ready for use.</a:t>
            </a:r>
          </a:p>
          <a:p>
            <a:pPr marL="0" indent="0">
              <a:buNone/>
            </a:pPr>
            <a:r>
              <a:rPr lang="en-US" sz="1800" dirty="0" err="1">
                <a:solidFill>
                  <a:srgbClr val="FF0000"/>
                </a:solidFill>
              </a:rPr>
              <a:t>ifconfig</a:t>
            </a:r>
            <a:r>
              <a:rPr lang="en-US" sz="1800" dirty="0">
                <a:solidFill>
                  <a:srgbClr val="FF0000"/>
                </a:solidFill>
              </a:rPr>
              <a:t> eth0 up</a:t>
            </a:r>
          </a:p>
          <a:p>
            <a:pPr marL="0" indent="0">
              <a:buNone/>
            </a:pPr>
            <a:endParaRPr lang="en-US" sz="1800" dirty="0">
              <a:solidFill>
                <a:schemeClr val="tx1">
                  <a:lumMod val="85000"/>
                  <a:lumOff val="15000"/>
                </a:schemeClr>
              </a:solidFill>
            </a:endParaRPr>
          </a:p>
          <a:p>
            <a:pPr marL="0" indent="0">
              <a:buNone/>
            </a:pPr>
            <a:r>
              <a:rPr lang="en-US" sz="1800" dirty="0">
                <a:solidFill>
                  <a:schemeClr val="tx1">
                    <a:lumMod val="85000"/>
                    <a:lumOff val="15000"/>
                  </a:schemeClr>
                </a:solidFill>
              </a:rPr>
              <a:t>This deactivates the eth0 interface, making it ready for use.</a:t>
            </a:r>
          </a:p>
          <a:p>
            <a:pPr marL="0" indent="0">
              <a:buNone/>
            </a:pPr>
            <a:r>
              <a:rPr lang="en-US" sz="1800" dirty="0" err="1">
                <a:solidFill>
                  <a:srgbClr val="FF0000"/>
                </a:solidFill>
              </a:rPr>
              <a:t>ifconfig</a:t>
            </a:r>
            <a:r>
              <a:rPr lang="en-US" sz="1800" dirty="0">
                <a:solidFill>
                  <a:srgbClr val="FF0000"/>
                </a:solidFill>
              </a:rPr>
              <a:t> eth0 down</a:t>
            </a:r>
          </a:p>
          <a:p>
            <a:pPr marL="0" indent="0">
              <a:buNone/>
            </a:pPr>
            <a:endParaRPr lang="en-US" sz="1800" dirty="0"/>
          </a:p>
          <a:p>
            <a:pPr marL="0" indent="0">
              <a:buNone/>
            </a:pPr>
            <a:r>
              <a:rPr lang="en-US" sz="1800" dirty="0"/>
              <a:t>The </a:t>
            </a:r>
            <a:r>
              <a:rPr lang="en-US" sz="1800" dirty="0" err="1">
                <a:solidFill>
                  <a:srgbClr val="FF0000"/>
                </a:solidFill>
              </a:rPr>
              <a:t>ip</a:t>
            </a:r>
            <a:r>
              <a:rPr lang="en-US" sz="1800" dirty="0">
                <a:solidFill>
                  <a:srgbClr val="FF0000"/>
                </a:solidFill>
              </a:rPr>
              <a:t> a </a:t>
            </a:r>
            <a:r>
              <a:rPr lang="en-US" sz="1800" dirty="0"/>
              <a:t>command in Linux.</a:t>
            </a:r>
          </a:p>
          <a:p>
            <a:pPr marL="0" indent="0">
              <a:buNone/>
            </a:pPr>
            <a:r>
              <a:rPr lang="en-US" sz="1800" dirty="0"/>
              <a:t>It’s used to display all IP addresses and related configuration for your network interfaces. The </a:t>
            </a:r>
            <a:r>
              <a:rPr lang="en-US" sz="1800" dirty="0" err="1"/>
              <a:t>ip</a:t>
            </a:r>
            <a:r>
              <a:rPr lang="en-US" sz="1800" dirty="0"/>
              <a:t> command in Linux is a powerful utility for network configuration and management. It allows users to interact with various networking components such as network </a:t>
            </a:r>
            <a:r>
              <a:rPr lang="en-US" sz="1800" dirty="0" smtClean="0"/>
              <a:t>interfaces like eth0 and loopback interfaces.</a:t>
            </a:r>
            <a:endParaRPr lang="en-US" sz="2000" dirty="0"/>
          </a:p>
          <a:p>
            <a:pPr marL="0" indent="0">
              <a:buNone/>
            </a:pPr>
            <a:endParaRPr lang="en-US" sz="1050" dirty="0"/>
          </a:p>
          <a:p>
            <a:pPr marL="0" indent="0">
              <a:buNone/>
            </a:pPr>
            <a:r>
              <a:rPr lang="en-US" sz="2000" dirty="0"/>
              <a:t>A </a:t>
            </a:r>
            <a:r>
              <a:rPr lang="en-US" sz="2000" dirty="0">
                <a:solidFill>
                  <a:srgbClr val="FF0000"/>
                </a:solidFill>
              </a:rPr>
              <a:t>hostname</a:t>
            </a:r>
            <a:r>
              <a:rPr lang="en-US" sz="2000" dirty="0"/>
              <a:t> command is used to view a computer’s hostname. A hostname is a name that is given to a computer that attached to the network that uniquely identifies over a network.</a:t>
            </a:r>
          </a:p>
          <a:p>
            <a:pPr marL="0" indent="0">
              <a:buNone/>
            </a:pPr>
            <a:r>
              <a:rPr lang="en-US" sz="2000" dirty="0"/>
              <a:t>-</a:t>
            </a:r>
            <a:r>
              <a:rPr lang="en-US" sz="2000" dirty="0" err="1"/>
              <a:t>i</a:t>
            </a:r>
            <a:r>
              <a:rPr lang="en-US" sz="2000" dirty="0"/>
              <a:t> option shows loopback address </a:t>
            </a:r>
          </a:p>
          <a:p>
            <a:pPr marL="0" indent="0">
              <a:buNone/>
            </a:pPr>
            <a:r>
              <a:rPr lang="en-US" sz="2000" dirty="0"/>
              <a:t>-I option establishes all configured network interfaces and shows all network addresses of the host.</a:t>
            </a:r>
          </a:p>
          <a:p>
            <a:pPr marL="0" indent="0">
              <a:buNone/>
            </a:pPr>
            <a:r>
              <a:rPr lang="en-US" sz="2000" dirty="0"/>
              <a:t>The</a:t>
            </a:r>
            <a:r>
              <a:rPr lang="en-US" sz="2000" dirty="0">
                <a:solidFill>
                  <a:srgbClr val="FF0000"/>
                </a:solidFill>
              </a:rPr>
              <a:t> ping  </a:t>
            </a:r>
            <a:r>
              <a:rPr lang="en-US" sz="2000" dirty="0"/>
              <a:t>command is used to test connectivity to another </a:t>
            </a:r>
            <a:r>
              <a:rPr lang="en-US" sz="2000" dirty="0" smtClean="0"/>
              <a:t>host.</a:t>
            </a:r>
            <a:endParaRPr lang="en-US" sz="2000" dirty="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295620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fontScale="92500" lnSpcReduction="20000"/>
          </a:bodyPr>
          <a:lstStyle/>
          <a:p>
            <a:pPr marL="0" indent="0">
              <a:buNone/>
            </a:pPr>
            <a:r>
              <a:rPr lang="en-GB" sz="2400" b="1" dirty="0"/>
              <a:t>Configure Ethernet </a:t>
            </a:r>
            <a:r>
              <a:rPr lang="en-GB" sz="2400" b="1" dirty="0" smtClean="0"/>
              <a:t>Interface</a:t>
            </a:r>
          </a:p>
          <a:p>
            <a:pPr marL="0" indent="0">
              <a:buNone/>
            </a:pPr>
            <a:r>
              <a:rPr lang="en-US" dirty="0" err="1">
                <a:solidFill>
                  <a:srgbClr val="FF0000"/>
                </a:solidFill>
              </a:rPr>
              <a:t>netstat</a:t>
            </a:r>
            <a:r>
              <a:rPr lang="en-US" dirty="0"/>
              <a:t> </a:t>
            </a:r>
            <a:r>
              <a:rPr lang="en-US" dirty="0" smtClean="0"/>
              <a:t>command</a:t>
            </a:r>
          </a:p>
          <a:p>
            <a:pPr marL="0" indent="0">
              <a:buNone/>
            </a:pPr>
            <a:r>
              <a:rPr lang="en-US" sz="1800" dirty="0"/>
              <a:t>The </a:t>
            </a:r>
            <a:r>
              <a:rPr lang="en-US" sz="1800" dirty="0" err="1">
                <a:solidFill>
                  <a:srgbClr val="FF0000"/>
                </a:solidFill>
              </a:rPr>
              <a:t>netstat</a:t>
            </a:r>
            <a:r>
              <a:rPr lang="en-US" sz="1800" dirty="0">
                <a:solidFill>
                  <a:srgbClr val="FF0000"/>
                </a:solidFill>
              </a:rPr>
              <a:t> </a:t>
            </a:r>
            <a:r>
              <a:rPr lang="en-US" sz="1800" dirty="0"/>
              <a:t>command in Linux is used </a:t>
            </a:r>
            <a:r>
              <a:rPr lang="en-US" sz="1800" dirty="0" smtClean="0"/>
              <a:t>to display</a:t>
            </a:r>
            <a:endParaRPr lang="en-US" sz="1800" dirty="0"/>
          </a:p>
          <a:p>
            <a:r>
              <a:rPr lang="en-US" sz="1600" dirty="0"/>
              <a:t>Active Internet connections </a:t>
            </a:r>
          </a:p>
          <a:p>
            <a:r>
              <a:rPr lang="en-US" sz="1600" dirty="0"/>
              <a:t>Active UNIX domain sockets </a:t>
            </a:r>
          </a:p>
          <a:p>
            <a:r>
              <a:rPr lang="en-US" sz="1600" dirty="0"/>
              <a:t>Active Bluetooth connections </a:t>
            </a:r>
          </a:p>
          <a:p>
            <a:pPr marL="0" indent="0">
              <a:buNone/>
            </a:pPr>
            <a:r>
              <a:rPr lang="en-US" sz="1800" dirty="0" err="1">
                <a:solidFill>
                  <a:srgbClr val="FF0000"/>
                </a:solidFill>
              </a:rPr>
              <a:t>n</a:t>
            </a:r>
            <a:r>
              <a:rPr lang="en-US" sz="1800" dirty="0" err="1" smtClean="0">
                <a:solidFill>
                  <a:srgbClr val="FF0000"/>
                </a:solidFill>
              </a:rPr>
              <a:t>etstat</a:t>
            </a:r>
            <a:r>
              <a:rPr lang="en-US" sz="1800" dirty="0" smtClean="0">
                <a:solidFill>
                  <a:srgbClr val="FF0000"/>
                </a:solidFill>
              </a:rPr>
              <a:t> –r </a:t>
            </a:r>
            <a:r>
              <a:rPr lang="en-US" sz="1800" dirty="0" smtClean="0"/>
              <a:t>command is used to display kernel IP routing table.</a:t>
            </a:r>
            <a:endParaRPr lang="en-US" sz="1800" dirty="0"/>
          </a:p>
          <a:p>
            <a:pPr marL="0" indent="0">
              <a:buNone/>
            </a:pPr>
            <a:r>
              <a:rPr lang="en-US" sz="2000" dirty="0" smtClean="0"/>
              <a:t>Add MAC address on eth0</a:t>
            </a:r>
          </a:p>
          <a:p>
            <a:pPr marL="0" indent="0">
              <a:buNone/>
            </a:pPr>
            <a:r>
              <a:rPr lang="en-US" sz="2000" dirty="0" err="1" smtClean="0">
                <a:solidFill>
                  <a:srgbClr val="FF0000"/>
                </a:solidFill>
              </a:rPr>
              <a:t>ifconfig</a:t>
            </a:r>
            <a:r>
              <a:rPr lang="en-US" sz="2000" dirty="0" smtClean="0">
                <a:solidFill>
                  <a:srgbClr val="FF0000"/>
                </a:solidFill>
              </a:rPr>
              <a:t> eth0 </a:t>
            </a:r>
            <a:r>
              <a:rPr lang="en-US" sz="2000" dirty="0" err="1" smtClean="0">
                <a:solidFill>
                  <a:srgbClr val="FF0000"/>
                </a:solidFill>
              </a:rPr>
              <a:t>hw</a:t>
            </a:r>
            <a:r>
              <a:rPr lang="en-US" sz="2000" dirty="0" smtClean="0">
                <a:solidFill>
                  <a:srgbClr val="FF0000"/>
                </a:solidFill>
              </a:rPr>
              <a:t> ether AA:BB:CC:DD:EE:FF                                                                                                                                                  </a:t>
            </a:r>
          </a:p>
          <a:p>
            <a:pPr marL="0" indent="0">
              <a:buNone/>
            </a:pPr>
            <a:r>
              <a:rPr lang="en-GB" sz="2000" b="1" dirty="0" smtClean="0"/>
              <a:t>Enable </a:t>
            </a:r>
            <a:r>
              <a:rPr lang="en-GB" sz="2000" b="1" dirty="0"/>
              <a:t>Basic Routing</a:t>
            </a:r>
          </a:p>
          <a:p>
            <a:pPr marL="0" indent="0">
              <a:buNone/>
            </a:pPr>
            <a:r>
              <a:rPr lang="en-US" sz="2000" dirty="0" smtClean="0"/>
              <a:t>Add </a:t>
            </a:r>
            <a:r>
              <a:rPr lang="en-US" sz="2000" dirty="0"/>
              <a:t>default gateway 192.168.1.1 as the network interface eth0. </a:t>
            </a:r>
          </a:p>
          <a:p>
            <a:pPr marL="0" indent="0">
              <a:buNone/>
            </a:pPr>
            <a:r>
              <a:rPr lang="en-US" sz="2000" dirty="0">
                <a:solidFill>
                  <a:srgbClr val="FF0000"/>
                </a:solidFill>
              </a:rPr>
              <a:t>route</a:t>
            </a:r>
            <a:r>
              <a:rPr lang="en-US" sz="2000" dirty="0"/>
              <a:t> add </a:t>
            </a:r>
            <a:r>
              <a:rPr lang="en-US" sz="2000" dirty="0">
                <a:solidFill>
                  <a:srgbClr val="FF0000"/>
                </a:solidFill>
              </a:rPr>
              <a:t>default </a:t>
            </a:r>
            <a:r>
              <a:rPr lang="en-US" sz="2000" dirty="0" err="1">
                <a:solidFill>
                  <a:srgbClr val="FF0000"/>
                </a:solidFill>
              </a:rPr>
              <a:t>gw</a:t>
            </a:r>
            <a:r>
              <a:rPr lang="en-US" sz="2000" dirty="0">
                <a:solidFill>
                  <a:srgbClr val="FF0000"/>
                </a:solidFill>
              </a:rPr>
              <a:t> </a:t>
            </a:r>
            <a:r>
              <a:rPr lang="en-US" sz="2000" dirty="0"/>
              <a:t>192.168.1.1 </a:t>
            </a:r>
            <a:r>
              <a:rPr lang="en-US" sz="2000" dirty="0">
                <a:solidFill>
                  <a:srgbClr val="FF0000"/>
                </a:solidFill>
              </a:rPr>
              <a:t>eth0</a:t>
            </a:r>
          </a:p>
          <a:p>
            <a:pPr marL="0" indent="0">
              <a:buNone/>
            </a:pPr>
            <a:endParaRPr lang="en-US" sz="2000" dirty="0">
              <a:solidFill>
                <a:srgbClr val="FF0000"/>
              </a:solidFill>
            </a:endParaRPr>
          </a:p>
          <a:p>
            <a:pPr marL="0" indent="0">
              <a:buNone/>
            </a:pPr>
            <a:r>
              <a:rPr lang="en-US" sz="2000" dirty="0"/>
              <a:t>View the Routing Table:</a:t>
            </a:r>
          </a:p>
          <a:p>
            <a:pPr marL="0" indent="0">
              <a:buNone/>
            </a:pPr>
            <a:r>
              <a:rPr lang="en-US" sz="2000" dirty="0" err="1">
                <a:solidFill>
                  <a:srgbClr val="FF0000"/>
                </a:solidFill>
              </a:rPr>
              <a:t>ip</a:t>
            </a:r>
            <a:r>
              <a:rPr lang="en-US" sz="2000" dirty="0">
                <a:solidFill>
                  <a:srgbClr val="FF0000"/>
                </a:solidFill>
              </a:rPr>
              <a:t> route show </a:t>
            </a:r>
          </a:p>
          <a:p>
            <a:pPr marL="0" indent="0">
              <a:buNone/>
            </a:pPr>
            <a:r>
              <a:rPr lang="en-US" sz="2000" dirty="0" smtClean="0"/>
              <a:t>To </a:t>
            </a:r>
            <a:r>
              <a:rPr lang="en-US" sz="2000" dirty="0"/>
              <a:t>Delete Default Gateway:</a:t>
            </a:r>
          </a:p>
          <a:p>
            <a:pPr marL="0" indent="0">
              <a:buNone/>
            </a:pPr>
            <a:r>
              <a:rPr lang="en-US" sz="2000" dirty="0">
                <a:solidFill>
                  <a:srgbClr val="FF0000"/>
                </a:solidFill>
              </a:rPr>
              <a:t>route del default </a:t>
            </a:r>
            <a:r>
              <a:rPr lang="en-US" sz="2000" dirty="0" err="1">
                <a:solidFill>
                  <a:srgbClr val="FF0000"/>
                </a:solidFill>
              </a:rPr>
              <a:t>gw</a:t>
            </a:r>
            <a:r>
              <a:rPr lang="en-US" sz="2000" dirty="0">
                <a:solidFill>
                  <a:srgbClr val="FF0000"/>
                </a:solidFill>
              </a:rPr>
              <a:t> </a:t>
            </a:r>
            <a:r>
              <a:rPr lang="en-US" sz="2000" dirty="0" smtClean="0">
                <a:solidFill>
                  <a:srgbClr val="FF0000"/>
                </a:solidFill>
              </a:rPr>
              <a:t>192.168.1.1</a:t>
            </a:r>
          </a:p>
          <a:p>
            <a:pPr marL="0" indent="0">
              <a:buNone/>
            </a:pPr>
            <a:endParaRPr lang="en-US" sz="2000" dirty="0">
              <a:solidFill>
                <a:srgbClr val="FF0000"/>
              </a:solidFill>
            </a:endParaRPr>
          </a:p>
          <a:p>
            <a:pPr marL="0" indent="0">
              <a:buNone/>
            </a:pPr>
            <a:r>
              <a:rPr lang="en-US" sz="2000" dirty="0">
                <a:solidFill>
                  <a:schemeClr val="tx1">
                    <a:lumMod val="95000"/>
                    <a:lumOff val="5000"/>
                  </a:schemeClr>
                </a:solidFill>
              </a:rPr>
              <a:t>The </a:t>
            </a:r>
            <a:r>
              <a:rPr lang="en-US" sz="2000" dirty="0">
                <a:solidFill>
                  <a:srgbClr val="FF0000"/>
                </a:solidFill>
              </a:rPr>
              <a:t>traceroute</a:t>
            </a:r>
            <a:r>
              <a:rPr lang="en-US" sz="2000" dirty="0">
                <a:solidFill>
                  <a:schemeClr val="tx1">
                    <a:lumMod val="95000"/>
                    <a:lumOff val="5000"/>
                  </a:schemeClr>
                </a:solidFill>
              </a:rPr>
              <a:t> command in Linux is used to track the path that packets take from your system to a destination host across a network.</a:t>
            </a:r>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303329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GB" sz="2400" b="1" dirty="0"/>
              <a:t>Chapter 9: System Backup	</a:t>
            </a:r>
          </a:p>
          <a:p>
            <a:r>
              <a:rPr lang="en-GB" sz="2400" b="1" dirty="0"/>
              <a:t>9.1 Understand the need of Backup	</a:t>
            </a:r>
          </a:p>
          <a:p>
            <a:r>
              <a:rPr lang="en-GB" sz="2400" b="1" dirty="0"/>
              <a:t>9.2 Understands different types of backup	</a:t>
            </a:r>
          </a:p>
          <a:p>
            <a:r>
              <a:rPr lang="en-GB" sz="2400" b="1" dirty="0"/>
              <a:t>9.3 Differentiate between backup utilities.	</a:t>
            </a:r>
          </a:p>
          <a:p>
            <a:r>
              <a:rPr lang="en-GB" sz="2400" b="1" dirty="0"/>
              <a:t>9.4 Backup Configuration</a:t>
            </a:r>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61932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US" sz="3200" b="1" dirty="0" smtClean="0"/>
              <a:t>Backup</a:t>
            </a:r>
          </a:p>
          <a:p>
            <a:pPr marL="0" indent="0">
              <a:buNone/>
            </a:pPr>
            <a:r>
              <a:rPr lang="en-US" sz="1600" dirty="0"/>
              <a:t>Understanding the </a:t>
            </a:r>
            <a:r>
              <a:rPr lang="en-US" sz="1600" b="1" dirty="0"/>
              <a:t>need for backup in Linux</a:t>
            </a:r>
            <a:r>
              <a:rPr lang="en-US" sz="1600" dirty="0"/>
              <a:t> (or any OS) is fundamental to maintaining </a:t>
            </a:r>
            <a:r>
              <a:rPr lang="en-US" sz="1600" b="1" dirty="0"/>
              <a:t>system reliability, data integrity, and business continuity</a:t>
            </a:r>
            <a:r>
              <a:rPr lang="en-US" sz="1600" dirty="0"/>
              <a:t>.</a:t>
            </a:r>
            <a:endParaRPr lang="en-US" sz="1600" b="1" dirty="0" smtClean="0"/>
          </a:p>
          <a:p>
            <a:pPr>
              <a:buFont typeface="Wingdings" panose="05000000000000000000" pitchFamily="2" charset="2"/>
              <a:buChar char="Ø"/>
            </a:pPr>
            <a:r>
              <a:rPr lang="en-US" sz="1600" dirty="0" smtClean="0"/>
              <a:t>Taking full backup of system may not be ; for example, the /</a:t>
            </a:r>
            <a:r>
              <a:rPr lang="en-US" sz="1600" dirty="0" err="1" smtClean="0"/>
              <a:t>proc</a:t>
            </a:r>
            <a:r>
              <a:rPr lang="en-US" sz="1600" dirty="0" smtClean="0"/>
              <a:t> and /sys </a:t>
            </a:r>
            <a:r>
              <a:rPr lang="en-US" sz="1600" dirty="0" err="1" smtClean="0"/>
              <a:t>filesystems</a:t>
            </a:r>
            <a:endParaRPr lang="en-US" sz="1600" dirty="0" smtClean="0"/>
          </a:p>
          <a:p>
            <a:pPr>
              <a:buFont typeface="Wingdings" panose="05000000000000000000" pitchFamily="2" charset="2"/>
              <a:buChar char="Ø"/>
            </a:pPr>
            <a:r>
              <a:rPr lang="en-US" sz="1600" dirty="0" smtClean="0"/>
              <a:t>The obvious things to back up are user files (/home) and system configuration files (/</a:t>
            </a:r>
            <a:r>
              <a:rPr lang="en-US" sz="1600" dirty="0" err="1" smtClean="0"/>
              <a:t>etc</a:t>
            </a:r>
            <a:r>
              <a:rPr lang="en-US" sz="1600" dirty="0" smtClean="0"/>
              <a:t>)</a:t>
            </a:r>
          </a:p>
          <a:p>
            <a:pPr>
              <a:buFont typeface="Wingdings" panose="05000000000000000000" pitchFamily="2" charset="2"/>
              <a:buChar char="Ø"/>
            </a:pPr>
            <a:r>
              <a:rPr lang="en-US" sz="1600" dirty="0" smtClean="0"/>
              <a:t>Generally it is good idea to backup everything needed to rebuild the system as fast as required after a failure.</a:t>
            </a:r>
          </a:p>
          <a:p>
            <a:pPr marL="0" indent="0">
              <a:buNone/>
            </a:pPr>
            <a:r>
              <a:rPr lang="en-US" sz="1800" b="1" dirty="0" smtClean="0"/>
              <a:t>Why </a:t>
            </a:r>
            <a:r>
              <a:rPr lang="en-US" sz="1800" b="1" dirty="0"/>
              <a:t>backups are essential in </a:t>
            </a:r>
            <a:r>
              <a:rPr lang="en-US" sz="1800" b="1" dirty="0" smtClean="0"/>
              <a:t>Linux:</a:t>
            </a:r>
          </a:p>
          <a:p>
            <a:pPr marL="0" indent="0">
              <a:buNone/>
            </a:pPr>
            <a:r>
              <a:rPr lang="en-US" sz="1800" dirty="0"/>
              <a:t>1. Protection Against Data Loss</a:t>
            </a:r>
          </a:p>
          <a:p>
            <a:r>
              <a:rPr lang="en-US" sz="1800" dirty="0" smtClean="0"/>
              <a:t>    </a:t>
            </a:r>
            <a:r>
              <a:rPr lang="en-US" sz="1800" dirty="0"/>
              <a:t>Accidental deletions, software bugs, or file overwrites happen often.</a:t>
            </a:r>
          </a:p>
          <a:p>
            <a:r>
              <a:rPr lang="en-US" sz="1800" dirty="0"/>
              <a:t>    Backups ensure you can recover lost or corrupted files quickly</a:t>
            </a:r>
          </a:p>
          <a:p>
            <a:pPr marL="0" indent="0">
              <a:buNone/>
            </a:pPr>
            <a:r>
              <a:rPr lang="en-US" sz="1800" dirty="0"/>
              <a:t>2. System Recovery After Failure</a:t>
            </a:r>
          </a:p>
          <a:p>
            <a:r>
              <a:rPr lang="en-US" sz="1800" dirty="0" smtClean="0"/>
              <a:t>    </a:t>
            </a:r>
            <a:r>
              <a:rPr lang="en-US" sz="1800" dirty="0"/>
              <a:t>If your system becomes unbootable due to:</a:t>
            </a:r>
          </a:p>
          <a:p>
            <a:pPr>
              <a:buFont typeface="Wingdings" panose="05000000000000000000" pitchFamily="2" charset="2"/>
              <a:buChar char="ü"/>
            </a:pPr>
            <a:r>
              <a:rPr lang="en-US" sz="1800" dirty="0" smtClean="0"/>
              <a:t>        </a:t>
            </a:r>
            <a:r>
              <a:rPr lang="en-US" sz="1800" dirty="0"/>
              <a:t>Kernel panic</a:t>
            </a:r>
          </a:p>
          <a:p>
            <a:pPr>
              <a:buFont typeface="Wingdings" panose="05000000000000000000" pitchFamily="2" charset="2"/>
              <a:buChar char="ü"/>
            </a:pPr>
            <a:r>
              <a:rPr lang="en-US" sz="1800" dirty="0"/>
              <a:t>        Disk failure</a:t>
            </a:r>
          </a:p>
          <a:p>
            <a:pPr>
              <a:buFont typeface="Wingdings" panose="05000000000000000000" pitchFamily="2" charset="2"/>
              <a:buChar char="ü"/>
            </a:pPr>
            <a:r>
              <a:rPr lang="en-US" sz="1800" dirty="0"/>
              <a:t>        Corrupted configurations (e.g., /</a:t>
            </a:r>
            <a:r>
              <a:rPr lang="en-US" sz="1800" dirty="0" err="1"/>
              <a:t>etc</a:t>
            </a:r>
            <a:r>
              <a:rPr lang="en-US" sz="1800" dirty="0" smtClean="0"/>
              <a:t>)</a:t>
            </a:r>
            <a:endParaRPr lang="en-US" sz="1800"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375095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US" sz="1800" dirty="0"/>
              <a:t>3. Defense Against Malware / Ransomware</a:t>
            </a:r>
          </a:p>
          <a:p>
            <a:pPr marL="0" indent="0">
              <a:buNone/>
            </a:pPr>
            <a:endParaRPr lang="en-US" sz="1800" dirty="0"/>
          </a:p>
          <a:p>
            <a:r>
              <a:rPr lang="en-US" sz="1800" dirty="0"/>
              <a:t>    Although Linux is relatively secure, malware and ransomware can encrypt or delete files.</a:t>
            </a:r>
          </a:p>
          <a:p>
            <a:r>
              <a:rPr lang="en-US" sz="1800" dirty="0"/>
              <a:t>    Regular backups mean you can wipe and restore safely.</a:t>
            </a:r>
          </a:p>
          <a:p>
            <a:pPr marL="0" indent="0">
              <a:buNone/>
            </a:pPr>
            <a:endParaRPr lang="en-US" sz="1800" dirty="0"/>
          </a:p>
          <a:p>
            <a:pPr marL="0" indent="0">
              <a:buNone/>
            </a:pPr>
            <a:r>
              <a:rPr lang="en-US" sz="1800" dirty="0"/>
              <a:t>4. Rollback After System Upgrades or Changes</a:t>
            </a:r>
          </a:p>
          <a:p>
            <a:pPr marL="0" indent="0">
              <a:buNone/>
            </a:pPr>
            <a:endParaRPr lang="en-US" sz="1800" dirty="0"/>
          </a:p>
          <a:p>
            <a:r>
              <a:rPr lang="en-US" sz="1800" dirty="0"/>
              <a:t>    After major updates or configuration changes, things may break.</a:t>
            </a:r>
          </a:p>
          <a:p>
            <a:r>
              <a:rPr lang="en-US" sz="1800" dirty="0"/>
              <a:t>    Backups let you rollback to a stable state.</a:t>
            </a:r>
          </a:p>
          <a:p>
            <a:pPr marL="0" indent="0">
              <a:buNone/>
            </a:pPr>
            <a:endParaRPr lang="en-US" sz="1800" dirty="0"/>
          </a:p>
          <a:p>
            <a:pPr marL="0" indent="0">
              <a:buNone/>
            </a:pPr>
            <a:r>
              <a:rPr lang="en-US" sz="1800" dirty="0"/>
              <a:t>5. Disaster Recovery</a:t>
            </a:r>
          </a:p>
          <a:p>
            <a:pPr marL="0" indent="0">
              <a:buNone/>
            </a:pPr>
            <a:endParaRPr lang="en-US" sz="1800" dirty="0"/>
          </a:p>
          <a:p>
            <a:r>
              <a:rPr lang="en-US" sz="1800" dirty="0"/>
              <a:t>    Hardware failure, fire, theft, or natural disasters.</a:t>
            </a:r>
          </a:p>
          <a:p>
            <a:r>
              <a:rPr lang="en-US" sz="1800" dirty="0"/>
              <a:t>    With off-site or cloud backups, you can restore systems from anywhere.</a:t>
            </a:r>
          </a:p>
          <a:p>
            <a:pPr marL="0" indent="0">
              <a:buNone/>
            </a:pPr>
            <a:endParaRPr lang="en-US" sz="1800"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185003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fontScale="92500" lnSpcReduction="10000"/>
          </a:bodyPr>
          <a:lstStyle/>
          <a:p>
            <a:pPr marL="0" indent="0">
              <a:lnSpc>
                <a:spcPct val="170000"/>
              </a:lnSpc>
              <a:buNone/>
            </a:pPr>
            <a:r>
              <a:rPr lang="en-US" sz="1600" b="1" u="sng" dirty="0"/>
              <a:t>Types of Backup</a:t>
            </a:r>
          </a:p>
          <a:p>
            <a:pPr marL="457200" indent="-457200">
              <a:lnSpc>
                <a:spcPct val="170000"/>
              </a:lnSpc>
              <a:buFont typeface="+mj-lt"/>
              <a:buAutoNum type="arabicPeriod"/>
            </a:pPr>
            <a:r>
              <a:rPr lang="en-US" sz="1600" dirty="0">
                <a:solidFill>
                  <a:srgbClr val="FF0000"/>
                </a:solidFill>
              </a:rPr>
              <a:t>Full </a:t>
            </a:r>
            <a:r>
              <a:rPr lang="en-US" sz="1600" dirty="0"/>
              <a:t>- A full backup is a complete copy of a business or organization's data assets in their entirety. This process requires all files to be backed up into a single version. It is the best data protection option in terms of speed of recovery and simplicity because it creates a complete copy of the source data set. </a:t>
            </a:r>
          </a:p>
          <a:p>
            <a:pPr marL="0" indent="0">
              <a:lnSpc>
                <a:spcPct val="170000"/>
              </a:lnSpc>
              <a:buNone/>
            </a:pPr>
            <a:r>
              <a:rPr lang="en-US" sz="1600" dirty="0"/>
              <a:t>          Pros: Easy to restore; everything is in one place.</a:t>
            </a:r>
          </a:p>
          <a:p>
            <a:pPr marL="0" indent="0">
              <a:lnSpc>
                <a:spcPct val="170000"/>
              </a:lnSpc>
              <a:buNone/>
            </a:pPr>
            <a:r>
              <a:rPr lang="en-US" sz="1600" dirty="0"/>
              <a:t>          Cons: Takes a lot of time and storage.</a:t>
            </a:r>
          </a:p>
          <a:p>
            <a:pPr marL="457200" indent="-457200">
              <a:lnSpc>
                <a:spcPct val="170000"/>
              </a:lnSpc>
              <a:buAutoNum type="arabicPeriod" startAt="2"/>
            </a:pPr>
            <a:r>
              <a:rPr lang="en-US" sz="1600" dirty="0">
                <a:solidFill>
                  <a:srgbClr val="FF0000"/>
                </a:solidFill>
              </a:rPr>
              <a:t>Differential </a:t>
            </a:r>
            <a:r>
              <a:rPr lang="en-US" sz="1600" dirty="0"/>
              <a:t>- A differential backup is a data backup that copies all of the files that have changed since the last full backup was performed. This includes any data that has been created, updated or altered in any way and does not copy all of the data every time</a:t>
            </a:r>
          </a:p>
          <a:p>
            <a:pPr marL="0" indent="0">
              <a:lnSpc>
                <a:spcPct val="170000"/>
              </a:lnSpc>
              <a:buNone/>
            </a:pPr>
            <a:r>
              <a:rPr lang="en-US" sz="1600" dirty="0"/>
              <a:t>            Pros: Quicker to restore than other backups</a:t>
            </a:r>
          </a:p>
          <a:p>
            <a:pPr marL="0" indent="0">
              <a:lnSpc>
                <a:spcPct val="170000"/>
              </a:lnSpc>
              <a:buNone/>
            </a:pPr>
            <a:r>
              <a:rPr lang="en-US" sz="1600" dirty="0"/>
              <a:t>            Cons: Grows larger over time</a:t>
            </a:r>
          </a:p>
          <a:p>
            <a:pPr marL="514350" indent="-514350">
              <a:lnSpc>
                <a:spcPct val="150000"/>
              </a:lnSpc>
              <a:buFont typeface="+mj-lt"/>
              <a:buAutoNum type="arabicPeriod" startAt="3"/>
            </a:pPr>
            <a:r>
              <a:rPr lang="en-US" sz="1500" dirty="0" smtClean="0">
                <a:solidFill>
                  <a:srgbClr val="FF0000"/>
                </a:solidFill>
              </a:rPr>
              <a:t>Incremental </a:t>
            </a:r>
            <a:r>
              <a:rPr lang="en-US" sz="1500" dirty="0"/>
              <a:t>- An incremental backup is a backup type that only copies data that has been changed or created since the previous backup activity was conducted. An incremental backup approach is used when the amount of data that has to be protected is too voluminous to do a full backup of that data every day</a:t>
            </a:r>
          </a:p>
          <a:p>
            <a:pPr marL="0" indent="0">
              <a:lnSpc>
                <a:spcPct val="100000"/>
              </a:lnSpc>
              <a:buNone/>
            </a:pPr>
            <a:r>
              <a:rPr lang="en-US" sz="1500" dirty="0" smtClean="0"/>
              <a:t>            Pros</a:t>
            </a:r>
            <a:r>
              <a:rPr lang="en-US" sz="1500" dirty="0"/>
              <a:t>: Fast, small size.</a:t>
            </a:r>
          </a:p>
          <a:p>
            <a:pPr marL="0" indent="0">
              <a:lnSpc>
                <a:spcPct val="100000"/>
              </a:lnSpc>
              <a:buNone/>
            </a:pPr>
            <a:r>
              <a:rPr lang="en-US" sz="1500" dirty="0" smtClean="0"/>
              <a:t>            Cons</a:t>
            </a:r>
            <a:r>
              <a:rPr lang="en-US" sz="1500" dirty="0"/>
              <a:t>: Restore </a:t>
            </a:r>
            <a:r>
              <a:rPr lang="en-US" sz="1500" dirty="0" smtClean="0"/>
              <a:t>can </a:t>
            </a:r>
            <a:r>
              <a:rPr lang="en-US" sz="1500" dirty="0"/>
              <a:t>be slow </a:t>
            </a:r>
            <a:endParaRPr lang="en-US" sz="1500" dirty="0" smtClean="0"/>
          </a:p>
          <a:p>
            <a:pPr marL="0" indent="0">
              <a:lnSpc>
                <a:spcPct val="100000"/>
              </a:lnSpc>
              <a:buNone/>
            </a:pPr>
            <a:endParaRPr lang="en-US" sz="1500" dirty="0"/>
          </a:p>
          <a:p>
            <a:pPr marL="0" indent="0">
              <a:lnSpc>
                <a:spcPct val="100000"/>
              </a:lnSpc>
              <a:buNone/>
            </a:pPr>
            <a:endParaRPr lang="en-IN" sz="1500"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4161089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9435</TotalTime>
  <Words>1928</Words>
  <Application>Microsoft Office PowerPoint</Application>
  <PresentationFormat>Widescreen</PresentationFormat>
  <Paragraphs>313</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Söhne</vt:lpstr>
      <vt:lpstr>Wingdings</vt:lpstr>
      <vt:lpstr>Office Theme</vt:lpstr>
      <vt:lpstr>System Administration-CSNW3203-ITNT403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Administration-CSNW3202</dc:title>
  <dc:creator>Sivaramu Kumarasamy</dc:creator>
  <cp:lastModifiedBy>Sivaramu Kumarasamy  </cp:lastModifiedBy>
  <cp:revision>274</cp:revision>
  <dcterms:created xsi:type="dcterms:W3CDTF">2025-01-10T15:44:03Z</dcterms:created>
  <dcterms:modified xsi:type="dcterms:W3CDTF">2025-04-28T05:17:43Z</dcterms:modified>
</cp:coreProperties>
</file>