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8" r:id="rId3"/>
    <p:sldId id="282" r:id="rId4"/>
    <p:sldId id="267" r:id="rId5"/>
    <p:sldId id="269" r:id="rId6"/>
    <p:sldId id="283" r:id="rId7"/>
    <p:sldId id="284" r:id="rId8"/>
    <p:sldId id="270" r:id="rId9"/>
    <p:sldId id="271" r:id="rId10"/>
    <p:sldId id="272" r:id="rId11"/>
    <p:sldId id="274" r:id="rId12"/>
    <p:sldId id="275" r:id="rId13"/>
    <p:sldId id="277" r:id="rId14"/>
    <p:sldId id="278" r:id="rId15"/>
    <p:sldId id="285" r:id="rId16"/>
    <p:sldId id="281" r:id="rId17"/>
    <p:sldId id="279" r:id="rId18"/>
    <p:sldId id="280" r:id="rId19"/>
    <p:sldId id="273"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F1BAF-C54D-48DA-A736-5304DB5F1BCD}"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49EF5-FF58-4ED0-81CC-480631E7E22F}" type="slidenum">
              <a:rPr lang="en-US" smtClean="0"/>
              <a:t>‹#›</a:t>
            </a:fld>
            <a:endParaRPr lang="en-US"/>
          </a:p>
        </p:txBody>
      </p:sp>
    </p:spTree>
    <p:extLst>
      <p:ext uri="{BB962C8B-B14F-4D97-AF65-F5344CB8AC3E}">
        <p14:creationId xmlns:p14="http://schemas.microsoft.com/office/powerpoint/2010/main" val="34695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7890F-6FD8-4E13-BE4C-A517C00508C5}" type="datetime1">
              <a:rPr lang="en-US" smtClean="0"/>
              <a:t>2/23/2025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7310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D8F06-5EA4-4B5F-AC65-81240AC62CC8}" type="datetime1">
              <a:rPr lang="en-US" smtClean="0"/>
              <a:t>2/23/2025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2145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C6DAD-2AA3-4A2D-9FAD-2E5257F26EBB}" type="datetime1">
              <a:rPr lang="en-US" smtClean="0"/>
              <a:t>2/23/2025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08294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63B4C-E1FB-4748-AE0D-B7EFC71E9650}" type="datetime1">
              <a:rPr lang="en-US" smtClean="0"/>
              <a:t>2/23/2025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73185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285D82-2936-4A0D-9CE6-C49E6601936E}" type="datetime1">
              <a:rPr lang="en-US" smtClean="0"/>
              <a:t>2/23/2025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534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523E1-475F-4C68-A139-A5E6A90BD158}" type="datetime1">
              <a:rPr lang="en-US" smtClean="0"/>
              <a:t>2/23/2025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620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77D82-D4BD-42C7-B371-A902E0DD0A71}" type="datetime1">
              <a:rPr lang="en-US" smtClean="0"/>
              <a:t>2/23/2025</a:t>
            </a:fld>
            <a:endParaRPr lang="en-US"/>
          </a:p>
        </p:txBody>
      </p:sp>
      <p:sp>
        <p:nvSpPr>
          <p:cNvPr id="8" name="Footer Placeholder 7"/>
          <p:cNvSpPr>
            <a:spLocks noGrp="1"/>
          </p:cNvSpPr>
          <p:nvPr>
            <p:ph type="ftr" sz="quarter" idx="11"/>
          </p:nvPr>
        </p:nvSpPr>
        <p:spPr/>
        <p:txBody>
          <a:bodyPr/>
          <a:lstStyle/>
          <a:p>
            <a:r>
              <a:rPr lang="en-US" smtClean="0"/>
              <a:t>UTAS-Nizwa</a:t>
            </a:r>
            <a:endParaRPr lang="en-US"/>
          </a:p>
        </p:txBody>
      </p:sp>
      <p:sp>
        <p:nvSpPr>
          <p:cNvPr id="9" name="Slide Number Placeholder 8"/>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6723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55852-7661-4051-B3B0-C3CFCE5BDD73}" type="datetime1">
              <a:rPr lang="en-US" smtClean="0"/>
              <a:t>2/23/2025</a:t>
            </a:fld>
            <a:endParaRPr lang="en-US"/>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5" name="Slide Number Placeholder 4"/>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11417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199A-53A1-4DC7-B3F5-41E3B51DEFDA}" type="datetime1">
              <a:rPr lang="en-US" smtClean="0"/>
              <a:t>2/23/2025</a:t>
            </a:fld>
            <a:endParaRPr lang="en-US"/>
          </a:p>
        </p:txBody>
      </p:sp>
      <p:sp>
        <p:nvSpPr>
          <p:cNvPr id="3" name="Footer Placeholder 2"/>
          <p:cNvSpPr>
            <a:spLocks noGrp="1"/>
          </p:cNvSpPr>
          <p:nvPr>
            <p:ph type="ftr" sz="quarter" idx="11"/>
          </p:nvPr>
        </p:nvSpPr>
        <p:spPr/>
        <p:txBody>
          <a:bodyPr/>
          <a:lstStyle/>
          <a:p>
            <a:r>
              <a:rPr lang="en-US" smtClean="0"/>
              <a:t>UTAS-Nizwa</a:t>
            </a:r>
            <a:endParaRPr lang="en-US"/>
          </a:p>
        </p:txBody>
      </p:sp>
      <p:sp>
        <p:nvSpPr>
          <p:cNvPr id="4" name="Slide Number Placeholder 3"/>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6572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4584D-B209-4544-81E8-BEFE1E96A2F8}" type="datetime1">
              <a:rPr lang="en-US" smtClean="0"/>
              <a:t>2/23/2025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50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DB0201-ACC4-4740-B7DD-B99D479021CA}" type="datetime1">
              <a:rPr lang="en-US" smtClean="0"/>
              <a:t>2/23/2025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80209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F332E-3464-4A2E-9154-2999010E4CCC}" type="datetime1">
              <a:rPr lang="en-US" smtClean="0"/>
              <a:t>2/23/2025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UTAS-Nizwa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0858D-46B0-48F8-99DE-5004CA22D040}" type="slidenum">
              <a:rPr lang="en-US" smtClean="0"/>
              <a:t>‹#›</a:t>
            </a:fld>
            <a:endParaRPr lang="en-US"/>
          </a:p>
        </p:txBody>
      </p:sp>
    </p:spTree>
    <p:extLst>
      <p:ext uri="{BB962C8B-B14F-4D97-AF65-F5344CB8AC3E}">
        <p14:creationId xmlns:p14="http://schemas.microsoft.com/office/powerpoint/2010/main" val="115311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redhat.com/en/topics/linux/what-is-the-linux-kernel" TargetMode="External"/><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59" y="1046862"/>
            <a:ext cx="11953963" cy="303766"/>
          </a:xfrm>
        </p:spPr>
        <p:txBody>
          <a:bodyPr>
            <a:noAutofit/>
          </a:bodyPr>
          <a:lstStyle/>
          <a:p>
            <a:r>
              <a:rPr lang="en-US" sz="3200" b="1" dirty="0" smtClean="0">
                <a:solidFill>
                  <a:srgbClr val="FF0000"/>
                </a:solidFill>
              </a:rPr>
              <a:t>System Administration-CSNW3202-ITNT403</a:t>
            </a:r>
            <a:endParaRPr lang="en-US" sz="3200" b="1" dirty="0">
              <a:solidFill>
                <a:srgbClr val="FF0000"/>
              </a:solidFill>
            </a:endParaRPr>
          </a:p>
        </p:txBody>
      </p:sp>
      <p:sp>
        <p:nvSpPr>
          <p:cNvPr id="3" name="Subtitle 2"/>
          <p:cNvSpPr>
            <a:spLocks noGrp="1"/>
          </p:cNvSpPr>
          <p:nvPr>
            <p:ph type="subTitle" idx="1"/>
          </p:nvPr>
        </p:nvSpPr>
        <p:spPr>
          <a:xfrm>
            <a:off x="75324" y="1501629"/>
            <a:ext cx="12015832" cy="4613945"/>
          </a:xfrm>
        </p:spPr>
        <p:txBody>
          <a:bodyPr>
            <a:normAutofit/>
          </a:bodyPr>
          <a:lstStyle/>
          <a:p>
            <a:pPr lvl="1" algn="l"/>
            <a:r>
              <a:rPr lang="en-US" b="1" dirty="0">
                <a:solidFill>
                  <a:schemeClr val="accent2">
                    <a:lumMod val="75000"/>
                  </a:schemeClr>
                </a:solidFill>
              </a:rPr>
              <a:t>Chapter </a:t>
            </a:r>
            <a:r>
              <a:rPr lang="en-US" b="1" dirty="0" smtClean="0">
                <a:solidFill>
                  <a:schemeClr val="accent2">
                    <a:lumMod val="75000"/>
                  </a:schemeClr>
                </a:solidFill>
              </a:rPr>
              <a:t>3:</a:t>
            </a:r>
            <a:r>
              <a:rPr lang="en-US" b="1" dirty="0">
                <a:solidFill>
                  <a:schemeClr val="accent2">
                    <a:lumMod val="75000"/>
                  </a:schemeClr>
                </a:solidFill>
              </a:rPr>
              <a:t>Working with Files and Directories</a:t>
            </a:r>
          </a:p>
          <a:p>
            <a:pPr lvl="1" algn="l"/>
            <a:r>
              <a:rPr lang="en-US" b="1" dirty="0">
                <a:solidFill>
                  <a:schemeClr val="accent2">
                    <a:lumMod val="75000"/>
                  </a:schemeClr>
                </a:solidFill>
              </a:rPr>
              <a:t>• Understanding Command-Line Basics</a:t>
            </a:r>
          </a:p>
          <a:p>
            <a:pPr lvl="1" algn="l"/>
            <a:r>
              <a:rPr lang="en-US" b="1" dirty="0" smtClean="0">
                <a:solidFill>
                  <a:schemeClr val="accent2">
                    <a:lumMod val="75000"/>
                  </a:schemeClr>
                </a:solidFill>
              </a:rPr>
              <a:t>• Exploring </a:t>
            </a:r>
            <a:r>
              <a:rPr lang="en-US" b="1" dirty="0">
                <a:solidFill>
                  <a:schemeClr val="accent2">
                    <a:lumMod val="75000"/>
                  </a:schemeClr>
                </a:solidFill>
              </a:rPr>
              <a:t>Files and Directories</a:t>
            </a:r>
          </a:p>
          <a:p>
            <a:pPr lvl="1" algn="l"/>
            <a:r>
              <a:rPr lang="en-US" b="1" dirty="0">
                <a:solidFill>
                  <a:schemeClr val="accent2">
                    <a:lumMod val="75000"/>
                  </a:schemeClr>
                </a:solidFill>
              </a:rPr>
              <a:t>• Working with test editor (</a:t>
            </a:r>
            <a:r>
              <a:rPr lang="en-US" b="1" dirty="0" err="1">
                <a:solidFill>
                  <a:schemeClr val="accent2">
                    <a:lumMod val="75000"/>
                  </a:schemeClr>
                </a:solidFill>
              </a:rPr>
              <a:t>nano</a:t>
            </a:r>
            <a:r>
              <a:rPr lang="en-US" b="1" dirty="0">
                <a:solidFill>
                  <a:schemeClr val="accent2">
                    <a:lumMod val="75000"/>
                  </a:schemeClr>
                </a:solidFill>
              </a:rPr>
              <a:t>, vi </a:t>
            </a:r>
            <a:r>
              <a:rPr lang="en-US" b="1" dirty="0" err="1">
                <a:solidFill>
                  <a:schemeClr val="accent2">
                    <a:lumMod val="75000"/>
                  </a:schemeClr>
                </a:solidFill>
              </a:rPr>
              <a:t>etc</a:t>
            </a:r>
            <a:r>
              <a:rPr lang="en-US" b="1" dirty="0">
                <a:solidFill>
                  <a:schemeClr val="accent2">
                    <a:lumMod val="75000"/>
                  </a:schemeClr>
                </a:solidFill>
              </a:rPr>
              <a:t>)</a:t>
            </a:r>
          </a:p>
          <a:p>
            <a:pPr lvl="1" algn="l"/>
            <a:r>
              <a:rPr lang="en-US" b="1" dirty="0">
                <a:solidFill>
                  <a:schemeClr val="accent2">
                    <a:lumMod val="75000"/>
                  </a:schemeClr>
                </a:solidFill>
              </a:rPr>
              <a:t>• Redirecting Input and Output</a:t>
            </a:r>
          </a:p>
          <a:p>
            <a:pPr lvl="1" algn="l"/>
            <a:r>
              <a:rPr lang="en-US" b="1" dirty="0">
                <a:solidFill>
                  <a:schemeClr val="accent2">
                    <a:lumMod val="75000"/>
                  </a:schemeClr>
                </a:solidFill>
              </a:rPr>
              <a:t>• Piping Data between Programs</a:t>
            </a:r>
          </a:p>
          <a:p>
            <a:pPr lvl="1" algn="l"/>
            <a:r>
              <a:rPr lang="en-US" b="1" dirty="0">
                <a:solidFill>
                  <a:schemeClr val="accent2">
                    <a:lumMod val="75000"/>
                  </a:schemeClr>
                </a:solidFill>
              </a:rPr>
              <a:t>• Processing Text Using Filters</a:t>
            </a:r>
          </a:p>
          <a:p>
            <a:pPr lvl="1" algn="l"/>
            <a:r>
              <a:rPr lang="en-US" b="1" dirty="0">
                <a:solidFill>
                  <a:schemeClr val="accent2">
                    <a:lumMod val="75000"/>
                  </a:schemeClr>
                </a:solidFill>
              </a:rPr>
              <a:t>• File-Combining Commands</a:t>
            </a:r>
          </a:p>
          <a:p>
            <a:pPr lvl="1" algn="l"/>
            <a:r>
              <a:rPr lang="en-US" b="1" dirty="0">
                <a:solidFill>
                  <a:schemeClr val="accent2">
                    <a:lumMod val="75000"/>
                  </a:schemeClr>
                </a:solidFill>
              </a:rPr>
              <a:t>• File-Transforming Commands</a:t>
            </a:r>
          </a:p>
          <a:p>
            <a:pPr lvl="1" algn="l"/>
            <a:r>
              <a:rPr lang="en-US" b="1" dirty="0">
                <a:solidFill>
                  <a:schemeClr val="accent2">
                    <a:lumMod val="75000"/>
                  </a:schemeClr>
                </a:solidFill>
              </a:rPr>
              <a:t>• File-Viewing Commands</a:t>
            </a:r>
          </a:p>
          <a:p>
            <a:pPr lvl="1" algn="l"/>
            <a:r>
              <a:rPr lang="en-US" b="1" dirty="0">
                <a:solidFill>
                  <a:schemeClr val="accent2">
                    <a:lumMod val="75000"/>
                  </a:schemeClr>
                </a:solidFill>
              </a:rPr>
              <a:t>• Using </a:t>
            </a:r>
            <a:r>
              <a:rPr lang="en-US" b="1" dirty="0" err="1">
                <a:solidFill>
                  <a:schemeClr val="accent2">
                    <a:lumMod val="75000"/>
                  </a:schemeClr>
                </a:solidFill>
              </a:rPr>
              <a:t>grep</a:t>
            </a:r>
            <a:r>
              <a:rPr lang="en-US" b="1" dirty="0">
                <a:solidFill>
                  <a:schemeClr val="accent2">
                    <a:lumMod val="75000"/>
                  </a:schemeClr>
                </a:solidFill>
              </a:rPr>
              <a:t> utility</a:t>
            </a:r>
          </a:p>
          <a:p>
            <a:pPr lvl="1" algn="l"/>
            <a:endParaRPr lang="en-US" b="1" dirty="0">
              <a:solidFill>
                <a:schemeClr val="accent2">
                  <a:lumMod val="75000"/>
                </a:schemeClr>
              </a:solidFill>
            </a:endParaRPr>
          </a:p>
        </p:txBody>
      </p:sp>
      <p:pic>
        <p:nvPicPr>
          <p:cNvPr id="4" name="Picture 3" descr="C:\Users\e606013\Desktop\UTAS EXAM LOGO.png"/>
          <p:cNvPicPr/>
          <p:nvPr/>
        </p:nvPicPr>
        <p:blipFill>
          <a:blip r:embed="rId2">
            <a:extLst>
              <a:ext uri="{28A0092B-C50C-407E-A947-70E740481C1C}">
                <a14:useLocalDpi xmlns:a14="http://schemas.microsoft.com/office/drawing/2010/main" val="0"/>
              </a:ext>
            </a:extLst>
          </a:blip>
          <a:srcRect/>
          <a:stretch>
            <a:fillRect/>
          </a:stretch>
        </p:blipFill>
        <p:spPr bwMode="auto">
          <a:xfrm>
            <a:off x="9393223" y="0"/>
            <a:ext cx="2667000" cy="981075"/>
          </a:xfrm>
          <a:prstGeom prst="rect">
            <a:avLst/>
          </a:prstGeom>
          <a:noFill/>
          <a:ln>
            <a:noFill/>
          </a:ln>
        </p:spPr>
      </p:pic>
      <p:sp>
        <p:nvSpPr>
          <p:cNvPr id="7" name="Footer Placeholder 6"/>
          <p:cNvSpPr>
            <a:spLocks noGrp="1"/>
          </p:cNvSpPr>
          <p:nvPr>
            <p:ph type="ftr" sz="quarter" idx="11"/>
          </p:nvPr>
        </p:nvSpPr>
        <p:spPr/>
        <p:txBody>
          <a:bodyPr/>
          <a:lstStyle/>
          <a:p>
            <a:r>
              <a:rPr lang="en-US" smtClean="0"/>
              <a:t>UTAS-Nizwa</a:t>
            </a:r>
            <a:endParaRPr lang="en-US"/>
          </a:p>
        </p:txBody>
      </p:sp>
    </p:spTree>
    <p:extLst>
      <p:ext uri="{BB962C8B-B14F-4D97-AF65-F5344CB8AC3E}">
        <p14:creationId xmlns:p14="http://schemas.microsoft.com/office/powerpoint/2010/main" val="28975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5355312"/>
          </a:xfrm>
          <a:prstGeom prst="rect">
            <a:avLst/>
          </a:prstGeom>
        </p:spPr>
        <p:txBody>
          <a:bodyPr wrap="square">
            <a:spAutoFit/>
          </a:bodyPr>
          <a:lstStyle/>
          <a:p>
            <a:r>
              <a:rPr lang="en-US" u="sng" dirty="0">
                <a:solidFill>
                  <a:srgbClr val="FF0000"/>
                </a:solidFill>
              </a:rPr>
              <a:t>Redirecting Input and Output</a:t>
            </a:r>
          </a:p>
          <a:p>
            <a:r>
              <a:rPr lang="en-US" dirty="0"/>
              <a:t>Standard Output (</a:t>
            </a:r>
            <a:r>
              <a:rPr lang="en-US" dirty="0" err="1"/>
              <a:t>stdout</a:t>
            </a:r>
            <a:r>
              <a:rPr lang="en-US" dirty="0"/>
              <a:t>) Redirection → </a:t>
            </a:r>
            <a:r>
              <a:rPr lang="en-US" dirty="0">
                <a:solidFill>
                  <a:srgbClr val="FF0000"/>
                </a:solidFill>
              </a:rPr>
              <a:t>&gt;</a:t>
            </a:r>
            <a:r>
              <a:rPr lang="en-US" dirty="0"/>
              <a:t> and </a:t>
            </a:r>
            <a:r>
              <a:rPr lang="en-US" dirty="0">
                <a:solidFill>
                  <a:srgbClr val="FF0000"/>
                </a:solidFill>
              </a:rPr>
              <a:t>&gt;&gt;</a:t>
            </a:r>
          </a:p>
          <a:p>
            <a:r>
              <a:rPr lang="en-US" dirty="0"/>
              <a:t>By default, Linux commands display output on the terminal (</a:t>
            </a:r>
            <a:r>
              <a:rPr lang="en-US" dirty="0" err="1"/>
              <a:t>stdout</a:t>
            </a:r>
            <a:r>
              <a:rPr lang="en-US" dirty="0"/>
              <a:t>). You can redirect this output to a file.</a:t>
            </a:r>
          </a:p>
          <a:p>
            <a:endParaRPr lang="en-US" dirty="0"/>
          </a:p>
          <a:p>
            <a:r>
              <a:rPr lang="en-US" dirty="0"/>
              <a:t>🔹 Overwriting a File (</a:t>
            </a:r>
            <a:r>
              <a:rPr lang="en-US" dirty="0">
                <a:solidFill>
                  <a:srgbClr val="FF0000"/>
                </a:solidFill>
              </a:rPr>
              <a:t>&gt;</a:t>
            </a:r>
            <a:r>
              <a:rPr lang="en-US" dirty="0"/>
              <a:t> Operator)</a:t>
            </a:r>
          </a:p>
          <a:p>
            <a:endParaRPr lang="en-US" dirty="0"/>
          </a:p>
          <a:p>
            <a:r>
              <a:rPr lang="en-US" dirty="0">
                <a:solidFill>
                  <a:srgbClr val="FF0000"/>
                </a:solidFill>
              </a:rPr>
              <a:t>ls &gt; </a:t>
            </a:r>
            <a:r>
              <a:rPr lang="en-US" dirty="0"/>
              <a:t>output.txt</a:t>
            </a:r>
          </a:p>
          <a:p>
            <a:r>
              <a:rPr lang="en-US" dirty="0"/>
              <a:t>✅ This saves the output of ls in output.txt, overwriting the file if it already exists.</a:t>
            </a:r>
          </a:p>
          <a:p>
            <a:endParaRPr lang="en-US" dirty="0"/>
          </a:p>
          <a:p>
            <a:r>
              <a:rPr lang="en-US" dirty="0"/>
              <a:t>🔹 Appending to a File (</a:t>
            </a:r>
            <a:r>
              <a:rPr lang="en-US" dirty="0">
                <a:solidFill>
                  <a:srgbClr val="FF0000"/>
                </a:solidFill>
              </a:rPr>
              <a:t>&gt;&gt;</a:t>
            </a:r>
            <a:r>
              <a:rPr lang="en-US" dirty="0"/>
              <a:t> Operator)</a:t>
            </a:r>
          </a:p>
          <a:p>
            <a:endParaRPr lang="en-US" dirty="0"/>
          </a:p>
          <a:p>
            <a:r>
              <a:rPr lang="en-US" dirty="0">
                <a:solidFill>
                  <a:srgbClr val="FF0000"/>
                </a:solidFill>
              </a:rPr>
              <a:t>ls &gt;&gt; </a:t>
            </a:r>
            <a:r>
              <a:rPr lang="en-US" dirty="0" smtClean="0"/>
              <a:t>output.txt</a:t>
            </a:r>
          </a:p>
          <a:p>
            <a:r>
              <a:rPr lang="en-US" dirty="0" smtClean="0"/>
              <a:t>Linux </a:t>
            </a:r>
            <a:r>
              <a:rPr lang="en-US" dirty="0"/>
              <a:t>provides powerful input/output (I/O) redirection features that allow you to control where data comes from and where it goes</a:t>
            </a:r>
            <a:r>
              <a:rPr lang="en-US" dirty="0" smtClean="0"/>
              <a:t>.</a:t>
            </a:r>
          </a:p>
          <a:p>
            <a:r>
              <a:rPr lang="en-US" dirty="0" smtClean="0"/>
              <a:t>Examples,</a:t>
            </a:r>
          </a:p>
          <a:p>
            <a:r>
              <a:rPr lang="en-US" b="1" dirty="0">
                <a:solidFill>
                  <a:srgbClr val="FF0000"/>
                </a:solidFill>
              </a:rPr>
              <a:t>echo "See this is the </a:t>
            </a:r>
            <a:r>
              <a:rPr lang="en-US" b="1" dirty="0" smtClean="0">
                <a:solidFill>
                  <a:srgbClr val="FF0000"/>
                </a:solidFill>
              </a:rPr>
              <a:t>first </a:t>
            </a:r>
            <a:r>
              <a:rPr lang="en-US" b="1" dirty="0">
                <a:solidFill>
                  <a:srgbClr val="FF0000"/>
                </a:solidFill>
              </a:rPr>
              <a:t>line" </a:t>
            </a:r>
            <a:r>
              <a:rPr lang="en-US" b="1" dirty="0" smtClean="0">
                <a:solidFill>
                  <a:srgbClr val="FF0000"/>
                </a:solidFill>
              </a:rPr>
              <a:t>&gt; file.txt</a:t>
            </a:r>
          </a:p>
          <a:p>
            <a:r>
              <a:rPr lang="en-US" b="1" dirty="0">
                <a:solidFill>
                  <a:srgbClr val="FF0000"/>
                </a:solidFill>
              </a:rPr>
              <a:t>echo "See this is the </a:t>
            </a:r>
            <a:r>
              <a:rPr lang="en-US" b="1" dirty="0" smtClean="0">
                <a:solidFill>
                  <a:srgbClr val="FF0000"/>
                </a:solidFill>
              </a:rPr>
              <a:t>second </a:t>
            </a:r>
            <a:r>
              <a:rPr lang="en-US" b="1" dirty="0">
                <a:solidFill>
                  <a:srgbClr val="FF0000"/>
                </a:solidFill>
              </a:rPr>
              <a:t>line" &gt;&gt; </a:t>
            </a:r>
            <a:r>
              <a:rPr lang="en-US" b="1" dirty="0" smtClean="0">
                <a:solidFill>
                  <a:srgbClr val="FF0000"/>
                </a:solidFill>
              </a:rPr>
              <a:t>file.txt</a:t>
            </a:r>
          </a:p>
          <a:p>
            <a:r>
              <a:rPr lang="en-US" b="1" dirty="0" smtClean="0">
                <a:solidFill>
                  <a:srgbClr val="FF0000"/>
                </a:solidFill>
              </a:rPr>
              <a:t>cat file.txt</a:t>
            </a:r>
          </a:p>
          <a:p>
            <a:endParaRPr lang="en-US" dirty="0"/>
          </a:p>
        </p:txBody>
      </p:sp>
    </p:spTree>
    <p:extLst>
      <p:ext uri="{BB962C8B-B14F-4D97-AF65-F5344CB8AC3E}">
        <p14:creationId xmlns:p14="http://schemas.microsoft.com/office/powerpoint/2010/main" val="298039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7294305"/>
          </a:xfrm>
          <a:prstGeom prst="rect">
            <a:avLst/>
          </a:prstGeom>
        </p:spPr>
        <p:txBody>
          <a:bodyPr wrap="square">
            <a:spAutoFit/>
          </a:bodyPr>
          <a:lstStyle/>
          <a:p>
            <a:pPr lvl="1"/>
            <a:r>
              <a:rPr lang="en-US" b="1" dirty="0">
                <a:solidFill>
                  <a:schemeClr val="accent2">
                    <a:lumMod val="75000"/>
                  </a:schemeClr>
                </a:solidFill>
              </a:rPr>
              <a:t>Processing Text Using Filters</a:t>
            </a:r>
          </a:p>
          <a:p>
            <a:r>
              <a:rPr lang="en-US" i="1" dirty="0">
                <a:solidFill>
                  <a:srgbClr val="FF0000"/>
                </a:solidFill>
              </a:rPr>
              <a:t>c</a:t>
            </a:r>
            <a:r>
              <a:rPr lang="en-US" i="1" dirty="0" smtClean="0">
                <a:solidFill>
                  <a:srgbClr val="FF0000"/>
                </a:solidFill>
              </a:rPr>
              <a:t>at</a:t>
            </a:r>
            <a:r>
              <a:rPr lang="en-US" i="1" dirty="0" smtClean="0"/>
              <a:t> Displays </a:t>
            </a:r>
            <a:r>
              <a:rPr lang="en-US" i="1" dirty="0"/>
              <a:t>the content of a file</a:t>
            </a:r>
            <a:r>
              <a:rPr lang="en-US" i="1" dirty="0" smtClean="0"/>
              <a:t>. </a:t>
            </a:r>
          </a:p>
          <a:p>
            <a:r>
              <a:rPr lang="en-US" dirty="0">
                <a:solidFill>
                  <a:srgbClr val="FF0000"/>
                </a:solidFill>
              </a:rPr>
              <a:t>c</a:t>
            </a:r>
            <a:r>
              <a:rPr lang="en-US" dirty="0" smtClean="0">
                <a:solidFill>
                  <a:srgbClr val="FF0000"/>
                </a:solidFill>
              </a:rPr>
              <a:t>at</a:t>
            </a:r>
            <a:r>
              <a:rPr lang="en-US" dirty="0" smtClean="0"/>
              <a:t> filename</a:t>
            </a:r>
          </a:p>
          <a:p>
            <a:r>
              <a:rPr lang="en-US" dirty="0" smtClean="0">
                <a:solidFill>
                  <a:schemeClr val="accent6">
                    <a:lumMod val="50000"/>
                  </a:schemeClr>
                </a:solidFill>
              </a:rPr>
              <a:t>Date &gt; mydate.txt</a:t>
            </a:r>
          </a:p>
          <a:p>
            <a:r>
              <a:rPr lang="en-US" dirty="0">
                <a:solidFill>
                  <a:schemeClr val="accent6">
                    <a:lumMod val="50000"/>
                  </a:schemeClr>
                </a:solidFill>
              </a:rPr>
              <a:t>c</a:t>
            </a:r>
            <a:r>
              <a:rPr lang="en-US" dirty="0" smtClean="0">
                <a:solidFill>
                  <a:schemeClr val="accent6">
                    <a:lumMod val="50000"/>
                  </a:schemeClr>
                </a:solidFill>
              </a:rPr>
              <a:t>at mydate.txt</a:t>
            </a:r>
          </a:p>
          <a:p>
            <a:endParaRPr lang="en-US" dirty="0">
              <a:solidFill>
                <a:schemeClr val="accent6">
                  <a:lumMod val="50000"/>
                </a:schemeClr>
              </a:solidFill>
            </a:endParaRPr>
          </a:p>
          <a:p>
            <a:r>
              <a:rPr lang="en-US" i="1" dirty="0">
                <a:solidFill>
                  <a:srgbClr val="FF0000"/>
                </a:solidFill>
              </a:rPr>
              <a:t>c</a:t>
            </a:r>
            <a:r>
              <a:rPr lang="en-US" i="1" dirty="0" smtClean="0">
                <a:solidFill>
                  <a:srgbClr val="FF0000"/>
                </a:solidFill>
              </a:rPr>
              <a:t>at</a:t>
            </a:r>
            <a:r>
              <a:rPr lang="en-US" i="1" dirty="0" smtClean="0">
                <a:solidFill>
                  <a:schemeClr val="accent6">
                    <a:lumMod val="50000"/>
                  </a:schemeClr>
                </a:solidFill>
              </a:rPr>
              <a:t> Create a file.</a:t>
            </a:r>
          </a:p>
          <a:p>
            <a:endParaRPr lang="en-US" i="1" dirty="0">
              <a:solidFill>
                <a:schemeClr val="accent6">
                  <a:lumMod val="50000"/>
                </a:schemeClr>
              </a:solidFill>
            </a:endParaRPr>
          </a:p>
          <a:p>
            <a:endParaRPr lang="en-US" i="1" dirty="0" smtClean="0">
              <a:solidFill>
                <a:schemeClr val="accent6">
                  <a:lumMod val="50000"/>
                </a:schemeClr>
              </a:solidFill>
            </a:endParaRPr>
          </a:p>
          <a:p>
            <a:endParaRPr lang="en-US" i="1" dirty="0">
              <a:solidFill>
                <a:schemeClr val="accent6">
                  <a:lumMod val="50000"/>
                </a:schemeClr>
              </a:solidFill>
            </a:endParaRPr>
          </a:p>
          <a:p>
            <a:endParaRPr lang="en-US" i="1" dirty="0" smtClean="0">
              <a:solidFill>
                <a:schemeClr val="accent6">
                  <a:lumMod val="50000"/>
                </a:schemeClr>
              </a:solidFill>
            </a:endParaRPr>
          </a:p>
          <a:p>
            <a:endParaRPr lang="en-US" i="1" dirty="0" smtClean="0">
              <a:solidFill>
                <a:schemeClr val="accent6">
                  <a:lumMod val="50000"/>
                </a:schemeClr>
              </a:solidFill>
            </a:endParaRPr>
          </a:p>
          <a:p>
            <a:endParaRPr lang="en-US" dirty="0" smtClean="0">
              <a:solidFill>
                <a:schemeClr val="accent6">
                  <a:lumMod val="50000"/>
                </a:schemeClr>
              </a:solidFill>
            </a:endParaRPr>
          </a:p>
          <a:p>
            <a:r>
              <a:rPr lang="en-US" i="1" dirty="0">
                <a:solidFill>
                  <a:srgbClr val="FF0000"/>
                </a:solidFill>
              </a:rPr>
              <a:t>t</a:t>
            </a:r>
            <a:r>
              <a:rPr lang="en-US" i="1" dirty="0" smtClean="0">
                <a:solidFill>
                  <a:srgbClr val="FF0000"/>
                </a:solidFill>
              </a:rPr>
              <a:t>ac</a:t>
            </a:r>
            <a:r>
              <a:rPr lang="en-US" i="1" dirty="0" smtClean="0"/>
              <a:t> Displays </a:t>
            </a:r>
            <a:r>
              <a:rPr lang="en-US" i="1" dirty="0"/>
              <a:t>file content in reverse order</a:t>
            </a:r>
            <a:r>
              <a:rPr lang="en-US" i="1" dirty="0" smtClean="0"/>
              <a:t>.</a:t>
            </a:r>
          </a:p>
          <a:p>
            <a:r>
              <a:rPr lang="en-US" dirty="0">
                <a:solidFill>
                  <a:schemeClr val="accent6">
                    <a:lumMod val="50000"/>
                  </a:schemeClr>
                </a:solidFill>
              </a:rPr>
              <a:t>t</a:t>
            </a:r>
            <a:r>
              <a:rPr lang="en-US" dirty="0" smtClean="0">
                <a:solidFill>
                  <a:schemeClr val="accent6">
                    <a:lumMod val="50000"/>
                  </a:schemeClr>
                </a:solidFill>
              </a:rPr>
              <a:t>ac name.txt</a:t>
            </a:r>
          </a:p>
          <a:p>
            <a:endParaRPr lang="en-US" dirty="0" smtClean="0">
              <a:solidFill>
                <a:schemeClr val="accent6">
                  <a:lumMod val="50000"/>
                </a:schemeClr>
              </a:solidFill>
            </a:endParaRPr>
          </a:p>
          <a:p>
            <a:endParaRPr lang="en-US" dirty="0" smtClean="0">
              <a:solidFill>
                <a:schemeClr val="accent6">
                  <a:lumMod val="50000"/>
                </a:schemeClr>
              </a:solidFill>
            </a:endParaRPr>
          </a:p>
          <a:p>
            <a:endParaRPr lang="en-US" dirty="0">
              <a:solidFill>
                <a:schemeClr val="accent6">
                  <a:lumMod val="50000"/>
                </a:schemeClr>
              </a:solidFill>
            </a:endParaRPr>
          </a:p>
          <a:p>
            <a:endParaRPr lang="en-US" dirty="0" smtClean="0">
              <a:solidFill>
                <a:schemeClr val="accent6">
                  <a:lumMod val="50000"/>
                </a:schemeClr>
              </a:solidFill>
            </a:endParaRPr>
          </a:p>
          <a:p>
            <a:endParaRPr lang="en-US" dirty="0">
              <a:solidFill>
                <a:schemeClr val="accent6">
                  <a:lumMod val="50000"/>
                </a:schemeClr>
              </a:solidFill>
            </a:endParaRPr>
          </a:p>
          <a:p>
            <a:r>
              <a:rPr lang="en-US" dirty="0" smtClean="0">
                <a:solidFill>
                  <a:schemeClr val="accent6">
                    <a:lumMod val="50000"/>
                  </a:schemeClr>
                </a:solidFill>
              </a:rPr>
              <a:t> </a:t>
            </a:r>
          </a:p>
          <a:p>
            <a:endParaRPr lang="en-US" dirty="0" smtClean="0">
              <a:solidFill>
                <a:schemeClr val="accent6">
                  <a:lumMod val="50000"/>
                </a:schemeClr>
              </a:solidFill>
            </a:endParaRPr>
          </a:p>
          <a:p>
            <a:endParaRPr lang="en-US" dirty="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83890" y="2036300"/>
            <a:ext cx="4277322" cy="1461909"/>
          </a:xfrm>
          <a:prstGeom prst="rect">
            <a:avLst/>
          </a:prstGeom>
        </p:spPr>
      </p:pic>
      <p:pic>
        <p:nvPicPr>
          <p:cNvPr id="6" name="Picture 5"/>
          <p:cNvPicPr>
            <a:picLocks noChangeAspect="1"/>
          </p:cNvPicPr>
          <p:nvPr/>
        </p:nvPicPr>
        <p:blipFill>
          <a:blip r:embed="rId3"/>
          <a:stretch>
            <a:fillRect/>
          </a:stretch>
        </p:blipFill>
        <p:spPr>
          <a:xfrm>
            <a:off x="0" y="4219662"/>
            <a:ext cx="4504888" cy="1125076"/>
          </a:xfrm>
          <a:prstGeom prst="rect">
            <a:avLst/>
          </a:prstGeom>
        </p:spPr>
      </p:pic>
    </p:spTree>
    <p:extLst>
      <p:ext uri="{BB962C8B-B14F-4D97-AF65-F5344CB8AC3E}">
        <p14:creationId xmlns:p14="http://schemas.microsoft.com/office/powerpoint/2010/main" val="302877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7017306"/>
          </a:xfrm>
          <a:prstGeom prst="rect">
            <a:avLst/>
          </a:prstGeom>
        </p:spPr>
        <p:txBody>
          <a:bodyPr wrap="square">
            <a:spAutoFit/>
          </a:bodyPr>
          <a:lstStyle/>
          <a:p>
            <a:pPr lvl="1"/>
            <a:r>
              <a:rPr lang="en-US" b="1" dirty="0">
                <a:solidFill>
                  <a:schemeClr val="accent2">
                    <a:lumMod val="75000"/>
                  </a:schemeClr>
                </a:solidFill>
              </a:rPr>
              <a:t>Processing Text Using Filters</a:t>
            </a:r>
          </a:p>
          <a:p>
            <a:r>
              <a:rPr lang="en-US" dirty="0" err="1">
                <a:solidFill>
                  <a:schemeClr val="accent6">
                    <a:lumMod val="50000"/>
                  </a:schemeClr>
                </a:solidFill>
              </a:rPr>
              <a:t>tr</a:t>
            </a:r>
            <a:r>
              <a:rPr lang="en-US" dirty="0">
                <a:solidFill>
                  <a:schemeClr val="accent6">
                    <a:lumMod val="50000"/>
                  </a:schemeClr>
                </a:solidFill>
              </a:rPr>
              <a:t>  </a:t>
            </a:r>
            <a:r>
              <a:rPr lang="en-US" dirty="0"/>
              <a:t>Convert lowercase to uppercase </a:t>
            </a:r>
            <a:endParaRPr lang="en-US" dirty="0">
              <a:solidFill>
                <a:schemeClr val="accent6">
                  <a:lumMod val="50000"/>
                </a:schemeClr>
              </a:solidFill>
            </a:endParaRPr>
          </a:p>
          <a:p>
            <a:r>
              <a:rPr lang="en-US" dirty="0" err="1">
                <a:solidFill>
                  <a:schemeClr val="accent6">
                    <a:lumMod val="50000"/>
                  </a:schemeClr>
                </a:solidFill>
              </a:rPr>
              <a:t>tr</a:t>
            </a:r>
            <a:r>
              <a:rPr lang="en-US" dirty="0">
                <a:solidFill>
                  <a:schemeClr val="accent6">
                    <a:lumMod val="50000"/>
                  </a:schemeClr>
                </a:solidFill>
              </a:rPr>
              <a:t> [a-z] [A-Z]</a:t>
            </a:r>
          </a:p>
          <a:p>
            <a:r>
              <a:rPr lang="en-US" dirty="0" err="1">
                <a:solidFill>
                  <a:schemeClr val="accent6">
                    <a:lumMod val="50000"/>
                  </a:schemeClr>
                </a:solidFill>
              </a:rPr>
              <a:t>tr</a:t>
            </a:r>
            <a:r>
              <a:rPr lang="en-US" dirty="0">
                <a:solidFill>
                  <a:schemeClr val="accent6">
                    <a:lumMod val="50000"/>
                  </a:schemeClr>
                </a:solidFill>
              </a:rPr>
              <a:t>  </a:t>
            </a:r>
            <a:r>
              <a:rPr lang="en-US" dirty="0"/>
              <a:t>Convert uppercase to lowercase </a:t>
            </a:r>
            <a:endParaRPr lang="en-US" dirty="0">
              <a:solidFill>
                <a:schemeClr val="accent6">
                  <a:lumMod val="50000"/>
                </a:schemeClr>
              </a:solidFill>
            </a:endParaRPr>
          </a:p>
          <a:p>
            <a:r>
              <a:rPr lang="en-US" dirty="0" err="1">
                <a:solidFill>
                  <a:schemeClr val="accent6">
                    <a:lumMod val="50000"/>
                  </a:schemeClr>
                </a:solidFill>
              </a:rPr>
              <a:t>tr</a:t>
            </a:r>
            <a:r>
              <a:rPr lang="en-US" dirty="0">
                <a:solidFill>
                  <a:schemeClr val="accent6">
                    <a:lumMod val="50000"/>
                  </a:schemeClr>
                </a:solidFill>
              </a:rPr>
              <a:t> </a:t>
            </a:r>
            <a:r>
              <a:rPr lang="en-US" dirty="0" smtClean="0">
                <a:solidFill>
                  <a:schemeClr val="accent6">
                    <a:lumMod val="50000"/>
                  </a:schemeClr>
                </a:solidFill>
              </a:rPr>
              <a:t>[A-Z] [a-z]</a:t>
            </a:r>
          </a:p>
          <a:p>
            <a:r>
              <a:rPr lang="en-US" dirty="0">
                <a:solidFill>
                  <a:schemeClr val="accent2">
                    <a:lumMod val="50000"/>
                  </a:schemeClr>
                </a:solidFill>
              </a:rPr>
              <a:t>Example: </a:t>
            </a:r>
            <a:r>
              <a:rPr lang="en-US" dirty="0" smtClean="0">
                <a:solidFill>
                  <a:schemeClr val="accent2">
                    <a:lumMod val="50000"/>
                  </a:schemeClr>
                </a:solidFill>
              </a:rPr>
              <a:t>Convert uppercase to lowercase in name.txt file</a:t>
            </a:r>
            <a:endParaRPr lang="en-US" dirty="0">
              <a:solidFill>
                <a:schemeClr val="accent2">
                  <a:lumMod val="50000"/>
                </a:schemeClr>
              </a:solidFill>
            </a:endParaRPr>
          </a:p>
          <a:p>
            <a:r>
              <a:rPr lang="en-US" dirty="0" smtClean="0">
                <a:solidFill>
                  <a:schemeClr val="accent6">
                    <a:lumMod val="50000"/>
                  </a:schemeClr>
                </a:solidFill>
              </a:rPr>
              <a:t>cat name.txt | </a:t>
            </a:r>
            <a:r>
              <a:rPr lang="en-US" dirty="0" err="1">
                <a:solidFill>
                  <a:schemeClr val="accent6">
                    <a:lumMod val="50000"/>
                  </a:schemeClr>
                </a:solidFill>
              </a:rPr>
              <a:t>tr</a:t>
            </a:r>
            <a:r>
              <a:rPr lang="en-US" dirty="0">
                <a:solidFill>
                  <a:schemeClr val="accent6">
                    <a:lumMod val="50000"/>
                  </a:schemeClr>
                </a:solidFill>
              </a:rPr>
              <a:t> [a-z] [A-Z]</a:t>
            </a:r>
          </a:p>
          <a:p>
            <a:endParaRPr lang="en-US" dirty="0">
              <a:solidFill>
                <a:schemeClr val="accent6">
                  <a:lumMod val="50000"/>
                </a:schemeClr>
              </a:solidFill>
            </a:endParaRPr>
          </a:p>
          <a:p>
            <a:r>
              <a:rPr lang="en-US" dirty="0">
                <a:solidFill>
                  <a:srgbClr val="00B0F0"/>
                </a:solidFill>
              </a:rPr>
              <a:t>head (Display First N Lines</a:t>
            </a:r>
            <a:r>
              <a:rPr lang="en-US" dirty="0" smtClean="0">
                <a:solidFill>
                  <a:srgbClr val="00B0F0"/>
                </a:solidFill>
              </a:rPr>
              <a:t>)</a:t>
            </a:r>
          </a:p>
          <a:p>
            <a:r>
              <a:rPr lang="en-US" dirty="0"/>
              <a:t>Example: Show first </a:t>
            </a:r>
            <a:r>
              <a:rPr lang="en-US" dirty="0" smtClean="0"/>
              <a:t>2 lines</a:t>
            </a:r>
          </a:p>
          <a:p>
            <a:r>
              <a:rPr lang="en-US" dirty="0">
                <a:solidFill>
                  <a:srgbClr val="00B0F0"/>
                </a:solidFill>
              </a:rPr>
              <a:t>h</a:t>
            </a:r>
            <a:r>
              <a:rPr lang="en-US" dirty="0" smtClean="0">
                <a:solidFill>
                  <a:srgbClr val="00B0F0"/>
                </a:solidFill>
              </a:rPr>
              <a:t>ead -2 name.txt</a:t>
            </a:r>
          </a:p>
          <a:p>
            <a:endParaRPr lang="en-US" dirty="0" smtClean="0">
              <a:solidFill>
                <a:schemeClr val="accent6">
                  <a:lumMod val="50000"/>
                </a:schemeClr>
              </a:solidFill>
            </a:endParaRPr>
          </a:p>
          <a:p>
            <a:r>
              <a:rPr lang="en-US" dirty="0" smtClean="0">
                <a:solidFill>
                  <a:schemeClr val="accent2">
                    <a:lumMod val="50000"/>
                  </a:schemeClr>
                </a:solidFill>
              </a:rPr>
              <a:t>tail </a:t>
            </a:r>
            <a:r>
              <a:rPr lang="en-US" dirty="0">
                <a:solidFill>
                  <a:schemeClr val="accent2">
                    <a:lumMod val="50000"/>
                  </a:schemeClr>
                </a:solidFill>
              </a:rPr>
              <a:t>(Display </a:t>
            </a:r>
            <a:r>
              <a:rPr lang="en-US" dirty="0" smtClean="0">
                <a:solidFill>
                  <a:schemeClr val="accent2">
                    <a:lumMod val="50000"/>
                  </a:schemeClr>
                </a:solidFill>
              </a:rPr>
              <a:t>Last </a:t>
            </a:r>
            <a:r>
              <a:rPr lang="en-US" dirty="0">
                <a:solidFill>
                  <a:schemeClr val="accent2">
                    <a:lumMod val="50000"/>
                  </a:schemeClr>
                </a:solidFill>
              </a:rPr>
              <a:t>N Lines)</a:t>
            </a:r>
          </a:p>
          <a:p>
            <a:r>
              <a:rPr lang="en-US" dirty="0">
                <a:solidFill>
                  <a:schemeClr val="accent2">
                    <a:lumMod val="50000"/>
                  </a:schemeClr>
                </a:solidFill>
              </a:rPr>
              <a:t>Example: Show </a:t>
            </a:r>
            <a:r>
              <a:rPr lang="en-US" dirty="0" smtClean="0">
                <a:solidFill>
                  <a:schemeClr val="accent2">
                    <a:lumMod val="50000"/>
                  </a:schemeClr>
                </a:solidFill>
              </a:rPr>
              <a:t>last </a:t>
            </a:r>
            <a:r>
              <a:rPr lang="en-US" dirty="0">
                <a:solidFill>
                  <a:schemeClr val="accent2">
                    <a:lumMod val="50000"/>
                  </a:schemeClr>
                </a:solidFill>
              </a:rPr>
              <a:t>2 lines</a:t>
            </a:r>
          </a:p>
          <a:p>
            <a:r>
              <a:rPr lang="en-US" dirty="0" smtClean="0">
                <a:solidFill>
                  <a:schemeClr val="accent2">
                    <a:lumMod val="50000"/>
                  </a:schemeClr>
                </a:solidFill>
              </a:rPr>
              <a:t>tail </a:t>
            </a:r>
            <a:r>
              <a:rPr lang="en-US" dirty="0">
                <a:solidFill>
                  <a:schemeClr val="accent2">
                    <a:lumMod val="50000"/>
                  </a:schemeClr>
                </a:solidFill>
              </a:rPr>
              <a:t>-2 name.txt</a:t>
            </a:r>
          </a:p>
          <a:p>
            <a:endParaRPr lang="en-US" dirty="0">
              <a:solidFill>
                <a:schemeClr val="accent6">
                  <a:lumMod val="50000"/>
                </a:schemeClr>
              </a:solidFill>
            </a:endParaRPr>
          </a:p>
          <a:p>
            <a:r>
              <a:rPr lang="en-US" dirty="0" err="1">
                <a:solidFill>
                  <a:schemeClr val="accent6">
                    <a:lumMod val="50000"/>
                  </a:schemeClr>
                </a:solidFill>
              </a:rPr>
              <a:t>wc</a:t>
            </a:r>
            <a:r>
              <a:rPr lang="en-US" dirty="0">
                <a:solidFill>
                  <a:schemeClr val="accent6">
                    <a:lumMod val="50000"/>
                  </a:schemeClr>
                </a:solidFill>
              </a:rPr>
              <a:t> (Word Count) Counts words, lines, and characters</a:t>
            </a:r>
            <a:r>
              <a:rPr lang="en-US" dirty="0" smtClean="0">
                <a:solidFill>
                  <a:schemeClr val="accent6">
                    <a:lumMod val="50000"/>
                  </a:schemeClr>
                </a:solidFill>
              </a:rPr>
              <a:t>.</a:t>
            </a:r>
          </a:p>
          <a:p>
            <a:r>
              <a:rPr lang="en-US" dirty="0">
                <a:solidFill>
                  <a:schemeClr val="accent2">
                    <a:lumMod val="50000"/>
                  </a:schemeClr>
                </a:solidFill>
              </a:rPr>
              <a:t>Example: </a:t>
            </a:r>
            <a:r>
              <a:rPr lang="en-US" dirty="0" smtClean="0">
                <a:solidFill>
                  <a:schemeClr val="accent2">
                    <a:lumMod val="50000"/>
                  </a:schemeClr>
                </a:solidFill>
              </a:rPr>
              <a:t>count lines in name.txt</a:t>
            </a:r>
          </a:p>
          <a:p>
            <a:r>
              <a:rPr lang="en-US" dirty="0" err="1">
                <a:solidFill>
                  <a:schemeClr val="accent2">
                    <a:lumMod val="50000"/>
                  </a:schemeClr>
                </a:solidFill>
              </a:rPr>
              <a:t>w</a:t>
            </a:r>
            <a:r>
              <a:rPr lang="en-US" dirty="0" err="1" smtClean="0">
                <a:solidFill>
                  <a:schemeClr val="accent2">
                    <a:lumMod val="50000"/>
                  </a:schemeClr>
                </a:solidFill>
              </a:rPr>
              <a:t>c</a:t>
            </a:r>
            <a:r>
              <a:rPr lang="en-US" dirty="0" smtClean="0">
                <a:solidFill>
                  <a:schemeClr val="accent2">
                    <a:lumMod val="50000"/>
                  </a:schemeClr>
                </a:solidFill>
              </a:rPr>
              <a:t> –l name.txt</a:t>
            </a:r>
            <a:endParaRPr lang="en-US" dirty="0">
              <a:solidFill>
                <a:schemeClr val="accent2">
                  <a:lumMod val="50000"/>
                </a:schemeClr>
              </a:solidFill>
            </a:endParaRPr>
          </a:p>
          <a:p>
            <a:endParaRPr lang="en-US" dirty="0" smtClean="0">
              <a:solidFill>
                <a:schemeClr val="accent6">
                  <a:lumMod val="50000"/>
                </a:schemeClr>
              </a:solidFill>
            </a:endParaRPr>
          </a:p>
          <a:p>
            <a:endParaRPr lang="en-US" dirty="0" smtClean="0">
              <a:solidFill>
                <a:schemeClr val="accent6">
                  <a:lumMod val="50000"/>
                </a:schemeClr>
              </a:solidFill>
            </a:endParaRPr>
          </a:p>
          <a:p>
            <a:endParaRPr lang="en-US" dirty="0"/>
          </a:p>
          <a:p>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6096000" y="133707"/>
            <a:ext cx="6020640" cy="1795761"/>
          </a:xfrm>
          <a:prstGeom prst="rect">
            <a:avLst/>
          </a:prstGeom>
        </p:spPr>
      </p:pic>
      <p:pic>
        <p:nvPicPr>
          <p:cNvPr id="6" name="Picture 5"/>
          <p:cNvPicPr>
            <a:picLocks noChangeAspect="1"/>
          </p:cNvPicPr>
          <p:nvPr/>
        </p:nvPicPr>
        <p:blipFill>
          <a:blip r:embed="rId3"/>
          <a:stretch>
            <a:fillRect/>
          </a:stretch>
        </p:blipFill>
        <p:spPr>
          <a:xfrm>
            <a:off x="6085862" y="2007628"/>
            <a:ext cx="6001973" cy="1019317"/>
          </a:xfrm>
          <a:prstGeom prst="rect">
            <a:avLst/>
          </a:prstGeom>
        </p:spPr>
      </p:pic>
      <p:pic>
        <p:nvPicPr>
          <p:cNvPr id="7" name="Picture 6"/>
          <p:cNvPicPr>
            <a:picLocks noChangeAspect="1"/>
          </p:cNvPicPr>
          <p:nvPr/>
        </p:nvPicPr>
        <p:blipFill>
          <a:blip r:embed="rId4"/>
          <a:stretch>
            <a:fillRect/>
          </a:stretch>
        </p:blipFill>
        <p:spPr>
          <a:xfrm>
            <a:off x="6014848" y="3105105"/>
            <a:ext cx="6101792" cy="1047896"/>
          </a:xfrm>
          <a:prstGeom prst="rect">
            <a:avLst/>
          </a:prstGeom>
        </p:spPr>
      </p:pic>
      <p:pic>
        <p:nvPicPr>
          <p:cNvPr id="8" name="Picture 7"/>
          <p:cNvPicPr>
            <a:picLocks noChangeAspect="1"/>
          </p:cNvPicPr>
          <p:nvPr/>
        </p:nvPicPr>
        <p:blipFill>
          <a:blip r:embed="rId5"/>
          <a:stretch>
            <a:fillRect/>
          </a:stretch>
        </p:blipFill>
        <p:spPr>
          <a:xfrm>
            <a:off x="6085862" y="4178200"/>
            <a:ext cx="4220164" cy="1076475"/>
          </a:xfrm>
          <a:prstGeom prst="rect">
            <a:avLst/>
          </a:prstGeom>
        </p:spPr>
      </p:pic>
    </p:spTree>
    <p:extLst>
      <p:ext uri="{BB962C8B-B14F-4D97-AF65-F5344CB8AC3E}">
        <p14:creationId xmlns:p14="http://schemas.microsoft.com/office/powerpoint/2010/main" val="164247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r>
              <a:rPr lang="en-US" sz="1800" dirty="0"/>
              <a:t>The tee command sends output to multiple files simultaneously</a:t>
            </a:r>
            <a:r>
              <a:rPr lang="en-US" sz="1800" dirty="0" smtClean="0"/>
              <a:t>.</a:t>
            </a:r>
          </a:p>
          <a:p>
            <a:pPr marL="0" indent="0">
              <a:buNone/>
            </a:pPr>
            <a:endParaRPr lang="en-US" sz="1800"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4247317"/>
          </a:xfrm>
          <a:prstGeom prst="rect">
            <a:avLst/>
          </a:prstGeom>
        </p:spPr>
        <p:txBody>
          <a:bodyPr wrap="square">
            <a:spAutoFit/>
          </a:bodyPr>
          <a:lstStyle/>
          <a:p>
            <a:r>
              <a:rPr lang="en-US" b="1" u="sng" dirty="0">
                <a:solidFill>
                  <a:schemeClr val="accent2">
                    <a:lumMod val="75000"/>
                  </a:schemeClr>
                </a:solidFill>
              </a:rPr>
              <a:t>File-Combining </a:t>
            </a:r>
            <a:r>
              <a:rPr lang="en-US" b="1" u="sng" dirty="0" smtClean="0">
                <a:solidFill>
                  <a:schemeClr val="accent2">
                    <a:lumMod val="75000"/>
                  </a:schemeClr>
                </a:solidFill>
              </a:rPr>
              <a:t>Commands</a:t>
            </a:r>
          </a:p>
          <a:p>
            <a:r>
              <a:rPr lang="en-US" b="1" dirty="0">
                <a:solidFill>
                  <a:srgbClr val="00B050"/>
                </a:solidFill>
              </a:rPr>
              <a:t>Using tee (Write to Multiple Files)</a:t>
            </a:r>
          </a:p>
          <a:p>
            <a:endParaRPr lang="en-US" u="sng" dirty="0" smtClean="0"/>
          </a:p>
          <a:p>
            <a:endParaRPr lang="en-US" u="sng" dirty="0" smtClean="0"/>
          </a:p>
          <a:p>
            <a:endParaRPr lang="en-US" u="sng" dirty="0"/>
          </a:p>
          <a:p>
            <a:r>
              <a:rPr lang="en-US" dirty="0">
                <a:solidFill>
                  <a:srgbClr val="00B0F0"/>
                </a:solidFill>
              </a:rPr>
              <a:t>Using cat (Concatenate Files)</a:t>
            </a:r>
          </a:p>
          <a:p>
            <a:r>
              <a:rPr lang="en-US" dirty="0">
                <a:solidFill>
                  <a:srgbClr val="00B0F0"/>
                </a:solidFill>
              </a:rPr>
              <a:t>The </a:t>
            </a:r>
            <a:r>
              <a:rPr lang="en-US" dirty="0">
                <a:solidFill>
                  <a:srgbClr val="FF0000"/>
                </a:solidFill>
              </a:rPr>
              <a:t>cat</a:t>
            </a:r>
            <a:r>
              <a:rPr lang="en-US" dirty="0">
                <a:solidFill>
                  <a:srgbClr val="00B0F0"/>
                </a:solidFill>
              </a:rPr>
              <a:t> command is the simplest way to combine files.</a:t>
            </a:r>
            <a:endParaRPr lang="en-US" dirty="0" smtClean="0">
              <a:solidFill>
                <a:srgbClr val="00B0F0"/>
              </a:solidFill>
            </a:endParaRPr>
          </a:p>
          <a:p>
            <a:endParaRPr lang="en-US" u="sng" dirty="0"/>
          </a:p>
          <a:p>
            <a:endParaRPr lang="en-US" u="sng" dirty="0" smtClean="0"/>
          </a:p>
          <a:p>
            <a:endParaRPr lang="en-US" u="sng" dirty="0"/>
          </a:p>
          <a:p>
            <a:endParaRPr lang="en-US" u="sng" dirty="0" smtClean="0"/>
          </a:p>
          <a:p>
            <a:endParaRPr lang="en-US" u="sng" dirty="0"/>
          </a:p>
          <a:p>
            <a:endParaRPr lang="en-US" u="sng" dirty="0" smtClean="0"/>
          </a:p>
          <a:p>
            <a:endParaRPr lang="en-US" dirty="0" smtClean="0">
              <a:solidFill>
                <a:schemeClr val="accent5">
                  <a:lumMod val="75000"/>
                </a:schemeClr>
              </a:solidFill>
            </a:endParaRPr>
          </a:p>
          <a:p>
            <a:r>
              <a:rPr lang="en-US" dirty="0" smtClean="0">
                <a:solidFill>
                  <a:schemeClr val="accent5">
                    <a:lumMod val="75000"/>
                  </a:schemeClr>
                </a:solidFill>
              </a:rPr>
              <a:t>The </a:t>
            </a:r>
            <a:r>
              <a:rPr lang="en-US" dirty="0">
                <a:solidFill>
                  <a:srgbClr val="FF0000"/>
                </a:solidFill>
              </a:rPr>
              <a:t>paste</a:t>
            </a:r>
            <a:r>
              <a:rPr lang="en-US" dirty="0">
                <a:solidFill>
                  <a:schemeClr val="accent5">
                    <a:lumMod val="75000"/>
                  </a:schemeClr>
                </a:solidFill>
              </a:rPr>
              <a:t> command is used to merge multiple files line by </a:t>
            </a:r>
            <a:r>
              <a:rPr lang="en-US" dirty="0" smtClean="0">
                <a:solidFill>
                  <a:schemeClr val="accent5">
                    <a:lumMod val="75000"/>
                  </a:schemeClr>
                </a:solidFill>
              </a:rPr>
              <a:t>line.</a:t>
            </a:r>
            <a:endParaRPr lang="en-US"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6195967" y="218114"/>
            <a:ext cx="5891868" cy="1198994"/>
          </a:xfrm>
          <a:prstGeom prst="rect">
            <a:avLst/>
          </a:prstGeom>
        </p:spPr>
      </p:pic>
      <p:pic>
        <p:nvPicPr>
          <p:cNvPr id="6" name="Picture 5"/>
          <p:cNvPicPr>
            <a:picLocks noChangeAspect="1"/>
          </p:cNvPicPr>
          <p:nvPr/>
        </p:nvPicPr>
        <p:blipFill>
          <a:blip r:embed="rId3"/>
          <a:stretch>
            <a:fillRect/>
          </a:stretch>
        </p:blipFill>
        <p:spPr>
          <a:xfrm>
            <a:off x="192247" y="2100266"/>
            <a:ext cx="5787702" cy="1787187"/>
          </a:xfrm>
          <a:prstGeom prst="rect">
            <a:avLst/>
          </a:prstGeom>
        </p:spPr>
      </p:pic>
      <p:pic>
        <p:nvPicPr>
          <p:cNvPr id="7" name="Picture 6"/>
          <p:cNvPicPr>
            <a:picLocks noChangeAspect="1"/>
          </p:cNvPicPr>
          <p:nvPr/>
        </p:nvPicPr>
        <p:blipFill>
          <a:blip r:embed="rId4"/>
          <a:stretch>
            <a:fillRect/>
          </a:stretch>
        </p:blipFill>
        <p:spPr>
          <a:xfrm>
            <a:off x="243634" y="4409883"/>
            <a:ext cx="5776516" cy="1470522"/>
          </a:xfrm>
          <a:prstGeom prst="rect">
            <a:avLst/>
          </a:prstGeom>
        </p:spPr>
      </p:pic>
      <p:sp>
        <p:nvSpPr>
          <p:cNvPr id="8" name="Rectangle 7"/>
          <p:cNvSpPr/>
          <p:nvPr/>
        </p:nvSpPr>
        <p:spPr>
          <a:xfrm>
            <a:off x="6288247" y="1838732"/>
            <a:ext cx="6096000" cy="646331"/>
          </a:xfrm>
          <a:prstGeom prst="rect">
            <a:avLst/>
          </a:prstGeom>
        </p:spPr>
        <p:txBody>
          <a:bodyPr>
            <a:spAutoFit/>
          </a:bodyPr>
          <a:lstStyle/>
          <a:p>
            <a:r>
              <a:rPr lang="en-US" dirty="0"/>
              <a:t>The </a:t>
            </a:r>
            <a:r>
              <a:rPr lang="en-US" b="1" dirty="0">
                <a:solidFill>
                  <a:srgbClr val="FF0000"/>
                </a:solidFill>
              </a:rPr>
              <a:t>join</a:t>
            </a:r>
            <a:r>
              <a:rPr lang="en-US" dirty="0"/>
              <a:t> command is used to merge two files based on a common field (key column). </a:t>
            </a:r>
          </a:p>
        </p:txBody>
      </p:sp>
      <p:pic>
        <p:nvPicPr>
          <p:cNvPr id="9" name="Picture 8"/>
          <p:cNvPicPr>
            <a:picLocks noChangeAspect="1"/>
          </p:cNvPicPr>
          <p:nvPr/>
        </p:nvPicPr>
        <p:blipFill>
          <a:blip r:embed="rId5"/>
          <a:stretch>
            <a:fillRect/>
          </a:stretch>
        </p:blipFill>
        <p:spPr>
          <a:xfrm>
            <a:off x="6288247" y="2543103"/>
            <a:ext cx="2180947" cy="1087929"/>
          </a:xfrm>
          <a:prstGeom prst="rect">
            <a:avLst/>
          </a:prstGeom>
        </p:spPr>
      </p:pic>
      <p:pic>
        <p:nvPicPr>
          <p:cNvPr id="10" name="Picture 9"/>
          <p:cNvPicPr>
            <a:picLocks noChangeAspect="1"/>
          </p:cNvPicPr>
          <p:nvPr/>
        </p:nvPicPr>
        <p:blipFill>
          <a:blip r:embed="rId6"/>
          <a:stretch>
            <a:fillRect/>
          </a:stretch>
        </p:blipFill>
        <p:spPr>
          <a:xfrm>
            <a:off x="9001387" y="2517126"/>
            <a:ext cx="2558642" cy="953468"/>
          </a:xfrm>
          <a:prstGeom prst="rect">
            <a:avLst/>
          </a:prstGeom>
        </p:spPr>
      </p:pic>
      <p:pic>
        <p:nvPicPr>
          <p:cNvPr id="11" name="Picture 10"/>
          <p:cNvPicPr>
            <a:picLocks noChangeAspect="1"/>
          </p:cNvPicPr>
          <p:nvPr/>
        </p:nvPicPr>
        <p:blipFill>
          <a:blip r:embed="rId7"/>
          <a:stretch>
            <a:fillRect/>
          </a:stretch>
        </p:blipFill>
        <p:spPr>
          <a:xfrm>
            <a:off x="6288247" y="3731768"/>
            <a:ext cx="5271782" cy="1335181"/>
          </a:xfrm>
          <a:prstGeom prst="rect">
            <a:avLst/>
          </a:prstGeom>
        </p:spPr>
      </p:pic>
    </p:spTree>
    <p:extLst>
      <p:ext uri="{BB962C8B-B14F-4D97-AF65-F5344CB8AC3E}">
        <p14:creationId xmlns:p14="http://schemas.microsoft.com/office/powerpoint/2010/main" val="245025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r>
              <a:rPr lang="en-US" sz="1600" dirty="0" smtClean="0"/>
              <a:t>Create file city.txt</a:t>
            </a:r>
          </a:p>
          <a:p>
            <a:pPr marL="0" indent="0">
              <a:buNone/>
            </a:pPr>
            <a:endParaRPr lang="en-US" dirty="0"/>
          </a:p>
          <a:p>
            <a:pPr marL="0" indent="0">
              <a:buNone/>
            </a:pPr>
            <a:endParaRPr lang="en-US" dirty="0"/>
          </a:p>
          <a:p>
            <a:pPr marL="0" indent="0">
              <a:buNone/>
            </a:pPr>
            <a:r>
              <a:rPr lang="en-US" sz="1600" b="1" dirty="0">
                <a:solidFill>
                  <a:srgbClr val="FF0000"/>
                </a:solidFill>
              </a:rPr>
              <a:t>sort </a:t>
            </a:r>
            <a:r>
              <a:rPr lang="en-US" sz="1600" b="1" dirty="0">
                <a:solidFill>
                  <a:srgbClr val="0070C0"/>
                </a:solidFill>
              </a:rPr>
              <a:t>(Sort File Content)</a:t>
            </a:r>
          </a:p>
          <a:p>
            <a:pPr marL="0" indent="0">
              <a:buNone/>
            </a:pPr>
            <a:r>
              <a:rPr lang="en-US" sz="1600" b="1" dirty="0">
                <a:solidFill>
                  <a:srgbClr val="0070C0"/>
                </a:solidFill>
              </a:rPr>
              <a:t>The sort command arranges lines in </a:t>
            </a:r>
            <a:r>
              <a:rPr lang="en-US" sz="1600" b="1" dirty="0" smtClean="0">
                <a:solidFill>
                  <a:srgbClr val="0070C0"/>
                </a:solidFill>
              </a:rPr>
              <a:t>order(ascending </a:t>
            </a:r>
            <a:r>
              <a:rPr lang="en-US" sz="1600" b="1" dirty="0">
                <a:solidFill>
                  <a:srgbClr val="0070C0"/>
                </a:solidFill>
              </a:rPr>
              <a:t>order)</a:t>
            </a:r>
          </a:p>
          <a:p>
            <a:pPr marL="0" indent="0">
              <a:buNone/>
            </a:pPr>
            <a:r>
              <a:rPr lang="en-US" sz="1600" b="1" dirty="0">
                <a:solidFill>
                  <a:srgbClr val="0070C0"/>
                </a:solidFill>
              </a:rPr>
              <a:t>sort in Reverse Order using -r </a:t>
            </a:r>
            <a:r>
              <a:rPr lang="en-US" sz="1600" b="1" dirty="0" smtClean="0">
                <a:solidFill>
                  <a:srgbClr val="0070C0"/>
                </a:solidFill>
              </a:rPr>
              <a:t>option(descending </a:t>
            </a:r>
            <a:r>
              <a:rPr lang="en-US" sz="1600" b="1" dirty="0">
                <a:solidFill>
                  <a:srgbClr val="0070C0"/>
                </a:solidFill>
              </a:rPr>
              <a:t>order)</a:t>
            </a:r>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646331"/>
          </a:xfrm>
          <a:prstGeom prst="rect">
            <a:avLst/>
          </a:prstGeom>
        </p:spPr>
        <p:txBody>
          <a:bodyPr wrap="square">
            <a:spAutoFit/>
          </a:bodyPr>
          <a:lstStyle/>
          <a:p>
            <a:pPr marL="0" lvl="1"/>
            <a:r>
              <a:rPr lang="en-US" b="1" dirty="0">
                <a:solidFill>
                  <a:schemeClr val="accent2">
                    <a:lumMod val="75000"/>
                  </a:schemeClr>
                </a:solidFill>
              </a:rPr>
              <a:t>File-Transforming Commands</a:t>
            </a:r>
          </a:p>
          <a:p>
            <a:r>
              <a:rPr lang="en-US" b="1" dirty="0" smtClean="0">
                <a:solidFill>
                  <a:schemeClr val="accent2">
                    <a:lumMod val="75000"/>
                  </a:schemeClr>
                </a:solidFill>
              </a:rPr>
              <a:t>The </a:t>
            </a:r>
            <a:r>
              <a:rPr lang="en-US" b="1" dirty="0" err="1">
                <a:solidFill>
                  <a:srgbClr val="FF0000"/>
                </a:solidFill>
              </a:rPr>
              <a:t>uniq</a:t>
            </a:r>
            <a:r>
              <a:rPr lang="en-US" b="1" dirty="0">
                <a:solidFill>
                  <a:srgbClr val="FF0000"/>
                </a:solidFill>
              </a:rPr>
              <a:t> </a:t>
            </a:r>
            <a:r>
              <a:rPr lang="en-US" b="1" dirty="0">
                <a:solidFill>
                  <a:schemeClr val="accent2">
                    <a:lumMod val="75000"/>
                  </a:schemeClr>
                </a:solidFill>
              </a:rPr>
              <a:t>command in Linux is used to filter out duplicate lines in a file</a:t>
            </a:r>
            <a:r>
              <a:rPr lang="en-US" b="1" dirty="0" smtClean="0">
                <a:solidFill>
                  <a:schemeClr val="accent2">
                    <a:lumMod val="75000"/>
                  </a:schemeClr>
                </a:solidFill>
              </a:rPr>
              <a:t>.</a:t>
            </a:r>
          </a:p>
        </p:txBody>
      </p:sp>
      <p:pic>
        <p:nvPicPr>
          <p:cNvPr id="12" name="Picture 11"/>
          <p:cNvPicPr>
            <a:picLocks noChangeAspect="1"/>
          </p:cNvPicPr>
          <p:nvPr/>
        </p:nvPicPr>
        <p:blipFill>
          <a:blip r:embed="rId2"/>
          <a:stretch>
            <a:fillRect/>
          </a:stretch>
        </p:blipFill>
        <p:spPr>
          <a:xfrm>
            <a:off x="1741413" y="637789"/>
            <a:ext cx="3554466" cy="1083203"/>
          </a:xfrm>
          <a:prstGeom prst="rect">
            <a:avLst/>
          </a:prstGeom>
        </p:spPr>
      </p:pic>
      <p:pic>
        <p:nvPicPr>
          <p:cNvPr id="13" name="Picture 12"/>
          <p:cNvPicPr>
            <a:picLocks noChangeAspect="1"/>
          </p:cNvPicPr>
          <p:nvPr/>
        </p:nvPicPr>
        <p:blipFill>
          <a:blip r:embed="rId3"/>
          <a:stretch>
            <a:fillRect/>
          </a:stretch>
        </p:blipFill>
        <p:spPr>
          <a:xfrm>
            <a:off x="5439919" y="637788"/>
            <a:ext cx="3204694" cy="1083203"/>
          </a:xfrm>
          <a:prstGeom prst="rect">
            <a:avLst/>
          </a:prstGeom>
        </p:spPr>
      </p:pic>
      <p:pic>
        <p:nvPicPr>
          <p:cNvPr id="14" name="Picture 13"/>
          <p:cNvPicPr>
            <a:picLocks noChangeAspect="1"/>
          </p:cNvPicPr>
          <p:nvPr/>
        </p:nvPicPr>
        <p:blipFill>
          <a:blip r:embed="rId4"/>
          <a:stretch>
            <a:fillRect/>
          </a:stretch>
        </p:blipFill>
        <p:spPr>
          <a:xfrm>
            <a:off x="423302" y="2987286"/>
            <a:ext cx="4719149" cy="3157445"/>
          </a:xfrm>
          <a:prstGeom prst="rect">
            <a:avLst/>
          </a:prstGeom>
        </p:spPr>
      </p:pic>
    </p:spTree>
    <p:extLst>
      <p:ext uri="{BB962C8B-B14F-4D97-AF65-F5344CB8AC3E}">
        <p14:creationId xmlns:p14="http://schemas.microsoft.com/office/powerpoint/2010/main" val="163909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369332"/>
          </a:xfrm>
          <a:prstGeom prst="rect">
            <a:avLst/>
          </a:prstGeom>
        </p:spPr>
        <p:txBody>
          <a:bodyPr wrap="square">
            <a:spAutoFit/>
          </a:bodyPr>
          <a:lstStyle/>
          <a:p>
            <a:pPr marL="0" lvl="1"/>
            <a:r>
              <a:rPr lang="en-US" b="1" dirty="0">
                <a:solidFill>
                  <a:schemeClr val="accent2">
                    <a:lumMod val="75000"/>
                  </a:schemeClr>
                </a:solidFill>
              </a:rPr>
              <a:t>File-Transforming </a:t>
            </a:r>
            <a:r>
              <a:rPr lang="en-US" b="1" dirty="0" smtClean="0">
                <a:solidFill>
                  <a:schemeClr val="accent2">
                    <a:lumMod val="75000"/>
                  </a:schemeClr>
                </a:solidFill>
              </a:rPr>
              <a:t>Commands</a:t>
            </a:r>
            <a:endParaRPr lang="en-US" b="1" dirty="0">
              <a:solidFill>
                <a:schemeClr val="accent2">
                  <a:lumMod val="75000"/>
                </a:schemeClr>
              </a:solidFill>
            </a:endParaRPr>
          </a:p>
        </p:txBody>
      </p:sp>
      <p:sp>
        <p:nvSpPr>
          <p:cNvPr id="15" name="Rectangle 14"/>
          <p:cNvSpPr/>
          <p:nvPr/>
        </p:nvSpPr>
        <p:spPr>
          <a:xfrm>
            <a:off x="83890" y="424744"/>
            <a:ext cx="11789860" cy="1169551"/>
          </a:xfrm>
          <a:prstGeom prst="rect">
            <a:avLst/>
          </a:prstGeom>
        </p:spPr>
        <p:txBody>
          <a:bodyPr wrap="square">
            <a:spAutoFit/>
          </a:bodyPr>
          <a:lstStyle/>
          <a:p>
            <a:r>
              <a:rPr lang="en-US" dirty="0">
                <a:solidFill>
                  <a:srgbClr val="FF0000"/>
                </a:solidFill>
              </a:rPr>
              <a:t>cut</a:t>
            </a:r>
            <a:r>
              <a:rPr lang="en-US" dirty="0">
                <a:solidFill>
                  <a:srgbClr val="002060"/>
                </a:solidFill>
              </a:rPr>
              <a:t> Command in Linux</a:t>
            </a:r>
          </a:p>
          <a:p>
            <a:r>
              <a:rPr lang="en-US" dirty="0">
                <a:solidFill>
                  <a:srgbClr val="002060"/>
                </a:solidFill>
              </a:rPr>
              <a:t>The cut command is used to extract specific sections of text from a file or input stream. It is commonly used for working with structured text files (CSV, logs, tables, etc</a:t>
            </a:r>
            <a:r>
              <a:rPr lang="en-US" dirty="0" smtClean="0">
                <a:solidFill>
                  <a:srgbClr val="002060"/>
                </a:solidFill>
              </a:rPr>
              <a:t>.).</a:t>
            </a:r>
          </a:p>
          <a:p>
            <a:r>
              <a:rPr lang="en-US" sz="1600" dirty="0" smtClean="0">
                <a:solidFill>
                  <a:srgbClr val="002060"/>
                </a:solidFill>
              </a:rPr>
              <a:t>Create a file college.txt</a:t>
            </a:r>
            <a:endParaRPr lang="en-US" sz="1600" dirty="0">
              <a:solidFill>
                <a:srgbClr val="002060"/>
              </a:solidFill>
            </a:endParaRPr>
          </a:p>
        </p:txBody>
      </p:sp>
      <p:pic>
        <p:nvPicPr>
          <p:cNvPr id="5" name="Picture 4"/>
          <p:cNvPicPr>
            <a:picLocks noChangeAspect="1"/>
          </p:cNvPicPr>
          <p:nvPr/>
        </p:nvPicPr>
        <p:blipFill>
          <a:blip r:embed="rId2"/>
          <a:stretch>
            <a:fillRect/>
          </a:stretch>
        </p:blipFill>
        <p:spPr>
          <a:xfrm>
            <a:off x="2079770" y="1310304"/>
            <a:ext cx="4620270" cy="1048237"/>
          </a:xfrm>
          <a:prstGeom prst="rect">
            <a:avLst/>
          </a:prstGeom>
        </p:spPr>
      </p:pic>
      <p:pic>
        <p:nvPicPr>
          <p:cNvPr id="6" name="Picture 5"/>
          <p:cNvPicPr>
            <a:picLocks noChangeAspect="1"/>
          </p:cNvPicPr>
          <p:nvPr/>
        </p:nvPicPr>
        <p:blipFill>
          <a:blip r:embed="rId3"/>
          <a:stretch>
            <a:fillRect/>
          </a:stretch>
        </p:blipFill>
        <p:spPr>
          <a:xfrm>
            <a:off x="120127" y="2479720"/>
            <a:ext cx="5858693" cy="4105638"/>
          </a:xfrm>
          <a:prstGeom prst="rect">
            <a:avLst/>
          </a:prstGeom>
        </p:spPr>
      </p:pic>
      <p:sp>
        <p:nvSpPr>
          <p:cNvPr id="7" name="Rectangle 6"/>
          <p:cNvSpPr/>
          <p:nvPr/>
        </p:nvSpPr>
        <p:spPr>
          <a:xfrm>
            <a:off x="6344873" y="3131534"/>
            <a:ext cx="6096000" cy="923330"/>
          </a:xfrm>
          <a:prstGeom prst="rect">
            <a:avLst/>
          </a:prstGeom>
        </p:spPr>
        <p:txBody>
          <a:bodyPr>
            <a:spAutoFit/>
          </a:bodyPr>
          <a:lstStyle/>
          <a:p>
            <a:r>
              <a:rPr lang="en-US" dirty="0"/>
              <a:t>-c	Select specific characters</a:t>
            </a:r>
          </a:p>
          <a:p>
            <a:r>
              <a:rPr lang="en-US" dirty="0"/>
              <a:t>-d	Specify a delimiter </a:t>
            </a:r>
          </a:p>
          <a:p>
            <a:r>
              <a:rPr lang="en-US" dirty="0"/>
              <a:t>-f	Select specific fields (columns)</a:t>
            </a:r>
          </a:p>
        </p:txBody>
      </p:sp>
    </p:spTree>
    <p:extLst>
      <p:ext uri="{BB962C8B-B14F-4D97-AF65-F5344CB8AC3E}">
        <p14:creationId xmlns:p14="http://schemas.microsoft.com/office/powerpoint/2010/main" val="2754520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1631216"/>
          </a:xfrm>
          <a:prstGeom prst="rect">
            <a:avLst/>
          </a:prstGeom>
        </p:spPr>
        <p:txBody>
          <a:bodyPr wrap="square">
            <a:spAutoFit/>
          </a:bodyPr>
          <a:lstStyle/>
          <a:p>
            <a:pPr marL="0" lvl="1"/>
            <a:r>
              <a:rPr lang="en-US" b="1" dirty="0">
                <a:solidFill>
                  <a:schemeClr val="accent2">
                    <a:lumMod val="75000"/>
                  </a:schemeClr>
                </a:solidFill>
              </a:rPr>
              <a:t>File-Transforming </a:t>
            </a:r>
            <a:r>
              <a:rPr lang="en-US" b="1" dirty="0" smtClean="0">
                <a:solidFill>
                  <a:schemeClr val="accent2">
                    <a:lumMod val="75000"/>
                  </a:schemeClr>
                </a:solidFill>
              </a:rPr>
              <a:t>Commands</a:t>
            </a:r>
          </a:p>
          <a:p>
            <a:pPr marL="0" lvl="1"/>
            <a:r>
              <a:rPr lang="en-US" sz="1400" b="1" dirty="0" smtClean="0">
                <a:solidFill>
                  <a:srgbClr val="FF0000"/>
                </a:solidFill>
              </a:rPr>
              <a:t> </a:t>
            </a:r>
            <a:r>
              <a:rPr lang="en-US" sz="1400" b="1" dirty="0">
                <a:solidFill>
                  <a:srgbClr val="FF0000"/>
                </a:solidFill>
              </a:rPr>
              <a:t>f</a:t>
            </a:r>
            <a:r>
              <a:rPr lang="en-US" sz="1400" b="1" dirty="0" smtClean="0">
                <a:solidFill>
                  <a:srgbClr val="FF0000"/>
                </a:solidFill>
              </a:rPr>
              <a:t>ind </a:t>
            </a:r>
            <a:r>
              <a:rPr lang="en-US" sz="1400" b="1" dirty="0">
                <a:solidFill>
                  <a:schemeClr val="tx1">
                    <a:lumMod val="65000"/>
                    <a:lumOff val="35000"/>
                  </a:schemeClr>
                </a:solidFill>
              </a:rPr>
              <a:t>command is used to search and locate the list of files and directories based on conditions you specify for files that match </a:t>
            </a:r>
            <a:r>
              <a:rPr lang="en-US" sz="1400" b="1" dirty="0" smtClean="0">
                <a:solidFill>
                  <a:schemeClr val="tx1">
                    <a:lumMod val="65000"/>
                    <a:lumOff val="35000"/>
                  </a:schemeClr>
                </a:solidFill>
              </a:rPr>
              <a:t>the arguments</a:t>
            </a:r>
            <a:r>
              <a:rPr lang="en-US" sz="1400" b="1" dirty="0">
                <a:solidFill>
                  <a:schemeClr val="tx1">
                    <a:lumMod val="65000"/>
                    <a:lumOff val="35000"/>
                  </a:schemeClr>
                </a:solidFill>
              </a:rPr>
              <a:t>. For example find empty files. The </a:t>
            </a:r>
            <a:r>
              <a:rPr lang="en-US" sz="1400" b="1" dirty="0">
                <a:solidFill>
                  <a:srgbClr val="FF0000"/>
                </a:solidFill>
              </a:rPr>
              <a:t>find </a:t>
            </a:r>
            <a:r>
              <a:rPr lang="en-US" sz="1400" b="1" dirty="0">
                <a:solidFill>
                  <a:schemeClr val="tx1">
                    <a:lumMod val="65000"/>
                    <a:lumOff val="35000"/>
                  </a:schemeClr>
                </a:solidFill>
              </a:rPr>
              <a:t>command is used to search for files and directories based on name, type, size, date, and other criteria</a:t>
            </a:r>
            <a:r>
              <a:rPr lang="en-US" sz="1400" b="1" dirty="0" smtClean="0">
                <a:solidFill>
                  <a:schemeClr val="tx1">
                    <a:lumMod val="65000"/>
                    <a:lumOff val="35000"/>
                  </a:schemeClr>
                </a:solidFill>
              </a:rPr>
              <a:t>.</a:t>
            </a:r>
            <a:endParaRPr lang="en-US" sz="1400" b="1" dirty="0">
              <a:solidFill>
                <a:schemeClr val="tx1">
                  <a:lumMod val="65000"/>
                  <a:lumOff val="35000"/>
                </a:schemeClr>
              </a:solidFill>
            </a:endParaRPr>
          </a:p>
          <a:p>
            <a:pPr marL="0" lvl="1"/>
            <a:endParaRPr lang="en-US" b="1" dirty="0">
              <a:solidFill>
                <a:schemeClr val="tx1">
                  <a:lumMod val="65000"/>
                  <a:lumOff val="35000"/>
                </a:schemeClr>
              </a:solidFill>
            </a:endParaRPr>
          </a:p>
          <a:p>
            <a:pPr marL="0" lvl="1"/>
            <a:endParaRPr lang="en-US" b="1" dirty="0">
              <a:solidFill>
                <a:schemeClr val="accent2">
                  <a:lumMod val="75000"/>
                </a:schemeClr>
              </a:solidFill>
            </a:endParaRPr>
          </a:p>
          <a:p>
            <a:pPr marL="0" lvl="1"/>
            <a:endParaRPr lang="en-US" b="1"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192247" y="1026441"/>
            <a:ext cx="6563641" cy="4201111"/>
          </a:xfrm>
          <a:prstGeom prst="rect">
            <a:avLst/>
          </a:prstGeom>
        </p:spPr>
      </p:pic>
      <p:sp>
        <p:nvSpPr>
          <p:cNvPr id="8" name="Rectangle 7"/>
          <p:cNvSpPr/>
          <p:nvPr/>
        </p:nvSpPr>
        <p:spPr>
          <a:xfrm>
            <a:off x="6947729" y="2533827"/>
            <a:ext cx="4118603" cy="923330"/>
          </a:xfrm>
          <a:prstGeom prst="rect">
            <a:avLst/>
          </a:prstGeom>
        </p:spPr>
        <p:txBody>
          <a:bodyPr wrap="square">
            <a:spAutoFit/>
          </a:bodyPr>
          <a:lstStyle/>
          <a:p>
            <a:r>
              <a:rPr lang="en-US" dirty="0"/>
              <a:t>File       	-type f</a:t>
            </a:r>
          </a:p>
          <a:p>
            <a:r>
              <a:rPr lang="en-US" dirty="0"/>
              <a:t>Directory	-type d</a:t>
            </a:r>
          </a:p>
          <a:p>
            <a:r>
              <a:rPr lang="en-US" dirty="0"/>
              <a:t>. (dot) represents the current directory. </a:t>
            </a:r>
          </a:p>
        </p:txBody>
      </p:sp>
    </p:spTree>
    <p:extLst>
      <p:ext uri="{BB962C8B-B14F-4D97-AF65-F5344CB8AC3E}">
        <p14:creationId xmlns:p14="http://schemas.microsoft.com/office/powerpoint/2010/main" val="19996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r>
              <a:rPr lang="en-US" sz="2000" dirty="0">
                <a:solidFill>
                  <a:srgbClr val="FF0000"/>
                </a:solidFill>
              </a:rPr>
              <a:t>more</a:t>
            </a:r>
            <a:r>
              <a:rPr lang="en-US" sz="2000" dirty="0"/>
              <a:t> Command in Linux</a:t>
            </a:r>
          </a:p>
          <a:p>
            <a:pPr marL="0" indent="0">
              <a:buNone/>
            </a:pPr>
            <a:r>
              <a:rPr lang="en-US" sz="1400" dirty="0"/>
              <a:t>The</a:t>
            </a:r>
            <a:r>
              <a:rPr lang="en-US" sz="1400" dirty="0">
                <a:solidFill>
                  <a:srgbClr val="FF0000"/>
                </a:solidFill>
              </a:rPr>
              <a:t> more </a:t>
            </a:r>
            <a:r>
              <a:rPr lang="en-US" sz="1400" dirty="0"/>
              <a:t>command is used to view the content of a file in a page-by-page manner. It is useful when the file content is too large to fit on one screen, allowing you to view it sequentially</a:t>
            </a:r>
            <a:r>
              <a:rPr lang="en-US" sz="1400" dirty="0" smtClean="0"/>
              <a:t>.</a:t>
            </a:r>
          </a:p>
          <a:p>
            <a:pPr marL="0" indent="0">
              <a:buNone/>
            </a:pPr>
            <a:r>
              <a:rPr lang="en-US" sz="1800" dirty="0">
                <a:solidFill>
                  <a:srgbClr val="FF0000"/>
                </a:solidFill>
              </a:rPr>
              <a:t>m</a:t>
            </a:r>
            <a:r>
              <a:rPr lang="en-US" sz="1800" dirty="0" smtClean="0">
                <a:solidFill>
                  <a:srgbClr val="FF0000"/>
                </a:solidFill>
              </a:rPr>
              <a:t>an</a:t>
            </a:r>
            <a:r>
              <a:rPr lang="en-US" sz="1800" dirty="0" smtClean="0"/>
              <a:t> date &gt; datehelp.txt</a:t>
            </a:r>
          </a:p>
          <a:p>
            <a:pPr marL="0" indent="0">
              <a:buNone/>
            </a:pPr>
            <a:r>
              <a:rPr lang="en-US" sz="1800" dirty="0">
                <a:solidFill>
                  <a:srgbClr val="FF0000"/>
                </a:solidFill>
              </a:rPr>
              <a:t>m</a:t>
            </a:r>
            <a:r>
              <a:rPr lang="en-US" sz="1800" dirty="0" smtClean="0">
                <a:solidFill>
                  <a:srgbClr val="FF0000"/>
                </a:solidFill>
              </a:rPr>
              <a:t>ore</a:t>
            </a:r>
            <a:r>
              <a:rPr lang="en-US" sz="1800" dirty="0" smtClean="0"/>
              <a:t> datehelp.txt </a:t>
            </a:r>
          </a:p>
          <a:p>
            <a:pPr marL="0" indent="0">
              <a:buNone/>
            </a:pPr>
            <a:r>
              <a:rPr lang="en-US" sz="1400" dirty="0"/>
              <a:t>The </a:t>
            </a:r>
            <a:r>
              <a:rPr lang="en-US" sz="1400" dirty="0">
                <a:solidFill>
                  <a:srgbClr val="FF0000"/>
                </a:solidFill>
              </a:rPr>
              <a:t>man</a:t>
            </a:r>
            <a:r>
              <a:rPr lang="en-US" sz="1400" dirty="0"/>
              <a:t> command stands for manual and is used to display the manual pages (documentation) for other commands and programs in Linux. It provides detailed information on usage, options, and syntax of commands, making it an essential tool for anyone using the Linux command line</a:t>
            </a:r>
            <a:r>
              <a:rPr lang="en-US" sz="1600" dirty="0" smtClean="0"/>
              <a:t>.</a:t>
            </a:r>
          </a:p>
          <a:p>
            <a:pPr marL="0" indent="0">
              <a:buNone/>
            </a:pPr>
            <a:endParaRPr lang="en-US" sz="1800" dirty="0"/>
          </a:p>
          <a:p>
            <a:pPr marL="0" indent="0">
              <a:buNone/>
            </a:pPr>
            <a:endParaRPr lang="en-US" sz="1800" dirty="0"/>
          </a:p>
          <a:p>
            <a:pPr marL="0" indent="0">
              <a:buNone/>
            </a:pPr>
            <a:endParaRPr lang="en-US" dirty="0" smtClean="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369332"/>
          </a:xfrm>
          <a:prstGeom prst="rect">
            <a:avLst/>
          </a:prstGeom>
        </p:spPr>
        <p:txBody>
          <a:bodyPr wrap="square">
            <a:spAutoFit/>
          </a:bodyPr>
          <a:lstStyle/>
          <a:p>
            <a:pPr lvl="1"/>
            <a:r>
              <a:rPr lang="en-US" b="1" dirty="0">
                <a:solidFill>
                  <a:schemeClr val="accent2">
                    <a:lumMod val="75000"/>
                  </a:schemeClr>
                </a:solidFill>
              </a:rPr>
              <a:t>File-Viewing Commands</a:t>
            </a:r>
          </a:p>
        </p:txBody>
      </p:sp>
      <p:pic>
        <p:nvPicPr>
          <p:cNvPr id="9" name="Picture 8"/>
          <p:cNvPicPr>
            <a:picLocks noChangeAspect="1"/>
          </p:cNvPicPr>
          <p:nvPr/>
        </p:nvPicPr>
        <p:blipFill>
          <a:blip r:embed="rId2"/>
          <a:stretch>
            <a:fillRect/>
          </a:stretch>
        </p:blipFill>
        <p:spPr>
          <a:xfrm>
            <a:off x="192247" y="2708555"/>
            <a:ext cx="3296110" cy="342948"/>
          </a:xfrm>
          <a:prstGeom prst="rect">
            <a:avLst/>
          </a:prstGeom>
        </p:spPr>
      </p:pic>
      <p:pic>
        <p:nvPicPr>
          <p:cNvPr id="10" name="Picture 9"/>
          <p:cNvPicPr>
            <a:picLocks noChangeAspect="1"/>
          </p:cNvPicPr>
          <p:nvPr/>
        </p:nvPicPr>
        <p:blipFill>
          <a:blip r:embed="rId3"/>
          <a:stretch>
            <a:fillRect/>
          </a:stretch>
        </p:blipFill>
        <p:spPr>
          <a:xfrm>
            <a:off x="3735650" y="2654029"/>
            <a:ext cx="5113323" cy="2709889"/>
          </a:xfrm>
          <a:prstGeom prst="rect">
            <a:avLst/>
          </a:prstGeom>
        </p:spPr>
      </p:pic>
      <p:sp>
        <p:nvSpPr>
          <p:cNvPr id="11" name="Rectangle 10"/>
          <p:cNvSpPr/>
          <p:nvPr/>
        </p:nvSpPr>
        <p:spPr>
          <a:xfrm>
            <a:off x="196312" y="5517425"/>
            <a:ext cx="6096000" cy="646331"/>
          </a:xfrm>
          <a:prstGeom prst="rect">
            <a:avLst/>
          </a:prstGeom>
        </p:spPr>
        <p:txBody>
          <a:bodyPr>
            <a:spAutoFit/>
          </a:bodyPr>
          <a:lstStyle/>
          <a:p>
            <a:r>
              <a:rPr lang="en-US" dirty="0">
                <a:solidFill>
                  <a:srgbClr val="FF0000"/>
                </a:solidFill>
              </a:rPr>
              <a:t>file</a:t>
            </a:r>
            <a:r>
              <a:rPr lang="en-US" dirty="0"/>
              <a:t> (Determine the File Type)</a:t>
            </a:r>
          </a:p>
          <a:p>
            <a:r>
              <a:rPr lang="en-US" dirty="0"/>
              <a:t>🔹 Displays the file type of filename.</a:t>
            </a:r>
          </a:p>
        </p:txBody>
      </p:sp>
      <p:pic>
        <p:nvPicPr>
          <p:cNvPr id="17" name="Picture 16"/>
          <p:cNvPicPr>
            <a:picLocks noChangeAspect="1"/>
          </p:cNvPicPr>
          <p:nvPr/>
        </p:nvPicPr>
        <p:blipFill>
          <a:blip r:embed="rId4"/>
          <a:stretch>
            <a:fillRect/>
          </a:stretch>
        </p:blipFill>
        <p:spPr>
          <a:xfrm>
            <a:off x="3946889" y="5603770"/>
            <a:ext cx="3552869" cy="559986"/>
          </a:xfrm>
          <a:prstGeom prst="rect">
            <a:avLst/>
          </a:prstGeom>
        </p:spPr>
      </p:pic>
    </p:spTree>
    <p:extLst>
      <p:ext uri="{BB962C8B-B14F-4D97-AF65-F5344CB8AC3E}">
        <p14:creationId xmlns:p14="http://schemas.microsoft.com/office/powerpoint/2010/main" val="2859253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r>
              <a:rPr lang="en-US" sz="1600" dirty="0" err="1">
                <a:solidFill>
                  <a:srgbClr val="FF0000"/>
                </a:solidFill>
              </a:rPr>
              <a:t>grep</a:t>
            </a:r>
            <a:r>
              <a:rPr lang="en-US" sz="1600" dirty="0"/>
              <a:t> Command in Linux–</a:t>
            </a:r>
            <a:r>
              <a:rPr lang="en-US" sz="1600" dirty="0" err="1"/>
              <a:t>i</a:t>
            </a:r>
            <a:r>
              <a:rPr lang="en-US" sz="1600" dirty="0"/>
              <a:t> Ignores, case for matching</a:t>
            </a:r>
          </a:p>
          <a:p>
            <a:pPr marL="0" indent="0">
              <a:buNone/>
            </a:pPr>
            <a:r>
              <a:rPr lang="en-US" sz="1600" dirty="0"/>
              <a:t>-c This prints only a count of the lines that match a pattern</a:t>
            </a:r>
          </a:p>
          <a:p>
            <a:pPr marL="0" indent="0">
              <a:buNone/>
            </a:pPr>
            <a:r>
              <a:rPr lang="en-US" sz="1600" dirty="0"/>
              <a:t>-n Display the matched lines and their line numbers.</a:t>
            </a:r>
          </a:p>
          <a:p>
            <a:pPr marL="0" indent="0">
              <a:buNone/>
            </a:pPr>
            <a:r>
              <a:rPr lang="en-US" sz="1600" dirty="0"/>
              <a:t>* </a:t>
            </a:r>
            <a:r>
              <a:rPr lang="en-US" sz="1600" dirty="0" smtClean="0"/>
              <a:t>symbol </a:t>
            </a:r>
            <a:r>
              <a:rPr lang="en-US" sz="1600" dirty="0"/>
              <a:t>which stands for "everything"</a:t>
            </a:r>
          </a:p>
          <a:p>
            <a:pPr marL="0" indent="0">
              <a:buNone/>
            </a:pPr>
            <a:r>
              <a:rPr lang="en-US" sz="1600" dirty="0"/>
              <a:t>The </a:t>
            </a:r>
            <a:r>
              <a:rPr lang="en-US" sz="1600" dirty="0" err="1">
                <a:solidFill>
                  <a:srgbClr val="FF0000"/>
                </a:solidFill>
              </a:rPr>
              <a:t>grep</a:t>
            </a:r>
            <a:r>
              <a:rPr lang="en-US" sz="1600" dirty="0"/>
              <a:t> command is one of the most powerful search utilities in Linux. It is used to search for specific patterns within files. The pattern can be a simple string or a more complex regular expression</a:t>
            </a:r>
            <a:r>
              <a:rPr lang="en-US" sz="1600" dirty="0" smtClean="0"/>
              <a:t>. Examples,</a:t>
            </a:r>
          </a:p>
          <a:p>
            <a:pPr marL="0" indent="0">
              <a:buNone/>
            </a:pPr>
            <a:endParaRPr lang="en-US" dirty="0" smtClean="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369332"/>
          </a:xfrm>
          <a:prstGeom prst="rect">
            <a:avLst/>
          </a:prstGeom>
        </p:spPr>
        <p:txBody>
          <a:bodyPr wrap="square">
            <a:spAutoFit/>
          </a:bodyPr>
          <a:lstStyle/>
          <a:p>
            <a:pPr lvl="1"/>
            <a:r>
              <a:rPr lang="en-US" b="1" dirty="0">
                <a:solidFill>
                  <a:schemeClr val="accent2">
                    <a:lumMod val="75000"/>
                  </a:schemeClr>
                </a:solidFill>
              </a:rPr>
              <a:t>Using </a:t>
            </a:r>
            <a:r>
              <a:rPr lang="en-US" b="1" dirty="0" err="1">
                <a:solidFill>
                  <a:schemeClr val="accent2">
                    <a:lumMod val="75000"/>
                  </a:schemeClr>
                </a:solidFill>
              </a:rPr>
              <a:t>grep</a:t>
            </a:r>
            <a:r>
              <a:rPr lang="en-US" b="1" dirty="0">
                <a:solidFill>
                  <a:schemeClr val="accent2">
                    <a:lumMod val="75000"/>
                  </a:schemeClr>
                </a:solidFill>
              </a:rPr>
              <a:t> utility</a:t>
            </a:r>
          </a:p>
        </p:txBody>
      </p:sp>
      <p:pic>
        <p:nvPicPr>
          <p:cNvPr id="5" name="Picture 4"/>
          <p:cNvPicPr>
            <a:picLocks noChangeAspect="1"/>
          </p:cNvPicPr>
          <p:nvPr/>
        </p:nvPicPr>
        <p:blipFill>
          <a:blip r:embed="rId2"/>
          <a:stretch>
            <a:fillRect/>
          </a:stretch>
        </p:blipFill>
        <p:spPr>
          <a:xfrm>
            <a:off x="276137" y="2554675"/>
            <a:ext cx="5763936" cy="3801675"/>
          </a:xfrm>
          <a:prstGeom prst="rect">
            <a:avLst/>
          </a:prstGeom>
        </p:spPr>
      </p:pic>
      <p:pic>
        <p:nvPicPr>
          <p:cNvPr id="6" name="Picture 5"/>
          <p:cNvPicPr>
            <a:picLocks noChangeAspect="1"/>
          </p:cNvPicPr>
          <p:nvPr/>
        </p:nvPicPr>
        <p:blipFill>
          <a:blip r:embed="rId3"/>
          <a:stretch>
            <a:fillRect/>
          </a:stretch>
        </p:blipFill>
        <p:spPr>
          <a:xfrm>
            <a:off x="7852095" y="2729388"/>
            <a:ext cx="4211273" cy="1952898"/>
          </a:xfrm>
          <a:prstGeom prst="rect">
            <a:avLst/>
          </a:prstGeom>
        </p:spPr>
      </p:pic>
    </p:spTree>
    <p:extLst>
      <p:ext uri="{BB962C8B-B14F-4D97-AF65-F5344CB8AC3E}">
        <p14:creationId xmlns:p14="http://schemas.microsoft.com/office/powerpoint/2010/main" val="513110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6647974"/>
          </a:xfrm>
          <a:prstGeom prst="rect">
            <a:avLst/>
          </a:prstGeom>
        </p:spPr>
        <p:txBody>
          <a:bodyPr wrap="square">
            <a:spAutoFit/>
          </a:bodyPr>
          <a:lstStyle/>
          <a:p>
            <a:r>
              <a:rPr lang="en-US" u="sng" dirty="0">
                <a:solidFill>
                  <a:srgbClr val="FF0000"/>
                </a:solidFill>
              </a:rPr>
              <a:t>Piping Data between Programs</a:t>
            </a:r>
          </a:p>
          <a:p>
            <a:r>
              <a:rPr lang="en-US" sz="1600" dirty="0" smtClean="0"/>
              <a:t>What </a:t>
            </a:r>
            <a:r>
              <a:rPr lang="en-US" sz="1600" dirty="0"/>
              <a:t>is Piping (|) in Linux?</a:t>
            </a:r>
          </a:p>
          <a:p>
            <a:r>
              <a:rPr lang="en-US" sz="1600" dirty="0"/>
              <a:t>Piping (|) allows you to send the output of one command as input to another command. It is a way to combine multiple commands efficiently.</a:t>
            </a:r>
          </a:p>
          <a:p>
            <a:endParaRPr lang="en-US" u="sng" dirty="0"/>
          </a:p>
          <a:p>
            <a:r>
              <a:rPr lang="en-US" sz="1400" dirty="0" smtClean="0"/>
              <a:t>1</a:t>
            </a:r>
            <a:r>
              <a:rPr lang="en-US" sz="1400" dirty="0"/>
              <a:t>. Basic Pipe Syntax</a:t>
            </a:r>
          </a:p>
          <a:p>
            <a:r>
              <a:rPr lang="en-US" sz="1400" dirty="0"/>
              <a:t>command1 | command2</a:t>
            </a:r>
          </a:p>
          <a:p>
            <a:r>
              <a:rPr lang="en-US" sz="1400" dirty="0" smtClean="0"/>
              <a:t>command1 </a:t>
            </a:r>
            <a:r>
              <a:rPr lang="en-US" sz="1400" dirty="0"/>
              <a:t>produces output → command2 uses that output as input.</a:t>
            </a:r>
          </a:p>
          <a:p>
            <a:endParaRPr lang="en-US" u="sng" dirty="0"/>
          </a:p>
          <a:p>
            <a:r>
              <a:rPr lang="en-US" sz="1600" dirty="0" smtClean="0"/>
              <a:t>2</a:t>
            </a:r>
            <a:r>
              <a:rPr lang="en-US" sz="1600" dirty="0"/>
              <a:t>. Examples of Using Pipes </a:t>
            </a:r>
            <a:r>
              <a:rPr lang="en-US" sz="1600" dirty="0" smtClean="0"/>
              <a:t>(|)</a:t>
            </a:r>
          </a:p>
          <a:p>
            <a:r>
              <a:rPr lang="en-US" sz="1600" dirty="0" smtClean="0"/>
              <a:t> </a:t>
            </a:r>
            <a:r>
              <a:rPr lang="en-US" sz="1600" dirty="0"/>
              <a:t>Example 1: Count the Number of Files</a:t>
            </a:r>
          </a:p>
          <a:p>
            <a:r>
              <a:rPr lang="en-US" sz="1600" dirty="0" smtClean="0">
                <a:solidFill>
                  <a:srgbClr val="FF0000"/>
                </a:solidFill>
              </a:rPr>
              <a:t>ls </a:t>
            </a:r>
            <a:r>
              <a:rPr lang="en-US" sz="1600" dirty="0">
                <a:solidFill>
                  <a:srgbClr val="FF0000"/>
                </a:solidFill>
              </a:rPr>
              <a:t>| </a:t>
            </a:r>
            <a:r>
              <a:rPr lang="en-US" sz="1600" dirty="0" err="1">
                <a:solidFill>
                  <a:srgbClr val="FF0000"/>
                </a:solidFill>
              </a:rPr>
              <a:t>wc</a:t>
            </a:r>
            <a:r>
              <a:rPr lang="en-US" sz="1600" dirty="0">
                <a:solidFill>
                  <a:srgbClr val="FF0000"/>
                </a:solidFill>
              </a:rPr>
              <a:t> -l</a:t>
            </a:r>
          </a:p>
          <a:p>
            <a:r>
              <a:rPr lang="en-US" sz="1600" dirty="0" smtClean="0"/>
              <a:t>ls </a:t>
            </a:r>
            <a:r>
              <a:rPr lang="en-US" sz="1600" dirty="0"/>
              <a:t>lists files → </a:t>
            </a:r>
            <a:r>
              <a:rPr lang="en-US" sz="1600" dirty="0" err="1"/>
              <a:t>wc</a:t>
            </a:r>
            <a:r>
              <a:rPr lang="en-US" sz="1600" dirty="0"/>
              <a:t> -l counts the lines (number of files).</a:t>
            </a:r>
          </a:p>
          <a:p>
            <a:endParaRPr lang="en-US" u="sng" dirty="0"/>
          </a:p>
          <a:p>
            <a:r>
              <a:rPr lang="en-US" dirty="0" smtClean="0"/>
              <a:t>Example </a:t>
            </a:r>
            <a:r>
              <a:rPr lang="en-US" dirty="0"/>
              <a:t>2: Show Only the First Few Lines of a File</a:t>
            </a:r>
          </a:p>
          <a:p>
            <a:r>
              <a:rPr lang="en-US" dirty="0" smtClean="0">
                <a:solidFill>
                  <a:srgbClr val="FF0000"/>
                </a:solidFill>
              </a:rPr>
              <a:t>cat </a:t>
            </a:r>
            <a:r>
              <a:rPr lang="en-US" dirty="0">
                <a:solidFill>
                  <a:srgbClr val="FF0000"/>
                </a:solidFill>
              </a:rPr>
              <a:t>file.txt | head </a:t>
            </a:r>
            <a:r>
              <a:rPr lang="en-US" dirty="0" smtClean="0">
                <a:solidFill>
                  <a:srgbClr val="FF0000"/>
                </a:solidFill>
              </a:rPr>
              <a:t>-5</a:t>
            </a:r>
            <a:endParaRPr lang="en-US" dirty="0">
              <a:solidFill>
                <a:srgbClr val="FF0000"/>
              </a:solidFill>
            </a:endParaRPr>
          </a:p>
          <a:p>
            <a:r>
              <a:rPr lang="en-US" dirty="0" smtClean="0"/>
              <a:t>cat </a:t>
            </a:r>
            <a:r>
              <a:rPr lang="en-US" dirty="0"/>
              <a:t>displays file content → head -n 5 shows only the first 5 lines.</a:t>
            </a:r>
          </a:p>
          <a:p>
            <a:endParaRPr lang="en-US" u="sng" dirty="0"/>
          </a:p>
          <a:p>
            <a:r>
              <a:rPr lang="en-US" dirty="0" smtClean="0"/>
              <a:t>Example </a:t>
            </a:r>
            <a:r>
              <a:rPr lang="en-US" dirty="0"/>
              <a:t>3: Find Specific Words in a File</a:t>
            </a:r>
          </a:p>
          <a:p>
            <a:r>
              <a:rPr lang="en-US" dirty="0" smtClean="0">
                <a:solidFill>
                  <a:srgbClr val="FF0000"/>
                </a:solidFill>
              </a:rPr>
              <a:t>cat </a:t>
            </a:r>
            <a:r>
              <a:rPr lang="en-US" dirty="0">
                <a:solidFill>
                  <a:srgbClr val="FF0000"/>
                </a:solidFill>
              </a:rPr>
              <a:t>file.txt | </a:t>
            </a:r>
            <a:r>
              <a:rPr lang="en-US" dirty="0" err="1">
                <a:solidFill>
                  <a:srgbClr val="FF0000"/>
                </a:solidFill>
              </a:rPr>
              <a:t>grep</a:t>
            </a:r>
            <a:r>
              <a:rPr lang="en-US" dirty="0">
                <a:solidFill>
                  <a:srgbClr val="FF0000"/>
                </a:solidFill>
              </a:rPr>
              <a:t> "Linux"</a:t>
            </a:r>
          </a:p>
          <a:p>
            <a:r>
              <a:rPr lang="en-US" dirty="0" smtClean="0"/>
              <a:t>cat </a:t>
            </a:r>
            <a:r>
              <a:rPr lang="en-US" dirty="0"/>
              <a:t>prints file content → </a:t>
            </a:r>
            <a:r>
              <a:rPr lang="en-US" dirty="0" err="1"/>
              <a:t>grep</a:t>
            </a:r>
            <a:r>
              <a:rPr lang="en-US" dirty="0"/>
              <a:t> searches for "Linux" in the file.</a:t>
            </a:r>
          </a:p>
          <a:p>
            <a:endParaRPr lang="en-US" dirty="0" smtClean="0"/>
          </a:p>
          <a:p>
            <a:r>
              <a:rPr lang="en-US" dirty="0" smtClean="0"/>
              <a:t>Example </a:t>
            </a:r>
            <a:r>
              <a:rPr lang="en-US" dirty="0"/>
              <a:t>4: Sorting and Removing Duplicates</a:t>
            </a:r>
          </a:p>
          <a:p>
            <a:r>
              <a:rPr lang="en-US" dirty="0" smtClean="0">
                <a:solidFill>
                  <a:srgbClr val="FF0000"/>
                </a:solidFill>
              </a:rPr>
              <a:t>cat </a:t>
            </a:r>
            <a:r>
              <a:rPr lang="en-US" dirty="0">
                <a:solidFill>
                  <a:srgbClr val="FF0000"/>
                </a:solidFill>
              </a:rPr>
              <a:t>names.txt | sort | </a:t>
            </a:r>
            <a:r>
              <a:rPr lang="en-US" dirty="0" err="1">
                <a:solidFill>
                  <a:srgbClr val="FF0000"/>
                </a:solidFill>
              </a:rPr>
              <a:t>uniq</a:t>
            </a:r>
            <a:endParaRPr lang="en-US" dirty="0">
              <a:solidFill>
                <a:srgbClr val="FF0000"/>
              </a:solidFill>
            </a:endParaRPr>
          </a:p>
          <a:p>
            <a:r>
              <a:rPr lang="en-US" dirty="0" smtClean="0"/>
              <a:t> </a:t>
            </a:r>
            <a:r>
              <a:rPr lang="en-US" dirty="0"/>
              <a:t>sort arranges lines alphabetically → </a:t>
            </a:r>
            <a:r>
              <a:rPr lang="en-US" dirty="0" err="1"/>
              <a:t>uniq</a:t>
            </a:r>
            <a:r>
              <a:rPr lang="en-US" dirty="0"/>
              <a:t> removes duplicates.</a:t>
            </a:r>
          </a:p>
          <a:p>
            <a:endParaRPr lang="en-US" u="sng" dirty="0"/>
          </a:p>
        </p:txBody>
      </p:sp>
    </p:spTree>
    <p:extLst>
      <p:ext uri="{BB962C8B-B14F-4D97-AF65-F5344CB8AC3E}">
        <p14:creationId xmlns:p14="http://schemas.microsoft.com/office/powerpoint/2010/main" val="89717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32500" lnSpcReduction="20000"/>
          </a:bodyPr>
          <a:lstStyle/>
          <a:p>
            <a:pPr marL="0" indent="0">
              <a:buNone/>
            </a:pPr>
            <a:r>
              <a:rPr lang="en-US" sz="4800" b="1" u="sng" dirty="0" smtClean="0"/>
              <a:t>Understanding </a:t>
            </a:r>
            <a:r>
              <a:rPr lang="en-US" sz="4800" b="1" u="sng" dirty="0"/>
              <a:t>Command-Line </a:t>
            </a:r>
            <a:r>
              <a:rPr lang="en-US" sz="4800" b="1" u="sng" dirty="0" smtClean="0"/>
              <a:t>Basics</a:t>
            </a:r>
          </a:p>
          <a:p>
            <a:pPr marL="0" indent="0">
              <a:buNone/>
            </a:pPr>
            <a:r>
              <a:rPr lang="en-US" sz="4800" b="1" dirty="0"/>
              <a:t>The command-line interface (CLI) is a text-based way of interacting with a computer</a:t>
            </a:r>
            <a:r>
              <a:rPr lang="en-US" sz="4800" b="1" dirty="0" smtClean="0"/>
              <a:t>.</a:t>
            </a:r>
          </a:p>
          <a:p>
            <a:pPr marL="0" indent="0">
              <a:buNone/>
            </a:pPr>
            <a:r>
              <a:rPr lang="en-US" sz="4800" b="1" dirty="0" smtClean="0"/>
              <a:t>What </a:t>
            </a:r>
            <a:r>
              <a:rPr lang="en-US" sz="4800" b="1" dirty="0"/>
              <a:t>is a Command?</a:t>
            </a:r>
          </a:p>
          <a:p>
            <a:pPr marL="0" indent="0">
              <a:buNone/>
            </a:pPr>
            <a:r>
              <a:rPr lang="en-US" sz="4800" b="1" dirty="0"/>
              <a:t>A program executed on the command line.</a:t>
            </a:r>
          </a:p>
          <a:p>
            <a:pPr marL="0" indent="0">
              <a:buNone/>
            </a:pPr>
            <a:r>
              <a:rPr lang="en-US" sz="4800" b="1" dirty="0" smtClean="0"/>
              <a:t>For </a:t>
            </a:r>
            <a:r>
              <a:rPr lang="en-US" sz="4800" b="1" dirty="0"/>
              <a:t>example,</a:t>
            </a:r>
          </a:p>
          <a:p>
            <a:pPr marL="0" indent="0">
              <a:buNone/>
            </a:pPr>
            <a:r>
              <a:rPr lang="en-US" sz="4800" dirty="0">
                <a:solidFill>
                  <a:srgbClr val="FF0000"/>
                </a:solidFill>
              </a:rPr>
              <a:t>date</a:t>
            </a:r>
            <a:r>
              <a:rPr lang="en-US" sz="4800" dirty="0"/>
              <a:t> command is used to display current date with time.</a:t>
            </a:r>
          </a:p>
          <a:p>
            <a:pPr marL="0" indent="0">
              <a:buNone/>
            </a:pPr>
            <a:r>
              <a:rPr lang="en-US" sz="4800" b="1" dirty="0" smtClean="0">
                <a:solidFill>
                  <a:schemeClr val="accent2">
                    <a:lumMod val="75000"/>
                  </a:schemeClr>
                </a:solidFill>
              </a:rPr>
              <a:t>echo </a:t>
            </a:r>
            <a:r>
              <a:rPr lang="en-US" sz="4800" b="1" dirty="0">
                <a:solidFill>
                  <a:schemeClr val="accent2">
                    <a:lumMod val="75000"/>
                  </a:schemeClr>
                </a:solidFill>
              </a:rPr>
              <a:t>"Today date is  ";date </a:t>
            </a:r>
          </a:p>
          <a:p>
            <a:pPr marL="0" indent="0">
              <a:buNone/>
            </a:pPr>
            <a:r>
              <a:rPr lang="en-US" sz="4800" b="1" dirty="0">
                <a:solidFill>
                  <a:schemeClr val="accent2">
                    <a:lumMod val="75000"/>
                  </a:schemeClr>
                </a:solidFill>
              </a:rPr>
              <a:t>echo "Today date is  `date`"</a:t>
            </a:r>
          </a:p>
          <a:p>
            <a:pPr marL="0" indent="0">
              <a:buNone/>
            </a:pPr>
            <a:r>
              <a:rPr lang="en-US" sz="4800" dirty="0" err="1"/>
              <a:t>Note:The</a:t>
            </a:r>
            <a:r>
              <a:rPr lang="en-US" sz="4800" dirty="0"/>
              <a:t> </a:t>
            </a:r>
            <a:r>
              <a:rPr lang="en-US" sz="4800" b="1" dirty="0">
                <a:solidFill>
                  <a:srgbClr val="FF0000"/>
                </a:solidFill>
              </a:rPr>
              <a:t>echo</a:t>
            </a:r>
            <a:r>
              <a:rPr lang="en-US" sz="4800" dirty="0"/>
              <a:t> command is used to display text or variables in the command-line interface (CLI</a:t>
            </a:r>
            <a:r>
              <a:rPr lang="en-US" sz="4800" dirty="0" smtClean="0"/>
              <a:t>).</a:t>
            </a:r>
          </a:p>
          <a:p>
            <a:pPr marL="0" indent="0">
              <a:buNone/>
            </a:pPr>
            <a:r>
              <a:rPr lang="en-US" sz="4800" dirty="0" smtClean="0">
                <a:solidFill>
                  <a:srgbClr val="FF0000"/>
                </a:solidFill>
              </a:rPr>
              <a:t>                 </a:t>
            </a:r>
            <a:r>
              <a:rPr lang="en-US" sz="4800" b="1" dirty="0" smtClean="0">
                <a:solidFill>
                  <a:srgbClr val="FF0000"/>
                </a:solidFill>
              </a:rPr>
              <a:t>`</a:t>
            </a:r>
            <a:r>
              <a:rPr lang="en-US" sz="4800" b="1" dirty="0">
                <a:solidFill>
                  <a:srgbClr val="FF0000"/>
                </a:solidFill>
              </a:rPr>
              <a:t>date` </a:t>
            </a:r>
            <a:r>
              <a:rPr lang="en-US" sz="4800" dirty="0"/>
              <a:t>used to execute a command and replace it with its output.</a:t>
            </a:r>
          </a:p>
          <a:p>
            <a:pPr marL="0" indent="0">
              <a:buNone/>
            </a:pPr>
            <a:r>
              <a:rPr lang="en-US" sz="4800" b="1" dirty="0" err="1" smtClean="0">
                <a:solidFill>
                  <a:srgbClr val="FF0000"/>
                </a:solidFill>
              </a:rPr>
              <a:t>cal</a:t>
            </a:r>
            <a:r>
              <a:rPr lang="en-US" sz="4800" dirty="0" smtClean="0"/>
              <a:t> </a:t>
            </a:r>
            <a:r>
              <a:rPr lang="en-US" sz="4800" dirty="0"/>
              <a:t>command is to </a:t>
            </a:r>
            <a:r>
              <a:rPr lang="en-US" sz="4800" dirty="0" smtClean="0"/>
              <a:t>display </a:t>
            </a:r>
            <a:r>
              <a:rPr lang="en-US" sz="4800" dirty="0"/>
              <a:t>calendar.</a:t>
            </a:r>
          </a:p>
          <a:p>
            <a:pPr marL="0" indent="0">
              <a:buNone/>
            </a:pPr>
            <a:r>
              <a:rPr lang="en-US" sz="4800" b="1" dirty="0" smtClean="0">
                <a:solidFill>
                  <a:schemeClr val="accent6">
                    <a:lumMod val="50000"/>
                  </a:schemeClr>
                </a:solidFill>
              </a:rPr>
              <a:t>echo </a:t>
            </a:r>
            <a:r>
              <a:rPr lang="en-US" sz="4800" b="1" dirty="0">
                <a:solidFill>
                  <a:schemeClr val="accent6">
                    <a:lumMod val="50000"/>
                  </a:schemeClr>
                </a:solidFill>
              </a:rPr>
              <a:t>"Current month is ";</a:t>
            </a:r>
            <a:r>
              <a:rPr lang="en-US" sz="4800" b="1" dirty="0" err="1">
                <a:solidFill>
                  <a:schemeClr val="accent6">
                    <a:lumMod val="50000"/>
                  </a:schemeClr>
                </a:solidFill>
              </a:rPr>
              <a:t>cal</a:t>
            </a:r>
            <a:r>
              <a:rPr lang="en-US" sz="4800" b="1" dirty="0">
                <a:solidFill>
                  <a:schemeClr val="accent6">
                    <a:lumMod val="50000"/>
                  </a:schemeClr>
                </a:solidFill>
              </a:rPr>
              <a:t> </a:t>
            </a:r>
          </a:p>
          <a:p>
            <a:pPr marL="0" indent="0">
              <a:buNone/>
            </a:pPr>
            <a:r>
              <a:rPr lang="en-US" sz="4800" b="1" dirty="0">
                <a:solidFill>
                  <a:schemeClr val="accent6">
                    <a:lumMod val="50000"/>
                  </a:schemeClr>
                </a:solidFill>
              </a:rPr>
              <a:t>echo "Current month is `</a:t>
            </a:r>
            <a:r>
              <a:rPr lang="en-US" sz="4800" b="1" dirty="0" err="1">
                <a:solidFill>
                  <a:schemeClr val="accent6">
                    <a:lumMod val="50000"/>
                  </a:schemeClr>
                </a:solidFill>
              </a:rPr>
              <a:t>cal</a:t>
            </a:r>
            <a:r>
              <a:rPr lang="en-US" sz="4800" b="1" dirty="0">
                <a:solidFill>
                  <a:schemeClr val="accent6">
                    <a:lumMod val="50000"/>
                  </a:schemeClr>
                </a:solidFill>
              </a:rPr>
              <a:t>`"</a:t>
            </a:r>
          </a:p>
          <a:p>
            <a:pPr marL="0" indent="0">
              <a:buNone/>
            </a:pPr>
            <a:r>
              <a:rPr lang="en-US" sz="4800" dirty="0"/>
              <a:t>Note</a:t>
            </a:r>
            <a:r>
              <a:rPr lang="en-US" sz="4800" dirty="0" smtClean="0"/>
              <a:t>: </a:t>
            </a:r>
            <a:r>
              <a:rPr lang="en-US" sz="4800" dirty="0" smtClean="0">
                <a:solidFill>
                  <a:srgbClr val="FF0000"/>
                </a:solidFill>
              </a:rPr>
              <a:t> ; </a:t>
            </a:r>
            <a:r>
              <a:rPr lang="en-US" sz="4800" dirty="0" smtClean="0"/>
              <a:t>symbol referring </a:t>
            </a:r>
            <a:r>
              <a:rPr lang="en-US" sz="4800" dirty="0"/>
              <a:t>run more than one command on terminal</a:t>
            </a:r>
          </a:p>
          <a:p>
            <a:pPr marL="0" indent="0">
              <a:buNone/>
            </a:pPr>
            <a:r>
              <a:rPr lang="en-US" sz="4800" dirty="0" err="1">
                <a:solidFill>
                  <a:srgbClr val="FF0000"/>
                </a:solidFill>
              </a:rPr>
              <a:t>pwd</a:t>
            </a:r>
            <a:r>
              <a:rPr lang="en-US" sz="4800" dirty="0">
                <a:solidFill>
                  <a:srgbClr val="FF0000"/>
                </a:solidFill>
              </a:rPr>
              <a:t> </a:t>
            </a:r>
            <a:r>
              <a:rPr lang="en-US" sz="4800" dirty="0"/>
              <a:t>(Print Working Directory) command in Linux is used to display the current directory in which the user is working.</a:t>
            </a:r>
          </a:p>
          <a:p>
            <a:pPr marL="0" indent="0">
              <a:buNone/>
            </a:pPr>
            <a:r>
              <a:rPr lang="en-US" sz="4800" b="1" dirty="0" smtClean="0">
                <a:solidFill>
                  <a:srgbClr val="0070C0"/>
                </a:solidFill>
              </a:rPr>
              <a:t>echo </a:t>
            </a:r>
            <a:r>
              <a:rPr lang="en-US" sz="4800" b="1" dirty="0">
                <a:solidFill>
                  <a:srgbClr val="0070C0"/>
                </a:solidFill>
              </a:rPr>
              <a:t>"The current directory path is ";</a:t>
            </a:r>
            <a:r>
              <a:rPr lang="en-US" sz="4800" b="1" dirty="0" err="1">
                <a:solidFill>
                  <a:srgbClr val="0070C0"/>
                </a:solidFill>
              </a:rPr>
              <a:t>pwd</a:t>
            </a:r>
            <a:r>
              <a:rPr lang="en-US" sz="4800" b="1" dirty="0">
                <a:solidFill>
                  <a:srgbClr val="0070C0"/>
                </a:solidFill>
              </a:rPr>
              <a:t> </a:t>
            </a:r>
          </a:p>
          <a:p>
            <a:pPr marL="0" indent="0">
              <a:buNone/>
            </a:pPr>
            <a:r>
              <a:rPr lang="en-US" sz="4800" b="1" dirty="0">
                <a:solidFill>
                  <a:srgbClr val="0070C0"/>
                </a:solidFill>
              </a:rPr>
              <a:t>echo "The current directory path is `</a:t>
            </a:r>
            <a:r>
              <a:rPr lang="en-US" sz="4800" b="1" dirty="0" err="1">
                <a:solidFill>
                  <a:srgbClr val="0070C0"/>
                </a:solidFill>
              </a:rPr>
              <a:t>pwd</a:t>
            </a:r>
            <a:r>
              <a:rPr lang="en-US" sz="4800" b="1" dirty="0">
                <a:solidFill>
                  <a:srgbClr val="0070C0"/>
                </a:solidFill>
              </a:rPr>
              <a:t>`"</a:t>
            </a:r>
          </a:p>
          <a:p>
            <a:pPr marL="0" indent="0">
              <a:buNone/>
            </a:pPr>
            <a:r>
              <a:rPr lang="en-US" sz="4800" b="1" dirty="0" err="1" smtClean="0">
                <a:solidFill>
                  <a:srgbClr val="FF0000"/>
                </a:solidFill>
              </a:rPr>
              <a:t>whoami</a:t>
            </a:r>
            <a:r>
              <a:rPr lang="en-US" sz="4800" b="1" dirty="0" smtClean="0">
                <a:solidFill>
                  <a:srgbClr val="FF0000"/>
                </a:solidFill>
              </a:rPr>
              <a:t> </a:t>
            </a:r>
            <a:r>
              <a:rPr lang="en-US" sz="4800" dirty="0"/>
              <a:t>command in Linux displays the current logged-in user. It is useful for verifying which user is executing commands in a terminal.</a:t>
            </a:r>
          </a:p>
          <a:p>
            <a:pPr marL="0" indent="0">
              <a:buNone/>
            </a:pPr>
            <a:r>
              <a:rPr lang="en-US" sz="4800" b="1" dirty="0" smtClean="0">
                <a:solidFill>
                  <a:schemeClr val="accent4">
                    <a:lumMod val="50000"/>
                  </a:schemeClr>
                </a:solidFill>
              </a:rPr>
              <a:t>echo </a:t>
            </a:r>
            <a:r>
              <a:rPr lang="en-US" sz="4800" b="1" dirty="0">
                <a:solidFill>
                  <a:schemeClr val="accent4">
                    <a:lumMod val="50000"/>
                  </a:schemeClr>
                </a:solidFill>
              </a:rPr>
              <a:t>"The current user is ";</a:t>
            </a:r>
            <a:r>
              <a:rPr lang="en-US" sz="4800" b="1" dirty="0" err="1">
                <a:solidFill>
                  <a:schemeClr val="accent4">
                    <a:lumMod val="50000"/>
                  </a:schemeClr>
                </a:solidFill>
              </a:rPr>
              <a:t>whoami</a:t>
            </a:r>
            <a:r>
              <a:rPr lang="en-US" sz="4800" b="1" dirty="0">
                <a:solidFill>
                  <a:schemeClr val="accent4">
                    <a:lumMod val="50000"/>
                  </a:schemeClr>
                </a:solidFill>
              </a:rPr>
              <a:t> </a:t>
            </a:r>
          </a:p>
          <a:p>
            <a:pPr marL="0" indent="0">
              <a:buNone/>
            </a:pPr>
            <a:r>
              <a:rPr lang="en-US" sz="4800" b="1" dirty="0">
                <a:solidFill>
                  <a:schemeClr val="accent4">
                    <a:lumMod val="50000"/>
                  </a:schemeClr>
                </a:solidFill>
              </a:rPr>
              <a:t>echo "The current user is `</a:t>
            </a:r>
            <a:r>
              <a:rPr lang="en-US" sz="4800" b="1" dirty="0" err="1">
                <a:solidFill>
                  <a:schemeClr val="accent4">
                    <a:lumMod val="50000"/>
                  </a:schemeClr>
                </a:solidFill>
              </a:rPr>
              <a:t>whoami</a:t>
            </a:r>
            <a:r>
              <a:rPr lang="en-US" sz="4800" b="1" dirty="0">
                <a:solidFill>
                  <a:schemeClr val="accent4">
                    <a:lumMod val="50000"/>
                  </a:schemeClr>
                </a:solidFill>
              </a:rPr>
              <a:t>`"</a:t>
            </a:r>
          </a:p>
          <a:p>
            <a:pPr marL="0" indent="0">
              <a:buNone/>
            </a:pPr>
            <a:r>
              <a:rPr lang="en-US" sz="4800" b="1" dirty="0">
                <a:solidFill>
                  <a:srgbClr val="FF0000"/>
                </a:solidFill>
              </a:rPr>
              <a:t>clear </a:t>
            </a:r>
            <a:r>
              <a:rPr lang="en-US" sz="4800" dirty="0"/>
              <a:t>command is used to clear the screen.</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Tree>
    <p:extLst>
      <p:ext uri="{BB962C8B-B14F-4D97-AF65-F5344CB8AC3E}">
        <p14:creationId xmlns:p14="http://schemas.microsoft.com/office/powerpoint/2010/main" val="135549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3046988"/>
          </a:xfrm>
          <a:prstGeom prst="rect">
            <a:avLst/>
          </a:prstGeom>
        </p:spPr>
        <p:txBody>
          <a:bodyPr wrap="square">
            <a:spAutoFit/>
          </a:bodyPr>
          <a:lstStyle/>
          <a:p>
            <a:r>
              <a:rPr lang="en-US" sz="3200" dirty="0"/>
              <a:t>Chapter 4: Managing Process	</a:t>
            </a:r>
          </a:p>
          <a:p>
            <a:r>
              <a:rPr lang="en-US" sz="3200" dirty="0"/>
              <a:t>•	Understanding the Kernel process</a:t>
            </a:r>
          </a:p>
          <a:p>
            <a:r>
              <a:rPr lang="en-US" sz="3200" dirty="0"/>
              <a:t>•	Understanding Foreground and</a:t>
            </a:r>
          </a:p>
          <a:p>
            <a:r>
              <a:rPr lang="en-US" sz="3200" dirty="0"/>
              <a:t>•	Background Processes</a:t>
            </a:r>
          </a:p>
          <a:p>
            <a:r>
              <a:rPr lang="en-US" sz="3200" dirty="0"/>
              <a:t>•	Examining Process Lists</a:t>
            </a:r>
          </a:p>
          <a:p>
            <a:r>
              <a:rPr lang="en-US" sz="3200" dirty="0"/>
              <a:t>•	Killing / Stop Processes</a:t>
            </a:r>
          </a:p>
        </p:txBody>
      </p:sp>
    </p:spTree>
    <p:extLst>
      <p:ext uri="{BB962C8B-B14F-4D97-AF65-F5344CB8AC3E}">
        <p14:creationId xmlns:p14="http://schemas.microsoft.com/office/powerpoint/2010/main" val="419987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206" y="1338349"/>
            <a:ext cx="10851291" cy="2402378"/>
          </a:xfrm>
        </p:spPr>
        <p:txBody>
          <a:bodyPr>
            <a:normAutofit lnSpcReduction="10000"/>
          </a:bodyPr>
          <a:lstStyle/>
          <a:p>
            <a:pPr marL="0" indent="0">
              <a:buNone/>
            </a:pPr>
            <a:r>
              <a:rPr lang="en-US" sz="2200" b="1" dirty="0"/>
              <a:t>Types of kernels</a:t>
            </a:r>
          </a:p>
          <a:p>
            <a:r>
              <a:rPr lang="en-US" sz="2200" dirty="0"/>
              <a:t>In general, we have three types of kernels, and they are,</a:t>
            </a:r>
          </a:p>
          <a:p>
            <a:r>
              <a:rPr lang="en-US" sz="2200" b="1" dirty="0"/>
              <a:t>Monolithic kernel</a:t>
            </a:r>
            <a:r>
              <a:rPr lang="en-US" sz="2200" dirty="0"/>
              <a:t>: It contains many device drivers that create a communication interface between the hardware and software of a device.</a:t>
            </a:r>
          </a:p>
          <a:p>
            <a:r>
              <a:rPr lang="en-US" sz="2200" b="1" dirty="0"/>
              <a:t>Microkernel: </a:t>
            </a:r>
            <a:r>
              <a:rPr lang="en-US" sz="2200" dirty="0"/>
              <a:t>It could only execute basic functionality.</a:t>
            </a:r>
          </a:p>
          <a:p>
            <a:r>
              <a:rPr lang="en-US" sz="2200" b="1" dirty="0"/>
              <a:t>Hybrid kernel: </a:t>
            </a:r>
            <a:r>
              <a:rPr lang="en-US" sz="2200" dirty="0"/>
              <a:t>it combines the aspects of Monolithic kernel and </a:t>
            </a:r>
            <a:r>
              <a:rPr lang="en-US" sz="2200" dirty="0" smtClean="0"/>
              <a:t>Microkernel</a:t>
            </a:r>
            <a:endParaRPr lang="en-US" sz="2200" dirty="0"/>
          </a:p>
          <a:p>
            <a:pPr marL="0" indent="0">
              <a:buNone/>
            </a:pPr>
            <a:endParaRPr lang="en-US" dirty="0"/>
          </a:p>
        </p:txBody>
      </p:sp>
      <p:sp>
        <p:nvSpPr>
          <p:cNvPr id="4" name="TextBox 3">
            <a:extLst>
              <a:ext uri="{FF2B5EF4-FFF2-40B4-BE49-F238E27FC236}">
                <a16:creationId xmlns:a16="http://schemas.microsoft.com/office/drawing/2014/main" id="{A304723E-526F-4564-A4C1-8E7FE3974048}"/>
              </a:ext>
            </a:extLst>
          </p:cNvPr>
          <p:cNvSpPr txBox="1"/>
          <p:nvPr/>
        </p:nvSpPr>
        <p:spPr>
          <a:xfrm>
            <a:off x="1145096" y="3640389"/>
            <a:ext cx="10381697" cy="369332"/>
          </a:xfrm>
          <a:prstGeom prst="rect">
            <a:avLst/>
          </a:prstGeom>
          <a:noFill/>
        </p:spPr>
        <p:txBody>
          <a:bodyPr wrap="square">
            <a:spAutoFit/>
          </a:bodyPr>
          <a:lstStyle/>
          <a:p>
            <a:endParaRPr lang="en-US" dirty="0"/>
          </a:p>
        </p:txBody>
      </p:sp>
      <p:sp>
        <p:nvSpPr>
          <p:cNvPr id="6" name="TextBox 5">
            <a:extLst>
              <a:ext uri="{FF2B5EF4-FFF2-40B4-BE49-F238E27FC236}">
                <a16:creationId xmlns:a16="http://schemas.microsoft.com/office/drawing/2014/main" id="{9C877CA6-A376-4F8A-851C-3449809FAB67}"/>
              </a:ext>
            </a:extLst>
          </p:cNvPr>
          <p:cNvSpPr txBox="1"/>
          <p:nvPr/>
        </p:nvSpPr>
        <p:spPr>
          <a:xfrm>
            <a:off x="1201023" y="4663685"/>
            <a:ext cx="10289098" cy="369332"/>
          </a:xfrm>
          <a:prstGeom prst="rect">
            <a:avLst/>
          </a:prstGeom>
          <a:noFill/>
        </p:spPr>
        <p:txBody>
          <a:bodyPr wrap="square">
            <a:spAutoFit/>
          </a:bodyPr>
          <a:lstStyle/>
          <a:p>
            <a:endParaRPr lang="en-US" dirty="0"/>
          </a:p>
        </p:txBody>
      </p:sp>
      <p:pic>
        <p:nvPicPr>
          <p:cNvPr id="2" name="Picture 1"/>
          <p:cNvPicPr>
            <a:picLocks noChangeAspect="1"/>
          </p:cNvPicPr>
          <p:nvPr/>
        </p:nvPicPr>
        <p:blipFill>
          <a:blip r:embed="rId2"/>
          <a:stretch>
            <a:fillRect/>
          </a:stretch>
        </p:blipFill>
        <p:spPr>
          <a:xfrm>
            <a:off x="841171" y="3640389"/>
            <a:ext cx="10648950" cy="2047875"/>
          </a:xfrm>
          <a:prstGeom prst="rect">
            <a:avLst/>
          </a:prstGeom>
        </p:spPr>
      </p:pic>
      <p:sp>
        <p:nvSpPr>
          <p:cNvPr id="7" name="Content Placeholder 2"/>
          <p:cNvSpPr txBox="1">
            <a:spLocks/>
          </p:cNvSpPr>
          <p:nvPr/>
        </p:nvSpPr>
        <p:spPr>
          <a:xfrm>
            <a:off x="721465" y="512071"/>
            <a:ext cx="10888361" cy="826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smtClean="0">
                <a:hlinkClick r:id="rId3"/>
              </a:rPr>
              <a:t>What is the Linux kernel?</a:t>
            </a:r>
            <a:r>
              <a:rPr lang="en-US" sz="1600" smtClean="0"/>
              <a:t/>
            </a:r>
            <a:br>
              <a:rPr lang="en-US" sz="1600" smtClean="0"/>
            </a:br>
            <a:r>
              <a:rPr lang="en-US" sz="1600" b="1" smtClean="0"/>
              <a:t>The Linux kernel is the main component of a Linux operating system (OS) and is the core interface between a computer's hardware and its processes. It communicates between the two, managing resources as efficiently as possible</a:t>
            </a:r>
            <a:endParaRPr lang="en-US" sz="1600" b="1" dirty="0"/>
          </a:p>
        </p:txBody>
      </p:sp>
    </p:spTree>
    <p:extLst>
      <p:ext uri="{BB962C8B-B14F-4D97-AF65-F5344CB8AC3E}">
        <p14:creationId xmlns:p14="http://schemas.microsoft.com/office/powerpoint/2010/main" val="8472925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9723" y="900892"/>
            <a:ext cx="10536901" cy="4627072"/>
          </a:xfrm>
          <a:prstGeom prst="rect">
            <a:avLst/>
          </a:prstGeom>
        </p:spPr>
      </p:pic>
    </p:spTree>
    <p:extLst>
      <p:ext uri="{BB962C8B-B14F-4D97-AF65-F5344CB8AC3E}">
        <p14:creationId xmlns:p14="http://schemas.microsoft.com/office/powerpoint/2010/main" val="3707381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483" y="734998"/>
            <a:ext cx="10530014" cy="290475"/>
          </a:xfrm>
        </p:spPr>
        <p:txBody>
          <a:bodyPr>
            <a:normAutofit fontScale="90000"/>
          </a:bodyPr>
          <a:lstStyle/>
          <a:p>
            <a:r>
              <a:rPr lang="en-US" dirty="0"/>
              <a:t>Kernel runtime management and troubleshooting</a:t>
            </a:r>
          </a:p>
        </p:txBody>
      </p:sp>
      <p:sp>
        <p:nvSpPr>
          <p:cNvPr id="3" name="Content Placeholder 2"/>
          <p:cNvSpPr>
            <a:spLocks noGrp="1"/>
          </p:cNvSpPr>
          <p:nvPr>
            <p:ph idx="1"/>
          </p:nvPr>
        </p:nvSpPr>
        <p:spPr>
          <a:xfrm>
            <a:off x="646670" y="1192337"/>
            <a:ext cx="4889606" cy="2574320"/>
          </a:xfrm>
        </p:spPr>
        <p:txBody>
          <a:bodyPr>
            <a:normAutofit fontScale="92500" lnSpcReduction="20000"/>
          </a:bodyPr>
          <a:lstStyle/>
          <a:p>
            <a:r>
              <a:rPr lang="en-US" dirty="0"/>
              <a:t>Find Linux kernel using </a:t>
            </a:r>
            <a:r>
              <a:rPr lang="en-US" dirty="0" err="1"/>
              <a:t>uname</a:t>
            </a:r>
            <a:r>
              <a:rPr lang="en-US" dirty="0"/>
              <a:t> command.</a:t>
            </a:r>
          </a:p>
          <a:p>
            <a:pPr marL="0" indent="0">
              <a:buNone/>
            </a:pPr>
            <a:r>
              <a:rPr lang="en-US" dirty="0"/>
              <a:t>#</a:t>
            </a:r>
            <a:r>
              <a:rPr lang="en-US" dirty="0" err="1"/>
              <a:t>uname</a:t>
            </a:r>
            <a:r>
              <a:rPr lang="en-US" dirty="0"/>
              <a:t> -r</a:t>
            </a:r>
          </a:p>
          <a:p>
            <a:pPr marL="0" indent="0">
              <a:buNone/>
            </a:pPr>
            <a:r>
              <a:rPr lang="en-US" dirty="0"/>
              <a:t>#</a:t>
            </a:r>
            <a:r>
              <a:rPr lang="en-US" dirty="0" err="1"/>
              <a:t>uname</a:t>
            </a:r>
            <a:r>
              <a:rPr lang="en-US" dirty="0"/>
              <a:t> -a</a:t>
            </a:r>
          </a:p>
          <a:p>
            <a:r>
              <a:rPr lang="en-US" dirty="0"/>
              <a:t>Find Linux kernel using /</a:t>
            </a:r>
            <a:r>
              <a:rPr lang="en-US" dirty="0" err="1"/>
              <a:t>proc</a:t>
            </a:r>
            <a:r>
              <a:rPr lang="en-US" dirty="0"/>
              <a:t>/version file</a:t>
            </a:r>
          </a:p>
          <a:p>
            <a:pPr marL="0" indent="0">
              <a:buNone/>
            </a:pPr>
            <a:r>
              <a:rPr lang="en-US" dirty="0"/>
              <a:t>#cat /</a:t>
            </a:r>
            <a:r>
              <a:rPr lang="en-US" dirty="0" err="1"/>
              <a:t>proc</a:t>
            </a:r>
            <a:r>
              <a:rPr lang="en-US" dirty="0"/>
              <a:t>/version</a:t>
            </a:r>
          </a:p>
        </p:txBody>
      </p:sp>
      <p:sp>
        <p:nvSpPr>
          <p:cNvPr id="6" name="Content Placeholder 2">
            <a:extLst>
              <a:ext uri="{FF2B5EF4-FFF2-40B4-BE49-F238E27FC236}">
                <a16:creationId xmlns:a16="http://schemas.microsoft.com/office/drawing/2014/main" id="{3E7E13F4-704F-AB5F-BB56-41BEBB49AC9C}"/>
              </a:ext>
            </a:extLst>
          </p:cNvPr>
          <p:cNvSpPr txBox="1">
            <a:spLocks/>
          </p:cNvSpPr>
          <p:nvPr/>
        </p:nvSpPr>
        <p:spPr>
          <a:xfrm>
            <a:off x="776417" y="5447729"/>
            <a:ext cx="10925431" cy="90652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endParaRPr lang="en-US" dirty="0"/>
          </a:p>
        </p:txBody>
      </p:sp>
      <p:sp>
        <p:nvSpPr>
          <p:cNvPr id="7" name="Rectangle 6"/>
          <p:cNvSpPr/>
          <p:nvPr/>
        </p:nvSpPr>
        <p:spPr>
          <a:xfrm>
            <a:off x="712122" y="3933521"/>
            <a:ext cx="8938953" cy="2308324"/>
          </a:xfrm>
          <a:prstGeom prst="rect">
            <a:avLst/>
          </a:prstGeom>
        </p:spPr>
        <p:txBody>
          <a:bodyPr wrap="square">
            <a:spAutoFit/>
          </a:bodyPr>
          <a:lstStyle/>
          <a:p>
            <a:r>
              <a:rPr lang="en-US" dirty="0" err="1"/>
              <a:t>uname</a:t>
            </a:r>
            <a:r>
              <a:rPr lang="en-US" dirty="0"/>
              <a:t> -a </a:t>
            </a:r>
          </a:p>
          <a:p>
            <a:r>
              <a:rPr lang="en-US" dirty="0" err="1"/>
              <a:t>uname</a:t>
            </a:r>
            <a:r>
              <a:rPr lang="en-US" dirty="0"/>
              <a:t> -o</a:t>
            </a:r>
          </a:p>
          <a:p>
            <a:r>
              <a:rPr lang="en-US" dirty="0" err="1"/>
              <a:t>uname</a:t>
            </a:r>
            <a:r>
              <a:rPr lang="en-US" dirty="0"/>
              <a:t> -r</a:t>
            </a:r>
          </a:p>
          <a:p>
            <a:r>
              <a:rPr lang="en-US" dirty="0" err="1"/>
              <a:t>uname</a:t>
            </a:r>
            <a:r>
              <a:rPr lang="en-US" dirty="0"/>
              <a:t> -v</a:t>
            </a:r>
          </a:p>
          <a:p>
            <a:r>
              <a:rPr lang="en-US" dirty="0"/>
              <a:t>-a – Display all information</a:t>
            </a:r>
          </a:p>
          <a:p>
            <a:r>
              <a:rPr lang="en-US" dirty="0"/>
              <a:t>-o – Display the operating system </a:t>
            </a:r>
          </a:p>
          <a:p>
            <a:r>
              <a:rPr lang="en-US" dirty="0"/>
              <a:t>-r – Display kernel release</a:t>
            </a:r>
          </a:p>
          <a:p>
            <a:r>
              <a:rPr lang="en-US" dirty="0"/>
              <a:t>-v – Display kernel version</a:t>
            </a:r>
          </a:p>
        </p:txBody>
      </p:sp>
      <p:sp>
        <p:nvSpPr>
          <p:cNvPr id="4" name="Rectangle 3"/>
          <p:cNvSpPr/>
          <p:nvPr/>
        </p:nvSpPr>
        <p:spPr>
          <a:xfrm>
            <a:off x="5420497" y="1192337"/>
            <a:ext cx="6096000" cy="1754326"/>
          </a:xfrm>
          <a:prstGeom prst="rect">
            <a:avLst/>
          </a:prstGeom>
        </p:spPr>
        <p:txBody>
          <a:bodyPr>
            <a:spAutoFit/>
          </a:bodyPr>
          <a:lstStyle/>
          <a:p>
            <a:r>
              <a:rPr lang="en-US" dirty="0"/>
              <a:t>[</a:t>
            </a:r>
            <a:r>
              <a:rPr lang="en-US" dirty="0" err="1"/>
              <a:t>root@localhost</a:t>
            </a:r>
            <a:r>
              <a:rPr lang="en-US" dirty="0"/>
              <a:t> ~]# </a:t>
            </a:r>
            <a:r>
              <a:rPr lang="en-US" dirty="0" err="1"/>
              <a:t>dmesg</a:t>
            </a:r>
            <a:r>
              <a:rPr lang="en-US" dirty="0"/>
              <a:t> | </a:t>
            </a:r>
            <a:r>
              <a:rPr lang="en-US" dirty="0" err="1"/>
              <a:t>grep</a:t>
            </a:r>
            <a:r>
              <a:rPr lang="en-US" dirty="0"/>
              <a:t> Linux</a:t>
            </a:r>
          </a:p>
          <a:p>
            <a:r>
              <a:rPr lang="en-US" dirty="0"/>
              <a:t>[    0.000000] Linux version 4.15.0-00049-ga3b1e7a-dirty (</a:t>
            </a:r>
            <a:r>
              <a:rPr lang="en-US" dirty="0" err="1"/>
              <a:t>bellard@localhost.loca</a:t>
            </a:r>
            <a:endParaRPr lang="en-US" dirty="0"/>
          </a:p>
          <a:p>
            <a:r>
              <a:rPr lang="en-US" dirty="0" err="1"/>
              <a:t>ldomain</a:t>
            </a:r>
            <a:r>
              <a:rPr lang="en-US" dirty="0"/>
              <a:t>) (</a:t>
            </a:r>
            <a:r>
              <a:rPr lang="en-US" dirty="0" err="1"/>
              <a:t>gcc</a:t>
            </a:r>
            <a:r>
              <a:rPr lang="en-US" dirty="0"/>
              <a:t> version 7.3.0 (</a:t>
            </a:r>
            <a:r>
              <a:rPr lang="en-US" dirty="0" err="1"/>
              <a:t>Buildroot</a:t>
            </a:r>
            <a:r>
              <a:rPr lang="en-US" dirty="0"/>
              <a:t> 2016.08-git-svn30683)) #11 Thu Nov 8 </a:t>
            </a:r>
            <a:r>
              <a:rPr lang="en-US" dirty="0" smtClean="0"/>
              <a:t>20:30:26 </a:t>
            </a:r>
            <a:r>
              <a:rPr lang="en-US" dirty="0"/>
              <a:t>CET 2018</a:t>
            </a:r>
          </a:p>
          <a:p>
            <a:r>
              <a:rPr lang="en-US" dirty="0"/>
              <a:t>[</a:t>
            </a:r>
            <a:r>
              <a:rPr lang="en-US" dirty="0" err="1"/>
              <a:t>root@localhost</a:t>
            </a:r>
            <a:r>
              <a:rPr lang="en-US" dirty="0"/>
              <a:t> ~]#</a:t>
            </a:r>
          </a:p>
        </p:txBody>
      </p:sp>
    </p:spTree>
    <p:extLst>
      <p:ext uri="{BB962C8B-B14F-4D97-AF65-F5344CB8AC3E}">
        <p14:creationId xmlns:p14="http://schemas.microsoft.com/office/powerpoint/2010/main" val="466244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268200" cy="4351338"/>
          </a:xfrm>
        </p:spPr>
        <p:txBody>
          <a:bodyPr/>
          <a:lstStyle/>
          <a:p>
            <a:pPr marL="0" indent="0">
              <a:buNone/>
            </a:pPr>
            <a:r>
              <a:rPr lang="en-US" dirty="0"/>
              <a:t>Understanding the Kernel: The First Process</a:t>
            </a:r>
          </a:p>
          <a:p>
            <a:pPr marL="0" indent="0">
              <a:buNone/>
            </a:pPr>
            <a:r>
              <a:rPr lang="en-US" sz="2400" b="1" dirty="0"/>
              <a:t>The Linux kernel is at the heart of every Linux system. Although you can’t manage the kernel process in quite the way you can manage other processes, short of rebooting the computer, you can learn about it. To do so, you can use the </a:t>
            </a:r>
            <a:r>
              <a:rPr lang="en-US" sz="2400" b="1" dirty="0" err="1"/>
              <a:t>uname</a:t>
            </a:r>
            <a:r>
              <a:rPr lang="en-US" sz="2400" b="1" dirty="0"/>
              <a:t> command.</a:t>
            </a:r>
          </a:p>
        </p:txBody>
      </p:sp>
      <p:pic>
        <p:nvPicPr>
          <p:cNvPr id="4" name="Picture 3"/>
          <p:cNvPicPr>
            <a:picLocks noChangeAspect="1"/>
          </p:cNvPicPr>
          <p:nvPr/>
        </p:nvPicPr>
        <p:blipFill>
          <a:blip r:embed="rId2"/>
          <a:stretch>
            <a:fillRect/>
          </a:stretch>
        </p:blipFill>
        <p:spPr>
          <a:xfrm>
            <a:off x="199389" y="1484850"/>
            <a:ext cx="8487960" cy="4983061"/>
          </a:xfrm>
          <a:prstGeom prst="rect">
            <a:avLst/>
          </a:prstGeom>
        </p:spPr>
      </p:pic>
    </p:spTree>
    <p:extLst>
      <p:ext uri="{BB962C8B-B14F-4D97-AF65-F5344CB8AC3E}">
        <p14:creationId xmlns:p14="http://schemas.microsoft.com/office/powerpoint/2010/main" val="3092957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95" y="-1"/>
            <a:ext cx="12000470" cy="7142205"/>
          </a:xfrm>
        </p:spPr>
        <p:txBody>
          <a:bodyPr>
            <a:normAutofit/>
          </a:bodyPr>
          <a:lstStyle/>
          <a:p>
            <a:pPr marL="0" indent="0">
              <a:buNone/>
            </a:pPr>
            <a:r>
              <a:rPr lang="en-US" sz="2400" b="1" dirty="0"/>
              <a:t>The </a:t>
            </a:r>
            <a:r>
              <a:rPr lang="en-US" sz="2400" b="1" dirty="0" err="1"/>
              <a:t>pgrep</a:t>
            </a:r>
            <a:r>
              <a:rPr lang="en-US" sz="2400" b="1" dirty="0"/>
              <a:t> command was introduced in the Solaris operating system, but it has been ported to the open-source world and is becoming more popular in Linux. It allows you to perform simple searches within the process list; similar to piping the </a:t>
            </a:r>
            <a:r>
              <a:rPr lang="en-US" sz="2400" b="1" dirty="0" err="1"/>
              <a:t>ps</a:t>
            </a:r>
            <a:r>
              <a:rPr lang="en-US" sz="2400" b="1" dirty="0"/>
              <a:t> command output to the </a:t>
            </a:r>
            <a:r>
              <a:rPr lang="en-US" sz="2400" b="1" dirty="0" err="1"/>
              <a:t>grep</a:t>
            </a:r>
            <a:r>
              <a:rPr lang="en-US" sz="2400" b="1" dirty="0"/>
              <a:t> command.</a:t>
            </a:r>
          </a:p>
          <a:p>
            <a:pPr marL="0" indent="0">
              <a:buNone/>
            </a:pPr>
            <a:endParaRPr lang="en-US" sz="2400" b="1" dirty="0"/>
          </a:p>
          <a:p>
            <a:pPr marL="0" indent="0">
              <a:buNone/>
            </a:pPr>
            <a:endParaRPr lang="en-US" sz="2400" b="1" dirty="0"/>
          </a:p>
        </p:txBody>
      </p:sp>
      <p:pic>
        <p:nvPicPr>
          <p:cNvPr id="2" name="Picture 1"/>
          <p:cNvPicPr>
            <a:picLocks noChangeAspect="1"/>
          </p:cNvPicPr>
          <p:nvPr/>
        </p:nvPicPr>
        <p:blipFill>
          <a:blip r:embed="rId2"/>
          <a:stretch>
            <a:fillRect/>
          </a:stretch>
        </p:blipFill>
        <p:spPr>
          <a:xfrm>
            <a:off x="96795" y="1464283"/>
            <a:ext cx="5572125" cy="971550"/>
          </a:xfrm>
          <a:prstGeom prst="rect">
            <a:avLst/>
          </a:prstGeom>
        </p:spPr>
      </p:pic>
      <p:pic>
        <p:nvPicPr>
          <p:cNvPr id="8" name="Picture 7"/>
          <p:cNvPicPr>
            <a:picLocks noChangeAspect="1"/>
          </p:cNvPicPr>
          <p:nvPr/>
        </p:nvPicPr>
        <p:blipFill>
          <a:blip r:embed="rId3"/>
          <a:stretch>
            <a:fillRect/>
          </a:stretch>
        </p:blipFill>
        <p:spPr>
          <a:xfrm>
            <a:off x="96795" y="2524292"/>
            <a:ext cx="12095205" cy="3248355"/>
          </a:xfrm>
          <a:prstGeom prst="rect">
            <a:avLst/>
          </a:prstGeom>
        </p:spPr>
      </p:pic>
    </p:spTree>
    <p:extLst>
      <p:ext uri="{BB962C8B-B14F-4D97-AF65-F5344CB8AC3E}">
        <p14:creationId xmlns:p14="http://schemas.microsoft.com/office/powerpoint/2010/main" val="1702195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95" y="-1"/>
            <a:ext cx="12000470" cy="7142205"/>
          </a:xfrm>
        </p:spPr>
        <p:txBody>
          <a:bodyPr>
            <a:normAutofit/>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4" name="Rectangle 3"/>
          <p:cNvSpPr/>
          <p:nvPr/>
        </p:nvSpPr>
        <p:spPr>
          <a:xfrm>
            <a:off x="2059" y="0"/>
            <a:ext cx="12095206" cy="3970318"/>
          </a:xfrm>
          <a:prstGeom prst="rect">
            <a:avLst/>
          </a:prstGeom>
        </p:spPr>
        <p:txBody>
          <a:bodyPr wrap="square">
            <a:spAutoFit/>
          </a:bodyPr>
          <a:lstStyle/>
          <a:p>
            <a:r>
              <a:rPr lang="en-US" b="1" dirty="0"/>
              <a:t>top command</a:t>
            </a:r>
          </a:p>
          <a:p>
            <a:endParaRPr lang="en-US" b="1" dirty="0"/>
          </a:p>
          <a:p>
            <a:r>
              <a:rPr lang="en-US" b="1" dirty="0"/>
              <a:t>top command is used to show the Linux processes. It provides a dynamic real-time view of the running system. Usually, this command shows the summary information of the system and the list of processes or threads which are currently managed by the Linux Kernel.</a:t>
            </a:r>
          </a:p>
          <a:p>
            <a:r>
              <a:rPr lang="en-US" b="1" dirty="0"/>
              <a:t>$top</a:t>
            </a:r>
          </a:p>
          <a:p>
            <a:endParaRPr lang="en-US" b="1" dirty="0"/>
          </a:p>
          <a:p>
            <a:r>
              <a:rPr lang="en-US" b="1" dirty="0"/>
              <a:t>Display Specific User Process</a:t>
            </a:r>
          </a:p>
          <a:p>
            <a:r>
              <a:rPr lang="en-US" b="1" dirty="0"/>
              <a:t>Use top command with ‘u‘ option will display </a:t>
            </a:r>
          </a:p>
          <a:p>
            <a:r>
              <a:rPr lang="en-US" b="1" dirty="0"/>
              <a:t>Specific User process details.</a:t>
            </a:r>
          </a:p>
          <a:p>
            <a:endParaRPr lang="en-US" b="1" dirty="0"/>
          </a:p>
          <a:p>
            <a:r>
              <a:rPr lang="en-US" b="1" dirty="0"/>
              <a:t># top -u root</a:t>
            </a:r>
          </a:p>
          <a:p>
            <a:endParaRPr lang="en-US" b="1" dirty="0"/>
          </a:p>
          <a:p>
            <a:endParaRPr lang="en-US" b="1" dirty="0"/>
          </a:p>
        </p:txBody>
      </p:sp>
      <p:pic>
        <p:nvPicPr>
          <p:cNvPr id="5" name="Picture 4"/>
          <p:cNvPicPr>
            <a:picLocks noChangeAspect="1"/>
          </p:cNvPicPr>
          <p:nvPr/>
        </p:nvPicPr>
        <p:blipFill>
          <a:blip r:embed="rId2"/>
          <a:stretch>
            <a:fillRect/>
          </a:stretch>
        </p:blipFill>
        <p:spPr>
          <a:xfrm>
            <a:off x="96795" y="3339375"/>
            <a:ext cx="7115040" cy="2535220"/>
          </a:xfrm>
          <a:prstGeom prst="rect">
            <a:avLst/>
          </a:prstGeom>
        </p:spPr>
      </p:pic>
    </p:spTree>
    <p:extLst>
      <p:ext uri="{BB962C8B-B14F-4D97-AF65-F5344CB8AC3E}">
        <p14:creationId xmlns:p14="http://schemas.microsoft.com/office/powerpoint/2010/main" val="197990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95" y="-1"/>
            <a:ext cx="12000470" cy="7142205"/>
          </a:xfrm>
        </p:spPr>
        <p:txBody>
          <a:bodyPr>
            <a:normAutofit/>
          </a:bodyPr>
          <a:lstStyle/>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p:txBody>
      </p:sp>
      <p:sp>
        <p:nvSpPr>
          <p:cNvPr id="4" name="Rectangle 3"/>
          <p:cNvSpPr/>
          <p:nvPr/>
        </p:nvSpPr>
        <p:spPr>
          <a:xfrm>
            <a:off x="2059" y="0"/>
            <a:ext cx="12095206" cy="2585323"/>
          </a:xfrm>
          <a:prstGeom prst="rect">
            <a:avLst/>
          </a:prstGeom>
        </p:spPr>
        <p:txBody>
          <a:bodyPr wrap="square">
            <a:spAutoFit/>
          </a:bodyPr>
          <a:lstStyle/>
          <a:p>
            <a:r>
              <a:rPr lang="en-US" b="1" dirty="0" err="1"/>
              <a:t>renice</a:t>
            </a:r>
            <a:r>
              <a:rPr lang="en-US" b="1" dirty="0"/>
              <a:t> command</a:t>
            </a:r>
          </a:p>
          <a:p>
            <a:endParaRPr lang="en-US" b="1" dirty="0"/>
          </a:p>
          <a:p>
            <a:r>
              <a:rPr lang="en-US" b="1" dirty="0"/>
              <a:t>The </a:t>
            </a:r>
            <a:r>
              <a:rPr lang="en-US" b="1" dirty="0" err="1"/>
              <a:t>renice</a:t>
            </a:r>
            <a:r>
              <a:rPr lang="en-US" b="1" dirty="0"/>
              <a:t> command allows you to change and modify the scheduling priority of an already running process. Linux Kernel schedules the process and allocates CPU time accordingly for each of them.</a:t>
            </a:r>
          </a:p>
          <a:p>
            <a:endParaRPr lang="en-US" b="1" dirty="0"/>
          </a:p>
          <a:p>
            <a:endParaRPr lang="en-US" b="1" dirty="0"/>
          </a:p>
          <a:p>
            <a:endParaRPr lang="en-US" b="1" dirty="0"/>
          </a:p>
          <a:p>
            <a:endParaRPr lang="en-US" b="1" dirty="0"/>
          </a:p>
          <a:p>
            <a:endParaRPr lang="en-US" b="1" dirty="0"/>
          </a:p>
        </p:txBody>
      </p:sp>
      <p:pic>
        <p:nvPicPr>
          <p:cNvPr id="2" name="Picture 1"/>
          <p:cNvPicPr>
            <a:picLocks noChangeAspect="1"/>
          </p:cNvPicPr>
          <p:nvPr/>
        </p:nvPicPr>
        <p:blipFill>
          <a:blip r:embed="rId2"/>
          <a:stretch>
            <a:fillRect/>
          </a:stretch>
        </p:blipFill>
        <p:spPr>
          <a:xfrm>
            <a:off x="0" y="1292661"/>
            <a:ext cx="4929809" cy="3820028"/>
          </a:xfrm>
          <a:prstGeom prst="rect">
            <a:avLst/>
          </a:prstGeom>
        </p:spPr>
      </p:pic>
      <p:pic>
        <p:nvPicPr>
          <p:cNvPr id="6" name="Picture 5"/>
          <p:cNvPicPr>
            <a:picLocks noChangeAspect="1"/>
          </p:cNvPicPr>
          <p:nvPr/>
        </p:nvPicPr>
        <p:blipFill>
          <a:blip r:embed="rId3"/>
          <a:stretch>
            <a:fillRect/>
          </a:stretch>
        </p:blipFill>
        <p:spPr>
          <a:xfrm>
            <a:off x="5146648" y="1292662"/>
            <a:ext cx="6191913" cy="3820028"/>
          </a:xfrm>
          <a:prstGeom prst="rect">
            <a:avLst/>
          </a:prstGeom>
        </p:spPr>
      </p:pic>
      <p:pic>
        <p:nvPicPr>
          <p:cNvPr id="7" name="Picture 6"/>
          <p:cNvPicPr>
            <a:picLocks noChangeAspect="1"/>
          </p:cNvPicPr>
          <p:nvPr/>
        </p:nvPicPr>
        <p:blipFill>
          <a:blip r:embed="rId4"/>
          <a:stretch>
            <a:fillRect/>
          </a:stretch>
        </p:blipFill>
        <p:spPr>
          <a:xfrm>
            <a:off x="96795" y="5489270"/>
            <a:ext cx="6753225" cy="638175"/>
          </a:xfrm>
          <a:prstGeom prst="rect">
            <a:avLst/>
          </a:prstGeom>
        </p:spPr>
      </p:pic>
    </p:spTree>
    <p:extLst>
      <p:ext uri="{BB962C8B-B14F-4D97-AF65-F5344CB8AC3E}">
        <p14:creationId xmlns:p14="http://schemas.microsoft.com/office/powerpoint/2010/main" val="3778043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0" y="0"/>
            <a:ext cx="12192000" cy="4351338"/>
          </a:xfrm>
        </p:spPr>
        <p:txBody>
          <a:bodyPr/>
          <a:lstStyle/>
          <a:p>
            <a:pPr marL="0" indent="0">
              <a:buNone/>
            </a:pPr>
            <a:r>
              <a:rPr lang="en-US" dirty="0"/>
              <a:t>Kill command</a:t>
            </a:r>
          </a:p>
          <a:p>
            <a:pPr marL="0" indent="0">
              <a:buNone/>
            </a:pPr>
            <a:r>
              <a:rPr lang="en-US" sz="2400" b="1" dirty="0"/>
              <a:t>The kill command is usually used to kill a process. </a:t>
            </a:r>
          </a:p>
          <a:p>
            <a:pPr marL="0" indent="0">
              <a:buNone/>
            </a:pPr>
            <a:r>
              <a:rPr lang="en-US" sz="2400" b="1" dirty="0"/>
              <a:t>$kill </a:t>
            </a:r>
            <a:r>
              <a:rPr lang="en-US" sz="2400" b="1" dirty="0" err="1"/>
              <a:t>processid</a:t>
            </a:r>
            <a:endParaRPr lang="en-US" sz="2400" b="1" dirty="0"/>
          </a:p>
        </p:txBody>
      </p:sp>
      <p:pic>
        <p:nvPicPr>
          <p:cNvPr id="5" name="Picture 4"/>
          <p:cNvPicPr>
            <a:picLocks noChangeAspect="1"/>
          </p:cNvPicPr>
          <p:nvPr/>
        </p:nvPicPr>
        <p:blipFill>
          <a:blip r:embed="rId2"/>
          <a:stretch>
            <a:fillRect/>
          </a:stretch>
        </p:blipFill>
        <p:spPr>
          <a:xfrm>
            <a:off x="0" y="1470991"/>
            <a:ext cx="12192000" cy="5287618"/>
          </a:xfrm>
          <a:prstGeom prst="rect">
            <a:avLst/>
          </a:prstGeom>
        </p:spPr>
      </p:pic>
    </p:spTree>
    <p:extLst>
      <p:ext uri="{BB962C8B-B14F-4D97-AF65-F5344CB8AC3E}">
        <p14:creationId xmlns:p14="http://schemas.microsoft.com/office/powerpoint/2010/main" val="2316781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1169551"/>
          </a:xfrm>
          <a:prstGeom prst="rect">
            <a:avLst/>
          </a:prstGeom>
        </p:spPr>
        <p:txBody>
          <a:bodyPr wrap="square">
            <a:spAutoFit/>
          </a:bodyPr>
          <a:lstStyle/>
          <a:p>
            <a:r>
              <a:rPr lang="en-US" sz="1400" dirty="0"/>
              <a:t>Chapter 5: User &amp; Group Management	</a:t>
            </a:r>
          </a:p>
          <a:p>
            <a:r>
              <a:rPr lang="en-US" sz="1400" dirty="0"/>
              <a:t>•Understanding Users and Groups</a:t>
            </a:r>
          </a:p>
          <a:p>
            <a:r>
              <a:rPr lang="en-US" sz="1400" dirty="0"/>
              <a:t>•Configuring User Accounts (Add, Modify and Delete)</a:t>
            </a:r>
          </a:p>
          <a:p>
            <a:r>
              <a:rPr lang="en-US" sz="1400" dirty="0"/>
              <a:t>•Configuring Groups (Add, modify and Delete)</a:t>
            </a:r>
          </a:p>
          <a:p>
            <a:r>
              <a:rPr lang="en-US" sz="1400" dirty="0"/>
              <a:t>•Viewing Individual Account Records</a:t>
            </a:r>
          </a:p>
        </p:txBody>
      </p:sp>
    </p:spTree>
    <p:extLst>
      <p:ext uri="{BB962C8B-B14F-4D97-AF65-F5344CB8AC3E}">
        <p14:creationId xmlns:p14="http://schemas.microsoft.com/office/powerpoint/2010/main" val="348830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0" y="-1326148"/>
            <a:ext cx="12192000" cy="5632311"/>
          </a:xfrm>
          <a:prstGeom prst="rect">
            <a:avLst/>
          </a:prstGeom>
        </p:spPr>
        <p:txBody>
          <a:bodyPr wrap="square">
            <a:spAutoFit/>
          </a:bodyPr>
          <a:lstStyle/>
          <a:p>
            <a:r>
              <a:rPr lang="en-US" dirty="0"/>
              <a:t>Exploring Files and Directories</a:t>
            </a:r>
          </a:p>
          <a:p>
            <a:endParaRPr lang="en-US" dirty="0"/>
          </a:p>
          <a:p>
            <a:r>
              <a:rPr lang="en-US" dirty="0"/>
              <a:t>Linux provides a powerful set of commands to navigate and manage files and directories efficiently. This topic covers essential commands for navigation, listing, searching, managing, and viewing files and directories.</a:t>
            </a:r>
          </a:p>
          <a:p>
            <a:endParaRPr lang="en-US" dirty="0"/>
          </a:p>
          <a:p>
            <a:pPr marL="0" lvl="1"/>
            <a:r>
              <a:rPr lang="en-US" b="1" dirty="0" smtClean="0">
                <a:solidFill>
                  <a:schemeClr val="accent2">
                    <a:lumMod val="75000"/>
                  </a:schemeClr>
                </a:solidFill>
              </a:rPr>
              <a:t> </a:t>
            </a:r>
            <a:r>
              <a:rPr lang="en-US" b="1" dirty="0">
                <a:solidFill>
                  <a:schemeClr val="accent2">
                    <a:lumMod val="75000"/>
                  </a:schemeClr>
                </a:solidFill>
              </a:rPr>
              <a:t>Exploring Files and Directories</a:t>
            </a:r>
          </a:p>
          <a:p>
            <a:r>
              <a:rPr lang="en-US" u="sng" dirty="0" smtClean="0"/>
              <a:t>List </a:t>
            </a:r>
            <a:r>
              <a:rPr lang="en-US" u="sng" dirty="0"/>
              <a:t>Files and Directories</a:t>
            </a:r>
          </a:p>
          <a:p>
            <a:endParaRPr lang="en-US" dirty="0"/>
          </a:p>
          <a:p>
            <a:r>
              <a:rPr lang="en-US" dirty="0"/>
              <a:t>Displays the contents of the current directory.</a:t>
            </a:r>
          </a:p>
          <a:p>
            <a:r>
              <a:rPr lang="en-US" dirty="0">
                <a:solidFill>
                  <a:srgbClr val="FF0000"/>
                </a:solidFill>
              </a:rPr>
              <a:t>l</a:t>
            </a:r>
            <a:r>
              <a:rPr lang="en-US" dirty="0" smtClean="0">
                <a:solidFill>
                  <a:srgbClr val="FF0000"/>
                </a:solidFill>
              </a:rPr>
              <a:t>s</a:t>
            </a:r>
          </a:p>
          <a:p>
            <a:endParaRPr lang="en-US" dirty="0"/>
          </a:p>
          <a:p>
            <a:endParaRPr lang="en-US" dirty="0" smtClean="0"/>
          </a:p>
          <a:p>
            <a:endParaRPr lang="en-US" dirty="0"/>
          </a:p>
          <a:p>
            <a:endParaRPr lang="en-US" dirty="0" smtClean="0"/>
          </a:p>
          <a:p>
            <a:r>
              <a:rPr lang="en-US" dirty="0" smtClean="0"/>
              <a:t>The </a:t>
            </a:r>
            <a:r>
              <a:rPr lang="en-US" dirty="0">
                <a:solidFill>
                  <a:srgbClr val="FF0000"/>
                </a:solidFill>
              </a:rPr>
              <a:t>ls -l </a:t>
            </a:r>
            <a:r>
              <a:rPr lang="en-US" dirty="0"/>
              <a:t>command is used to display a detailed (long format) list of files and directories in a directory. It provides permissions, ownership, file size, and modification time. </a:t>
            </a:r>
          </a:p>
          <a:p>
            <a:r>
              <a:rPr lang="en-US" dirty="0">
                <a:solidFill>
                  <a:srgbClr val="FF0000"/>
                </a:solidFill>
              </a:rPr>
              <a:t>ls -l </a:t>
            </a:r>
            <a:r>
              <a:rPr lang="en-US" dirty="0"/>
              <a:t>– Long Format </a:t>
            </a:r>
            <a:r>
              <a:rPr lang="en-US" dirty="0" smtClean="0"/>
              <a:t>Listing</a:t>
            </a:r>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65867" y="3909168"/>
            <a:ext cx="5554758" cy="1585621"/>
          </a:xfrm>
          <a:prstGeom prst="rect">
            <a:avLst/>
          </a:prstGeom>
        </p:spPr>
      </p:pic>
      <p:pic>
        <p:nvPicPr>
          <p:cNvPr id="8" name="Picture 7"/>
          <p:cNvPicPr>
            <a:picLocks noChangeAspect="1"/>
          </p:cNvPicPr>
          <p:nvPr/>
        </p:nvPicPr>
        <p:blipFill>
          <a:blip r:embed="rId3"/>
          <a:stretch>
            <a:fillRect/>
          </a:stretch>
        </p:blipFill>
        <p:spPr>
          <a:xfrm>
            <a:off x="65866" y="5596348"/>
            <a:ext cx="9297698" cy="1019317"/>
          </a:xfrm>
          <a:prstGeom prst="rect">
            <a:avLst/>
          </a:prstGeom>
        </p:spPr>
      </p:pic>
      <p:pic>
        <p:nvPicPr>
          <p:cNvPr id="9" name="Picture 8"/>
          <p:cNvPicPr>
            <a:picLocks noChangeAspect="1"/>
          </p:cNvPicPr>
          <p:nvPr/>
        </p:nvPicPr>
        <p:blipFill>
          <a:blip r:embed="rId4"/>
          <a:stretch>
            <a:fillRect/>
          </a:stretch>
        </p:blipFill>
        <p:spPr>
          <a:xfrm>
            <a:off x="123295" y="1518352"/>
            <a:ext cx="4591420" cy="928011"/>
          </a:xfrm>
          <a:prstGeom prst="rect">
            <a:avLst/>
          </a:prstGeom>
        </p:spPr>
      </p:pic>
    </p:spTree>
    <p:extLst>
      <p:ext uri="{BB962C8B-B14F-4D97-AF65-F5344CB8AC3E}">
        <p14:creationId xmlns:p14="http://schemas.microsoft.com/office/powerpoint/2010/main" val="426151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9325630"/>
          </a:xfrm>
          <a:prstGeom prst="rect">
            <a:avLst/>
          </a:prstGeom>
        </p:spPr>
        <p:txBody>
          <a:bodyPr wrap="square">
            <a:spAutoFit/>
          </a:bodyPr>
          <a:lstStyle/>
          <a:p>
            <a:r>
              <a:rPr lang="en-US" sz="2400" b="1" u="sng" dirty="0"/>
              <a:t>Managing Users and Groups </a:t>
            </a:r>
          </a:p>
          <a:p>
            <a:r>
              <a:rPr lang="en-US" sz="2400" b="1" u="sng" dirty="0"/>
              <a:t>Adding User Accounts</a:t>
            </a:r>
          </a:p>
          <a:p>
            <a:r>
              <a:rPr lang="en-US" sz="2400" b="1" dirty="0"/>
              <a:t>To add a new user account, you can run either of the following two commands as root.</a:t>
            </a:r>
          </a:p>
          <a:p>
            <a:endParaRPr lang="en-US" sz="2400" b="1" dirty="0"/>
          </a:p>
          <a:p>
            <a:r>
              <a:rPr lang="en-US" sz="2400" b="1" dirty="0"/>
              <a:t># </a:t>
            </a:r>
            <a:r>
              <a:rPr lang="en-US" sz="2400" b="1" dirty="0" err="1"/>
              <a:t>adduser</a:t>
            </a:r>
            <a:r>
              <a:rPr lang="en-US" sz="2400" b="1" dirty="0"/>
              <a:t> [</a:t>
            </a:r>
            <a:r>
              <a:rPr lang="en-US" sz="2400" b="1" dirty="0" err="1"/>
              <a:t>new_account</a:t>
            </a:r>
            <a:r>
              <a:rPr lang="en-US" sz="2400" b="1" dirty="0"/>
              <a:t>]</a:t>
            </a:r>
          </a:p>
          <a:p>
            <a:r>
              <a:rPr lang="en-US" sz="2400" b="1" dirty="0"/>
              <a:t># </a:t>
            </a:r>
            <a:r>
              <a:rPr lang="en-US" sz="2400" b="1" dirty="0" err="1"/>
              <a:t>useradd</a:t>
            </a:r>
            <a:r>
              <a:rPr lang="en-US" sz="2400" b="1" dirty="0"/>
              <a:t> [</a:t>
            </a:r>
            <a:r>
              <a:rPr lang="en-US" sz="2400" b="1" dirty="0" err="1"/>
              <a:t>new_account</a:t>
            </a:r>
            <a:r>
              <a:rPr lang="en-US" sz="2400" b="1" dirty="0"/>
              <a:t>]</a:t>
            </a:r>
          </a:p>
          <a:p>
            <a:endParaRPr lang="en-US" sz="2400" b="1" dirty="0"/>
          </a:p>
          <a:p>
            <a:r>
              <a:rPr lang="en-US" sz="2400" b="1" dirty="0">
                <a:highlight>
                  <a:srgbClr val="00FF00"/>
                </a:highlight>
              </a:rPr>
              <a:t># </a:t>
            </a:r>
            <a:r>
              <a:rPr lang="en-US" sz="2400" b="1" dirty="0" err="1">
                <a:highlight>
                  <a:srgbClr val="00FF00"/>
                </a:highlight>
              </a:rPr>
              <a:t>adduser</a:t>
            </a:r>
            <a:r>
              <a:rPr lang="en-US" sz="2400" b="1" dirty="0">
                <a:highlight>
                  <a:srgbClr val="00FF00"/>
                </a:highlight>
              </a:rPr>
              <a:t> Linux</a:t>
            </a:r>
          </a:p>
          <a:p>
            <a:endParaRPr lang="en-US" sz="2400" b="1" dirty="0">
              <a:highlight>
                <a:srgbClr val="00FF00"/>
              </a:highlight>
            </a:endParaRPr>
          </a:p>
          <a:p>
            <a:r>
              <a:rPr lang="en-US" sz="2400" b="1" dirty="0">
                <a:highlight>
                  <a:srgbClr val="00FF00"/>
                </a:highlight>
              </a:rPr>
              <a:t># </a:t>
            </a:r>
            <a:r>
              <a:rPr lang="en-US" sz="2400" b="1" dirty="0" err="1">
                <a:highlight>
                  <a:srgbClr val="00FF00"/>
                </a:highlight>
              </a:rPr>
              <a:t>useradd</a:t>
            </a:r>
            <a:r>
              <a:rPr lang="en-US" sz="2400" b="1" dirty="0">
                <a:highlight>
                  <a:srgbClr val="00FF00"/>
                </a:highlight>
              </a:rPr>
              <a:t> Linux</a:t>
            </a:r>
          </a:p>
          <a:p>
            <a:endParaRPr lang="en-US" b="1" dirty="0"/>
          </a:p>
          <a:p>
            <a:r>
              <a:rPr lang="en-US" sz="2400" b="1" dirty="0">
                <a:solidFill>
                  <a:srgbClr val="FF0000"/>
                </a:solidFill>
                <a:highlight>
                  <a:srgbClr val="FFFF00"/>
                </a:highlight>
              </a:rPr>
              <a:t>Understanding /</a:t>
            </a:r>
            <a:r>
              <a:rPr lang="en-US" sz="2400" b="1" dirty="0" err="1">
                <a:solidFill>
                  <a:srgbClr val="FF0000"/>
                </a:solidFill>
                <a:highlight>
                  <a:srgbClr val="FFFF00"/>
                </a:highlight>
              </a:rPr>
              <a:t>etc</a:t>
            </a:r>
            <a:r>
              <a:rPr lang="en-US" sz="2400" b="1" dirty="0">
                <a:solidFill>
                  <a:srgbClr val="FF0000"/>
                </a:solidFill>
                <a:highlight>
                  <a:srgbClr val="FFFF00"/>
                </a:highlight>
              </a:rPr>
              <a:t>/passwd</a:t>
            </a:r>
          </a:p>
          <a:p>
            <a:r>
              <a:rPr lang="en-US" sz="2400" b="1" dirty="0">
                <a:solidFill>
                  <a:srgbClr val="FF0000"/>
                </a:solidFill>
                <a:highlight>
                  <a:srgbClr val="FFFF00"/>
                </a:highlight>
              </a:rPr>
              <a:t>The full account information is stored in the /</a:t>
            </a:r>
            <a:r>
              <a:rPr lang="en-US" sz="2400" b="1" dirty="0" err="1">
                <a:solidFill>
                  <a:srgbClr val="FF0000"/>
                </a:solidFill>
                <a:highlight>
                  <a:srgbClr val="FFFF00"/>
                </a:highlight>
              </a:rPr>
              <a:t>etc</a:t>
            </a:r>
            <a:r>
              <a:rPr lang="en-US" sz="2400" b="1" dirty="0">
                <a:solidFill>
                  <a:srgbClr val="FF0000"/>
                </a:solidFill>
                <a:highlight>
                  <a:srgbClr val="FFFF00"/>
                </a:highlight>
              </a:rPr>
              <a:t>/passwd file. This file contains a record per system user account.</a:t>
            </a:r>
          </a:p>
          <a:p>
            <a:endParaRPr lang="en-US" b="1" dirty="0"/>
          </a:p>
          <a:p>
            <a:r>
              <a:rPr lang="en-US" sz="2400" b="1" dirty="0">
                <a:solidFill>
                  <a:srgbClr val="FFFF99"/>
                </a:solidFill>
                <a:highlight>
                  <a:srgbClr val="000080"/>
                </a:highlight>
              </a:rPr>
              <a:t>Understanding /</a:t>
            </a:r>
            <a:r>
              <a:rPr lang="en-US" sz="2400" b="1" dirty="0" err="1">
                <a:solidFill>
                  <a:srgbClr val="FFFF99"/>
                </a:solidFill>
                <a:highlight>
                  <a:srgbClr val="000080"/>
                </a:highlight>
              </a:rPr>
              <a:t>etc</a:t>
            </a:r>
            <a:r>
              <a:rPr lang="en-US" sz="2400" b="1" dirty="0">
                <a:solidFill>
                  <a:srgbClr val="FFFF99"/>
                </a:solidFill>
                <a:highlight>
                  <a:srgbClr val="000080"/>
                </a:highlight>
              </a:rPr>
              <a:t>/group</a:t>
            </a:r>
          </a:p>
          <a:p>
            <a:r>
              <a:rPr lang="en-US" sz="2400" b="1" dirty="0">
                <a:solidFill>
                  <a:srgbClr val="FFFF99"/>
                </a:solidFill>
                <a:highlight>
                  <a:srgbClr val="000080"/>
                </a:highlight>
              </a:rPr>
              <a:t>Group information is stored in the /</a:t>
            </a:r>
            <a:r>
              <a:rPr lang="en-US" sz="2400" b="1" dirty="0" err="1">
                <a:solidFill>
                  <a:srgbClr val="FFFF99"/>
                </a:solidFill>
                <a:highlight>
                  <a:srgbClr val="000080"/>
                </a:highlight>
              </a:rPr>
              <a:t>etc</a:t>
            </a:r>
            <a:r>
              <a:rPr lang="en-US" sz="2400" b="1" dirty="0">
                <a:solidFill>
                  <a:srgbClr val="FFFF99"/>
                </a:solidFill>
                <a:highlight>
                  <a:srgbClr val="000080"/>
                </a:highlight>
              </a:rPr>
              <a:t>/group file.</a:t>
            </a:r>
            <a:endParaRPr lang="en-US" b="1" dirty="0">
              <a:solidFill>
                <a:srgbClr val="FFFF99"/>
              </a:solidFill>
              <a:highlight>
                <a:srgbClr val="000080"/>
              </a:highlight>
            </a:endParaRPr>
          </a:p>
          <a:p>
            <a:endParaRPr lang="en-US" b="1" dirty="0"/>
          </a:p>
          <a:p>
            <a:endParaRPr lang="en-US" b="1" dirty="0"/>
          </a:p>
          <a:p>
            <a:endParaRPr lang="en-US" b="1" dirty="0"/>
          </a:p>
          <a:p>
            <a:endParaRPr lang="en-US" b="1" dirty="0"/>
          </a:p>
          <a:p>
            <a:endParaRPr lang="en-US" b="1" dirty="0"/>
          </a:p>
          <a:p>
            <a:r>
              <a:rPr lang="en-US" b="1" dirty="0"/>
              <a:t>	</a:t>
            </a:r>
          </a:p>
          <a:p>
            <a:endParaRPr lang="en-US" sz="2400" b="1" u="sng" dirty="0"/>
          </a:p>
          <a:p>
            <a:endParaRPr lang="en-US" sz="2400" b="1" u="sng" dirty="0"/>
          </a:p>
          <a:p>
            <a:endParaRPr lang="en-US" sz="2400" b="1" u="sng" dirty="0"/>
          </a:p>
          <a:p>
            <a:endParaRPr lang="en-US" sz="2400" b="1" u="sng" dirty="0"/>
          </a:p>
        </p:txBody>
      </p:sp>
    </p:spTree>
    <p:extLst>
      <p:ext uri="{BB962C8B-B14F-4D97-AF65-F5344CB8AC3E}">
        <p14:creationId xmlns:p14="http://schemas.microsoft.com/office/powerpoint/2010/main" val="32924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9510296"/>
          </a:xfrm>
          <a:prstGeom prst="rect">
            <a:avLst/>
          </a:prstGeom>
        </p:spPr>
        <p:txBody>
          <a:bodyPr wrap="square">
            <a:spAutoFit/>
          </a:bodyPr>
          <a:lstStyle/>
          <a:p>
            <a:r>
              <a:rPr lang="en-US" sz="2400" b="1" dirty="0">
                <a:highlight>
                  <a:srgbClr val="FFFF99"/>
                </a:highlight>
              </a:rPr>
              <a:t>Add user id  to existing user.</a:t>
            </a:r>
          </a:p>
          <a:p>
            <a:endParaRPr lang="en-US" sz="2400" b="1" dirty="0"/>
          </a:p>
          <a:p>
            <a:r>
              <a:rPr lang="en-US" sz="2400" b="1" dirty="0">
                <a:highlight>
                  <a:srgbClr val="FFFF99"/>
                </a:highlight>
              </a:rPr>
              <a:t>#</a:t>
            </a:r>
            <a:r>
              <a:rPr lang="en-US" sz="2400" b="1" dirty="0" err="1">
                <a:highlight>
                  <a:srgbClr val="FFFF99"/>
                </a:highlight>
              </a:rPr>
              <a:t>usermod</a:t>
            </a:r>
            <a:r>
              <a:rPr lang="en-US" sz="2400" b="1" dirty="0">
                <a:highlight>
                  <a:srgbClr val="FFFF99"/>
                </a:highlight>
              </a:rPr>
              <a:t> -u 100 Linux</a:t>
            </a:r>
          </a:p>
          <a:p>
            <a:endParaRPr lang="en-US" sz="2400" b="1" dirty="0">
              <a:highlight>
                <a:srgbClr val="FFFF99"/>
              </a:highlight>
            </a:endParaRPr>
          </a:p>
          <a:p>
            <a:r>
              <a:rPr lang="en-US" sz="2400" b="1" dirty="0">
                <a:highlight>
                  <a:srgbClr val="808080"/>
                </a:highlight>
              </a:rPr>
              <a:t>Modify or update user id  to existing user.</a:t>
            </a:r>
          </a:p>
          <a:p>
            <a:endParaRPr lang="en-US" sz="2400" b="1" dirty="0">
              <a:highlight>
                <a:srgbClr val="808080"/>
              </a:highlight>
            </a:endParaRPr>
          </a:p>
          <a:p>
            <a:r>
              <a:rPr lang="en-US" sz="2400" b="1" dirty="0">
                <a:highlight>
                  <a:srgbClr val="808080"/>
                </a:highlight>
              </a:rPr>
              <a:t>#usermod -u 200 Linux</a:t>
            </a:r>
          </a:p>
          <a:p>
            <a:endParaRPr lang="en-US" sz="2400" b="1" dirty="0"/>
          </a:p>
          <a:p>
            <a:r>
              <a:rPr lang="en-US" sz="2400" b="1" dirty="0">
                <a:highlight>
                  <a:srgbClr val="00FF00"/>
                </a:highlight>
              </a:rPr>
              <a:t>Delete or remove existing user.</a:t>
            </a:r>
          </a:p>
          <a:p>
            <a:endParaRPr lang="en-US" sz="2400" b="1" dirty="0">
              <a:highlight>
                <a:srgbClr val="00FF00"/>
              </a:highlight>
            </a:endParaRPr>
          </a:p>
          <a:p>
            <a:r>
              <a:rPr lang="en-US" sz="2400" b="1" dirty="0">
                <a:highlight>
                  <a:srgbClr val="00FF00"/>
                </a:highlight>
              </a:rPr>
              <a:t>#</a:t>
            </a:r>
            <a:r>
              <a:rPr lang="en-US" sz="2400" b="1" dirty="0" err="1">
                <a:highlight>
                  <a:srgbClr val="00FF00"/>
                </a:highlight>
              </a:rPr>
              <a:t>userdel</a:t>
            </a:r>
            <a:r>
              <a:rPr lang="en-US" sz="2400" b="1" dirty="0">
                <a:highlight>
                  <a:srgbClr val="00FF00"/>
                </a:highlight>
              </a:rPr>
              <a:t> Linux</a:t>
            </a:r>
          </a:p>
          <a:p>
            <a:endParaRPr lang="en-US" sz="2400" b="1" dirty="0">
              <a:highlight>
                <a:srgbClr val="00FF00"/>
              </a:highlight>
            </a:endParaRPr>
          </a:p>
          <a:p>
            <a:r>
              <a:rPr lang="en-US" sz="2400" b="1" dirty="0">
                <a:highlight>
                  <a:srgbClr val="00FF00"/>
                </a:highlight>
              </a:rPr>
              <a:t>Change the username </a:t>
            </a:r>
          </a:p>
          <a:p>
            <a:r>
              <a:rPr lang="en-US" sz="2400" b="1" dirty="0">
                <a:highlight>
                  <a:srgbClr val="00FF00"/>
                </a:highlight>
              </a:rPr>
              <a:t>(for example existing user  as “ temp” and change this name as “TEST”)</a:t>
            </a:r>
          </a:p>
          <a:p>
            <a:endParaRPr lang="en-US" sz="2400" b="1" dirty="0">
              <a:highlight>
                <a:srgbClr val="00FF00"/>
              </a:highlight>
            </a:endParaRPr>
          </a:p>
          <a:p>
            <a:r>
              <a:rPr lang="en-US" sz="2400" b="1" dirty="0">
                <a:highlight>
                  <a:srgbClr val="00FF00"/>
                </a:highlight>
              </a:rPr>
              <a:t>#</a:t>
            </a:r>
            <a:r>
              <a:rPr lang="en-US" sz="2400" b="1" dirty="0" err="1">
                <a:highlight>
                  <a:srgbClr val="00FF00"/>
                </a:highlight>
              </a:rPr>
              <a:t>usermod</a:t>
            </a:r>
            <a:r>
              <a:rPr lang="en-US" sz="2400" b="1" dirty="0">
                <a:highlight>
                  <a:srgbClr val="00FF00"/>
                </a:highlight>
              </a:rPr>
              <a:t> –l TEST temp</a:t>
            </a:r>
          </a:p>
          <a:p>
            <a:endParaRPr lang="en-US" sz="2400" b="1" dirty="0">
              <a:highlight>
                <a:srgbClr val="00FF00"/>
              </a:highlight>
            </a:endParaRPr>
          </a:p>
          <a:p>
            <a:endParaRPr lang="en-US" b="1" dirty="0"/>
          </a:p>
          <a:p>
            <a:endParaRPr lang="en-US" b="1" dirty="0"/>
          </a:p>
          <a:p>
            <a:endParaRPr lang="en-US" b="1" dirty="0"/>
          </a:p>
          <a:p>
            <a:endParaRPr lang="en-US" b="1" dirty="0"/>
          </a:p>
          <a:p>
            <a:endParaRPr lang="en-US" b="1" dirty="0"/>
          </a:p>
          <a:p>
            <a:r>
              <a:rPr lang="en-US" b="1" dirty="0"/>
              <a:t>	</a:t>
            </a:r>
          </a:p>
          <a:p>
            <a:endParaRPr lang="en-US" sz="2400" b="1" u="sng" dirty="0"/>
          </a:p>
          <a:p>
            <a:endParaRPr lang="en-US" sz="2400" b="1" u="sng" dirty="0"/>
          </a:p>
          <a:p>
            <a:endParaRPr lang="en-US" sz="2400" b="1" u="sng" dirty="0"/>
          </a:p>
          <a:p>
            <a:endParaRPr lang="en-US" sz="2400" b="1" u="sng" dirty="0"/>
          </a:p>
        </p:txBody>
      </p:sp>
    </p:spTree>
    <p:extLst>
      <p:ext uri="{BB962C8B-B14F-4D97-AF65-F5344CB8AC3E}">
        <p14:creationId xmlns:p14="http://schemas.microsoft.com/office/powerpoint/2010/main" val="18965999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9233297"/>
          </a:xfrm>
          <a:prstGeom prst="rect">
            <a:avLst/>
          </a:prstGeom>
        </p:spPr>
        <p:txBody>
          <a:bodyPr wrap="square">
            <a:spAutoFit/>
          </a:bodyPr>
          <a:lstStyle/>
          <a:p>
            <a:r>
              <a:rPr lang="en-US" sz="2400" b="1" u="sng" dirty="0"/>
              <a:t>Adding groups</a:t>
            </a:r>
          </a:p>
          <a:p>
            <a:r>
              <a:rPr lang="en-US" sz="2400" b="1" i="0" dirty="0">
                <a:solidFill>
                  <a:srgbClr val="3A3A3A"/>
                </a:solidFill>
                <a:effectLst/>
                <a:latin typeface="Muli"/>
              </a:rPr>
              <a:t>Creating a new group for read and write access to files that need to be accessed by several users.</a:t>
            </a:r>
          </a:p>
          <a:p>
            <a:endParaRPr lang="en-US" sz="2400" b="1" dirty="0"/>
          </a:p>
          <a:p>
            <a:r>
              <a:rPr lang="en-US" sz="2400" b="1" dirty="0">
                <a:highlight>
                  <a:srgbClr val="00FF00"/>
                </a:highlight>
              </a:rPr>
              <a:t>#groupadd IT-Network</a:t>
            </a:r>
          </a:p>
          <a:p>
            <a:endParaRPr lang="en-US" sz="2400" b="1" dirty="0">
              <a:highlight>
                <a:srgbClr val="00FF00"/>
              </a:highlight>
            </a:endParaRPr>
          </a:p>
          <a:p>
            <a:r>
              <a:rPr lang="en-US" sz="2400" b="1" dirty="0">
                <a:highlight>
                  <a:srgbClr val="FFFF99"/>
                </a:highlight>
              </a:rPr>
              <a:t>Add group id  to group</a:t>
            </a:r>
            <a:endParaRPr lang="en-US" sz="2400" b="1" dirty="0">
              <a:highlight>
                <a:srgbClr val="00FF00"/>
              </a:highlight>
            </a:endParaRPr>
          </a:p>
          <a:p>
            <a:endParaRPr lang="en-US" sz="2400" b="1" dirty="0">
              <a:highlight>
                <a:srgbClr val="00FF00"/>
              </a:highlight>
            </a:endParaRPr>
          </a:p>
          <a:p>
            <a:r>
              <a:rPr lang="en-US" sz="2400" b="1" dirty="0">
                <a:highlight>
                  <a:srgbClr val="00FF00"/>
                </a:highlight>
              </a:rPr>
              <a:t>#</a:t>
            </a:r>
            <a:r>
              <a:rPr lang="en-US" sz="2400" b="1" dirty="0" err="1">
                <a:highlight>
                  <a:srgbClr val="00FF00"/>
                </a:highlight>
              </a:rPr>
              <a:t>groupmod</a:t>
            </a:r>
            <a:r>
              <a:rPr lang="en-US" sz="2400" b="1" dirty="0">
                <a:highlight>
                  <a:srgbClr val="00FF00"/>
                </a:highlight>
              </a:rPr>
              <a:t> –g 500 IT-Network</a:t>
            </a:r>
          </a:p>
          <a:p>
            <a:endParaRPr lang="en-US" sz="2400" b="1" dirty="0"/>
          </a:p>
          <a:p>
            <a:r>
              <a:rPr lang="en-US" sz="2400" b="1" dirty="0">
                <a:highlight>
                  <a:srgbClr val="00FFFF"/>
                </a:highlight>
              </a:rPr>
              <a:t>Add Linux user to IT-Network group</a:t>
            </a:r>
          </a:p>
          <a:p>
            <a:endParaRPr lang="en-US" sz="2400" b="1" dirty="0">
              <a:highlight>
                <a:srgbClr val="00FFFF"/>
              </a:highlight>
            </a:endParaRPr>
          </a:p>
          <a:p>
            <a:r>
              <a:rPr lang="en-US" sz="2400" b="1" dirty="0">
                <a:highlight>
                  <a:srgbClr val="00FFFF"/>
                </a:highlight>
              </a:rPr>
              <a:t>#usermod -</a:t>
            </a:r>
            <a:r>
              <a:rPr lang="en-US" sz="2400" b="1" dirty="0" err="1">
                <a:highlight>
                  <a:srgbClr val="00FFFF"/>
                </a:highlight>
              </a:rPr>
              <a:t>aG</a:t>
            </a:r>
            <a:r>
              <a:rPr lang="en-US" sz="2400" b="1" dirty="0">
                <a:highlight>
                  <a:srgbClr val="00FFFF"/>
                </a:highlight>
              </a:rPr>
              <a:t> IT-Network Linux</a:t>
            </a:r>
          </a:p>
          <a:p>
            <a:endParaRPr lang="en-US" sz="2400" b="1" dirty="0"/>
          </a:p>
          <a:p>
            <a:r>
              <a:rPr lang="en-US" sz="2400" b="1" dirty="0">
                <a:highlight>
                  <a:srgbClr val="C0C0C0"/>
                </a:highlight>
                <a:latin typeface="var(--font-din)"/>
              </a:rPr>
              <a:t>groupmod command in Linux is used to modify or change the existing group on Linux system. It can be handled by superuser or root user. </a:t>
            </a:r>
          </a:p>
          <a:p>
            <a:r>
              <a:rPr lang="en-US" sz="2400" b="1" i="0" dirty="0">
                <a:effectLst/>
                <a:highlight>
                  <a:srgbClr val="C0C0C0"/>
                </a:highlight>
                <a:latin typeface="var(--font-din)"/>
              </a:rPr>
              <a:t>-g, –gid </a:t>
            </a:r>
            <a:r>
              <a:rPr lang="en-US" sz="2400" b="1" i="0" dirty="0" err="1">
                <a:effectLst/>
                <a:highlight>
                  <a:srgbClr val="C0C0C0"/>
                </a:highlight>
                <a:latin typeface="var(--font-din)"/>
              </a:rPr>
              <a:t>GID</a:t>
            </a:r>
            <a:r>
              <a:rPr lang="en-US" sz="2400" b="1" i="0" dirty="0">
                <a:effectLst/>
                <a:highlight>
                  <a:srgbClr val="C0C0C0"/>
                </a:highlight>
                <a:latin typeface="var(--font-din)"/>
              </a:rPr>
              <a:t>: The group ID of the given GROUP will be changed to GID.</a:t>
            </a:r>
          </a:p>
          <a:p>
            <a:endParaRPr lang="en-US" b="1" dirty="0"/>
          </a:p>
          <a:p>
            <a:endParaRPr lang="en-US" b="1" dirty="0"/>
          </a:p>
          <a:p>
            <a:endParaRPr lang="en-US" b="1" dirty="0"/>
          </a:p>
          <a:p>
            <a:endParaRPr lang="en-US" b="1" dirty="0"/>
          </a:p>
          <a:p>
            <a:r>
              <a:rPr lang="en-US" b="1" dirty="0"/>
              <a:t>	</a:t>
            </a:r>
          </a:p>
          <a:p>
            <a:endParaRPr lang="en-US" sz="2400" b="1" u="sng" dirty="0"/>
          </a:p>
          <a:p>
            <a:endParaRPr lang="en-US" sz="2400" b="1" u="sng" dirty="0"/>
          </a:p>
          <a:p>
            <a:endParaRPr lang="en-US" sz="2400" b="1" u="sng" dirty="0"/>
          </a:p>
          <a:p>
            <a:endParaRPr lang="en-US" sz="2400" b="1" u="sng" dirty="0"/>
          </a:p>
        </p:txBody>
      </p:sp>
    </p:spTree>
    <p:extLst>
      <p:ext uri="{BB962C8B-B14F-4D97-AF65-F5344CB8AC3E}">
        <p14:creationId xmlns:p14="http://schemas.microsoft.com/office/powerpoint/2010/main" val="2323719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8402300"/>
          </a:xfrm>
          <a:prstGeom prst="rect">
            <a:avLst/>
          </a:prstGeom>
        </p:spPr>
        <p:txBody>
          <a:bodyPr wrap="square">
            <a:spAutoFit/>
          </a:bodyPr>
          <a:lstStyle/>
          <a:p>
            <a:endParaRPr lang="en-US" sz="1800" b="1" dirty="0"/>
          </a:p>
          <a:p>
            <a:r>
              <a:rPr lang="en-US" sz="2400" b="1" dirty="0">
                <a:highlight>
                  <a:srgbClr val="FFFF00"/>
                </a:highlight>
              </a:rPr>
              <a:t>Below command will change the group </a:t>
            </a:r>
            <a:r>
              <a:rPr lang="en-US" sz="2400" b="1" dirty="0" err="1">
                <a:highlight>
                  <a:srgbClr val="FFFF00"/>
                </a:highlight>
              </a:rPr>
              <a:t>group_old</a:t>
            </a:r>
            <a:r>
              <a:rPr lang="en-US" sz="2400" b="1" dirty="0">
                <a:highlight>
                  <a:srgbClr val="FFFF00"/>
                </a:highlight>
              </a:rPr>
              <a:t> to </a:t>
            </a:r>
            <a:r>
              <a:rPr lang="en-US" sz="2400" b="1" dirty="0" err="1">
                <a:highlight>
                  <a:srgbClr val="FFFF00"/>
                </a:highlight>
              </a:rPr>
              <a:t>group_new</a:t>
            </a:r>
            <a:r>
              <a:rPr lang="en-US" sz="2400" b="1" dirty="0">
                <a:highlight>
                  <a:srgbClr val="FFFF00"/>
                </a:highlight>
              </a:rPr>
              <a:t> using -n option.</a:t>
            </a:r>
          </a:p>
          <a:p>
            <a:endParaRPr lang="en-US" sz="2400" b="1" dirty="0">
              <a:highlight>
                <a:srgbClr val="FFFF00"/>
              </a:highlight>
            </a:endParaRPr>
          </a:p>
          <a:p>
            <a:r>
              <a:rPr lang="en-US" sz="2400" b="1" dirty="0">
                <a:highlight>
                  <a:srgbClr val="00FFFF"/>
                </a:highlight>
              </a:rPr>
              <a:t>#groupmod -n </a:t>
            </a:r>
            <a:r>
              <a:rPr lang="en-US" sz="2400" b="1" dirty="0" err="1">
                <a:highlight>
                  <a:srgbClr val="00FFFF"/>
                </a:highlight>
              </a:rPr>
              <a:t>group_new</a:t>
            </a:r>
            <a:r>
              <a:rPr lang="en-US" sz="2400" b="1" dirty="0">
                <a:highlight>
                  <a:srgbClr val="00FFFF"/>
                </a:highlight>
              </a:rPr>
              <a:t>  </a:t>
            </a:r>
            <a:r>
              <a:rPr lang="en-US" sz="2400" b="1" dirty="0" err="1">
                <a:highlight>
                  <a:srgbClr val="00FFFF"/>
                </a:highlight>
              </a:rPr>
              <a:t>group_old</a:t>
            </a:r>
            <a:endParaRPr lang="en-US" sz="2400" b="1" dirty="0">
              <a:highlight>
                <a:srgbClr val="00FFFF"/>
              </a:highlight>
            </a:endParaRPr>
          </a:p>
          <a:p>
            <a:endParaRPr lang="en-US" sz="2400" b="1" dirty="0">
              <a:highlight>
                <a:srgbClr val="00FFFF"/>
              </a:highlight>
            </a:endParaRPr>
          </a:p>
          <a:p>
            <a:r>
              <a:rPr lang="en-US" sz="2400" b="1" i="0" dirty="0">
                <a:effectLst/>
                <a:highlight>
                  <a:srgbClr val="FFFF00"/>
                </a:highlight>
                <a:latin typeface="var(--font-din)"/>
              </a:rPr>
              <a:t>-n, –new-name NEW_GROUP:</a:t>
            </a:r>
            <a:r>
              <a:rPr lang="en-US" sz="2400" b="0" i="0" dirty="0">
                <a:effectLst/>
                <a:highlight>
                  <a:srgbClr val="FFFF00"/>
                </a:highlight>
                <a:latin typeface="var(--font-din)"/>
              </a:rPr>
              <a:t> The name of group will change into newname</a:t>
            </a:r>
            <a:r>
              <a:rPr lang="en-US" sz="2400" b="0" i="0" dirty="0">
                <a:effectLst/>
                <a:highlight>
                  <a:srgbClr val="FFFF99"/>
                </a:highlight>
                <a:latin typeface="var(--font-din)"/>
              </a:rPr>
              <a:t>.</a:t>
            </a:r>
            <a:endParaRPr lang="en-US" sz="2400" b="1" dirty="0"/>
          </a:p>
          <a:p>
            <a:endParaRPr lang="en-US" sz="2400" b="1" dirty="0"/>
          </a:p>
          <a:p>
            <a:r>
              <a:rPr lang="en-US" sz="2400" b="1" dirty="0">
                <a:highlight>
                  <a:srgbClr val="00FF00"/>
                </a:highlight>
              </a:rPr>
              <a:t>Delete or remove existing group</a:t>
            </a:r>
          </a:p>
          <a:p>
            <a:endParaRPr lang="en-US" sz="2400" b="1" dirty="0">
              <a:highlight>
                <a:srgbClr val="00FF00"/>
              </a:highlight>
            </a:endParaRPr>
          </a:p>
          <a:p>
            <a:r>
              <a:rPr lang="en-US" sz="2400" b="1" dirty="0">
                <a:highlight>
                  <a:srgbClr val="00FF00"/>
                </a:highlight>
              </a:rPr>
              <a:t>#groupdel Linux</a:t>
            </a:r>
            <a:endParaRPr lang="en-US" sz="2400" b="1" u="sng" dirty="0">
              <a:solidFill>
                <a:schemeClr val="accent5">
                  <a:lumMod val="75000"/>
                </a:schemeClr>
              </a:solidFill>
            </a:endParaRPr>
          </a:p>
          <a:p>
            <a:endParaRPr lang="en-US" sz="2400" b="1" u="sng" dirty="0">
              <a:solidFill>
                <a:schemeClr val="accent5">
                  <a:lumMod val="75000"/>
                </a:schemeClr>
              </a:solidFill>
            </a:endParaRPr>
          </a:p>
          <a:p>
            <a:endParaRPr lang="en-US" sz="2400" b="1" dirty="0">
              <a:highlight>
                <a:srgbClr val="00FFFF"/>
              </a:highlight>
            </a:endParaRPr>
          </a:p>
          <a:p>
            <a:r>
              <a:rPr lang="en-US" sz="2400" b="1" dirty="0">
                <a:highlight>
                  <a:srgbClr val="00FFFF"/>
                </a:highlight>
              </a:rPr>
              <a:t>groups used to display group name for particular user</a:t>
            </a:r>
          </a:p>
          <a:p>
            <a:endParaRPr lang="en-US" sz="2400" b="1" dirty="0">
              <a:highlight>
                <a:srgbClr val="FF00FF"/>
              </a:highlight>
            </a:endParaRPr>
          </a:p>
          <a:p>
            <a:r>
              <a:rPr lang="en-US" sz="2400" b="1" dirty="0">
                <a:highlight>
                  <a:srgbClr val="FFFF00"/>
                </a:highlight>
                <a:latin typeface="var(--font-din)"/>
              </a:rPr>
              <a:t>#groups Linux</a:t>
            </a:r>
          </a:p>
          <a:p>
            <a:endParaRPr lang="en-US" b="1" u="sng" dirty="0"/>
          </a:p>
          <a:p>
            <a:endParaRPr lang="en-US" b="1" dirty="0"/>
          </a:p>
          <a:p>
            <a:endParaRPr lang="en-US" b="1" dirty="0"/>
          </a:p>
          <a:p>
            <a:endParaRPr lang="en-US" b="1" dirty="0"/>
          </a:p>
          <a:p>
            <a:r>
              <a:rPr lang="en-US" b="1" dirty="0"/>
              <a:t>	</a:t>
            </a:r>
          </a:p>
          <a:p>
            <a:endParaRPr lang="en-US" sz="2400" b="1" u="sng" dirty="0"/>
          </a:p>
          <a:p>
            <a:endParaRPr lang="en-US" sz="2400" b="1" u="sng" dirty="0"/>
          </a:p>
          <a:p>
            <a:endParaRPr lang="en-US" sz="2400" b="1" u="sng" dirty="0"/>
          </a:p>
          <a:p>
            <a:endParaRPr lang="en-US" sz="2400" b="1" u="sng" dirty="0"/>
          </a:p>
        </p:txBody>
      </p:sp>
    </p:spTree>
    <p:extLst>
      <p:ext uri="{BB962C8B-B14F-4D97-AF65-F5344CB8AC3E}">
        <p14:creationId xmlns:p14="http://schemas.microsoft.com/office/powerpoint/2010/main" val="126167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2215991"/>
          </a:xfrm>
          <a:prstGeom prst="rect">
            <a:avLst/>
          </a:prstGeom>
        </p:spPr>
        <p:txBody>
          <a:bodyPr wrap="square">
            <a:spAutoFit/>
          </a:bodyPr>
          <a:lstStyle/>
          <a:p>
            <a:r>
              <a:rPr lang="en-US" sz="2400" dirty="0" smtClean="0">
                <a:solidFill>
                  <a:srgbClr val="FF0000"/>
                </a:solidFill>
              </a:rPr>
              <a:t>Viewing </a:t>
            </a:r>
            <a:r>
              <a:rPr lang="en-US" sz="2400" dirty="0">
                <a:solidFill>
                  <a:srgbClr val="FF0000"/>
                </a:solidFill>
              </a:rPr>
              <a:t>Individual Account Records</a:t>
            </a:r>
          </a:p>
          <a:p>
            <a:r>
              <a:rPr lang="en-US" b="1" dirty="0"/>
              <a:t>	</a:t>
            </a:r>
          </a:p>
          <a:p>
            <a:endParaRPr lang="en-US" sz="2400" b="1" u="sng" dirty="0"/>
          </a:p>
          <a:p>
            <a:endParaRPr lang="en-US" sz="2400" b="1" u="sng" dirty="0"/>
          </a:p>
          <a:p>
            <a:endParaRPr lang="en-US" sz="2400" b="1" u="sng" dirty="0"/>
          </a:p>
          <a:p>
            <a:endParaRPr lang="en-US" sz="2400" b="1" u="sng" dirty="0"/>
          </a:p>
        </p:txBody>
      </p:sp>
      <p:pic>
        <p:nvPicPr>
          <p:cNvPr id="4" name="Picture 3"/>
          <p:cNvPicPr>
            <a:picLocks noChangeAspect="1"/>
          </p:cNvPicPr>
          <p:nvPr/>
        </p:nvPicPr>
        <p:blipFill>
          <a:blip r:embed="rId2"/>
          <a:stretch>
            <a:fillRect/>
          </a:stretch>
        </p:blipFill>
        <p:spPr>
          <a:xfrm>
            <a:off x="58722" y="857929"/>
            <a:ext cx="4797912" cy="1107305"/>
          </a:xfrm>
          <a:prstGeom prst="rect">
            <a:avLst/>
          </a:prstGeom>
        </p:spPr>
      </p:pic>
      <p:pic>
        <p:nvPicPr>
          <p:cNvPr id="5" name="Picture 4"/>
          <p:cNvPicPr>
            <a:picLocks noChangeAspect="1"/>
          </p:cNvPicPr>
          <p:nvPr/>
        </p:nvPicPr>
        <p:blipFill>
          <a:blip r:embed="rId3"/>
          <a:stretch>
            <a:fillRect/>
          </a:stretch>
        </p:blipFill>
        <p:spPr>
          <a:xfrm>
            <a:off x="5295633" y="835967"/>
            <a:ext cx="6687483" cy="1318403"/>
          </a:xfrm>
          <a:prstGeom prst="rect">
            <a:avLst/>
          </a:prstGeom>
        </p:spPr>
      </p:pic>
      <p:pic>
        <p:nvPicPr>
          <p:cNvPr id="6" name="Picture 5"/>
          <p:cNvPicPr>
            <a:picLocks noChangeAspect="1"/>
          </p:cNvPicPr>
          <p:nvPr/>
        </p:nvPicPr>
        <p:blipFill>
          <a:blip r:embed="rId4"/>
          <a:stretch>
            <a:fillRect/>
          </a:stretch>
        </p:blipFill>
        <p:spPr>
          <a:xfrm>
            <a:off x="62897" y="2434588"/>
            <a:ext cx="5232736" cy="1057423"/>
          </a:xfrm>
          <a:prstGeom prst="rect">
            <a:avLst/>
          </a:prstGeom>
        </p:spPr>
      </p:pic>
      <p:pic>
        <p:nvPicPr>
          <p:cNvPr id="7" name="Picture 6"/>
          <p:cNvPicPr>
            <a:picLocks noChangeAspect="1"/>
          </p:cNvPicPr>
          <p:nvPr/>
        </p:nvPicPr>
        <p:blipFill>
          <a:blip r:embed="rId5"/>
          <a:stretch>
            <a:fillRect/>
          </a:stretch>
        </p:blipFill>
        <p:spPr>
          <a:xfrm>
            <a:off x="-1" y="4049247"/>
            <a:ext cx="5243514" cy="1381318"/>
          </a:xfrm>
          <a:prstGeom prst="rect">
            <a:avLst/>
          </a:prstGeom>
        </p:spPr>
      </p:pic>
      <p:pic>
        <p:nvPicPr>
          <p:cNvPr id="8" name="Picture 7"/>
          <p:cNvPicPr>
            <a:picLocks noChangeAspect="1"/>
          </p:cNvPicPr>
          <p:nvPr/>
        </p:nvPicPr>
        <p:blipFill>
          <a:blip r:embed="rId6"/>
          <a:stretch>
            <a:fillRect/>
          </a:stretch>
        </p:blipFill>
        <p:spPr>
          <a:xfrm>
            <a:off x="58722" y="5823298"/>
            <a:ext cx="6506483" cy="815381"/>
          </a:xfrm>
          <a:prstGeom prst="rect">
            <a:avLst/>
          </a:prstGeom>
        </p:spPr>
      </p:pic>
      <p:sp>
        <p:nvSpPr>
          <p:cNvPr id="9" name="Rectangle 8"/>
          <p:cNvSpPr/>
          <p:nvPr/>
        </p:nvSpPr>
        <p:spPr>
          <a:xfrm>
            <a:off x="58723" y="488597"/>
            <a:ext cx="2964081" cy="369332"/>
          </a:xfrm>
          <a:prstGeom prst="rect">
            <a:avLst/>
          </a:prstGeom>
        </p:spPr>
        <p:txBody>
          <a:bodyPr wrap="none">
            <a:spAutoFit/>
          </a:bodyPr>
          <a:lstStyle/>
          <a:p>
            <a:r>
              <a:rPr lang="en-US" dirty="0"/>
              <a:t>Display current created users.</a:t>
            </a:r>
          </a:p>
        </p:txBody>
      </p:sp>
      <p:sp>
        <p:nvSpPr>
          <p:cNvPr id="10" name="Rectangle 9"/>
          <p:cNvSpPr/>
          <p:nvPr/>
        </p:nvSpPr>
        <p:spPr>
          <a:xfrm>
            <a:off x="5613586" y="303931"/>
            <a:ext cx="3987630" cy="369332"/>
          </a:xfrm>
          <a:prstGeom prst="rect">
            <a:avLst/>
          </a:prstGeom>
        </p:spPr>
        <p:txBody>
          <a:bodyPr wrap="none">
            <a:spAutoFit/>
          </a:bodyPr>
          <a:lstStyle/>
          <a:p>
            <a:r>
              <a:rPr lang="en-US" dirty="0"/>
              <a:t>Display current created users name only.</a:t>
            </a:r>
          </a:p>
        </p:txBody>
      </p:sp>
      <p:sp>
        <p:nvSpPr>
          <p:cNvPr id="11" name="Rectangle 10"/>
          <p:cNvSpPr/>
          <p:nvPr/>
        </p:nvSpPr>
        <p:spPr>
          <a:xfrm>
            <a:off x="201303" y="3630952"/>
            <a:ext cx="3110660" cy="369332"/>
          </a:xfrm>
          <a:prstGeom prst="rect">
            <a:avLst/>
          </a:prstGeom>
        </p:spPr>
        <p:txBody>
          <a:bodyPr wrap="none">
            <a:spAutoFit/>
          </a:bodyPr>
          <a:lstStyle/>
          <a:p>
            <a:r>
              <a:rPr lang="en-US" dirty="0"/>
              <a:t>Display current created groups.</a:t>
            </a:r>
          </a:p>
        </p:txBody>
      </p:sp>
      <p:sp>
        <p:nvSpPr>
          <p:cNvPr id="12" name="Rectangle 11"/>
          <p:cNvSpPr/>
          <p:nvPr/>
        </p:nvSpPr>
        <p:spPr>
          <a:xfrm>
            <a:off x="3160965" y="3648447"/>
            <a:ext cx="3118482" cy="369332"/>
          </a:xfrm>
          <a:prstGeom prst="rect">
            <a:avLst/>
          </a:prstGeom>
        </p:spPr>
        <p:txBody>
          <a:bodyPr wrap="none">
            <a:spAutoFit/>
          </a:bodyPr>
          <a:lstStyle/>
          <a:p>
            <a:r>
              <a:rPr lang="en-US" dirty="0"/>
              <a:t>Add user exam to Guest </a:t>
            </a:r>
            <a:r>
              <a:rPr lang="en-US" dirty="0" smtClean="0"/>
              <a:t>group</a:t>
            </a:r>
            <a:endParaRPr lang="en-US" dirty="0"/>
          </a:p>
        </p:txBody>
      </p:sp>
      <p:sp>
        <p:nvSpPr>
          <p:cNvPr id="13" name="Rectangle 12"/>
          <p:cNvSpPr/>
          <p:nvPr/>
        </p:nvSpPr>
        <p:spPr>
          <a:xfrm>
            <a:off x="58722" y="5419311"/>
            <a:ext cx="3725828" cy="369332"/>
          </a:xfrm>
          <a:prstGeom prst="rect">
            <a:avLst/>
          </a:prstGeom>
        </p:spPr>
        <p:txBody>
          <a:bodyPr wrap="none">
            <a:spAutoFit/>
          </a:bodyPr>
          <a:lstStyle/>
          <a:p>
            <a:r>
              <a:rPr lang="en-US" dirty="0" smtClean="0"/>
              <a:t>Display </a:t>
            </a:r>
            <a:r>
              <a:rPr lang="en-US" dirty="0"/>
              <a:t>the username of Guest group.</a:t>
            </a:r>
          </a:p>
        </p:txBody>
      </p:sp>
      <p:sp>
        <p:nvSpPr>
          <p:cNvPr id="14" name="Rectangle 13"/>
          <p:cNvSpPr/>
          <p:nvPr/>
        </p:nvSpPr>
        <p:spPr>
          <a:xfrm>
            <a:off x="51153" y="2021647"/>
            <a:ext cx="4813049" cy="369332"/>
          </a:xfrm>
          <a:prstGeom prst="rect">
            <a:avLst/>
          </a:prstGeom>
        </p:spPr>
        <p:txBody>
          <a:bodyPr wrap="none">
            <a:spAutoFit/>
          </a:bodyPr>
          <a:lstStyle/>
          <a:p>
            <a:r>
              <a:rPr lang="en-US" dirty="0"/>
              <a:t>Display current created user home directory only.</a:t>
            </a:r>
          </a:p>
        </p:txBody>
      </p:sp>
      <p:pic>
        <p:nvPicPr>
          <p:cNvPr id="16" name="Picture 15"/>
          <p:cNvPicPr>
            <a:picLocks noChangeAspect="1"/>
          </p:cNvPicPr>
          <p:nvPr/>
        </p:nvPicPr>
        <p:blipFill>
          <a:blip r:embed="rId7"/>
          <a:stretch>
            <a:fillRect/>
          </a:stretch>
        </p:blipFill>
        <p:spPr>
          <a:xfrm>
            <a:off x="6095999" y="2235285"/>
            <a:ext cx="5970785" cy="4403394"/>
          </a:xfrm>
          <a:prstGeom prst="rect">
            <a:avLst/>
          </a:prstGeom>
        </p:spPr>
      </p:pic>
    </p:spTree>
    <p:extLst>
      <p:ext uri="{BB962C8B-B14F-4D97-AF65-F5344CB8AC3E}">
        <p14:creationId xmlns:p14="http://schemas.microsoft.com/office/powerpoint/2010/main" val="857011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0" y="-1326148"/>
            <a:ext cx="12192000" cy="6786473"/>
          </a:xfrm>
          <a:prstGeom prst="rect">
            <a:avLst/>
          </a:prstGeom>
        </p:spPr>
        <p:txBody>
          <a:bodyPr wrap="square">
            <a:spAutoFit/>
          </a:bodyPr>
          <a:lstStyle/>
          <a:p>
            <a:r>
              <a:rPr lang="en-US" dirty="0"/>
              <a:t>Exploring Files and Directories</a:t>
            </a:r>
          </a:p>
          <a:p>
            <a:endParaRPr lang="en-US" dirty="0"/>
          </a:p>
          <a:p>
            <a:r>
              <a:rPr lang="en-US" dirty="0"/>
              <a:t>Linux provides a powerful set of commands to navigate and manage files and directories efficiently. This topic covers essential commands for navigation, listing, searching, managing, and viewing files and directories.</a:t>
            </a:r>
          </a:p>
          <a:p>
            <a:endParaRPr lang="en-US" dirty="0"/>
          </a:p>
          <a:p>
            <a:pPr marL="0" lvl="1"/>
            <a:r>
              <a:rPr lang="en-US" b="1" dirty="0" smtClean="0">
                <a:solidFill>
                  <a:schemeClr val="accent2">
                    <a:lumMod val="75000"/>
                  </a:schemeClr>
                </a:solidFill>
              </a:rPr>
              <a:t> </a:t>
            </a:r>
            <a:r>
              <a:rPr lang="en-US" b="1" dirty="0">
                <a:solidFill>
                  <a:schemeClr val="accent2">
                    <a:lumMod val="75000"/>
                  </a:schemeClr>
                </a:solidFill>
              </a:rPr>
              <a:t>Exploring Files and </a:t>
            </a:r>
            <a:r>
              <a:rPr lang="en-US" b="1" dirty="0" smtClean="0">
                <a:solidFill>
                  <a:schemeClr val="accent2">
                    <a:lumMod val="75000"/>
                  </a:schemeClr>
                </a:solidFill>
              </a:rPr>
              <a:t>Directories                                                                          </a:t>
            </a:r>
            <a:r>
              <a:rPr lang="en-US" dirty="0"/>
              <a:t>Sort by file size (largest first) </a:t>
            </a:r>
            <a:r>
              <a:rPr lang="en-US" dirty="0">
                <a:solidFill>
                  <a:srgbClr val="FF0000"/>
                </a:solidFill>
              </a:rPr>
              <a:t>ls -</a:t>
            </a:r>
            <a:r>
              <a:rPr lang="en-US" dirty="0" err="1">
                <a:solidFill>
                  <a:srgbClr val="FF0000"/>
                </a:solidFill>
              </a:rPr>
              <a:t>lS</a:t>
            </a:r>
            <a:r>
              <a:rPr lang="en-US" dirty="0"/>
              <a:t>	</a:t>
            </a:r>
          </a:p>
          <a:p>
            <a:r>
              <a:rPr lang="en-US" u="sng" dirty="0" smtClean="0"/>
              <a:t>List </a:t>
            </a:r>
            <a:r>
              <a:rPr lang="en-US" u="sng" dirty="0"/>
              <a:t>Files and Directories</a:t>
            </a:r>
          </a:p>
          <a:p>
            <a:r>
              <a:rPr lang="en-US" dirty="0" smtClean="0"/>
              <a:t>Reverse(DECENDING) the order of the </a:t>
            </a:r>
            <a:r>
              <a:rPr lang="en-US" dirty="0"/>
              <a:t>listing                                                   </a:t>
            </a:r>
            <a:endParaRPr lang="en-US" dirty="0" smtClean="0"/>
          </a:p>
          <a:p>
            <a:r>
              <a:rPr lang="en-US" dirty="0" smtClean="0">
                <a:solidFill>
                  <a:srgbClr val="FF0000"/>
                </a:solidFill>
              </a:rPr>
              <a:t>ls </a:t>
            </a:r>
            <a:r>
              <a:rPr lang="en-US" dirty="0">
                <a:solidFill>
                  <a:srgbClr val="FF0000"/>
                </a:solidFill>
              </a:rPr>
              <a:t>-</a:t>
            </a:r>
            <a:r>
              <a:rPr lang="en-US" dirty="0" err="1" smtClean="0">
                <a:solidFill>
                  <a:srgbClr val="FF0000"/>
                </a:solidFill>
              </a:rPr>
              <a:t>lr</a:t>
            </a:r>
            <a:r>
              <a:rPr lang="en-US" dirty="0"/>
              <a:t>	</a:t>
            </a:r>
          </a:p>
          <a:p>
            <a:endParaRPr lang="en-US" dirty="0"/>
          </a:p>
          <a:p>
            <a:r>
              <a:rPr lang="en-US" dirty="0" smtClean="0"/>
              <a:t>                </a:t>
            </a:r>
          </a:p>
          <a:p>
            <a:r>
              <a:rPr lang="en-US" dirty="0" smtClean="0">
                <a:solidFill>
                  <a:srgbClr val="FF0000"/>
                </a:solidFill>
              </a:rPr>
              <a:t>ls </a:t>
            </a:r>
            <a:r>
              <a:rPr lang="en-US" dirty="0">
                <a:solidFill>
                  <a:srgbClr val="FF0000"/>
                </a:solidFill>
              </a:rPr>
              <a:t>-</a:t>
            </a:r>
            <a:r>
              <a:rPr lang="en-US" dirty="0" err="1">
                <a:solidFill>
                  <a:srgbClr val="FF0000"/>
                </a:solidFill>
              </a:rPr>
              <a:t>lr</a:t>
            </a:r>
            <a:endParaRPr lang="en-US" dirty="0">
              <a:solidFill>
                <a:srgbClr val="FF0000"/>
              </a:solidFill>
            </a:endParaRPr>
          </a:p>
          <a:p>
            <a:r>
              <a:rPr lang="en-US" dirty="0" smtClean="0"/>
              <a:t> </a:t>
            </a:r>
          </a:p>
          <a:p>
            <a:r>
              <a:rPr lang="en-US" dirty="0"/>
              <a:t>                                                                                                                                 Create hidden file and folder</a:t>
            </a:r>
          </a:p>
          <a:p>
            <a:r>
              <a:rPr lang="en-US" dirty="0" smtClean="0"/>
              <a:t>                                                                  </a:t>
            </a:r>
          </a:p>
          <a:p>
            <a:r>
              <a:rPr lang="en-US" dirty="0" smtClean="0"/>
              <a:t>                                                                                                                                                             </a:t>
            </a:r>
            <a:endParaRPr lang="en-US" dirty="0"/>
          </a:p>
          <a:p>
            <a:r>
              <a:rPr lang="en-US" sz="1400" dirty="0"/>
              <a:t>Show Hidden </a:t>
            </a:r>
            <a:r>
              <a:rPr lang="en-US" sz="1400" dirty="0" smtClean="0"/>
              <a:t>Files. </a:t>
            </a:r>
          </a:p>
          <a:p>
            <a:r>
              <a:rPr lang="en-US" sz="1400" dirty="0" smtClean="0"/>
              <a:t>Displays </a:t>
            </a:r>
            <a:r>
              <a:rPr lang="en-US" sz="1400" dirty="0"/>
              <a:t>files or folder starting with . (dot), which are hidden by </a:t>
            </a:r>
            <a:r>
              <a:rPr lang="en-US" sz="1400" dirty="0" smtClean="0"/>
              <a:t>default.</a:t>
            </a:r>
          </a:p>
          <a:p>
            <a:r>
              <a:rPr lang="en-US" dirty="0" smtClean="0"/>
              <a:t>Show Hidden Files </a:t>
            </a:r>
            <a:r>
              <a:rPr lang="en-US" dirty="0">
                <a:solidFill>
                  <a:srgbClr val="FF0000"/>
                </a:solidFill>
              </a:rPr>
              <a:t>ls –a</a:t>
            </a:r>
            <a:endParaRPr lang="en-US" dirty="0" smtClean="0"/>
          </a:p>
          <a:p>
            <a:r>
              <a:rPr lang="en-US" dirty="0" smtClean="0"/>
              <a:t>Displays </a:t>
            </a:r>
            <a:r>
              <a:rPr lang="en-US" dirty="0"/>
              <a:t>files or folder starting with . (dot), which are hidden by default.</a:t>
            </a:r>
          </a:p>
          <a:p>
            <a:endParaRPr lang="en-US" sz="1100" dirty="0"/>
          </a:p>
          <a:p>
            <a:r>
              <a:rPr lang="en-US" dirty="0"/>
              <a:t>List all files, including hidden ones.</a:t>
            </a:r>
          </a:p>
          <a:p>
            <a:r>
              <a:rPr lang="en-US" dirty="0">
                <a:solidFill>
                  <a:srgbClr val="FF0000"/>
                </a:solidFill>
              </a:rPr>
              <a:t>ls -la</a:t>
            </a:r>
          </a:p>
          <a:p>
            <a:r>
              <a:rPr lang="en-US" dirty="0" smtClean="0"/>
              <a:t>Lists </a:t>
            </a:r>
            <a:r>
              <a:rPr lang="en-US" dirty="0"/>
              <a:t>the contents of the subdirectories </a:t>
            </a:r>
          </a:p>
          <a:p>
            <a:r>
              <a:rPr lang="en-US" dirty="0" smtClean="0">
                <a:solidFill>
                  <a:srgbClr val="FF0000"/>
                </a:solidFill>
              </a:rPr>
              <a:t>ls  </a:t>
            </a:r>
            <a:r>
              <a:rPr lang="en-US" dirty="0">
                <a:solidFill>
                  <a:srgbClr val="FF0000"/>
                </a:solidFill>
              </a:rPr>
              <a:t>–R</a:t>
            </a:r>
            <a:r>
              <a:rPr lang="en-US" dirty="0"/>
              <a:t>	</a:t>
            </a:r>
          </a:p>
        </p:txBody>
      </p:sp>
      <p:pic>
        <p:nvPicPr>
          <p:cNvPr id="8" name="Picture 7"/>
          <p:cNvPicPr>
            <a:picLocks noChangeAspect="1"/>
          </p:cNvPicPr>
          <p:nvPr/>
        </p:nvPicPr>
        <p:blipFill>
          <a:blip r:embed="rId2"/>
          <a:stretch>
            <a:fillRect/>
          </a:stretch>
        </p:blipFill>
        <p:spPr>
          <a:xfrm>
            <a:off x="58689" y="1147144"/>
            <a:ext cx="3979911" cy="1688335"/>
          </a:xfrm>
          <a:prstGeom prst="rect">
            <a:avLst/>
          </a:prstGeom>
        </p:spPr>
      </p:pic>
      <p:pic>
        <p:nvPicPr>
          <p:cNvPr id="9" name="Picture 8"/>
          <p:cNvPicPr>
            <a:picLocks noChangeAspect="1"/>
          </p:cNvPicPr>
          <p:nvPr/>
        </p:nvPicPr>
        <p:blipFill>
          <a:blip r:embed="rId3"/>
          <a:stretch>
            <a:fillRect/>
          </a:stretch>
        </p:blipFill>
        <p:spPr>
          <a:xfrm>
            <a:off x="6826541" y="411116"/>
            <a:ext cx="4920925" cy="1655972"/>
          </a:xfrm>
          <a:prstGeom prst="rect">
            <a:avLst/>
          </a:prstGeom>
        </p:spPr>
      </p:pic>
      <p:pic>
        <p:nvPicPr>
          <p:cNvPr id="5" name="Picture 4"/>
          <p:cNvPicPr>
            <a:picLocks noChangeAspect="1"/>
          </p:cNvPicPr>
          <p:nvPr/>
        </p:nvPicPr>
        <p:blipFill>
          <a:blip r:embed="rId4"/>
          <a:stretch>
            <a:fillRect/>
          </a:stretch>
        </p:blipFill>
        <p:spPr>
          <a:xfrm>
            <a:off x="6826541" y="2572154"/>
            <a:ext cx="5043880" cy="1503535"/>
          </a:xfrm>
          <a:prstGeom prst="rect">
            <a:avLst/>
          </a:prstGeom>
        </p:spPr>
      </p:pic>
      <p:pic>
        <p:nvPicPr>
          <p:cNvPr id="6" name="Picture 5"/>
          <p:cNvPicPr>
            <a:picLocks noChangeAspect="1"/>
          </p:cNvPicPr>
          <p:nvPr/>
        </p:nvPicPr>
        <p:blipFill>
          <a:blip r:embed="rId5"/>
          <a:stretch>
            <a:fillRect/>
          </a:stretch>
        </p:blipFill>
        <p:spPr>
          <a:xfrm>
            <a:off x="6761527" y="4136130"/>
            <a:ext cx="5217951" cy="2373725"/>
          </a:xfrm>
          <a:prstGeom prst="rect">
            <a:avLst/>
          </a:prstGeom>
        </p:spPr>
      </p:pic>
    </p:spTree>
    <p:extLst>
      <p:ext uri="{BB962C8B-B14F-4D97-AF65-F5344CB8AC3E}">
        <p14:creationId xmlns:p14="http://schemas.microsoft.com/office/powerpoint/2010/main" val="301476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5909310"/>
          </a:xfrm>
          <a:prstGeom prst="rect">
            <a:avLst/>
          </a:prstGeom>
        </p:spPr>
        <p:txBody>
          <a:bodyPr wrap="square">
            <a:spAutoFit/>
          </a:bodyPr>
          <a:lstStyle/>
          <a:p>
            <a:r>
              <a:rPr lang="en-US" u="sng" dirty="0"/>
              <a:t>Creating and Removing Files and Directories</a:t>
            </a:r>
          </a:p>
          <a:p>
            <a:r>
              <a:rPr lang="en-US" dirty="0"/>
              <a:t>Create a Directory</a:t>
            </a:r>
          </a:p>
          <a:p>
            <a:r>
              <a:rPr lang="en-US" dirty="0" err="1">
                <a:solidFill>
                  <a:srgbClr val="FF0000"/>
                </a:solidFill>
              </a:rPr>
              <a:t>mkdir</a:t>
            </a:r>
            <a:r>
              <a:rPr lang="en-US" dirty="0"/>
              <a:t> </a:t>
            </a:r>
            <a:r>
              <a:rPr lang="en-US" dirty="0" err="1" smtClean="0"/>
              <a:t>my_folder</a:t>
            </a:r>
            <a:endParaRPr lang="en-US" dirty="0"/>
          </a:p>
          <a:p>
            <a:endParaRPr lang="en-US" dirty="0"/>
          </a:p>
          <a:p>
            <a:r>
              <a:rPr lang="en-US" dirty="0"/>
              <a:t>To create multiple directories at once:</a:t>
            </a:r>
          </a:p>
          <a:p>
            <a:r>
              <a:rPr lang="en-US" dirty="0" err="1">
                <a:solidFill>
                  <a:srgbClr val="FF0000"/>
                </a:solidFill>
              </a:rPr>
              <a:t>mkdir</a:t>
            </a:r>
            <a:r>
              <a:rPr lang="en-US" dirty="0"/>
              <a:t> dir1 dir2 </a:t>
            </a:r>
            <a:r>
              <a:rPr lang="en-US" dirty="0" smtClean="0"/>
              <a:t>dir3</a:t>
            </a:r>
          </a:p>
          <a:p>
            <a:r>
              <a:rPr lang="en-US" dirty="0" err="1">
                <a:solidFill>
                  <a:srgbClr val="FF0000"/>
                </a:solidFill>
              </a:rPr>
              <a:t>m</a:t>
            </a:r>
            <a:r>
              <a:rPr lang="en-US" dirty="0" err="1" smtClean="0">
                <a:solidFill>
                  <a:srgbClr val="FF0000"/>
                </a:solidFill>
              </a:rPr>
              <a:t>kdir</a:t>
            </a:r>
            <a:r>
              <a:rPr lang="en-US" dirty="0" smtClean="0"/>
              <a:t> UTAS</a:t>
            </a:r>
            <a:endParaRPr lang="en-US" dirty="0"/>
          </a:p>
          <a:p>
            <a:endParaRPr lang="en-US" dirty="0"/>
          </a:p>
          <a:p>
            <a:r>
              <a:rPr lang="en-US" dirty="0"/>
              <a:t>Remove an Empty Directory</a:t>
            </a:r>
          </a:p>
          <a:p>
            <a:r>
              <a:rPr lang="en-US" dirty="0" err="1">
                <a:solidFill>
                  <a:srgbClr val="FF0000"/>
                </a:solidFill>
              </a:rPr>
              <a:t>rmdir</a:t>
            </a:r>
            <a:r>
              <a:rPr lang="en-US" dirty="0"/>
              <a:t> – Remove an Empty Directory</a:t>
            </a:r>
          </a:p>
          <a:p>
            <a:r>
              <a:rPr lang="en-US" dirty="0" err="1">
                <a:solidFill>
                  <a:srgbClr val="FF0000"/>
                </a:solidFill>
              </a:rPr>
              <a:t>rmdir</a:t>
            </a:r>
            <a:r>
              <a:rPr lang="en-US" dirty="0"/>
              <a:t> </a:t>
            </a:r>
            <a:r>
              <a:rPr lang="en-US" dirty="0" err="1"/>
              <a:t>empty_folder</a:t>
            </a:r>
            <a:endParaRPr lang="en-US" dirty="0"/>
          </a:p>
          <a:p>
            <a:endParaRPr lang="en-US" dirty="0" smtClean="0"/>
          </a:p>
          <a:p>
            <a:r>
              <a:rPr lang="en-US" dirty="0"/>
              <a:t>Create Parent Directories (-p Option)</a:t>
            </a:r>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a:p>
          <a:p>
            <a:endParaRPr lang="en-US" dirty="0"/>
          </a:p>
        </p:txBody>
      </p:sp>
      <p:pic>
        <p:nvPicPr>
          <p:cNvPr id="5" name="Picture 4"/>
          <p:cNvPicPr>
            <a:picLocks noChangeAspect="1"/>
          </p:cNvPicPr>
          <p:nvPr/>
        </p:nvPicPr>
        <p:blipFill>
          <a:blip r:embed="rId2"/>
          <a:stretch>
            <a:fillRect/>
          </a:stretch>
        </p:blipFill>
        <p:spPr>
          <a:xfrm>
            <a:off x="2135478" y="1435482"/>
            <a:ext cx="5220429" cy="581106"/>
          </a:xfrm>
          <a:prstGeom prst="rect">
            <a:avLst/>
          </a:prstGeom>
        </p:spPr>
      </p:pic>
      <p:pic>
        <p:nvPicPr>
          <p:cNvPr id="7" name="Picture 6"/>
          <p:cNvPicPr>
            <a:picLocks noChangeAspect="1"/>
          </p:cNvPicPr>
          <p:nvPr/>
        </p:nvPicPr>
        <p:blipFill>
          <a:blip r:embed="rId3"/>
          <a:stretch>
            <a:fillRect/>
          </a:stretch>
        </p:blipFill>
        <p:spPr>
          <a:xfrm>
            <a:off x="192247" y="3724528"/>
            <a:ext cx="7344800" cy="2240329"/>
          </a:xfrm>
          <a:prstGeom prst="rect">
            <a:avLst/>
          </a:prstGeom>
        </p:spPr>
      </p:pic>
    </p:spTree>
    <p:extLst>
      <p:ext uri="{BB962C8B-B14F-4D97-AF65-F5344CB8AC3E}">
        <p14:creationId xmlns:p14="http://schemas.microsoft.com/office/powerpoint/2010/main" val="358290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7740581"/>
          </a:xfrm>
          <a:prstGeom prst="rect">
            <a:avLst/>
          </a:prstGeom>
        </p:spPr>
        <p:txBody>
          <a:bodyPr wrap="square">
            <a:spAutoFit/>
          </a:bodyPr>
          <a:lstStyle/>
          <a:p>
            <a:r>
              <a:rPr lang="en-US" dirty="0" smtClean="0"/>
              <a:t>Remove </a:t>
            </a:r>
            <a:r>
              <a:rPr lang="en-US" dirty="0"/>
              <a:t>an Empty Directory</a:t>
            </a:r>
          </a:p>
          <a:p>
            <a:r>
              <a:rPr lang="en-US" dirty="0" err="1">
                <a:solidFill>
                  <a:srgbClr val="FF0000"/>
                </a:solidFill>
              </a:rPr>
              <a:t>rmdir</a:t>
            </a:r>
            <a:r>
              <a:rPr lang="en-US" dirty="0"/>
              <a:t> – Remove an Empty Directory                                                             Remove Files or Directories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Remove Directories   </a:t>
            </a:r>
            <a:r>
              <a:rPr lang="en-US" dirty="0" err="1">
                <a:solidFill>
                  <a:srgbClr val="FF0000"/>
                </a:solidFill>
              </a:rPr>
              <a:t>rm</a:t>
            </a:r>
            <a:r>
              <a:rPr lang="en-US" dirty="0"/>
              <a:t> –r 	Remove the directory </a:t>
            </a:r>
            <a:r>
              <a:rPr lang="en-US" dirty="0" smtClean="0"/>
              <a:t>and </a:t>
            </a:r>
            <a:r>
              <a:rPr lang="en-US" dirty="0"/>
              <a:t>its contents</a:t>
            </a:r>
            <a:r>
              <a:rPr lang="en-US" dirty="0" smtClean="0"/>
              <a:t>. r option is recursive.</a:t>
            </a:r>
            <a:endParaRPr lang="en-US" dirty="0"/>
          </a:p>
          <a:p>
            <a:endParaRPr lang="en-US" dirty="0" smtClean="0"/>
          </a:p>
          <a:p>
            <a:endParaRPr lang="en-US" dirty="0"/>
          </a:p>
          <a:p>
            <a:endParaRPr lang="en-US" sz="1100" dirty="0"/>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smtClean="0"/>
          </a:p>
          <a:p>
            <a:r>
              <a:rPr lang="en-US" dirty="0">
                <a:solidFill>
                  <a:srgbClr val="FF0000"/>
                </a:solidFill>
              </a:rPr>
              <a:t>-f </a:t>
            </a:r>
            <a:r>
              <a:rPr lang="en-US" dirty="0"/>
              <a:t>option(Force) –Ignores warning messages and forces deletion.</a:t>
            </a:r>
          </a:p>
          <a:p>
            <a:r>
              <a:rPr lang="en-US" dirty="0" smtClean="0"/>
              <a:t>Remove </a:t>
            </a:r>
            <a:r>
              <a:rPr lang="en-US" dirty="0"/>
              <a:t>the directory </a:t>
            </a:r>
            <a:r>
              <a:rPr lang="en-US" dirty="0">
                <a:solidFill>
                  <a:srgbClr val="FF0000"/>
                </a:solidFill>
              </a:rPr>
              <a:t>sample</a:t>
            </a:r>
            <a:r>
              <a:rPr lang="en-US" dirty="0"/>
              <a:t> and its contents with out giving warning for write-protected files</a:t>
            </a:r>
            <a:r>
              <a:rPr lang="en-US" dirty="0" smtClean="0"/>
              <a:t>. </a:t>
            </a:r>
          </a:p>
          <a:p>
            <a:r>
              <a:rPr lang="en-US" dirty="0" err="1" smtClean="0">
                <a:solidFill>
                  <a:srgbClr val="FF0000"/>
                </a:solidFill>
              </a:rPr>
              <a:t>rm</a:t>
            </a:r>
            <a:r>
              <a:rPr lang="en-US" dirty="0" smtClean="0">
                <a:solidFill>
                  <a:srgbClr val="FF0000"/>
                </a:solidFill>
              </a:rPr>
              <a:t> –f sample</a:t>
            </a:r>
          </a:p>
          <a:p>
            <a:r>
              <a:rPr lang="en-US" dirty="0" smtClean="0"/>
              <a:t>Delete </a:t>
            </a:r>
            <a:r>
              <a:rPr lang="en-US" dirty="0"/>
              <a:t>All Files of a Specific Type-Removes all .log files in the current </a:t>
            </a:r>
            <a:r>
              <a:rPr lang="en-US" dirty="0" smtClean="0"/>
              <a:t>directory and sub directory.</a:t>
            </a:r>
            <a:endParaRPr lang="en-US" dirty="0" smtClean="0"/>
          </a:p>
          <a:p>
            <a:r>
              <a:rPr lang="en-US" dirty="0" smtClean="0"/>
              <a:t> </a:t>
            </a:r>
            <a:r>
              <a:rPr lang="en-US" dirty="0" err="1">
                <a:solidFill>
                  <a:srgbClr val="FF0000"/>
                </a:solidFill>
              </a:rPr>
              <a:t>rm</a:t>
            </a:r>
            <a:r>
              <a:rPr lang="en-US" dirty="0">
                <a:solidFill>
                  <a:srgbClr val="FF0000"/>
                </a:solidFill>
              </a:rPr>
              <a:t> </a:t>
            </a:r>
            <a:r>
              <a:rPr lang="en-US" dirty="0" smtClean="0">
                <a:solidFill>
                  <a:srgbClr val="FF0000"/>
                </a:solidFill>
              </a:rPr>
              <a:t>-</a:t>
            </a:r>
            <a:r>
              <a:rPr lang="en-US" dirty="0" err="1" smtClean="0">
                <a:solidFill>
                  <a:srgbClr val="FF0000"/>
                </a:solidFill>
              </a:rPr>
              <a:t>rf</a:t>
            </a:r>
            <a:r>
              <a:rPr lang="en-US" dirty="0" smtClean="0">
                <a:solidFill>
                  <a:srgbClr val="FF0000"/>
                </a:solidFill>
              </a:rPr>
              <a:t> </a:t>
            </a:r>
            <a:r>
              <a:rPr lang="en-US" dirty="0">
                <a:solidFill>
                  <a:srgbClr val="FF0000"/>
                </a:solidFill>
              </a:rPr>
              <a:t>*.log</a:t>
            </a:r>
          </a:p>
          <a:p>
            <a:endParaRPr lang="en-US"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83890" y="635519"/>
            <a:ext cx="4563611" cy="2409685"/>
          </a:xfrm>
          <a:prstGeom prst="rect">
            <a:avLst/>
          </a:prstGeom>
        </p:spPr>
      </p:pic>
      <p:pic>
        <p:nvPicPr>
          <p:cNvPr id="5" name="Picture 4"/>
          <p:cNvPicPr>
            <a:picLocks noChangeAspect="1"/>
          </p:cNvPicPr>
          <p:nvPr/>
        </p:nvPicPr>
        <p:blipFill>
          <a:blip r:embed="rId3"/>
          <a:stretch>
            <a:fillRect/>
          </a:stretch>
        </p:blipFill>
        <p:spPr>
          <a:xfrm>
            <a:off x="5015061" y="690665"/>
            <a:ext cx="6010466" cy="2299392"/>
          </a:xfrm>
          <a:prstGeom prst="rect">
            <a:avLst/>
          </a:prstGeom>
        </p:spPr>
      </p:pic>
      <p:pic>
        <p:nvPicPr>
          <p:cNvPr id="7" name="Picture 6"/>
          <p:cNvPicPr>
            <a:picLocks noChangeAspect="1"/>
          </p:cNvPicPr>
          <p:nvPr/>
        </p:nvPicPr>
        <p:blipFill>
          <a:blip r:embed="rId4"/>
          <a:stretch>
            <a:fillRect/>
          </a:stretch>
        </p:blipFill>
        <p:spPr>
          <a:xfrm>
            <a:off x="83890" y="3371839"/>
            <a:ext cx="4639112" cy="1628000"/>
          </a:xfrm>
          <a:prstGeom prst="rect">
            <a:avLst/>
          </a:prstGeom>
        </p:spPr>
      </p:pic>
      <p:pic>
        <p:nvPicPr>
          <p:cNvPr id="8" name="Picture 7"/>
          <p:cNvPicPr>
            <a:picLocks noChangeAspect="1"/>
          </p:cNvPicPr>
          <p:nvPr/>
        </p:nvPicPr>
        <p:blipFill>
          <a:blip r:embed="rId5"/>
          <a:stretch>
            <a:fillRect/>
          </a:stretch>
        </p:blipFill>
        <p:spPr>
          <a:xfrm>
            <a:off x="5015061" y="3431097"/>
            <a:ext cx="5555067" cy="1568742"/>
          </a:xfrm>
          <a:prstGeom prst="rect">
            <a:avLst/>
          </a:prstGeom>
        </p:spPr>
      </p:pic>
    </p:spTree>
    <p:extLst>
      <p:ext uri="{BB962C8B-B14F-4D97-AF65-F5344CB8AC3E}">
        <p14:creationId xmlns:p14="http://schemas.microsoft.com/office/powerpoint/2010/main" val="3075397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6540252"/>
          </a:xfrm>
          <a:prstGeom prst="rect">
            <a:avLst/>
          </a:prstGeom>
        </p:spPr>
        <p:txBody>
          <a:bodyPr wrap="square">
            <a:spAutoFit/>
          </a:bodyPr>
          <a:lstStyle/>
          <a:p>
            <a:r>
              <a:rPr lang="en-US" sz="1600" dirty="0" smtClean="0"/>
              <a:t>The </a:t>
            </a:r>
            <a:r>
              <a:rPr lang="en-US" sz="1600" dirty="0" err="1">
                <a:solidFill>
                  <a:srgbClr val="FF0000"/>
                </a:solidFill>
              </a:rPr>
              <a:t>rm</a:t>
            </a:r>
            <a:r>
              <a:rPr lang="en-US" sz="1600" dirty="0">
                <a:solidFill>
                  <a:srgbClr val="FF0000"/>
                </a:solidFill>
              </a:rPr>
              <a:t> -</a:t>
            </a:r>
            <a:r>
              <a:rPr lang="en-US" sz="1600" dirty="0" err="1">
                <a:solidFill>
                  <a:srgbClr val="FF0000"/>
                </a:solidFill>
              </a:rPr>
              <a:t>ir</a:t>
            </a:r>
            <a:r>
              <a:rPr lang="en-US" sz="1600" dirty="0">
                <a:solidFill>
                  <a:srgbClr val="FF0000"/>
                </a:solidFill>
              </a:rPr>
              <a:t> </a:t>
            </a:r>
            <a:r>
              <a:rPr lang="en-US" sz="1600" dirty="0"/>
              <a:t>command is used to interactively delete files and directories while asking for confirmation before deletion</a:t>
            </a:r>
            <a:r>
              <a:rPr lang="en-US" sz="1600" dirty="0" smtClean="0"/>
              <a:t>.</a:t>
            </a:r>
          </a:p>
          <a:p>
            <a:r>
              <a:rPr lang="en-US" sz="1600" dirty="0" smtClean="0">
                <a:solidFill>
                  <a:srgbClr val="FF0000"/>
                </a:solidFill>
              </a:rPr>
              <a:t>-</a:t>
            </a:r>
            <a:r>
              <a:rPr lang="en-US" sz="1600" dirty="0" err="1">
                <a:solidFill>
                  <a:srgbClr val="FF0000"/>
                </a:solidFill>
              </a:rPr>
              <a:t>i</a:t>
            </a:r>
            <a:r>
              <a:rPr lang="en-US" sz="1600" dirty="0">
                <a:solidFill>
                  <a:srgbClr val="FF0000"/>
                </a:solidFill>
              </a:rPr>
              <a:t> (Interactive Mode) </a:t>
            </a:r>
            <a:r>
              <a:rPr lang="en-US" sz="1600" dirty="0"/>
              <a:t>→ Prompts the user before deleting each file.</a:t>
            </a:r>
          </a:p>
          <a:p>
            <a:r>
              <a:rPr lang="en-US" sz="1600" dirty="0">
                <a:solidFill>
                  <a:srgbClr val="FF0000"/>
                </a:solidFill>
              </a:rPr>
              <a:t>-r (Recursive Mode) </a:t>
            </a:r>
            <a:r>
              <a:rPr lang="en-US" sz="1600" dirty="0"/>
              <a:t>→ Allows deletion of directories and their contents</a:t>
            </a:r>
            <a:endParaRPr lang="en-US" sz="1600"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sz="1100" dirty="0"/>
          </a:p>
          <a:p>
            <a:endParaRPr lang="en-US" dirty="0" smtClean="0"/>
          </a:p>
          <a:p>
            <a:pPr algn="r"/>
            <a:endParaRPr lang="en-US" dirty="0"/>
          </a:p>
          <a:p>
            <a:endParaRPr lang="en-US" dirty="0" smtClean="0"/>
          </a:p>
          <a:p>
            <a:endParaRPr lang="en-US" dirty="0"/>
          </a:p>
          <a:p>
            <a:r>
              <a:rPr lang="en-US" dirty="0" smtClean="0">
                <a:solidFill>
                  <a:srgbClr val="FF0000"/>
                </a:solidFill>
              </a:rPr>
              <a:t>cd</a:t>
            </a:r>
            <a:r>
              <a:rPr lang="en-US" dirty="0" smtClean="0"/>
              <a:t> </a:t>
            </a:r>
            <a:r>
              <a:rPr lang="en-US" dirty="0"/>
              <a:t>command is used to change directory</a:t>
            </a:r>
          </a:p>
          <a:p>
            <a:r>
              <a:rPr lang="en-US" dirty="0">
                <a:solidFill>
                  <a:srgbClr val="FF0000"/>
                </a:solidFill>
              </a:rPr>
              <a:t>cd  /</a:t>
            </a:r>
            <a:r>
              <a:rPr lang="en-US" dirty="0" err="1">
                <a:solidFill>
                  <a:srgbClr val="FF0000"/>
                </a:solidFill>
              </a:rPr>
              <a:t>usr</a:t>
            </a:r>
            <a:r>
              <a:rPr lang="en-US" dirty="0">
                <a:solidFill>
                  <a:srgbClr val="FF0000"/>
                </a:solidFill>
              </a:rPr>
              <a:t>/</a:t>
            </a:r>
            <a:r>
              <a:rPr lang="en-US" dirty="0" err="1">
                <a:solidFill>
                  <a:srgbClr val="FF0000"/>
                </a:solidFill>
              </a:rPr>
              <a:t>tmp</a:t>
            </a:r>
            <a:r>
              <a:rPr lang="en-US" dirty="0"/>
              <a:t>	Change current working directory to /</a:t>
            </a:r>
            <a:r>
              <a:rPr lang="en-US" dirty="0" err="1"/>
              <a:t>usr</a:t>
            </a:r>
            <a:r>
              <a:rPr lang="en-US" dirty="0"/>
              <a:t>/</a:t>
            </a:r>
            <a:r>
              <a:rPr lang="en-US" dirty="0" err="1"/>
              <a:t>tmp</a:t>
            </a:r>
            <a:endParaRPr lang="en-US" dirty="0"/>
          </a:p>
          <a:p>
            <a:r>
              <a:rPr lang="en-US" dirty="0">
                <a:solidFill>
                  <a:srgbClr val="FF0000"/>
                </a:solidFill>
              </a:rPr>
              <a:t>cd</a:t>
            </a:r>
            <a:r>
              <a:rPr lang="en-US" dirty="0"/>
              <a:t>	Change to user’s home directory</a:t>
            </a:r>
          </a:p>
          <a:p>
            <a:r>
              <a:rPr lang="en-US" dirty="0">
                <a:solidFill>
                  <a:srgbClr val="FF0000"/>
                </a:solidFill>
              </a:rPr>
              <a:t>cd  /</a:t>
            </a:r>
            <a:r>
              <a:rPr lang="en-US" dirty="0"/>
              <a:t>	Change to root directory</a:t>
            </a:r>
          </a:p>
          <a:p>
            <a:r>
              <a:rPr lang="en-US" dirty="0">
                <a:solidFill>
                  <a:srgbClr val="FF0000"/>
                </a:solidFill>
              </a:rPr>
              <a:t>cd  ..</a:t>
            </a:r>
            <a:r>
              <a:rPr lang="en-US" dirty="0"/>
              <a:t>	Change to directory one level up (Parent directory</a:t>
            </a:r>
            <a:r>
              <a:rPr lang="en-US" dirty="0" smtClean="0"/>
              <a:t>)</a:t>
            </a:r>
          </a:p>
          <a:p>
            <a:r>
              <a:rPr lang="en-US" dirty="0" smtClean="0">
                <a:solidFill>
                  <a:srgbClr val="FF0000"/>
                </a:solidFill>
              </a:rPr>
              <a:t>cd ~          </a:t>
            </a:r>
            <a:r>
              <a:rPr lang="en-US" dirty="0" smtClean="0"/>
              <a:t>Change </a:t>
            </a:r>
            <a:r>
              <a:rPr lang="en-US" dirty="0"/>
              <a:t>to user’s home directory</a:t>
            </a:r>
          </a:p>
          <a:p>
            <a:endParaRPr lang="en-US" dirty="0"/>
          </a:p>
          <a:p>
            <a:endParaRPr lang="en-US" dirty="0"/>
          </a:p>
          <a:p>
            <a:endParaRPr lang="en-US" dirty="0"/>
          </a:p>
        </p:txBody>
      </p:sp>
      <p:pic>
        <p:nvPicPr>
          <p:cNvPr id="7" name="Picture 6"/>
          <p:cNvPicPr>
            <a:picLocks noChangeAspect="1"/>
          </p:cNvPicPr>
          <p:nvPr/>
        </p:nvPicPr>
        <p:blipFill>
          <a:blip r:embed="rId2"/>
          <a:stretch>
            <a:fillRect/>
          </a:stretch>
        </p:blipFill>
        <p:spPr>
          <a:xfrm>
            <a:off x="83890" y="901170"/>
            <a:ext cx="5201376" cy="3016489"/>
          </a:xfrm>
          <a:prstGeom prst="rect">
            <a:avLst/>
          </a:prstGeom>
        </p:spPr>
      </p:pic>
    </p:spTree>
    <p:extLst>
      <p:ext uri="{BB962C8B-B14F-4D97-AF65-F5344CB8AC3E}">
        <p14:creationId xmlns:p14="http://schemas.microsoft.com/office/powerpoint/2010/main" val="18823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4801314"/>
          </a:xfrm>
          <a:prstGeom prst="rect">
            <a:avLst/>
          </a:prstGeom>
        </p:spPr>
        <p:txBody>
          <a:bodyPr wrap="square">
            <a:spAutoFit/>
          </a:bodyPr>
          <a:lstStyle/>
          <a:p>
            <a:r>
              <a:rPr lang="en-US" dirty="0" err="1">
                <a:solidFill>
                  <a:srgbClr val="FF0000"/>
                </a:solidFill>
              </a:rPr>
              <a:t>cp</a:t>
            </a:r>
            <a:r>
              <a:rPr lang="en-US" dirty="0"/>
              <a:t> command is used to Copy files and directories</a:t>
            </a:r>
          </a:p>
          <a:p>
            <a:r>
              <a:rPr lang="en-US" dirty="0" err="1">
                <a:solidFill>
                  <a:srgbClr val="FF0000"/>
                </a:solidFill>
              </a:rPr>
              <a:t>cp</a:t>
            </a:r>
            <a:r>
              <a:rPr lang="en-US" dirty="0"/>
              <a:t> file1 file2	    Copy file1 to file2</a:t>
            </a:r>
          </a:p>
          <a:p>
            <a:r>
              <a:rPr lang="en-US" dirty="0" err="1">
                <a:solidFill>
                  <a:srgbClr val="FF0000"/>
                </a:solidFill>
              </a:rPr>
              <a:t>cp</a:t>
            </a:r>
            <a:r>
              <a:rPr lang="en-US" dirty="0"/>
              <a:t> file1 file2  /</a:t>
            </a:r>
            <a:r>
              <a:rPr lang="en-US" dirty="0" err="1"/>
              <a:t>tmp</a:t>
            </a:r>
            <a:r>
              <a:rPr lang="en-US" dirty="0"/>
              <a:t>	    Copy file1 and file2 to the /</a:t>
            </a:r>
            <a:r>
              <a:rPr lang="en-US" dirty="0" err="1"/>
              <a:t>tmp</a:t>
            </a:r>
            <a:r>
              <a:rPr lang="en-US" dirty="0"/>
              <a:t> directory</a:t>
            </a:r>
          </a:p>
          <a:p>
            <a:endParaRPr lang="en-US" dirty="0"/>
          </a:p>
          <a:p>
            <a:endParaRPr lang="en-US" dirty="0" smtClean="0">
              <a:solidFill>
                <a:srgbClr val="FF0000"/>
              </a:solidFill>
            </a:endParaRPr>
          </a:p>
          <a:p>
            <a:endParaRPr lang="en-US" dirty="0">
              <a:solidFill>
                <a:srgbClr val="FF0000"/>
              </a:solidFill>
            </a:endParaRPr>
          </a:p>
          <a:p>
            <a:endParaRPr lang="en-US" dirty="0" smtClean="0">
              <a:solidFill>
                <a:srgbClr val="FF0000"/>
              </a:solidFill>
            </a:endParaRPr>
          </a:p>
          <a:p>
            <a:endParaRPr lang="en-US" dirty="0" smtClean="0">
              <a:solidFill>
                <a:srgbClr val="FF0000"/>
              </a:solidFill>
            </a:endParaRPr>
          </a:p>
          <a:p>
            <a:r>
              <a:rPr lang="en-US" dirty="0" smtClean="0">
                <a:solidFill>
                  <a:srgbClr val="FF0000"/>
                </a:solidFill>
              </a:rPr>
              <a:t>mv</a:t>
            </a:r>
            <a:r>
              <a:rPr lang="en-US" dirty="0" smtClean="0"/>
              <a:t> </a:t>
            </a:r>
            <a:r>
              <a:rPr lang="en-US" dirty="0"/>
              <a:t>command is used to Move or rename files and directory</a:t>
            </a:r>
          </a:p>
          <a:p>
            <a:r>
              <a:rPr lang="en-US" dirty="0">
                <a:solidFill>
                  <a:srgbClr val="FF0000"/>
                </a:solidFill>
              </a:rPr>
              <a:t>mv</a:t>
            </a:r>
            <a:r>
              <a:rPr lang="en-US" dirty="0"/>
              <a:t> file2  /</a:t>
            </a:r>
            <a:r>
              <a:rPr lang="en-US" dirty="0" smtClean="0"/>
              <a:t>temp     </a:t>
            </a:r>
            <a:r>
              <a:rPr lang="en-US" dirty="0"/>
              <a:t>f</a:t>
            </a:r>
            <a:r>
              <a:rPr lang="en-US" dirty="0" smtClean="0"/>
              <a:t>ile2 </a:t>
            </a:r>
            <a:r>
              <a:rPr lang="en-US" dirty="0"/>
              <a:t>is moved to directory /</a:t>
            </a:r>
            <a:r>
              <a:rPr lang="en-US" dirty="0" err="1"/>
              <a:t>tmp</a:t>
            </a:r>
            <a:endParaRPr lang="en-US" dirty="0"/>
          </a:p>
          <a:p>
            <a:r>
              <a:rPr lang="en-US" dirty="0">
                <a:solidFill>
                  <a:srgbClr val="FF0000"/>
                </a:solidFill>
              </a:rPr>
              <a:t>mv</a:t>
            </a:r>
            <a:r>
              <a:rPr lang="en-US" dirty="0"/>
              <a:t> file1 file2     file1 is changed name to </a:t>
            </a:r>
            <a:r>
              <a:rPr lang="en-US" dirty="0" smtClean="0"/>
              <a:t>file2</a:t>
            </a:r>
          </a:p>
          <a:p>
            <a:endParaRPr lang="en-US" dirty="0"/>
          </a:p>
          <a:p>
            <a:r>
              <a:rPr lang="en-US" dirty="0" smtClean="0"/>
              <a:t>Create </a:t>
            </a:r>
            <a:r>
              <a:rPr lang="en-US" dirty="0"/>
              <a:t>an Empty File</a:t>
            </a:r>
          </a:p>
          <a:p>
            <a:r>
              <a:rPr lang="en-US" dirty="0">
                <a:solidFill>
                  <a:srgbClr val="FF0000"/>
                </a:solidFill>
              </a:rPr>
              <a:t>touch</a:t>
            </a:r>
            <a:r>
              <a:rPr lang="en-US" dirty="0"/>
              <a:t> newfile.txt</a:t>
            </a:r>
          </a:p>
          <a:p>
            <a:r>
              <a:rPr lang="en-US" dirty="0">
                <a:solidFill>
                  <a:srgbClr val="FF0000"/>
                </a:solidFill>
              </a:rPr>
              <a:t>touch</a:t>
            </a:r>
            <a:r>
              <a:rPr lang="en-US" dirty="0"/>
              <a:t> t1.txt;</a:t>
            </a:r>
            <a:r>
              <a:rPr lang="en-US" dirty="0">
                <a:solidFill>
                  <a:srgbClr val="FF0000"/>
                </a:solidFill>
              </a:rPr>
              <a:t>touch</a:t>
            </a:r>
            <a:r>
              <a:rPr lang="en-US" dirty="0"/>
              <a:t> t2.txt;</a:t>
            </a:r>
            <a:r>
              <a:rPr lang="en-US" dirty="0">
                <a:solidFill>
                  <a:srgbClr val="FF0000"/>
                </a:solidFill>
              </a:rPr>
              <a:t>touch</a:t>
            </a:r>
            <a:r>
              <a:rPr lang="en-US" dirty="0"/>
              <a:t> </a:t>
            </a:r>
            <a:r>
              <a:rPr lang="en-US" dirty="0" smtClean="0"/>
              <a:t>t3.txt</a:t>
            </a:r>
          </a:p>
          <a:p>
            <a:endParaRPr lang="en-US" dirty="0"/>
          </a:p>
          <a:p>
            <a:endParaRPr lang="en-US" dirty="0"/>
          </a:p>
        </p:txBody>
      </p:sp>
      <p:pic>
        <p:nvPicPr>
          <p:cNvPr id="5" name="Picture 4"/>
          <p:cNvPicPr>
            <a:picLocks noChangeAspect="1"/>
          </p:cNvPicPr>
          <p:nvPr/>
        </p:nvPicPr>
        <p:blipFill>
          <a:blip r:embed="rId2"/>
          <a:stretch>
            <a:fillRect/>
          </a:stretch>
        </p:blipFill>
        <p:spPr>
          <a:xfrm>
            <a:off x="202384" y="907054"/>
            <a:ext cx="5661190" cy="1131471"/>
          </a:xfrm>
          <a:prstGeom prst="rect">
            <a:avLst/>
          </a:prstGeom>
        </p:spPr>
      </p:pic>
      <p:pic>
        <p:nvPicPr>
          <p:cNvPr id="7" name="Picture 6"/>
          <p:cNvPicPr>
            <a:picLocks noChangeAspect="1"/>
          </p:cNvPicPr>
          <p:nvPr/>
        </p:nvPicPr>
        <p:blipFill>
          <a:blip r:embed="rId3"/>
          <a:stretch>
            <a:fillRect/>
          </a:stretch>
        </p:blipFill>
        <p:spPr>
          <a:xfrm>
            <a:off x="5941873" y="1784797"/>
            <a:ext cx="6115904" cy="4725059"/>
          </a:xfrm>
          <a:prstGeom prst="rect">
            <a:avLst/>
          </a:prstGeom>
        </p:spPr>
      </p:pic>
      <p:pic>
        <p:nvPicPr>
          <p:cNvPr id="8" name="Picture 7"/>
          <p:cNvPicPr>
            <a:picLocks noChangeAspect="1"/>
          </p:cNvPicPr>
          <p:nvPr/>
        </p:nvPicPr>
        <p:blipFill>
          <a:blip r:embed="rId4"/>
          <a:stretch>
            <a:fillRect/>
          </a:stretch>
        </p:blipFill>
        <p:spPr>
          <a:xfrm>
            <a:off x="83890" y="4328327"/>
            <a:ext cx="5839640" cy="2181529"/>
          </a:xfrm>
          <a:prstGeom prst="rect">
            <a:avLst/>
          </a:prstGeom>
        </p:spPr>
      </p:pic>
    </p:spTree>
    <p:extLst>
      <p:ext uri="{BB962C8B-B14F-4D97-AF65-F5344CB8AC3E}">
        <p14:creationId xmlns:p14="http://schemas.microsoft.com/office/powerpoint/2010/main" val="52726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2" name="Rectangle 1"/>
          <p:cNvSpPr/>
          <p:nvPr/>
        </p:nvSpPr>
        <p:spPr>
          <a:xfrm>
            <a:off x="83890" y="55547"/>
            <a:ext cx="12108110" cy="6186309"/>
          </a:xfrm>
          <a:prstGeom prst="rect">
            <a:avLst/>
          </a:prstGeom>
        </p:spPr>
        <p:txBody>
          <a:bodyPr wrap="square">
            <a:spAutoFit/>
          </a:bodyPr>
          <a:lstStyle/>
          <a:p>
            <a:r>
              <a:rPr lang="en-US" u="sng" dirty="0">
                <a:solidFill>
                  <a:srgbClr val="FF0000"/>
                </a:solidFill>
              </a:rPr>
              <a:t>Working with test editor (</a:t>
            </a:r>
            <a:r>
              <a:rPr lang="en-US" u="sng" dirty="0" err="1">
                <a:solidFill>
                  <a:srgbClr val="FF0000"/>
                </a:solidFill>
              </a:rPr>
              <a:t>nano</a:t>
            </a:r>
            <a:r>
              <a:rPr lang="en-US" u="sng" dirty="0">
                <a:solidFill>
                  <a:srgbClr val="FF0000"/>
                </a:solidFill>
              </a:rPr>
              <a:t>, vi </a:t>
            </a:r>
            <a:r>
              <a:rPr lang="en-US" u="sng" dirty="0" err="1">
                <a:solidFill>
                  <a:srgbClr val="FF0000"/>
                </a:solidFill>
              </a:rPr>
              <a:t>etc</a:t>
            </a:r>
            <a:r>
              <a:rPr lang="en-US" u="sng" dirty="0">
                <a:solidFill>
                  <a:srgbClr val="FF0000"/>
                </a:solidFill>
              </a:rPr>
              <a:t>)</a:t>
            </a:r>
          </a:p>
          <a:p>
            <a:r>
              <a:rPr lang="en-US" u="sng" dirty="0"/>
              <a:t>Nano Editor in Linux</a:t>
            </a:r>
          </a:p>
          <a:p>
            <a:r>
              <a:rPr lang="en-US" dirty="0"/>
              <a:t>The Nano text editor is a simple and user-friendly command-line text editor for Linux. It is pre-installed in most Linux distributions and is an excellent choice for quick file editing.</a:t>
            </a:r>
          </a:p>
          <a:p>
            <a:endParaRPr lang="en-US" dirty="0"/>
          </a:p>
          <a:p>
            <a:r>
              <a:rPr lang="en-US" dirty="0"/>
              <a:t>1. Open the file with Nano:</a:t>
            </a:r>
          </a:p>
          <a:p>
            <a:r>
              <a:rPr lang="en-US" dirty="0" err="1">
                <a:solidFill>
                  <a:srgbClr val="FF0000"/>
                </a:solidFill>
              </a:rPr>
              <a:t>nano</a:t>
            </a:r>
            <a:r>
              <a:rPr lang="en-US" dirty="0">
                <a:solidFill>
                  <a:srgbClr val="FF0000"/>
                </a:solidFill>
              </a:rPr>
              <a:t> </a:t>
            </a:r>
            <a:r>
              <a:rPr lang="en-US" dirty="0" smtClean="0">
                <a:solidFill>
                  <a:srgbClr val="FF0000"/>
                </a:solidFill>
              </a:rPr>
              <a:t>myfile.txt</a:t>
            </a:r>
          </a:p>
          <a:p>
            <a:r>
              <a:rPr lang="en-US" dirty="0" err="1" smtClean="0">
                <a:solidFill>
                  <a:srgbClr val="FF0000"/>
                </a:solidFill>
              </a:rPr>
              <a:t>nano</a:t>
            </a:r>
            <a:r>
              <a:rPr lang="en-US" dirty="0" smtClean="0">
                <a:solidFill>
                  <a:srgbClr val="FF0000"/>
                </a:solidFill>
              </a:rPr>
              <a:t> –</a:t>
            </a:r>
            <a:r>
              <a:rPr lang="en-US" smtClean="0">
                <a:solidFill>
                  <a:srgbClr val="FF0000"/>
                </a:solidFill>
              </a:rPr>
              <a:t>l myfile.txt</a:t>
            </a:r>
            <a:endParaRPr lang="en-US" dirty="0" smtClean="0">
              <a:solidFill>
                <a:srgbClr val="FF0000"/>
              </a:solidFill>
            </a:endParaRPr>
          </a:p>
          <a:p>
            <a:r>
              <a:rPr lang="en-US" dirty="0" smtClean="0"/>
              <a:t>l is line number</a:t>
            </a:r>
            <a:endParaRPr lang="en-US" dirty="0"/>
          </a:p>
          <a:p>
            <a:r>
              <a:rPr lang="en-US" dirty="0"/>
              <a:t>2. Start typing or editing text.</a:t>
            </a:r>
          </a:p>
          <a:p>
            <a:r>
              <a:rPr lang="en-US" dirty="0"/>
              <a:t>Save the changes by pressing:</a:t>
            </a:r>
          </a:p>
          <a:p>
            <a:r>
              <a:rPr lang="en-US" dirty="0">
                <a:solidFill>
                  <a:srgbClr val="FF0000"/>
                </a:solidFill>
              </a:rPr>
              <a:t>CTRL + O</a:t>
            </a:r>
            <a:r>
              <a:rPr lang="en-US" dirty="0"/>
              <a:t> (Write Out)</a:t>
            </a:r>
          </a:p>
          <a:p>
            <a:r>
              <a:rPr lang="en-US" dirty="0"/>
              <a:t>Press Enter to confirm.</a:t>
            </a:r>
          </a:p>
          <a:p>
            <a:r>
              <a:rPr lang="en-US" dirty="0"/>
              <a:t>3. Exit Nano using:</a:t>
            </a:r>
          </a:p>
          <a:p>
            <a:r>
              <a:rPr lang="en-US" dirty="0">
                <a:solidFill>
                  <a:srgbClr val="FF0000"/>
                </a:solidFill>
              </a:rPr>
              <a:t>CTRL + X</a:t>
            </a:r>
          </a:p>
          <a:p>
            <a:r>
              <a:rPr lang="en-US" dirty="0"/>
              <a:t>Press </a:t>
            </a:r>
            <a:r>
              <a:rPr lang="en-US" dirty="0">
                <a:solidFill>
                  <a:srgbClr val="FF0000"/>
                </a:solidFill>
              </a:rPr>
              <a:t>Y</a:t>
            </a:r>
            <a:r>
              <a:rPr lang="en-US" dirty="0"/>
              <a:t> to save, or </a:t>
            </a:r>
            <a:r>
              <a:rPr lang="en-US" dirty="0">
                <a:solidFill>
                  <a:srgbClr val="FF0000"/>
                </a:solidFill>
              </a:rPr>
              <a:t>N</a:t>
            </a:r>
            <a:r>
              <a:rPr lang="en-US" dirty="0"/>
              <a:t> to exit without saving.</a:t>
            </a:r>
          </a:p>
          <a:p>
            <a:endParaRPr lang="en-US" dirty="0"/>
          </a:p>
          <a:p>
            <a:r>
              <a:rPr lang="en-US" dirty="0">
                <a:solidFill>
                  <a:srgbClr val="FF0000"/>
                </a:solidFill>
              </a:rPr>
              <a:t>CTRL + O</a:t>
            </a:r>
            <a:r>
              <a:rPr lang="en-US" dirty="0"/>
              <a:t>	Save file</a:t>
            </a:r>
          </a:p>
          <a:p>
            <a:r>
              <a:rPr lang="en-US" dirty="0">
                <a:solidFill>
                  <a:srgbClr val="FF0000"/>
                </a:solidFill>
              </a:rPr>
              <a:t>CTRL + X	</a:t>
            </a:r>
            <a:r>
              <a:rPr lang="en-US" dirty="0"/>
              <a:t>Exit Nano</a:t>
            </a:r>
          </a:p>
          <a:p>
            <a:r>
              <a:rPr lang="en-US" dirty="0">
                <a:solidFill>
                  <a:srgbClr val="FF0000"/>
                </a:solidFill>
              </a:rPr>
              <a:t>CTRL + G</a:t>
            </a:r>
            <a:r>
              <a:rPr lang="en-US" dirty="0"/>
              <a:t>	Help menu</a:t>
            </a:r>
          </a:p>
          <a:p>
            <a:r>
              <a:rPr lang="en-US" dirty="0">
                <a:solidFill>
                  <a:srgbClr val="FF0000"/>
                </a:solidFill>
              </a:rPr>
              <a:t>CTRL + K</a:t>
            </a:r>
            <a:r>
              <a:rPr lang="en-US" dirty="0"/>
              <a:t>	Cut a line</a:t>
            </a:r>
          </a:p>
          <a:p>
            <a:r>
              <a:rPr lang="en-US" dirty="0">
                <a:solidFill>
                  <a:srgbClr val="FF0000"/>
                </a:solidFill>
              </a:rPr>
              <a:t>CTRL + U</a:t>
            </a:r>
            <a:r>
              <a:rPr lang="en-US" dirty="0"/>
              <a:t>	Paste a line</a:t>
            </a:r>
          </a:p>
        </p:txBody>
      </p:sp>
    </p:spTree>
    <p:extLst>
      <p:ext uri="{BB962C8B-B14F-4D97-AF65-F5344CB8AC3E}">
        <p14:creationId xmlns:p14="http://schemas.microsoft.com/office/powerpoint/2010/main" val="2303669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4368</TotalTime>
  <Words>2300</Words>
  <Application>Microsoft Office PowerPoint</Application>
  <PresentationFormat>Widescreen</PresentationFormat>
  <Paragraphs>572</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Muli</vt:lpstr>
      <vt:lpstr>var(--font-din)</vt:lpstr>
      <vt:lpstr>Wingdings</vt:lpstr>
      <vt:lpstr>Office Theme</vt:lpstr>
      <vt:lpstr>System Administration-CSNW3202-ITNT403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Kernel runtime management and troubleshooting</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Administration-CSNW3202</dc:title>
  <dc:creator>Sivaramu Kumarasamy</dc:creator>
  <cp:lastModifiedBy>Sivaramu Kumarasamy  </cp:lastModifiedBy>
  <cp:revision>119</cp:revision>
  <dcterms:created xsi:type="dcterms:W3CDTF">2025-01-10T15:44:03Z</dcterms:created>
  <dcterms:modified xsi:type="dcterms:W3CDTF">2025-02-23T15:53:38Z</dcterms:modified>
</cp:coreProperties>
</file>