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1.xml" ContentType="application/vnd.openxmlformats-officedocument.presentationml.notesSlide+xml"/>
  <Override PartName="/ppt/notesSlides/_rels/notesSlide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bar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Study &amp; selection</c:v>
                </c:pt>
              </c:strCache>
            </c:strRef>
          </c:tx>
          <c:spPr>
            <a:solidFill>
              <a:srgbClr val="2da2bf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Design Phase</c:v>
                </c:pt>
              </c:strCache>
            </c:strRef>
          </c:tx>
          <c:spPr>
            <a:solidFill>
              <a:srgbClr val="da1f28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Implementation Phase</c:v>
                </c:pt>
              </c:strCache>
            </c:strRef>
          </c:tx>
          <c:spPr>
            <a:solidFill>
              <a:srgbClr val="eb641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system Testing</c:v>
                </c:pt>
              </c:strCache>
            </c:strRef>
          </c:tx>
          <c:spPr>
            <a:solidFill>
              <a:srgbClr val="39639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>14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Field testing</c:v>
                </c:pt>
              </c:strCache>
            </c:strRef>
          </c:tx>
          <c:spPr>
            <a:solidFill>
              <a:srgbClr val="474b78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4</c:f>
              <c:numCache>
                <c:formatCode>General</c:formatCode>
                <c:ptCount val="5"/>
                <c:pt idx="0">
                  <c:v>14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gapWidth val="150"/>
        <c:overlap val="100"/>
        <c:axId val="85700418"/>
        <c:axId val="32852385"/>
      </c:barChart>
      <c:catAx>
        <c:axId val="85700418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defRPr>
            </a:pPr>
          </a:p>
        </c:txPr>
        <c:crossAx val="32852385"/>
        <c:crosses val="autoZero"/>
        <c:auto val="1"/>
        <c:lblAlgn val="ctr"/>
        <c:lblOffset val="100"/>
      </c:catAx>
      <c:valAx>
        <c:axId val="32852385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defRPr>
            </a:pPr>
          </a:p>
        </c:txPr>
        <c:crossAx val="85700418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24B91A4-1402-4F3D-9D80-ACEF3B2DF2E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52513F-AD6A-4170-A6B1-4658FDFDC60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dist="381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8C51C80-847E-46FA-89AE-96316D8D209D}" type="datetime1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01/09/2018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2EB045C-F023-4229-B120-1596F6CA4056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411640" y="1772640"/>
            <a:ext cx="4320000" cy="173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Garbage Surveillance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6793200" y="649296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1/10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508000" y="4869000"/>
            <a:ext cx="3456000" cy="15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Project by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Aashirwad N. B. (01FB14EEE004)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Kavin Nishanth  (01FB14EEE0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Koustav Mandal (01FB14EEE038)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Guide: Dr. M. J. Venkatarangan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01BE03-FB07-46EF-880F-AC007988DEC6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251640" y="2133000"/>
            <a:ext cx="8712720" cy="2376000"/>
          </a:xfrm>
          <a:prstGeom prst="rect">
            <a:avLst/>
          </a:prstGeom>
          <a:ln w="9360"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58560" y="620640"/>
            <a:ext cx="6475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Timeline of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D3E0A2-38DD-4B43-A52D-2FFD9CD6C44F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899640" y="836640"/>
            <a:ext cx="40320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Specifications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Expected operating time of the robot: 1 to 2 hours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Speed of the robot: ~30 cm/s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588360" y="6381360"/>
            <a:ext cx="237600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3/10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67640" y="620640"/>
            <a:ext cx="648036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Relevance to Society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55640" y="2493000"/>
            <a:ext cx="698436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 relevance is very high in India as accumulated garbage is unattended for many days, leading to diseases.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It will also be a good framework for learn-and-repeat robot applications (For example, transporting memos in a bank).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280160" y="1005840"/>
            <a:ext cx="6035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371600" y="2194560"/>
            <a:ext cx="621792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C. Sprunk, G. D. Tipaldi, A. Cherubini, and W. Burgard, “Lidar-based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teach-and-repeat of mobile robot trajectories,” in Proc. of the IEEE/RSJ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Intl. Conf. on Intelligent Robots and Systems (IROS), 2013.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Alvaro Salmador, Javier Pérez Cid, Ignacio Rodríguez Novelle, “Intelligent Garbage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Classifier”, International Journal of Interactive Multimedia and Artificial Intelligence, 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793200" y="649296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12/12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763640" y="2565000"/>
            <a:ext cx="5904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793200" y="649296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2/10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23640" y="692640"/>
            <a:ext cx="5256360" cy="5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95640" y="2205000"/>
            <a:ext cx="7704360" cy="639000"/>
          </a:xfrm>
          <a:prstGeom prst="rect">
            <a:avLst/>
          </a:prstGeom>
          <a:solidFill>
            <a:srgbClr val="78d6ea"/>
          </a:solidFill>
          <a:ln w="5508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 search for garbage sites in the PES campus and alert the house-keeping authorities.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6793200" y="649296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3/11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27640" y="1268640"/>
            <a:ext cx="720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Possible 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899640" y="1989000"/>
            <a:ext cx="792036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1. Install cameras at multiple locations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2. Manual cleaning and surveillance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3. Design a drone to survey the campus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4. Design a mobile robot to patrol the campus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793200" y="649296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4/10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27640" y="908640"/>
            <a:ext cx="727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WHY the Mobile Robot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899640" y="1700640"/>
            <a:ext cx="79203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Using multiple cameras can be costly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Manual cleaning may not be effective or hygienic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Drones can trespass privacy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6E5214C-AD15-4B07-8ADB-5B5AC6B65C28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539640" y="476640"/>
            <a:ext cx="403200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990360" y="2286000"/>
            <a:ext cx="705636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Rain water can harm components of the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Complex terrain can affect the mobility of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Battery drainage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Possible damage due to human intervention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5.  Range and wireless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BD14C2-2CC9-4D62-A6C7-14B37B25D4BF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395640" y="332640"/>
            <a:ext cx="532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611640" y="1412640"/>
            <a:ext cx="806436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Study and selection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Chalk down the high level requirements for the project and list down test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Design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Define the system architecture for the robot – mechanical, electrical and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Design the algorithms used to learn and retrace the path and to detect garbage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51DFCB4-97A7-4BFC-83C8-70993B79EDE3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1043640" y="980640"/>
            <a:ext cx="626436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3. Implementation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Implement the subsystems involved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Implement the algorithms on a test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4. System Testing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Integrate all the subsystems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Implement the algorithms on the designed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76F1637-C5AC-4A6D-B79C-065B4EA60D34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1115640" y="1340640"/>
            <a:ext cx="54003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5. Field Testing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Test the working of the prototype under different simulated and real world 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793200" y="649296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4/10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75" name="Chart 3"/>
          <p:cNvGraphicFramePr/>
          <p:nvPr/>
        </p:nvGraphicFramePr>
        <p:xfrm>
          <a:off x="467640" y="1628640"/>
          <a:ext cx="7992360" cy="406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6" name="CustomShape 2"/>
          <p:cNvSpPr/>
          <p:nvPr/>
        </p:nvSpPr>
        <p:spPr>
          <a:xfrm>
            <a:off x="683640" y="476640"/>
            <a:ext cx="5616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Timeline of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371</TotalTime>
  <Application>LibreOffice/5.2.5.1$Windows_X86_64 LibreOffice_project/0312e1a284a7d50ca85a365c316c7abbf20a4d22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2018-01-08T04:17:12Z</dcterms:created>
  <dc:creator>Koustav</dc:creator>
  <dc:description/>
  <dc:language>en-US</dc:language>
  <cp:lastModifiedBy/>
  <dcterms:modified xsi:type="dcterms:W3CDTF">2018-01-09T12:22:16Z</dcterms:modified>
  <cp:revision>49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