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1" r:id="rId1"/>
  </p:sldMasterIdLst>
  <p:notesMasterIdLst>
    <p:notesMasterId r:id="rId15"/>
  </p:notesMasterIdLst>
  <p:sldIdLst>
    <p:sldId id="270" r:id="rId2"/>
    <p:sldId id="257" r:id="rId3"/>
    <p:sldId id="258" r:id="rId4"/>
    <p:sldId id="260" r:id="rId5"/>
    <p:sldId id="261" r:id="rId6"/>
    <p:sldId id="267" r:id="rId7"/>
    <p:sldId id="263" r:id="rId8"/>
    <p:sldId id="264" r:id="rId9"/>
    <p:sldId id="271" r:id="rId10"/>
    <p:sldId id="268" r:id="rId11"/>
    <p:sldId id="269" r:id="rId12"/>
    <p:sldId id="259"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4061" autoAdjust="0"/>
  </p:normalViewPr>
  <p:slideViewPr>
    <p:cSldViewPr snapToGrid="0" snapToObjects="1">
      <p:cViewPr>
        <p:scale>
          <a:sx n="60" d="100"/>
          <a:sy n="60" d="100"/>
        </p:scale>
        <p:origin x="942"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7A7CEC-D52F-8040-959A-C24BF7FFEC5F}" type="datetimeFigureOut">
              <a:rPr lang="en-SA" smtClean="0"/>
              <a:t>11/20/2021</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6621D-2234-9944-A40E-7F6815DDFE9D}" type="slidenum">
              <a:rPr lang="en-SA" smtClean="0"/>
              <a:t>‹#›</a:t>
            </a:fld>
            <a:endParaRPr lang="en-SA"/>
          </a:p>
        </p:txBody>
      </p:sp>
    </p:spTree>
    <p:extLst>
      <p:ext uri="{BB962C8B-B14F-4D97-AF65-F5344CB8AC3E}">
        <p14:creationId xmlns:p14="http://schemas.microsoft.com/office/powerpoint/2010/main" val="526182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these impacts into consideration, this project aims to discover and analyze correlations for airplane crashes, raise awareness of flight safety, and better understand its problems and progress.</a:t>
            </a:r>
          </a:p>
          <a:p>
            <a:endParaRPr lang="en-SA" dirty="0"/>
          </a:p>
        </p:txBody>
      </p:sp>
      <p:sp>
        <p:nvSpPr>
          <p:cNvPr id="4" name="Slide Number Placeholder 3"/>
          <p:cNvSpPr>
            <a:spLocks noGrp="1"/>
          </p:cNvSpPr>
          <p:nvPr>
            <p:ph type="sldNum" sz="quarter" idx="5"/>
          </p:nvPr>
        </p:nvSpPr>
        <p:spPr/>
        <p:txBody>
          <a:bodyPr/>
          <a:lstStyle/>
          <a:p>
            <a:fld id="{9D16621D-2234-9944-A40E-7F6815DDFE9D}" type="slidenum">
              <a:rPr lang="en-SA" smtClean="0"/>
              <a:t>2</a:t>
            </a:fld>
            <a:endParaRPr lang="en-SA"/>
          </a:p>
        </p:txBody>
      </p:sp>
    </p:spTree>
    <p:extLst>
      <p:ext uri="{BB962C8B-B14F-4D97-AF65-F5344CB8AC3E}">
        <p14:creationId xmlns:p14="http://schemas.microsoft.com/office/powerpoint/2010/main" val="634858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9D16621D-2234-9944-A40E-7F6815DDFE9D}" type="slidenum">
              <a:rPr lang="en-SA" smtClean="0"/>
              <a:t>4</a:t>
            </a:fld>
            <a:endParaRPr lang="en-SA"/>
          </a:p>
        </p:txBody>
      </p:sp>
    </p:spTree>
    <p:extLst>
      <p:ext uri="{BB962C8B-B14F-4D97-AF65-F5344CB8AC3E}">
        <p14:creationId xmlns:p14="http://schemas.microsoft.com/office/powerpoint/2010/main" val="1664951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9D16621D-2234-9944-A40E-7F6815DDFE9D}" type="slidenum">
              <a:rPr lang="en-SA" smtClean="0"/>
              <a:t>5</a:t>
            </a:fld>
            <a:endParaRPr lang="en-SA"/>
          </a:p>
        </p:txBody>
      </p:sp>
    </p:spTree>
    <p:extLst>
      <p:ext uri="{BB962C8B-B14F-4D97-AF65-F5344CB8AC3E}">
        <p14:creationId xmlns:p14="http://schemas.microsoft.com/office/powerpoint/2010/main" val="1674119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9D16621D-2234-9944-A40E-7F6815DDFE9D}" type="slidenum">
              <a:rPr lang="en-SA" smtClean="0"/>
              <a:t>6</a:t>
            </a:fld>
            <a:endParaRPr lang="en-SA"/>
          </a:p>
        </p:txBody>
      </p:sp>
    </p:spTree>
    <p:extLst>
      <p:ext uri="{BB962C8B-B14F-4D97-AF65-F5344CB8AC3E}">
        <p14:creationId xmlns:p14="http://schemas.microsoft.com/office/powerpoint/2010/main" val="4289002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9D16621D-2234-9944-A40E-7F6815DDFE9D}" type="slidenum">
              <a:rPr lang="en-SA" smtClean="0"/>
              <a:t>7</a:t>
            </a:fld>
            <a:endParaRPr lang="en-SA"/>
          </a:p>
        </p:txBody>
      </p:sp>
    </p:spTree>
    <p:extLst>
      <p:ext uri="{BB962C8B-B14F-4D97-AF65-F5344CB8AC3E}">
        <p14:creationId xmlns:p14="http://schemas.microsoft.com/office/powerpoint/2010/main" val="1928969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9D16621D-2234-9944-A40E-7F6815DDFE9D}" type="slidenum">
              <a:rPr lang="en-SA" smtClean="0"/>
              <a:t>10</a:t>
            </a:fld>
            <a:endParaRPr lang="en-SA"/>
          </a:p>
        </p:txBody>
      </p:sp>
    </p:spTree>
    <p:extLst>
      <p:ext uri="{BB962C8B-B14F-4D97-AF65-F5344CB8AC3E}">
        <p14:creationId xmlns:p14="http://schemas.microsoft.com/office/powerpoint/2010/main" val="2767771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9D16621D-2234-9944-A40E-7F6815DDFE9D}" type="slidenum">
              <a:rPr lang="en-SA" smtClean="0"/>
              <a:t>12</a:t>
            </a:fld>
            <a:endParaRPr lang="en-SA"/>
          </a:p>
        </p:txBody>
      </p:sp>
    </p:spTree>
    <p:extLst>
      <p:ext uri="{BB962C8B-B14F-4D97-AF65-F5344CB8AC3E}">
        <p14:creationId xmlns:p14="http://schemas.microsoft.com/office/powerpoint/2010/main" val="3161601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5898F52-2787-4BA2-BBBC-9395E9F86D50}" type="datetimeFigureOut">
              <a:rPr lang="en-US" smtClean="0"/>
              <a:t>11/20/2021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C8B8A27-DF03-4546-BA93-21C967D57E5C}"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7601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91236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46125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191769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5898F52-2787-4BA2-BBBC-9395E9F86D50}" type="datetimeFigureOut">
              <a:rPr lang="en-US" smtClean="0"/>
              <a:t>11/20/2021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C8B8A27-DF03-4546-BA93-21C967D57E5C}"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3720434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pPr/>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4010213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pPr/>
              <a:t>11/20/2021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66095725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25340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t>11/20/2021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48757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5898F52-2787-4BA2-BBBC-9395E9F86D50}" type="datetimeFigureOut">
              <a:rPr lang="en-US" smtClean="0"/>
              <a:pPr/>
              <a:t>11/20/2021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4C8B8A27-DF03-4546-BA93-21C967D57E5C}" type="slidenum">
              <a:rPr lang="en-US" smtClean="0"/>
              <a:pPr/>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755922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B5898F52-2787-4BA2-BBBC-9395E9F86D50}" type="datetimeFigureOut">
              <a:rPr lang="en-US" smtClean="0"/>
              <a:t>11/20/2021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154192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5898F52-2787-4BA2-BBBC-9395E9F86D50}" type="datetimeFigureOut">
              <a:rPr lang="en-US" smtClean="0"/>
              <a:pPr/>
              <a:t>11/20/2021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C8B8A27-DF03-4546-BA93-21C967D57E5C}" type="slidenum">
              <a:rPr lang="en-US" smtClean="0"/>
              <a:pPr/>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6932418"/>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1" name="Rectangle 10">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8A25BF79-9ED2-4290-8C48-1AB107B67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FA0B0DB9-9592-477A-88BB-5A1139A94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9705" y="240367"/>
            <a:ext cx="6385010" cy="6377266"/>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tx1">
              <a:alpha val="10000"/>
            </a:schemeClr>
          </a:solidFill>
          <a:ln w="0">
            <a:noFill/>
            <a:prstDash val="solid"/>
            <a:round/>
            <a:headEnd/>
            <a:tailEnd/>
          </a:ln>
        </p:spPr>
      </p:sp>
      <p:sp>
        <p:nvSpPr>
          <p:cNvPr id="4" name="Rectangle 3">
            <a:extLst>
              <a:ext uri="{FF2B5EF4-FFF2-40B4-BE49-F238E27FC236}">
                <a16:creationId xmlns:a16="http://schemas.microsoft.com/office/drawing/2014/main" id="{CB107E5B-19D0-7B46-B033-BD00091493A8}"/>
              </a:ext>
            </a:extLst>
          </p:cNvPr>
          <p:cNvSpPr/>
          <p:nvPr/>
        </p:nvSpPr>
        <p:spPr>
          <a:xfrm>
            <a:off x="4962077" y="1068755"/>
            <a:ext cx="6434864" cy="472049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7200" cap="all" spc="800" dirty="0">
                <a:latin typeface="+mj-lt"/>
                <a:ea typeface="+mj-ea"/>
                <a:cs typeface="+mj-cs"/>
              </a:rPr>
              <a:t>Crashed Airplanes</a:t>
            </a:r>
          </a:p>
        </p:txBody>
      </p:sp>
      <p:sp>
        <p:nvSpPr>
          <p:cNvPr id="17" name="Rectangle 16">
            <a:extLst>
              <a:ext uri="{FF2B5EF4-FFF2-40B4-BE49-F238E27FC236}">
                <a16:creationId xmlns:a16="http://schemas.microsoft.com/office/drawing/2014/main" id="{6159C197-C92F-4EEC-9821-4C2CAABD6D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0343" cy="6858000"/>
          </a:xfrm>
          <a:prstGeom prst="rect">
            <a:avLst/>
          </a:prstGeom>
          <a:solidFill>
            <a:srgbClr val="F3F3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18D58F-96AE-499D-AB10-312690101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rgbClr val="62584F"/>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aphicFrame>
        <p:nvGraphicFramePr>
          <p:cNvPr id="16" name="Object 4">
            <a:extLst>
              <a:ext uri="{FF2B5EF4-FFF2-40B4-BE49-F238E27FC236}">
                <a16:creationId xmlns:a16="http://schemas.microsoft.com/office/drawing/2014/main" id="{E926D0ED-2BCB-A144-A5E3-A4C94099F2F5}"/>
              </a:ext>
            </a:extLst>
          </p:cNvPr>
          <p:cNvGraphicFramePr>
            <a:graphicFrameLocks noChangeAspect="1"/>
          </p:cNvGraphicFramePr>
          <p:nvPr>
            <p:extLst>
              <p:ext uri="{D42A27DB-BD31-4B8C-83A1-F6EECF244321}">
                <p14:modId xmlns:p14="http://schemas.microsoft.com/office/powerpoint/2010/main" val="809633456"/>
              </p:ext>
            </p:extLst>
          </p:nvPr>
        </p:nvGraphicFramePr>
        <p:xfrm>
          <a:off x="483903" y="1477992"/>
          <a:ext cx="4182681" cy="1655976"/>
        </p:xfrm>
        <a:graphic>
          <a:graphicData uri="http://schemas.openxmlformats.org/presentationml/2006/ole">
            <mc:AlternateContent xmlns:mc="http://schemas.openxmlformats.org/markup-compatibility/2006">
              <mc:Choice xmlns:v="urn:schemas-microsoft-com:vml" Requires="v">
                <p:oleObj spid="_x0000_s4099" name="Clip" r:id="rId3" imgW="27762200" imgH="10998200" progId="MS_ClipArt_Gallery.2">
                  <p:embed/>
                </p:oleObj>
              </mc:Choice>
              <mc:Fallback>
                <p:oleObj name="Clip" r:id="rId3" imgW="27762200" imgH="10998200" progId="MS_ClipArt_Gallery.2">
                  <p:embed/>
                  <p:pic>
                    <p:nvPicPr>
                      <p:cNvPr id="8" name="Object 4">
                        <a:extLst>
                          <a:ext uri="{FF2B5EF4-FFF2-40B4-BE49-F238E27FC236}">
                            <a16:creationId xmlns:a16="http://schemas.microsoft.com/office/drawing/2014/main" id="{E3756F12-C13A-B64B-9845-12307CB5FF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903" y="1477992"/>
                        <a:ext cx="4182681" cy="165597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2019017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D9F787B-63C3-3C40-94F6-087EE78FE925}"/>
              </a:ext>
            </a:extLst>
          </p:cNvPr>
          <p:cNvSpPr/>
          <p:nvPr/>
        </p:nvSpPr>
        <p:spPr>
          <a:xfrm>
            <a:off x="925352" y="2527971"/>
            <a:ext cx="3538776" cy="3940844"/>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4400" b="1" dirty="0">
                <a:latin typeface="Aharoni" panose="02010803020104030203" pitchFamily="2" charset="-79"/>
                <a:cs typeface="Aharoni" panose="02010803020104030203" pitchFamily="2" charset="-79"/>
              </a:rPr>
              <a:t>NMF -</a:t>
            </a:r>
          </a:p>
          <a:p>
            <a:pPr indent="-228600" defTabSz="914400">
              <a:lnSpc>
                <a:spcPct val="110000"/>
              </a:lnSpc>
              <a:spcBef>
                <a:spcPts val="700"/>
              </a:spcBef>
              <a:buClr>
                <a:schemeClr val="tx2"/>
              </a:buClr>
            </a:pPr>
            <a:r>
              <a:rPr lang="en-US" sz="4400" b="1" dirty="0">
                <a:latin typeface="Aharoni" panose="02010803020104030203" pitchFamily="2" charset="-79"/>
                <a:cs typeface="Aharoni" panose="02010803020104030203" pitchFamily="2" charset="-79"/>
              </a:rPr>
              <a:t>Model</a:t>
            </a:r>
          </a:p>
        </p:txBody>
      </p:sp>
      <p:pic>
        <p:nvPicPr>
          <p:cNvPr id="17" name="Picture 16" descr="Graphical user interface, text&#10;&#10;Description automatically generated">
            <a:extLst>
              <a:ext uri="{FF2B5EF4-FFF2-40B4-BE49-F238E27FC236}">
                <a16:creationId xmlns:a16="http://schemas.microsoft.com/office/drawing/2014/main" id="{38CC9CDC-B5A9-3546-9FC9-8905EBD9CEEB}"/>
              </a:ext>
            </a:extLst>
          </p:cNvPr>
          <p:cNvPicPr>
            <a:picLocks noChangeAspect="1"/>
          </p:cNvPicPr>
          <p:nvPr/>
        </p:nvPicPr>
        <p:blipFill rotWithShape="1">
          <a:blip r:embed="rId3"/>
          <a:srcRect l="14398" t="55963" r="8223" b="28206"/>
          <a:stretch/>
        </p:blipFill>
        <p:spPr>
          <a:xfrm>
            <a:off x="4588044" y="645107"/>
            <a:ext cx="6827517" cy="1640894"/>
          </a:xfrm>
          <a:prstGeom prst="rect">
            <a:avLst/>
          </a:prstGeom>
        </p:spPr>
      </p:pic>
      <p:pic>
        <p:nvPicPr>
          <p:cNvPr id="19" name="Picture 18" descr="Graphical user interface, text&#10;&#10;Description automatically generated">
            <a:extLst>
              <a:ext uri="{FF2B5EF4-FFF2-40B4-BE49-F238E27FC236}">
                <a16:creationId xmlns:a16="http://schemas.microsoft.com/office/drawing/2014/main" id="{ACF85AE1-FB59-A444-A87E-E933C3C38AED}"/>
              </a:ext>
            </a:extLst>
          </p:cNvPr>
          <p:cNvPicPr>
            <a:picLocks noChangeAspect="1"/>
          </p:cNvPicPr>
          <p:nvPr/>
        </p:nvPicPr>
        <p:blipFill rotWithShape="1">
          <a:blip r:embed="rId4"/>
          <a:srcRect l="11518" t="46848" r="49728" b="9363"/>
          <a:stretch/>
        </p:blipFill>
        <p:spPr>
          <a:xfrm>
            <a:off x="4712717" y="2783893"/>
            <a:ext cx="6702844" cy="3429000"/>
          </a:xfrm>
          <a:prstGeom prst="rect">
            <a:avLst/>
          </a:prstGeom>
        </p:spPr>
      </p:pic>
    </p:spTree>
    <p:extLst>
      <p:ext uri="{BB962C8B-B14F-4D97-AF65-F5344CB8AC3E}">
        <p14:creationId xmlns:p14="http://schemas.microsoft.com/office/powerpoint/2010/main" val="189610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Picture 9" descr="Graphical user interface&#10;&#10;Description automatically generated">
            <a:extLst>
              <a:ext uri="{FF2B5EF4-FFF2-40B4-BE49-F238E27FC236}">
                <a16:creationId xmlns:a16="http://schemas.microsoft.com/office/drawing/2014/main" id="{CE53EC26-DC28-D149-8F74-339A2138521E}"/>
              </a:ext>
            </a:extLst>
          </p:cNvPr>
          <p:cNvPicPr>
            <a:picLocks noChangeAspect="1"/>
          </p:cNvPicPr>
          <p:nvPr/>
        </p:nvPicPr>
        <p:blipFill rotWithShape="1">
          <a:blip r:embed="rId2"/>
          <a:srcRect l="8945" t="21910" r="246" b="35327"/>
          <a:stretch/>
        </p:blipFill>
        <p:spPr>
          <a:xfrm>
            <a:off x="4266573" y="645107"/>
            <a:ext cx="7269404" cy="2139538"/>
          </a:xfrm>
          <a:prstGeom prst="rect">
            <a:avLst/>
          </a:prstGeom>
        </p:spPr>
      </p:pic>
      <p:pic>
        <p:nvPicPr>
          <p:cNvPr id="12" name="Picture 11" descr="Graphical user interface, text&#10;&#10;Description automatically generated">
            <a:extLst>
              <a:ext uri="{FF2B5EF4-FFF2-40B4-BE49-F238E27FC236}">
                <a16:creationId xmlns:a16="http://schemas.microsoft.com/office/drawing/2014/main" id="{C9615922-1B01-CA46-99BB-B1B7051EA817}"/>
              </a:ext>
            </a:extLst>
          </p:cNvPr>
          <p:cNvPicPr>
            <a:picLocks noChangeAspect="1"/>
          </p:cNvPicPr>
          <p:nvPr/>
        </p:nvPicPr>
        <p:blipFill rotWithShape="1">
          <a:blip r:embed="rId3"/>
          <a:srcRect l="13851" t="12109" r="59941" b="49490"/>
          <a:stretch/>
        </p:blipFill>
        <p:spPr>
          <a:xfrm>
            <a:off x="4266574" y="3068855"/>
            <a:ext cx="7269404" cy="3504610"/>
          </a:xfrm>
          <a:prstGeom prst="rect">
            <a:avLst/>
          </a:prstGeom>
        </p:spPr>
      </p:pic>
      <p:sp>
        <p:nvSpPr>
          <p:cNvPr id="3" name="Rectangle 2">
            <a:extLst>
              <a:ext uri="{FF2B5EF4-FFF2-40B4-BE49-F238E27FC236}">
                <a16:creationId xmlns:a16="http://schemas.microsoft.com/office/drawing/2014/main" id="{8603AAA1-3437-384C-84CB-27E448B26A79}"/>
              </a:ext>
            </a:extLst>
          </p:cNvPr>
          <p:cNvSpPr/>
          <p:nvPr/>
        </p:nvSpPr>
        <p:spPr>
          <a:xfrm>
            <a:off x="1091257" y="2490281"/>
            <a:ext cx="2558321" cy="1877437"/>
          </a:xfrm>
          <a:prstGeom prst="rect">
            <a:avLst/>
          </a:prstGeom>
        </p:spPr>
        <p:txBody>
          <a:bodyPr wrap="square">
            <a:spAutoFit/>
          </a:bodyPr>
          <a:lstStyle/>
          <a:p>
            <a:r>
              <a:rPr lang="en-US" sz="4000" b="1" dirty="0">
                <a:latin typeface="var(--jp-content-font-family)"/>
              </a:rPr>
              <a:t>LDA- Model</a:t>
            </a:r>
          </a:p>
          <a:p>
            <a:br>
              <a:rPr lang="en-US" dirty="0"/>
            </a:br>
            <a:endParaRPr lang="en-US" dirty="0">
              <a:effectLst/>
            </a:endParaRPr>
          </a:p>
        </p:txBody>
      </p:sp>
    </p:spTree>
    <p:extLst>
      <p:ext uri="{BB962C8B-B14F-4D97-AF65-F5344CB8AC3E}">
        <p14:creationId xmlns:p14="http://schemas.microsoft.com/office/powerpoint/2010/main" val="334129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Plane on tarmac">
            <a:extLst>
              <a:ext uri="{FF2B5EF4-FFF2-40B4-BE49-F238E27FC236}">
                <a16:creationId xmlns:a16="http://schemas.microsoft.com/office/drawing/2014/main" id="{D47F6202-51FE-4253-82A5-292060EAB32C}"/>
              </a:ext>
            </a:extLst>
          </p:cNvPr>
          <p:cNvPicPr>
            <a:picLocks noChangeAspect="1"/>
          </p:cNvPicPr>
          <p:nvPr/>
        </p:nvPicPr>
        <p:blipFill rotWithShape="1">
          <a:blip r:embed="rId3"/>
          <a:srcRect l="34219" r="30750" b="-1"/>
          <a:stretch/>
        </p:blipFill>
        <p:spPr>
          <a:xfrm>
            <a:off x="7338646" y="10"/>
            <a:ext cx="4853354" cy="6857990"/>
          </a:xfrm>
          <a:prstGeom prst="rect">
            <a:avLst/>
          </a:prstGeom>
        </p:spPr>
      </p:pic>
      <p:sp>
        <p:nvSpPr>
          <p:cNvPr id="10"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2CA3394E-E891-5F4F-AE2B-E3C63AD557FC}"/>
              </a:ext>
            </a:extLst>
          </p:cNvPr>
          <p:cNvSpPr>
            <a:spLocks noGrp="1"/>
          </p:cNvSpPr>
          <p:nvPr>
            <p:ph type="title"/>
          </p:nvPr>
        </p:nvSpPr>
        <p:spPr>
          <a:xfrm>
            <a:off x="765051" y="382385"/>
            <a:ext cx="6015897" cy="1492132"/>
          </a:xfrm>
        </p:spPr>
        <p:txBody>
          <a:bodyPr>
            <a:normAutofit/>
          </a:bodyPr>
          <a:lstStyle/>
          <a:p>
            <a:r>
              <a:rPr lang="en-US" dirty="0">
                <a:latin typeface="Aharoni" panose="02010803020104030203" pitchFamily="2" charset="-79"/>
                <a:cs typeface="Aharoni" panose="02010803020104030203" pitchFamily="2" charset="-79"/>
              </a:rPr>
              <a:t>CONCLUSION..</a:t>
            </a:r>
            <a:br>
              <a:rPr lang="en-US" dirty="0"/>
            </a:br>
            <a:endParaRPr lang="en-SA" dirty="0"/>
          </a:p>
        </p:txBody>
      </p:sp>
      <p:sp>
        <p:nvSpPr>
          <p:cNvPr id="12" name="Rectangle 11">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B13FC6B-20EF-4F4F-82DE-579559D9869F}"/>
              </a:ext>
            </a:extLst>
          </p:cNvPr>
          <p:cNvSpPr>
            <a:spLocks noGrp="1"/>
          </p:cNvSpPr>
          <p:nvPr>
            <p:ph idx="1"/>
          </p:nvPr>
        </p:nvSpPr>
        <p:spPr>
          <a:xfrm>
            <a:off x="765051" y="2286001"/>
            <a:ext cx="6015897" cy="3593591"/>
          </a:xfrm>
        </p:spPr>
        <p:txBody>
          <a:bodyPr>
            <a:normAutofit/>
          </a:bodyPr>
          <a:lstStyle/>
          <a:p>
            <a:pPr marL="0" indent="0">
              <a:buNone/>
            </a:pPr>
            <a:r>
              <a:rPr lang="en-US" sz="2400" dirty="0"/>
              <a:t>The main objective of our project is to raise awareness of flight safety and better understand its problems and progress, so that aviation industries can continue to improve. We hope that more information understanding will lead to industry changes that save lives.</a:t>
            </a:r>
            <a:endParaRPr lang="en-SA" sz="2400" dirty="0"/>
          </a:p>
        </p:txBody>
      </p:sp>
    </p:spTree>
    <p:extLst>
      <p:ext uri="{BB962C8B-B14F-4D97-AF65-F5344CB8AC3E}">
        <p14:creationId xmlns:p14="http://schemas.microsoft.com/office/powerpoint/2010/main" val="2919824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 name="Title 1">
            <a:extLst>
              <a:ext uri="{FF2B5EF4-FFF2-40B4-BE49-F238E27FC236}">
                <a16:creationId xmlns:a16="http://schemas.microsoft.com/office/drawing/2014/main" id="{74850D0F-62C2-4843-BEBF-64FD9378B189}"/>
              </a:ext>
            </a:extLst>
          </p:cNvPr>
          <p:cNvSpPr>
            <a:spLocks noGrp="1"/>
          </p:cNvSpPr>
          <p:nvPr>
            <p:ph type="title"/>
          </p:nvPr>
        </p:nvSpPr>
        <p:spPr>
          <a:xfrm>
            <a:off x="2231474" y="2609765"/>
            <a:ext cx="9503326" cy="1638469"/>
          </a:xfrm>
        </p:spPr>
        <p:txBody>
          <a:bodyPr>
            <a:normAutofit fontScale="90000"/>
          </a:bodyPr>
          <a:lstStyle/>
          <a:p>
            <a:r>
              <a:rPr lang="en-US" sz="12500" dirty="0"/>
              <a:t>T</a:t>
            </a:r>
            <a:r>
              <a:rPr lang="en-SA" sz="12500" dirty="0"/>
              <a:t>hank you </a:t>
            </a:r>
          </a:p>
        </p:txBody>
      </p:sp>
      <p:sp>
        <p:nvSpPr>
          <p:cNvPr id="14" name="Rectangle 13">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307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F0F0D-6343-BB43-AAF1-429386E79130}"/>
              </a:ext>
            </a:extLst>
          </p:cNvPr>
          <p:cNvSpPr>
            <a:spLocks noGrp="1"/>
          </p:cNvSpPr>
          <p:nvPr>
            <p:ph type="title"/>
          </p:nvPr>
        </p:nvSpPr>
        <p:spPr>
          <a:xfrm>
            <a:off x="761996" y="382385"/>
            <a:ext cx="10668004" cy="1113295"/>
          </a:xfrm>
        </p:spPr>
        <p:txBody>
          <a:bodyPr anchor="b">
            <a:normAutofit/>
          </a:bodyPr>
          <a:lstStyle/>
          <a:p>
            <a:pPr algn="ctr"/>
            <a:r>
              <a:rPr lang="en-US" dirty="0">
                <a:cs typeface="Aharoni" panose="02010803020104030203" pitchFamily="2" charset="-79"/>
              </a:rPr>
              <a:t>INTRODUCTION..</a:t>
            </a:r>
            <a:endParaRPr lang="en-SA" dirty="0">
              <a:cs typeface="Aharoni" panose="02010803020104030203" pitchFamily="2" charset="-79"/>
            </a:endParaRPr>
          </a:p>
        </p:txBody>
      </p:sp>
      <p:sp>
        <p:nvSpPr>
          <p:cNvPr id="3" name="Content Placeholder 2">
            <a:extLst>
              <a:ext uri="{FF2B5EF4-FFF2-40B4-BE49-F238E27FC236}">
                <a16:creationId xmlns:a16="http://schemas.microsoft.com/office/drawing/2014/main" id="{557CB233-030B-B146-AB45-7EB81AEC6635}"/>
              </a:ext>
            </a:extLst>
          </p:cNvPr>
          <p:cNvSpPr>
            <a:spLocks noGrp="1"/>
          </p:cNvSpPr>
          <p:nvPr>
            <p:ph idx="1"/>
          </p:nvPr>
        </p:nvSpPr>
        <p:spPr>
          <a:xfrm>
            <a:off x="761996" y="1785257"/>
            <a:ext cx="10668004" cy="3440539"/>
          </a:xfrm>
        </p:spPr>
        <p:txBody>
          <a:bodyPr>
            <a:normAutofit/>
          </a:bodyPr>
          <a:lstStyle/>
          <a:p>
            <a:pPr marL="0" indent="0">
              <a:lnSpc>
                <a:spcPct val="100000"/>
              </a:lnSpc>
              <a:buNone/>
            </a:pPr>
            <a:r>
              <a:rPr lang="en-US" sz="2400" dirty="0"/>
              <a:t>Over the last centuries, the world has seen several airplane crashes both in the sky and on the ground. The development of technology aims to decrease technological difficulties and human errors. However, fatalities and aircraft damages caused by crashes do not cease to exist.</a:t>
            </a:r>
          </a:p>
          <a:p>
            <a:pPr marL="0" indent="0">
              <a:lnSpc>
                <a:spcPct val="100000"/>
              </a:lnSpc>
              <a:buNone/>
            </a:pPr>
            <a:r>
              <a:rPr lang="en-US" sz="2400" dirty="0"/>
              <a:t>Our results found in this project will benefit the ongoing investigations into this important topic. Understanding what factors cause airplane crashes helps aviation industries make continuous improvement in flight safety.</a:t>
            </a: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8801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8CD1-7825-0A48-9BD8-3D8F04806ABA}"/>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cs typeface="Aharoni" panose="02010803020104030203" pitchFamily="2" charset="-79"/>
              </a:rPr>
              <a:t>Objectives:</a:t>
            </a:r>
            <a:endParaRPr lang="en-SA" dirty="0">
              <a:solidFill>
                <a:schemeClr val="tx1">
                  <a:lumMod val="85000"/>
                  <a:lumOff val="15000"/>
                </a:schemeClr>
              </a:solidFill>
              <a:cs typeface="Aharoni" panose="02010803020104030203" pitchFamily="2" charset="-79"/>
            </a:endParaRPr>
          </a:p>
        </p:txBody>
      </p:sp>
      <p:sp>
        <p:nvSpPr>
          <p:cNvPr id="3" name="Content Placeholder 2">
            <a:extLst>
              <a:ext uri="{FF2B5EF4-FFF2-40B4-BE49-F238E27FC236}">
                <a16:creationId xmlns:a16="http://schemas.microsoft.com/office/drawing/2014/main" id="{16A875F7-41D5-A140-83D0-0CEB48C337BC}"/>
              </a:ext>
            </a:extLst>
          </p:cNvPr>
          <p:cNvSpPr>
            <a:spLocks noGrp="1"/>
          </p:cNvSpPr>
          <p:nvPr>
            <p:ph idx="1"/>
          </p:nvPr>
        </p:nvSpPr>
        <p:spPr>
          <a:xfrm>
            <a:off x="1137036" y="1737360"/>
            <a:ext cx="10420980" cy="4014436"/>
          </a:xfrm>
        </p:spPr>
        <p:txBody>
          <a:bodyPr anchor="ctr">
            <a:normAutofit/>
          </a:bodyPr>
          <a:lstStyle/>
          <a:p>
            <a:r>
              <a:rPr lang="en-US" sz="3000" dirty="0">
                <a:solidFill>
                  <a:schemeClr val="tx1">
                    <a:lumMod val="85000"/>
                    <a:lumOff val="15000"/>
                  </a:schemeClr>
                </a:solidFill>
              </a:rPr>
              <a:t>Our objective is to perform an Exploratory Data Analysis (EDA) to determine the common cause/reason of airplane crash, countries with maximum/minimum airplane crashes, fatalities vs survived ratio and any other interesting trend. In addition, to develop a Model determining the following;</a:t>
            </a:r>
          </a:p>
          <a:p>
            <a:pPr>
              <a:buFont typeface="Courier New" panose="02070309020205020404" pitchFamily="49" charset="0"/>
              <a:buChar char="o"/>
            </a:pPr>
            <a:r>
              <a:rPr lang="en-US" sz="3000" dirty="0">
                <a:solidFill>
                  <a:schemeClr val="tx1">
                    <a:lumMod val="85000"/>
                    <a:lumOff val="15000"/>
                  </a:schemeClr>
                </a:solidFill>
              </a:rPr>
              <a:t>NMF</a:t>
            </a:r>
          </a:p>
          <a:p>
            <a:pPr>
              <a:buFont typeface="Courier New" panose="02070309020205020404" pitchFamily="49" charset="0"/>
              <a:buChar char="o"/>
            </a:pPr>
            <a:r>
              <a:rPr lang="en-US" sz="3000" dirty="0">
                <a:solidFill>
                  <a:schemeClr val="tx1">
                    <a:lumMod val="85000"/>
                    <a:lumOff val="15000"/>
                  </a:schemeClr>
                </a:solidFill>
              </a:rPr>
              <a:t>LDA</a:t>
            </a:r>
          </a:p>
        </p:txBody>
      </p:sp>
    </p:spTree>
    <p:extLst>
      <p:ext uri="{BB962C8B-B14F-4D97-AF65-F5344CB8AC3E}">
        <p14:creationId xmlns:p14="http://schemas.microsoft.com/office/powerpoint/2010/main" val="384272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AB667-16F3-9C46-B852-ED2B2653F236}"/>
              </a:ext>
            </a:extLst>
          </p:cNvPr>
          <p:cNvSpPr>
            <a:spLocks noGrp="1"/>
          </p:cNvSpPr>
          <p:nvPr>
            <p:ph type="title"/>
          </p:nvPr>
        </p:nvSpPr>
        <p:spPr>
          <a:xfrm>
            <a:off x="1865377" y="475816"/>
            <a:ext cx="10630476" cy="1023799"/>
          </a:xfrm>
        </p:spPr>
        <p:txBody>
          <a:bodyPr>
            <a:normAutofit/>
          </a:bodyPr>
          <a:lstStyle/>
          <a:p>
            <a:r>
              <a:rPr lang="en-US" dirty="0">
                <a:cs typeface="Aharoni" panose="02010803020104030203" pitchFamily="2" charset="-79"/>
              </a:rPr>
              <a:t>description of the data: </a:t>
            </a:r>
            <a:endParaRPr lang="en-SA" dirty="0">
              <a:cs typeface="Aharoni" panose="02010803020104030203" pitchFamily="2" charset="-79"/>
            </a:endParaRPr>
          </a:p>
        </p:txBody>
      </p:sp>
      <p:sp>
        <p:nvSpPr>
          <p:cNvPr id="3" name="Content Placeholder 2">
            <a:extLst>
              <a:ext uri="{FF2B5EF4-FFF2-40B4-BE49-F238E27FC236}">
                <a16:creationId xmlns:a16="http://schemas.microsoft.com/office/drawing/2014/main" id="{6CCB0AE6-874F-384B-81DF-8F2647463444}"/>
              </a:ext>
            </a:extLst>
          </p:cNvPr>
          <p:cNvSpPr>
            <a:spLocks noGrp="1"/>
          </p:cNvSpPr>
          <p:nvPr>
            <p:ph idx="1"/>
          </p:nvPr>
        </p:nvSpPr>
        <p:spPr>
          <a:xfrm>
            <a:off x="1074791" y="1495296"/>
            <a:ext cx="7598826" cy="2945618"/>
          </a:xfrm>
        </p:spPr>
        <p:txBody>
          <a:bodyPr>
            <a:normAutofit/>
          </a:bodyPr>
          <a:lstStyle/>
          <a:p>
            <a:r>
              <a:rPr lang="en-US" sz="2400" dirty="0"/>
              <a:t>This dataset presents number of crashed airplanes since 1908, where we have 5268 record, Also we have 13 features in this dataset.</a:t>
            </a:r>
            <a:endParaRPr lang="en-SA" sz="2400" dirty="0"/>
          </a:p>
        </p:txBody>
      </p:sp>
      <p:pic>
        <p:nvPicPr>
          <p:cNvPr id="5" name="Picture 4" descr="Graphical user interface&#10;&#10;Description automatically generated">
            <a:extLst>
              <a:ext uri="{FF2B5EF4-FFF2-40B4-BE49-F238E27FC236}">
                <a16:creationId xmlns:a16="http://schemas.microsoft.com/office/drawing/2014/main" id="{95714833-CE4D-924F-AC49-94B71B0A72A3}"/>
              </a:ext>
            </a:extLst>
          </p:cNvPr>
          <p:cNvPicPr>
            <a:picLocks noChangeAspect="1"/>
          </p:cNvPicPr>
          <p:nvPr/>
        </p:nvPicPr>
        <p:blipFill rotWithShape="1">
          <a:blip r:embed="rId3"/>
          <a:srcRect l="9270" t="67000" r="8856"/>
          <a:stretch/>
        </p:blipFill>
        <p:spPr>
          <a:xfrm>
            <a:off x="920120" y="2839768"/>
            <a:ext cx="10197089" cy="3743906"/>
          </a:xfrm>
          <a:prstGeom prst="rect">
            <a:avLst/>
          </a:prstGeom>
        </p:spPr>
      </p:pic>
    </p:spTree>
    <p:extLst>
      <p:ext uri="{BB962C8B-B14F-4D97-AF65-F5344CB8AC3E}">
        <p14:creationId xmlns:p14="http://schemas.microsoft.com/office/powerpoint/2010/main" val="1511780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18CF-4ABA-EB48-8387-730A557BD51B}"/>
              </a:ext>
            </a:extLst>
          </p:cNvPr>
          <p:cNvSpPr>
            <a:spLocks noGrp="1"/>
          </p:cNvSpPr>
          <p:nvPr>
            <p:ph type="title"/>
          </p:nvPr>
        </p:nvSpPr>
        <p:spPr>
          <a:xfrm>
            <a:off x="937734" y="139163"/>
            <a:ext cx="11254266" cy="1325563"/>
          </a:xfrm>
        </p:spPr>
        <p:txBody>
          <a:bodyPr>
            <a:normAutofit fontScale="90000"/>
          </a:bodyPr>
          <a:lstStyle/>
          <a:p>
            <a:r>
              <a:rPr lang="en-US" dirty="0"/>
              <a:t>Data preparation:</a:t>
            </a:r>
            <a:br>
              <a:rPr lang="en-US" dirty="0"/>
            </a:br>
            <a:endParaRPr lang="en-SA" dirty="0"/>
          </a:p>
        </p:txBody>
      </p:sp>
      <p:sp>
        <p:nvSpPr>
          <p:cNvPr id="3" name="Content Placeholder 2">
            <a:extLst>
              <a:ext uri="{FF2B5EF4-FFF2-40B4-BE49-F238E27FC236}">
                <a16:creationId xmlns:a16="http://schemas.microsoft.com/office/drawing/2014/main" id="{6EF56632-1C25-A142-AC6D-6D221C3129FA}"/>
              </a:ext>
            </a:extLst>
          </p:cNvPr>
          <p:cNvSpPr>
            <a:spLocks noGrp="1"/>
          </p:cNvSpPr>
          <p:nvPr>
            <p:ph idx="1"/>
          </p:nvPr>
        </p:nvSpPr>
        <p:spPr>
          <a:xfrm>
            <a:off x="937734" y="848347"/>
            <a:ext cx="10178322" cy="3593591"/>
          </a:xfrm>
        </p:spPr>
        <p:txBody>
          <a:bodyPr>
            <a:normAutofit/>
          </a:bodyPr>
          <a:lstStyle/>
          <a:p>
            <a:r>
              <a:rPr lang="en-US" sz="2400" dirty="0"/>
              <a:t>First, we check for duplicated and null data and drop  it</a:t>
            </a:r>
          </a:p>
          <a:p>
            <a:r>
              <a:rPr lang="en-US" sz="2400" dirty="0"/>
              <a:t>Second, add year column to the dataset.</a:t>
            </a:r>
          </a:p>
          <a:p>
            <a:r>
              <a:rPr lang="en-US" sz="2400" dirty="0"/>
              <a:t>Third add Survivor column by subtract number of Aboard and Fatalities on each airplane.</a:t>
            </a:r>
          </a:p>
          <a:p>
            <a:r>
              <a:rPr lang="en-US" sz="2400" dirty="0"/>
              <a:t>Forth, add 'summary clean' column that contain summary after text cleaning using </a:t>
            </a:r>
            <a:r>
              <a:rPr lang="en-US" sz="2400" dirty="0" err="1"/>
              <a:t>StopWords</a:t>
            </a:r>
            <a:r>
              <a:rPr lang="en-US" sz="2400" dirty="0"/>
              <a:t>, Stemmer.</a:t>
            </a:r>
            <a:endParaRPr lang="en-SA" sz="2400" dirty="0"/>
          </a:p>
        </p:txBody>
      </p:sp>
      <p:pic>
        <p:nvPicPr>
          <p:cNvPr id="6" name="Picture 5">
            <a:extLst>
              <a:ext uri="{FF2B5EF4-FFF2-40B4-BE49-F238E27FC236}">
                <a16:creationId xmlns:a16="http://schemas.microsoft.com/office/drawing/2014/main" id="{82925A25-B06F-48E2-ABA2-BA842A7583DB}"/>
              </a:ext>
            </a:extLst>
          </p:cNvPr>
          <p:cNvPicPr>
            <a:picLocks noChangeAspect="1"/>
          </p:cNvPicPr>
          <p:nvPr/>
        </p:nvPicPr>
        <p:blipFill>
          <a:blip r:embed="rId3"/>
          <a:stretch>
            <a:fillRect/>
          </a:stretch>
        </p:blipFill>
        <p:spPr>
          <a:xfrm>
            <a:off x="1075944" y="3801979"/>
            <a:ext cx="10409331" cy="2740395"/>
          </a:xfrm>
          <a:prstGeom prst="rect">
            <a:avLst/>
          </a:prstGeom>
        </p:spPr>
      </p:pic>
    </p:spTree>
    <p:extLst>
      <p:ext uri="{BB962C8B-B14F-4D97-AF65-F5344CB8AC3E}">
        <p14:creationId xmlns:p14="http://schemas.microsoft.com/office/powerpoint/2010/main" val="210398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5D72-7C92-794C-8150-FC26402B5C78}"/>
              </a:ext>
            </a:extLst>
          </p:cNvPr>
          <p:cNvSpPr>
            <a:spLocks noGrp="1"/>
          </p:cNvSpPr>
          <p:nvPr>
            <p:ph type="title"/>
          </p:nvPr>
        </p:nvSpPr>
        <p:spPr>
          <a:xfrm>
            <a:off x="1676400" y="456565"/>
            <a:ext cx="10515600" cy="1325563"/>
          </a:xfrm>
        </p:spPr>
        <p:txBody>
          <a:bodyPr>
            <a:normAutofit/>
          </a:bodyPr>
          <a:lstStyle/>
          <a:p>
            <a:r>
              <a:rPr lang="en-US" dirty="0">
                <a:cs typeface="Aharoni" panose="02010803020104030203" pitchFamily="2" charset="-79"/>
              </a:rPr>
              <a:t>Result:</a:t>
            </a:r>
            <a:endParaRPr lang="en-SA" dirty="0">
              <a:cs typeface="Aharoni" panose="02010803020104030203" pitchFamily="2" charset="-79"/>
            </a:endParaRPr>
          </a:p>
        </p:txBody>
      </p:sp>
      <p:pic>
        <p:nvPicPr>
          <p:cNvPr id="9" name="Picture 8" descr="Map&#10;&#10;Description automatically generated">
            <a:extLst>
              <a:ext uri="{FF2B5EF4-FFF2-40B4-BE49-F238E27FC236}">
                <a16:creationId xmlns:a16="http://schemas.microsoft.com/office/drawing/2014/main" id="{8FDD6678-A6BB-4C58-9662-673B63725BCF}"/>
              </a:ext>
            </a:extLst>
          </p:cNvPr>
          <p:cNvPicPr>
            <a:picLocks noChangeAspect="1"/>
          </p:cNvPicPr>
          <p:nvPr/>
        </p:nvPicPr>
        <p:blipFill>
          <a:blip r:embed="rId3"/>
          <a:stretch>
            <a:fillRect/>
          </a:stretch>
        </p:blipFill>
        <p:spPr>
          <a:xfrm>
            <a:off x="1414462" y="1400810"/>
            <a:ext cx="9363075" cy="5000625"/>
          </a:xfrm>
          <a:prstGeom prst="rect">
            <a:avLst/>
          </a:prstGeom>
        </p:spPr>
      </p:pic>
    </p:spTree>
    <p:extLst>
      <p:ext uri="{BB962C8B-B14F-4D97-AF65-F5344CB8AC3E}">
        <p14:creationId xmlns:p14="http://schemas.microsoft.com/office/powerpoint/2010/main" val="420399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Freeform 6">
            <a:extLst>
              <a:ext uri="{FF2B5EF4-FFF2-40B4-BE49-F238E27FC236}">
                <a16:creationId xmlns:a16="http://schemas.microsoft.com/office/drawing/2014/main" id="{9FBC1FA0-1C3A-4F90-B7AE-0DD17DE7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54" name="Rectangle 53">
            <a:extLst>
              <a:ext uri="{FF2B5EF4-FFF2-40B4-BE49-F238E27FC236}">
                <a16:creationId xmlns:a16="http://schemas.microsoft.com/office/drawing/2014/main" id="{B0FF02D1-83B9-404A-94F8-41B0747E1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6" name="Rectangle 55">
            <a:extLst>
              <a:ext uri="{FF2B5EF4-FFF2-40B4-BE49-F238E27FC236}">
                <a16:creationId xmlns:a16="http://schemas.microsoft.com/office/drawing/2014/main" id="{147F209F-6E53-462B-9E97-C517C8596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hart, bar chart&#10;&#10;Description automatically generated">
            <a:extLst>
              <a:ext uri="{FF2B5EF4-FFF2-40B4-BE49-F238E27FC236}">
                <a16:creationId xmlns:a16="http://schemas.microsoft.com/office/drawing/2014/main" id="{3E6BFD7B-EA1B-4E22-A946-B97AE57028DA}"/>
              </a:ext>
            </a:extLst>
          </p:cNvPr>
          <p:cNvPicPr>
            <a:picLocks noChangeAspect="1"/>
          </p:cNvPicPr>
          <p:nvPr/>
        </p:nvPicPr>
        <p:blipFill>
          <a:blip r:embed="rId3"/>
          <a:stretch>
            <a:fillRect/>
          </a:stretch>
        </p:blipFill>
        <p:spPr>
          <a:xfrm>
            <a:off x="290540" y="194297"/>
            <a:ext cx="7874892" cy="2982243"/>
          </a:xfrm>
          <a:prstGeom prst="rect">
            <a:avLst/>
          </a:prstGeom>
        </p:spPr>
      </p:pic>
      <p:pic>
        <p:nvPicPr>
          <p:cNvPr id="12" name="Picture 11" descr="Chart, bar chart, histogram&#10;&#10;Description automatically generated">
            <a:extLst>
              <a:ext uri="{FF2B5EF4-FFF2-40B4-BE49-F238E27FC236}">
                <a16:creationId xmlns:a16="http://schemas.microsoft.com/office/drawing/2014/main" id="{CC6F5FAA-09B2-4836-849E-116EEAC6EFE3}"/>
              </a:ext>
            </a:extLst>
          </p:cNvPr>
          <p:cNvPicPr>
            <a:picLocks noChangeAspect="1"/>
          </p:cNvPicPr>
          <p:nvPr/>
        </p:nvPicPr>
        <p:blipFill>
          <a:blip r:embed="rId4"/>
          <a:stretch>
            <a:fillRect/>
          </a:stretch>
        </p:blipFill>
        <p:spPr>
          <a:xfrm>
            <a:off x="290540" y="3518314"/>
            <a:ext cx="8400689" cy="2982244"/>
          </a:xfrm>
          <a:prstGeom prst="rect">
            <a:avLst/>
          </a:prstGeom>
        </p:spPr>
      </p:pic>
      <p:sp>
        <p:nvSpPr>
          <p:cNvPr id="15" name="TextBox 14">
            <a:extLst>
              <a:ext uri="{FF2B5EF4-FFF2-40B4-BE49-F238E27FC236}">
                <a16:creationId xmlns:a16="http://schemas.microsoft.com/office/drawing/2014/main" id="{15C32BF3-3FBA-49D3-9C3F-BB2A2CF52DA8}"/>
              </a:ext>
            </a:extLst>
          </p:cNvPr>
          <p:cNvSpPr txBox="1"/>
          <p:nvPr/>
        </p:nvSpPr>
        <p:spPr>
          <a:xfrm>
            <a:off x="7717144" y="536071"/>
            <a:ext cx="3452564" cy="830997"/>
          </a:xfrm>
          <a:prstGeom prst="rect">
            <a:avLst/>
          </a:prstGeom>
          <a:solidFill>
            <a:schemeClr val="bg2"/>
          </a:solidFill>
        </p:spPr>
        <p:txBody>
          <a:bodyPr wrap="square" rtlCol="0">
            <a:spAutoFit/>
          </a:bodyPr>
          <a:lstStyle/>
          <a:p>
            <a:r>
              <a:rPr lang="en-US" sz="2400" dirty="0"/>
              <a:t>Top 15 countries by crash locations..</a:t>
            </a:r>
          </a:p>
        </p:txBody>
      </p:sp>
      <p:sp>
        <p:nvSpPr>
          <p:cNvPr id="17" name="TextBox 16">
            <a:extLst>
              <a:ext uri="{FF2B5EF4-FFF2-40B4-BE49-F238E27FC236}">
                <a16:creationId xmlns:a16="http://schemas.microsoft.com/office/drawing/2014/main" id="{4A105339-DE95-4D47-9869-498C15B25C80}"/>
              </a:ext>
            </a:extLst>
          </p:cNvPr>
          <p:cNvSpPr txBox="1"/>
          <p:nvPr/>
        </p:nvSpPr>
        <p:spPr>
          <a:xfrm>
            <a:off x="7955520" y="3965796"/>
            <a:ext cx="3787301" cy="830997"/>
          </a:xfrm>
          <a:prstGeom prst="rect">
            <a:avLst/>
          </a:prstGeom>
          <a:solidFill>
            <a:schemeClr val="bg2">
              <a:lumMod val="75000"/>
            </a:schemeClr>
          </a:solidFill>
        </p:spPr>
        <p:txBody>
          <a:bodyPr wrap="square" rtlCol="0">
            <a:spAutoFit/>
          </a:bodyPr>
          <a:lstStyle/>
          <a:p>
            <a:r>
              <a:rPr lang="en-US" sz="2400" dirty="0"/>
              <a:t>Number of Crashes each Year</a:t>
            </a:r>
          </a:p>
        </p:txBody>
      </p:sp>
    </p:spTree>
    <p:extLst>
      <p:ext uri="{BB962C8B-B14F-4D97-AF65-F5344CB8AC3E}">
        <p14:creationId xmlns:p14="http://schemas.microsoft.com/office/powerpoint/2010/main" val="183219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Graphical user interface, text, website&#10;&#10;Description automatically generated">
            <a:extLst>
              <a:ext uri="{FF2B5EF4-FFF2-40B4-BE49-F238E27FC236}">
                <a16:creationId xmlns:a16="http://schemas.microsoft.com/office/drawing/2014/main" id="{3E3DB5FF-08FD-2446-A2C4-F159752E270D}"/>
              </a:ext>
            </a:extLst>
          </p:cNvPr>
          <p:cNvPicPr>
            <a:picLocks noGrp="1" noChangeAspect="1"/>
          </p:cNvPicPr>
          <p:nvPr>
            <p:ph idx="1"/>
          </p:nvPr>
        </p:nvPicPr>
        <p:blipFill rotWithShape="1">
          <a:blip r:embed="rId2"/>
          <a:srcRect l="11828" t="29101" r="22110" b="14564"/>
          <a:stretch/>
        </p:blipFill>
        <p:spPr>
          <a:xfrm>
            <a:off x="100535" y="0"/>
            <a:ext cx="5995465" cy="3195430"/>
          </a:xfrm>
          <a:prstGeom prst="rect">
            <a:avLst/>
          </a:prstGeom>
        </p:spPr>
      </p:pic>
      <p:pic>
        <p:nvPicPr>
          <p:cNvPr id="8" name="Picture 7">
            <a:extLst>
              <a:ext uri="{FF2B5EF4-FFF2-40B4-BE49-F238E27FC236}">
                <a16:creationId xmlns:a16="http://schemas.microsoft.com/office/drawing/2014/main" id="{F8A0158B-B2EC-4CED-881C-42BD54B95F96}"/>
              </a:ext>
            </a:extLst>
          </p:cNvPr>
          <p:cNvPicPr>
            <a:picLocks noChangeAspect="1"/>
          </p:cNvPicPr>
          <p:nvPr/>
        </p:nvPicPr>
        <p:blipFill>
          <a:blip r:embed="rId3"/>
          <a:stretch>
            <a:fillRect/>
          </a:stretch>
        </p:blipFill>
        <p:spPr>
          <a:xfrm>
            <a:off x="3338241" y="3140977"/>
            <a:ext cx="8735644" cy="3717024"/>
          </a:xfrm>
          <a:prstGeom prst="rect">
            <a:avLst/>
          </a:prstGeom>
        </p:spPr>
      </p:pic>
      <p:sp>
        <p:nvSpPr>
          <p:cNvPr id="9" name="TextBox 8">
            <a:extLst>
              <a:ext uri="{FF2B5EF4-FFF2-40B4-BE49-F238E27FC236}">
                <a16:creationId xmlns:a16="http://schemas.microsoft.com/office/drawing/2014/main" id="{420CC9A3-0883-4C59-9D27-7B9732F66CF0}"/>
              </a:ext>
            </a:extLst>
          </p:cNvPr>
          <p:cNvSpPr txBox="1"/>
          <p:nvPr/>
        </p:nvSpPr>
        <p:spPr>
          <a:xfrm>
            <a:off x="6788720" y="2910144"/>
            <a:ext cx="3523443" cy="461665"/>
          </a:xfrm>
          <a:prstGeom prst="rect">
            <a:avLst/>
          </a:prstGeom>
          <a:solidFill>
            <a:schemeClr val="accent1">
              <a:lumMod val="60000"/>
              <a:lumOff val="40000"/>
            </a:schemeClr>
          </a:solidFill>
          <a:ln>
            <a:solidFill>
              <a:schemeClr val="accent1"/>
            </a:solidFill>
          </a:ln>
        </p:spPr>
        <p:txBody>
          <a:bodyPr wrap="square" rtlCol="0">
            <a:spAutoFit/>
          </a:bodyPr>
          <a:lstStyle/>
          <a:p>
            <a:r>
              <a:rPr lang="en-US" sz="2400" dirty="0"/>
              <a:t>Total Count by Operator</a:t>
            </a:r>
          </a:p>
        </p:txBody>
      </p:sp>
      <p:sp>
        <p:nvSpPr>
          <p:cNvPr id="10" name="TextBox 9">
            <a:extLst>
              <a:ext uri="{FF2B5EF4-FFF2-40B4-BE49-F238E27FC236}">
                <a16:creationId xmlns:a16="http://schemas.microsoft.com/office/drawing/2014/main" id="{B19D2144-4E25-478F-B74E-99579A8341C3}"/>
              </a:ext>
            </a:extLst>
          </p:cNvPr>
          <p:cNvSpPr txBox="1"/>
          <p:nvPr/>
        </p:nvSpPr>
        <p:spPr>
          <a:xfrm>
            <a:off x="5944341" y="739491"/>
            <a:ext cx="3523443" cy="830997"/>
          </a:xfrm>
          <a:prstGeom prst="rect">
            <a:avLst/>
          </a:prstGeom>
          <a:solidFill>
            <a:schemeClr val="accent1">
              <a:lumMod val="60000"/>
              <a:lumOff val="40000"/>
            </a:schemeClr>
          </a:solidFill>
          <a:ln>
            <a:solidFill>
              <a:schemeClr val="accent1"/>
            </a:solidFill>
          </a:ln>
        </p:spPr>
        <p:txBody>
          <a:bodyPr wrap="square" rtlCol="0">
            <a:spAutoFit/>
          </a:bodyPr>
          <a:lstStyle/>
          <a:p>
            <a:r>
              <a:rPr lang="en-US" sz="2400" dirty="0"/>
              <a:t>Word cloud for the most common terms</a:t>
            </a:r>
          </a:p>
        </p:txBody>
      </p:sp>
    </p:spTree>
    <p:extLst>
      <p:ext uri="{BB962C8B-B14F-4D97-AF65-F5344CB8AC3E}">
        <p14:creationId xmlns:p14="http://schemas.microsoft.com/office/powerpoint/2010/main" val="88563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0017B588-5D4D-4FAD-89EB-7E9C9480D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2D41F2D-8361-4A60-B469-5B91F746F4CC}"/>
              </a:ext>
            </a:extLst>
          </p:cNvPr>
          <p:cNvPicPr>
            <a:picLocks noChangeAspect="1"/>
          </p:cNvPicPr>
          <p:nvPr/>
        </p:nvPicPr>
        <p:blipFill>
          <a:blip r:embed="rId2"/>
          <a:stretch>
            <a:fillRect/>
          </a:stretch>
        </p:blipFill>
        <p:spPr>
          <a:xfrm>
            <a:off x="643466" y="1763975"/>
            <a:ext cx="5882251" cy="4003399"/>
          </a:xfrm>
          <a:prstGeom prst="rect">
            <a:avLst/>
          </a:prstGeom>
        </p:spPr>
      </p:pic>
      <p:pic>
        <p:nvPicPr>
          <p:cNvPr id="5" name="Picture 4">
            <a:extLst>
              <a:ext uri="{FF2B5EF4-FFF2-40B4-BE49-F238E27FC236}">
                <a16:creationId xmlns:a16="http://schemas.microsoft.com/office/drawing/2014/main" id="{7E1BC1A1-128A-4FC9-A1D5-4F72D5935503}"/>
              </a:ext>
            </a:extLst>
          </p:cNvPr>
          <p:cNvPicPr>
            <a:picLocks noChangeAspect="1"/>
          </p:cNvPicPr>
          <p:nvPr/>
        </p:nvPicPr>
        <p:blipFill>
          <a:blip r:embed="rId3"/>
          <a:stretch>
            <a:fillRect/>
          </a:stretch>
        </p:blipFill>
        <p:spPr>
          <a:xfrm>
            <a:off x="6578600" y="2048813"/>
            <a:ext cx="5291666" cy="3545962"/>
          </a:xfrm>
          <a:prstGeom prst="rect">
            <a:avLst/>
          </a:prstGeom>
        </p:spPr>
      </p:pic>
      <p:sp>
        <p:nvSpPr>
          <p:cNvPr id="12" name="Freeform: Shape 11">
            <a:extLst>
              <a:ext uri="{FF2B5EF4-FFF2-40B4-BE49-F238E27FC236}">
                <a16:creationId xmlns:a16="http://schemas.microsoft.com/office/drawing/2014/main" id="{8B2C70A5-DF47-4EDA-A3EE-9E644A2D5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653089" y="319086"/>
            <a:ext cx="885825" cy="12192000"/>
          </a:xfrm>
          <a:custGeom>
            <a:avLst/>
            <a:gdLst>
              <a:gd name="connsiteX0" fmla="*/ 885825 w 885825"/>
              <a:gd name="connsiteY0" fmla="*/ 6098626 h 12192000"/>
              <a:gd name="connsiteX1" fmla="*/ 882650 w 885825"/>
              <a:gd name="connsiteY1" fmla="*/ 6166889 h 12192000"/>
              <a:gd name="connsiteX2" fmla="*/ 876300 w 885825"/>
              <a:gd name="connsiteY2" fmla="*/ 6227214 h 12192000"/>
              <a:gd name="connsiteX3" fmla="*/ 865188 w 885825"/>
              <a:gd name="connsiteY3" fmla="*/ 6279601 h 12192000"/>
              <a:gd name="connsiteX4" fmla="*/ 849313 w 885825"/>
              <a:gd name="connsiteY4" fmla="*/ 6325639 h 12192000"/>
              <a:gd name="connsiteX5" fmla="*/ 833438 w 885825"/>
              <a:gd name="connsiteY5" fmla="*/ 6366914 h 12192000"/>
              <a:gd name="connsiteX6" fmla="*/ 817563 w 885825"/>
              <a:gd name="connsiteY6" fmla="*/ 6403426 h 12192000"/>
              <a:gd name="connsiteX7" fmla="*/ 798513 w 885825"/>
              <a:gd name="connsiteY7" fmla="*/ 6441526 h 12192000"/>
              <a:gd name="connsiteX8" fmla="*/ 779463 w 885825"/>
              <a:gd name="connsiteY8" fmla="*/ 6479626 h 12192000"/>
              <a:gd name="connsiteX9" fmla="*/ 760413 w 885825"/>
              <a:gd name="connsiteY9" fmla="*/ 6516139 h 12192000"/>
              <a:gd name="connsiteX10" fmla="*/ 744538 w 885825"/>
              <a:gd name="connsiteY10" fmla="*/ 6557414 h 12192000"/>
              <a:gd name="connsiteX11" fmla="*/ 730250 w 885825"/>
              <a:gd name="connsiteY11" fmla="*/ 6603451 h 12192000"/>
              <a:gd name="connsiteX12" fmla="*/ 719138 w 885825"/>
              <a:gd name="connsiteY12" fmla="*/ 6655839 h 12192000"/>
              <a:gd name="connsiteX13" fmla="*/ 711200 w 885825"/>
              <a:gd name="connsiteY13" fmla="*/ 6716164 h 12192000"/>
              <a:gd name="connsiteX14" fmla="*/ 709613 w 885825"/>
              <a:gd name="connsiteY14" fmla="*/ 6784426 h 12192000"/>
              <a:gd name="connsiteX15" fmla="*/ 711200 w 885825"/>
              <a:gd name="connsiteY15" fmla="*/ 6852689 h 12192000"/>
              <a:gd name="connsiteX16" fmla="*/ 719138 w 885825"/>
              <a:gd name="connsiteY16" fmla="*/ 6913014 h 12192000"/>
              <a:gd name="connsiteX17" fmla="*/ 730250 w 885825"/>
              <a:gd name="connsiteY17" fmla="*/ 6965401 h 12192000"/>
              <a:gd name="connsiteX18" fmla="*/ 744538 w 885825"/>
              <a:gd name="connsiteY18" fmla="*/ 7011439 h 12192000"/>
              <a:gd name="connsiteX19" fmla="*/ 760413 w 885825"/>
              <a:gd name="connsiteY19" fmla="*/ 7052714 h 12192000"/>
              <a:gd name="connsiteX20" fmla="*/ 779463 w 885825"/>
              <a:gd name="connsiteY20" fmla="*/ 7089226 h 12192000"/>
              <a:gd name="connsiteX21" fmla="*/ 798513 w 885825"/>
              <a:gd name="connsiteY21" fmla="*/ 7127326 h 12192000"/>
              <a:gd name="connsiteX22" fmla="*/ 817563 w 885825"/>
              <a:gd name="connsiteY22" fmla="*/ 7165426 h 12192000"/>
              <a:gd name="connsiteX23" fmla="*/ 833438 w 885825"/>
              <a:gd name="connsiteY23" fmla="*/ 7201939 h 12192000"/>
              <a:gd name="connsiteX24" fmla="*/ 849313 w 885825"/>
              <a:gd name="connsiteY24" fmla="*/ 7243214 h 12192000"/>
              <a:gd name="connsiteX25" fmla="*/ 865188 w 885825"/>
              <a:gd name="connsiteY25" fmla="*/ 7289251 h 12192000"/>
              <a:gd name="connsiteX26" fmla="*/ 876300 w 885825"/>
              <a:gd name="connsiteY26" fmla="*/ 7341639 h 12192000"/>
              <a:gd name="connsiteX27" fmla="*/ 882650 w 885825"/>
              <a:gd name="connsiteY27" fmla="*/ 7401964 h 12192000"/>
              <a:gd name="connsiteX28" fmla="*/ 885825 w 885825"/>
              <a:gd name="connsiteY28" fmla="*/ 7470226 h 12192000"/>
              <a:gd name="connsiteX29" fmla="*/ 882650 w 885825"/>
              <a:gd name="connsiteY29" fmla="*/ 7538489 h 12192000"/>
              <a:gd name="connsiteX30" fmla="*/ 876300 w 885825"/>
              <a:gd name="connsiteY30" fmla="*/ 7598814 h 12192000"/>
              <a:gd name="connsiteX31" fmla="*/ 865188 w 885825"/>
              <a:gd name="connsiteY31" fmla="*/ 7651201 h 12192000"/>
              <a:gd name="connsiteX32" fmla="*/ 849313 w 885825"/>
              <a:gd name="connsiteY32" fmla="*/ 7697239 h 12192000"/>
              <a:gd name="connsiteX33" fmla="*/ 833438 w 885825"/>
              <a:gd name="connsiteY33" fmla="*/ 7738514 h 12192000"/>
              <a:gd name="connsiteX34" fmla="*/ 817563 w 885825"/>
              <a:gd name="connsiteY34" fmla="*/ 7775026 h 12192000"/>
              <a:gd name="connsiteX35" fmla="*/ 798513 w 885825"/>
              <a:gd name="connsiteY35" fmla="*/ 7813126 h 12192000"/>
              <a:gd name="connsiteX36" fmla="*/ 779463 w 885825"/>
              <a:gd name="connsiteY36" fmla="*/ 7851226 h 12192000"/>
              <a:gd name="connsiteX37" fmla="*/ 760413 w 885825"/>
              <a:gd name="connsiteY37" fmla="*/ 7887739 h 12192000"/>
              <a:gd name="connsiteX38" fmla="*/ 744538 w 885825"/>
              <a:gd name="connsiteY38" fmla="*/ 7929014 h 12192000"/>
              <a:gd name="connsiteX39" fmla="*/ 730250 w 885825"/>
              <a:gd name="connsiteY39" fmla="*/ 7975051 h 12192000"/>
              <a:gd name="connsiteX40" fmla="*/ 719138 w 885825"/>
              <a:gd name="connsiteY40" fmla="*/ 8027439 h 12192000"/>
              <a:gd name="connsiteX41" fmla="*/ 711200 w 885825"/>
              <a:gd name="connsiteY41" fmla="*/ 8087764 h 12192000"/>
              <a:gd name="connsiteX42" fmla="*/ 709613 w 885825"/>
              <a:gd name="connsiteY42" fmla="*/ 8156026 h 12192000"/>
              <a:gd name="connsiteX43" fmla="*/ 711200 w 885825"/>
              <a:gd name="connsiteY43" fmla="*/ 8224289 h 12192000"/>
              <a:gd name="connsiteX44" fmla="*/ 719138 w 885825"/>
              <a:gd name="connsiteY44" fmla="*/ 8284614 h 12192000"/>
              <a:gd name="connsiteX45" fmla="*/ 730250 w 885825"/>
              <a:gd name="connsiteY45" fmla="*/ 8337001 h 12192000"/>
              <a:gd name="connsiteX46" fmla="*/ 744538 w 885825"/>
              <a:gd name="connsiteY46" fmla="*/ 8383039 h 12192000"/>
              <a:gd name="connsiteX47" fmla="*/ 760413 w 885825"/>
              <a:gd name="connsiteY47" fmla="*/ 8424314 h 12192000"/>
              <a:gd name="connsiteX48" fmla="*/ 779463 w 885825"/>
              <a:gd name="connsiteY48" fmla="*/ 8460826 h 12192000"/>
              <a:gd name="connsiteX49" fmla="*/ 798513 w 885825"/>
              <a:gd name="connsiteY49" fmla="*/ 8498926 h 12192000"/>
              <a:gd name="connsiteX50" fmla="*/ 817563 w 885825"/>
              <a:gd name="connsiteY50" fmla="*/ 8537026 h 12192000"/>
              <a:gd name="connsiteX51" fmla="*/ 833438 w 885825"/>
              <a:gd name="connsiteY51" fmla="*/ 8573540 h 12192000"/>
              <a:gd name="connsiteX52" fmla="*/ 849313 w 885825"/>
              <a:gd name="connsiteY52" fmla="*/ 8614814 h 12192000"/>
              <a:gd name="connsiteX53" fmla="*/ 865188 w 885825"/>
              <a:gd name="connsiteY53" fmla="*/ 8660852 h 12192000"/>
              <a:gd name="connsiteX54" fmla="*/ 876300 w 885825"/>
              <a:gd name="connsiteY54" fmla="*/ 8713240 h 12192000"/>
              <a:gd name="connsiteX55" fmla="*/ 882650 w 885825"/>
              <a:gd name="connsiteY55" fmla="*/ 8773564 h 12192000"/>
              <a:gd name="connsiteX56" fmla="*/ 885825 w 885825"/>
              <a:gd name="connsiteY56" fmla="*/ 8840240 h 12192000"/>
              <a:gd name="connsiteX57" fmla="*/ 882650 w 885825"/>
              <a:gd name="connsiteY57" fmla="*/ 8910090 h 12192000"/>
              <a:gd name="connsiteX58" fmla="*/ 876300 w 885825"/>
              <a:gd name="connsiteY58" fmla="*/ 8970414 h 12192000"/>
              <a:gd name="connsiteX59" fmla="*/ 865188 w 885825"/>
              <a:gd name="connsiteY59" fmla="*/ 9022802 h 12192000"/>
              <a:gd name="connsiteX60" fmla="*/ 849313 w 885825"/>
              <a:gd name="connsiteY60" fmla="*/ 9068840 h 12192000"/>
              <a:gd name="connsiteX61" fmla="*/ 833438 w 885825"/>
              <a:gd name="connsiteY61" fmla="*/ 9110114 h 12192000"/>
              <a:gd name="connsiteX62" fmla="*/ 817563 w 885825"/>
              <a:gd name="connsiteY62" fmla="*/ 9146628 h 12192000"/>
              <a:gd name="connsiteX63" fmla="*/ 798513 w 885825"/>
              <a:gd name="connsiteY63" fmla="*/ 9184728 h 12192000"/>
              <a:gd name="connsiteX64" fmla="*/ 779463 w 885825"/>
              <a:gd name="connsiteY64" fmla="*/ 9222828 h 12192000"/>
              <a:gd name="connsiteX65" fmla="*/ 760413 w 885825"/>
              <a:gd name="connsiteY65" fmla="*/ 9259340 h 12192000"/>
              <a:gd name="connsiteX66" fmla="*/ 744538 w 885825"/>
              <a:gd name="connsiteY66" fmla="*/ 9300614 h 12192000"/>
              <a:gd name="connsiteX67" fmla="*/ 730250 w 885825"/>
              <a:gd name="connsiteY67" fmla="*/ 9346652 h 12192000"/>
              <a:gd name="connsiteX68" fmla="*/ 719138 w 885825"/>
              <a:gd name="connsiteY68" fmla="*/ 9399040 h 12192000"/>
              <a:gd name="connsiteX69" fmla="*/ 711200 w 885825"/>
              <a:gd name="connsiteY69" fmla="*/ 9459364 h 12192000"/>
              <a:gd name="connsiteX70" fmla="*/ 709613 w 885825"/>
              <a:gd name="connsiteY70" fmla="*/ 9527628 h 12192000"/>
              <a:gd name="connsiteX71" fmla="*/ 711200 w 885825"/>
              <a:gd name="connsiteY71" fmla="*/ 9595890 h 12192000"/>
              <a:gd name="connsiteX72" fmla="*/ 719138 w 885825"/>
              <a:gd name="connsiteY72" fmla="*/ 9656214 h 12192000"/>
              <a:gd name="connsiteX73" fmla="*/ 730250 w 885825"/>
              <a:gd name="connsiteY73" fmla="*/ 9708602 h 12192000"/>
              <a:gd name="connsiteX74" fmla="*/ 744538 w 885825"/>
              <a:gd name="connsiteY74" fmla="*/ 9754640 h 12192000"/>
              <a:gd name="connsiteX75" fmla="*/ 760413 w 885825"/>
              <a:gd name="connsiteY75" fmla="*/ 9795914 h 12192000"/>
              <a:gd name="connsiteX76" fmla="*/ 779463 w 885825"/>
              <a:gd name="connsiteY76" fmla="*/ 9832428 h 12192000"/>
              <a:gd name="connsiteX77" fmla="*/ 817563 w 885825"/>
              <a:gd name="connsiteY77" fmla="*/ 9908628 h 12192000"/>
              <a:gd name="connsiteX78" fmla="*/ 833438 w 885825"/>
              <a:gd name="connsiteY78" fmla="*/ 9945140 h 12192000"/>
              <a:gd name="connsiteX79" fmla="*/ 849313 w 885825"/>
              <a:gd name="connsiteY79" fmla="*/ 9986414 h 12192000"/>
              <a:gd name="connsiteX80" fmla="*/ 865188 w 885825"/>
              <a:gd name="connsiteY80" fmla="*/ 10032452 h 12192000"/>
              <a:gd name="connsiteX81" fmla="*/ 876300 w 885825"/>
              <a:gd name="connsiteY81" fmla="*/ 10084840 h 12192000"/>
              <a:gd name="connsiteX82" fmla="*/ 882650 w 885825"/>
              <a:gd name="connsiteY82" fmla="*/ 10145164 h 12192000"/>
              <a:gd name="connsiteX83" fmla="*/ 885825 w 885825"/>
              <a:gd name="connsiteY83" fmla="*/ 10213428 h 12192000"/>
              <a:gd name="connsiteX84" fmla="*/ 882650 w 885825"/>
              <a:gd name="connsiteY84" fmla="*/ 10281690 h 12192000"/>
              <a:gd name="connsiteX85" fmla="*/ 876300 w 885825"/>
              <a:gd name="connsiteY85" fmla="*/ 10342014 h 12192000"/>
              <a:gd name="connsiteX86" fmla="*/ 865188 w 885825"/>
              <a:gd name="connsiteY86" fmla="*/ 10394402 h 12192000"/>
              <a:gd name="connsiteX87" fmla="*/ 849313 w 885825"/>
              <a:gd name="connsiteY87" fmla="*/ 10440440 h 12192000"/>
              <a:gd name="connsiteX88" fmla="*/ 833438 w 885825"/>
              <a:gd name="connsiteY88" fmla="*/ 10481714 h 12192000"/>
              <a:gd name="connsiteX89" fmla="*/ 817563 w 885825"/>
              <a:gd name="connsiteY89" fmla="*/ 10518228 h 12192000"/>
              <a:gd name="connsiteX90" fmla="*/ 798513 w 885825"/>
              <a:gd name="connsiteY90" fmla="*/ 10556328 h 12192000"/>
              <a:gd name="connsiteX91" fmla="*/ 779463 w 885825"/>
              <a:gd name="connsiteY91" fmla="*/ 10594428 h 12192000"/>
              <a:gd name="connsiteX92" fmla="*/ 760413 w 885825"/>
              <a:gd name="connsiteY92" fmla="*/ 10630940 h 12192000"/>
              <a:gd name="connsiteX93" fmla="*/ 744538 w 885825"/>
              <a:gd name="connsiteY93" fmla="*/ 10672214 h 12192000"/>
              <a:gd name="connsiteX94" fmla="*/ 730250 w 885825"/>
              <a:gd name="connsiteY94" fmla="*/ 10718252 h 12192000"/>
              <a:gd name="connsiteX95" fmla="*/ 719138 w 885825"/>
              <a:gd name="connsiteY95" fmla="*/ 10770640 h 12192000"/>
              <a:gd name="connsiteX96" fmla="*/ 711200 w 885825"/>
              <a:gd name="connsiteY96" fmla="*/ 10830964 h 12192000"/>
              <a:gd name="connsiteX97" fmla="*/ 709613 w 885825"/>
              <a:gd name="connsiteY97" fmla="*/ 10899228 h 12192000"/>
              <a:gd name="connsiteX98" fmla="*/ 711200 w 885825"/>
              <a:gd name="connsiteY98" fmla="*/ 10967490 h 12192000"/>
              <a:gd name="connsiteX99" fmla="*/ 719138 w 885825"/>
              <a:gd name="connsiteY99" fmla="*/ 11027814 h 12192000"/>
              <a:gd name="connsiteX100" fmla="*/ 730250 w 885825"/>
              <a:gd name="connsiteY100" fmla="*/ 11080202 h 12192000"/>
              <a:gd name="connsiteX101" fmla="*/ 744538 w 885825"/>
              <a:gd name="connsiteY101" fmla="*/ 11126240 h 12192000"/>
              <a:gd name="connsiteX102" fmla="*/ 760413 w 885825"/>
              <a:gd name="connsiteY102" fmla="*/ 11167514 h 12192000"/>
              <a:gd name="connsiteX103" fmla="*/ 779463 w 885825"/>
              <a:gd name="connsiteY103" fmla="*/ 11204028 h 12192000"/>
              <a:gd name="connsiteX104" fmla="*/ 798513 w 885825"/>
              <a:gd name="connsiteY104" fmla="*/ 11242128 h 12192000"/>
              <a:gd name="connsiteX105" fmla="*/ 817563 w 885825"/>
              <a:gd name="connsiteY105" fmla="*/ 11280228 h 12192000"/>
              <a:gd name="connsiteX106" fmla="*/ 833438 w 885825"/>
              <a:gd name="connsiteY106" fmla="*/ 11316740 h 12192000"/>
              <a:gd name="connsiteX107" fmla="*/ 849313 w 885825"/>
              <a:gd name="connsiteY107" fmla="*/ 11358014 h 12192000"/>
              <a:gd name="connsiteX108" fmla="*/ 865188 w 885825"/>
              <a:gd name="connsiteY108" fmla="*/ 11404052 h 12192000"/>
              <a:gd name="connsiteX109" fmla="*/ 876300 w 885825"/>
              <a:gd name="connsiteY109" fmla="*/ 11456440 h 12192000"/>
              <a:gd name="connsiteX110" fmla="*/ 882650 w 885825"/>
              <a:gd name="connsiteY110" fmla="*/ 11516764 h 12192000"/>
              <a:gd name="connsiteX111" fmla="*/ 885825 w 885825"/>
              <a:gd name="connsiteY111" fmla="*/ 11585028 h 12192000"/>
              <a:gd name="connsiteX112" fmla="*/ 882650 w 885825"/>
              <a:gd name="connsiteY112" fmla="*/ 11653290 h 12192000"/>
              <a:gd name="connsiteX113" fmla="*/ 876300 w 885825"/>
              <a:gd name="connsiteY113" fmla="*/ 11713614 h 12192000"/>
              <a:gd name="connsiteX114" fmla="*/ 865188 w 885825"/>
              <a:gd name="connsiteY114" fmla="*/ 11766002 h 12192000"/>
              <a:gd name="connsiteX115" fmla="*/ 849313 w 885825"/>
              <a:gd name="connsiteY115" fmla="*/ 11812040 h 12192000"/>
              <a:gd name="connsiteX116" fmla="*/ 833438 w 885825"/>
              <a:gd name="connsiteY116" fmla="*/ 11853314 h 12192000"/>
              <a:gd name="connsiteX117" fmla="*/ 817563 w 885825"/>
              <a:gd name="connsiteY117" fmla="*/ 11889828 h 12192000"/>
              <a:gd name="connsiteX118" fmla="*/ 798513 w 885825"/>
              <a:gd name="connsiteY118" fmla="*/ 11927928 h 12192000"/>
              <a:gd name="connsiteX119" fmla="*/ 779463 w 885825"/>
              <a:gd name="connsiteY119" fmla="*/ 11966028 h 12192000"/>
              <a:gd name="connsiteX120" fmla="*/ 760413 w 885825"/>
              <a:gd name="connsiteY120" fmla="*/ 12002540 h 12192000"/>
              <a:gd name="connsiteX121" fmla="*/ 744538 w 885825"/>
              <a:gd name="connsiteY121" fmla="*/ 12043814 h 12192000"/>
              <a:gd name="connsiteX122" fmla="*/ 730250 w 885825"/>
              <a:gd name="connsiteY122" fmla="*/ 12089852 h 12192000"/>
              <a:gd name="connsiteX123" fmla="*/ 719138 w 885825"/>
              <a:gd name="connsiteY123" fmla="*/ 12142240 h 12192000"/>
              <a:gd name="connsiteX124" fmla="*/ 712590 w 885825"/>
              <a:gd name="connsiteY124" fmla="*/ 12192000 h 12192000"/>
              <a:gd name="connsiteX125" fmla="*/ 0 w 885825"/>
              <a:gd name="connsiteY125" fmla="*/ 12192000 h 12192000"/>
              <a:gd name="connsiteX126" fmla="*/ 0 w 885825"/>
              <a:gd name="connsiteY126" fmla="*/ 6779170 h 12192000"/>
              <a:gd name="connsiteX127" fmla="*/ 0 w 885825"/>
              <a:gd name="connsiteY127" fmla="*/ 6779170 h 12192000"/>
              <a:gd name="connsiteX128" fmla="*/ 0 w 885825"/>
              <a:gd name="connsiteY128" fmla="*/ 0 h 12192000"/>
              <a:gd name="connsiteX129" fmla="*/ 712590 w 885825"/>
              <a:gd name="connsiteY129" fmla="*/ 0 h 12192000"/>
              <a:gd name="connsiteX130" fmla="*/ 719137 w 885825"/>
              <a:gd name="connsiteY130" fmla="*/ 49758 h 12192000"/>
              <a:gd name="connsiteX131" fmla="*/ 730249 w 885825"/>
              <a:gd name="connsiteY131" fmla="*/ 102145 h 12192000"/>
              <a:gd name="connsiteX132" fmla="*/ 744537 w 885825"/>
              <a:gd name="connsiteY132" fmla="*/ 148183 h 12192000"/>
              <a:gd name="connsiteX133" fmla="*/ 760412 w 885825"/>
              <a:gd name="connsiteY133" fmla="*/ 189458 h 12192000"/>
              <a:gd name="connsiteX134" fmla="*/ 779462 w 885825"/>
              <a:gd name="connsiteY134" fmla="*/ 225970 h 12192000"/>
              <a:gd name="connsiteX135" fmla="*/ 798512 w 885825"/>
              <a:gd name="connsiteY135" fmla="*/ 264070 h 12192000"/>
              <a:gd name="connsiteX136" fmla="*/ 817562 w 885825"/>
              <a:gd name="connsiteY136" fmla="*/ 302170 h 12192000"/>
              <a:gd name="connsiteX137" fmla="*/ 833437 w 885825"/>
              <a:gd name="connsiteY137" fmla="*/ 338683 h 12192000"/>
              <a:gd name="connsiteX138" fmla="*/ 849312 w 885825"/>
              <a:gd name="connsiteY138" fmla="*/ 379958 h 12192000"/>
              <a:gd name="connsiteX139" fmla="*/ 865187 w 885825"/>
              <a:gd name="connsiteY139" fmla="*/ 425995 h 12192000"/>
              <a:gd name="connsiteX140" fmla="*/ 876299 w 885825"/>
              <a:gd name="connsiteY140" fmla="*/ 478383 h 12192000"/>
              <a:gd name="connsiteX141" fmla="*/ 882649 w 885825"/>
              <a:gd name="connsiteY141" fmla="*/ 538708 h 12192000"/>
              <a:gd name="connsiteX142" fmla="*/ 885824 w 885825"/>
              <a:gd name="connsiteY142" fmla="*/ 606970 h 12192000"/>
              <a:gd name="connsiteX143" fmla="*/ 882649 w 885825"/>
              <a:gd name="connsiteY143" fmla="*/ 675233 h 12192000"/>
              <a:gd name="connsiteX144" fmla="*/ 876299 w 885825"/>
              <a:gd name="connsiteY144" fmla="*/ 735558 h 12192000"/>
              <a:gd name="connsiteX145" fmla="*/ 865187 w 885825"/>
              <a:gd name="connsiteY145" fmla="*/ 787945 h 12192000"/>
              <a:gd name="connsiteX146" fmla="*/ 849312 w 885825"/>
              <a:gd name="connsiteY146" fmla="*/ 833983 h 12192000"/>
              <a:gd name="connsiteX147" fmla="*/ 833437 w 885825"/>
              <a:gd name="connsiteY147" fmla="*/ 875258 h 12192000"/>
              <a:gd name="connsiteX148" fmla="*/ 817562 w 885825"/>
              <a:gd name="connsiteY148" fmla="*/ 911770 h 12192000"/>
              <a:gd name="connsiteX149" fmla="*/ 798512 w 885825"/>
              <a:gd name="connsiteY149" fmla="*/ 949870 h 12192000"/>
              <a:gd name="connsiteX150" fmla="*/ 779462 w 885825"/>
              <a:gd name="connsiteY150" fmla="*/ 987970 h 12192000"/>
              <a:gd name="connsiteX151" fmla="*/ 760412 w 885825"/>
              <a:gd name="connsiteY151" fmla="*/ 1024483 h 12192000"/>
              <a:gd name="connsiteX152" fmla="*/ 744537 w 885825"/>
              <a:gd name="connsiteY152" fmla="*/ 1065758 h 12192000"/>
              <a:gd name="connsiteX153" fmla="*/ 730249 w 885825"/>
              <a:gd name="connsiteY153" fmla="*/ 1111795 h 12192000"/>
              <a:gd name="connsiteX154" fmla="*/ 719137 w 885825"/>
              <a:gd name="connsiteY154" fmla="*/ 1164183 h 12192000"/>
              <a:gd name="connsiteX155" fmla="*/ 711199 w 885825"/>
              <a:gd name="connsiteY155" fmla="*/ 1224508 h 12192000"/>
              <a:gd name="connsiteX156" fmla="*/ 709612 w 885825"/>
              <a:gd name="connsiteY156" fmla="*/ 1292770 h 12192000"/>
              <a:gd name="connsiteX157" fmla="*/ 711199 w 885825"/>
              <a:gd name="connsiteY157" fmla="*/ 1361033 h 12192000"/>
              <a:gd name="connsiteX158" fmla="*/ 719137 w 885825"/>
              <a:gd name="connsiteY158" fmla="*/ 1421358 h 12192000"/>
              <a:gd name="connsiteX159" fmla="*/ 730249 w 885825"/>
              <a:gd name="connsiteY159" fmla="*/ 1473745 h 12192000"/>
              <a:gd name="connsiteX160" fmla="*/ 744537 w 885825"/>
              <a:gd name="connsiteY160" fmla="*/ 1519783 h 12192000"/>
              <a:gd name="connsiteX161" fmla="*/ 760412 w 885825"/>
              <a:gd name="connsiteY161" fmla="*/ 1561058 h 12192000"/>
              <a:gd name="connsiteX162" fmla="*/ 779462 w 885825"/>
              <a:gd name="connsiteY162" fmla="*/ 1597570 h 12192000"/>
              <a:gd name="connsiteX163" fmla="*/ 798512 w 885825"/>
              <a:gd name="connsiteY163" fmla="*/ 1635670 h 12192000"/>
              <a:gd name="connsiteX164" fmla="*/ 817562 w 885825"/>
              <a:gd name="connsiteY164" fmla="*/ 1673770 h 12192000"/>
              <a:gd name="connsiteX165" fmla="*/ 833437 w 885825"/>
              <a:gd name="connsiteY165" fmla="*/ 1710283 h 12192000"/>
              <a:gd name="connsiteX166" fmla="*/ 849312 w 885825"/>
              <a:gd name="connsiteY166" fmla="*/ 1751558 h 12192000"/>
              <a:gd name="connsiteX167" fmla="*/ 865187 w 885825"/>
              <a:gd name="connsiteY167" fmla="*/ 1797595 h 12192000"/>
              <a:gd name="connsiteX168" fmla="*/ 876299 w 885825"/>
              <a:gd name="connsiteY168" fmla="*/ 1849983 h 12192000"/>
              <a:gd name="connsiteX169" fmla="*/ 882649 w 885825"/>
              <a:gd name="connsiteY169" fmla="*/ 1910308 h 12192000"/>
              <a:gd name="connsiteX170" fmla="*/ 885824 w 885825"/>
              <a:gd name="connsiteY170" fmla="*/ 1978570 h 12192000"/>
              <a:gd name="connsiteX171" fmla="*/ 882649 w 885825"/>
              <a:gd name="connsiteY171" fmla="*/ 2046833 h 12192000"/>
              <a:gd name="connsiteX172" fmla="*/ 876299 w 885825"/>
              <a:gd name="connsiteY172" fmla="*/ 2107158 h 12192000"/>
              <a:gd name="connsiteX173" fmla="*/ 865187 w 885825"/>
              <a:gd name="connsiteY173" fmla="*/ 2159545 h 12192000"/>
              <a:gd name="connsiteX174" fmla="*/ 849312 w 885825"/>
              <a:gd name="connsiteY174" fmla="*/ 2205583 h 12192000"/>
              <a:gd name="connsiteX175" fmla="*/ 833437 w 885825"/>
              <a:gd name="connsiteY175" fmla="*/ 2246858 h 12192000"/>
              <a:gd name="connsiteX176" fmla="*/ 817562 w 885825"/>
              <a:gd name="connsiteY176" fmla="*/ 2283370 h 12192000"/>
              <a:gd name="connsiteX177" fmla="*/ 798512 w 885825"/>
              <a:gd name="connsiteY177" fmla="*/ 2321470 h 12192000"/>
              <a:gd name="connsiteX178" fmla="*/ 779462 w 885825"/>
              <a:gd name="connsiteY178" fmla="*/ 2359570 h 12192000"/>
              <a:gd name="connsiteX179" fmla="*/ 760412 w 885825"/>
              <a:gd name="connsiteY179" fmla="*/ 2396083 h 12192000"/>
              <a:gd name="connsiteX180" fmla="*/ 744537 w 885825"/>
              <a:gd name="connsiteY180" fmla="*/ 2437358 h 12192000"/>
              <a:gd name="connsiteX181" fmla="*/ 730249 w 885825"/>
              <a:gd name="connsiteY181" fmla="*/ 2483395 h 12192000"/>
              <a:gd name="connsiteX182" fmla="*/ 719137 w 885825"/>
              <a:gd name="connsiteY182" fmla="*/ 2535782 h 12192000"/>
              <a:gd name="connsiteX183" fmla="*/ 711199 w 885825"/>
              <a:gd name="connsiteY183" fmla="*/ 2596108 h 12192000"/>
              <a:gd name="connsiteX184" fmla="*/ 709612 w 885825"/>
              <a:gd name="connsiteY184" fmla="*/ 2664370 h 12192000"/>
              <a:gd name="connsiteX185" fmla="*/ 711199 w 885825"/>
              <a:gd name="connsiteY185" fmla="*/ 2732633 h 12192000"/>
              <a:gd name="connsiteX186" fmla="*/ 719137 w 885825"/>
              <a:gd name="connsiteY186" fmla="*/ 2792958 h 12192000"/>
              <a:gd name="connsiteX187" fmla="*/ 730249 w 885825"/>
              <a:gd name="connsiteY187" fmla="*/ 2845345 h 12192000"/>
              <a:gd name="connsiteX188" fmla="*/ 744537 w 885825"/>
              <a:gd name="connsiteY188" fmla="*/ 2891383 h 12192000"/>
              <a:gd name="connsiteX189" fmla="*/ 760412 w 885825"/>
              <a:gd name="connsiteY189" fmla="*/ 2932658 h 12192000"/>
              <a:gd name="connsiteX190" fmla="*/ 779462 w 885825"/>
              <a:gd name="connsiteY190" fmla="*/ 2969170 h 12192000"/>
              <a:gd name="connsiteX191" fmla="*/ 798512 w 885825"/>
              <a:gd name="connsiteY191" fmla="*/ 3007270 h 12192000"/>
              <a:gd name="connsiteX192" fmla="*/ 817562 w 885825"/>
              <a:gd name="connsiteY192" fmla="*/ 3045370 h 12192000"/>
              <a:gd name="connsiteX193" fmla="*/ 833437 w 885825"/>
              <a:gd name="connsiteY193" fmla="*/ 3081883 h 12192000"/>
              <a:gd name="connsiteX194" fmla="*/ 849312 w 885825"/>
              <a:gd name="connsiteY194" fmla="*/ 3123158 h 12192000"/>
              <a:gd name="connsiteX195" fmla="*/ 865187 w 885825"/>
              <a:gd name="connsiteY195" fmla="*/ 3169195 h 12192000"/>
              <a:gd name="connsiteX196" fmla="*/ 876299 w 885825"/>
              <a:gd name="connsiteY196" fmla="*/ 3221583 h 12192000"/>
              <a:gd name="connsiteX197" fmla="*/ 882649 w 885825"/>
              <a:gd name="connsiteY197" fmla="*/ 3281908 h 12192000"/>
              <a:gd name="connsiteX198" fmla="*/ 885824 w 885825"/>
              <a:gd name="connsiteY198" fmla="*/ 3348582 h 12192000"/>
              <a:gd name="connsiteX199" fmla="*/ 882649 w 885825"/>
              <a:gd name="connsiteY199" fmla="*/ 3418433 h 12192000"/>
              <a:gd name="connsiteX200" fmla="*/ 876299 w 885825"/>
              <a:gd name="connsiteY200" fmla="*/ 3478758 h 12192000"/>
              <a:gd name="connsiteX201" fmla="*/ 865187 w 885825"/>
              <a:gd name="connsiteY201" fmla="*/ 3531145 h 12192000"/>
              <a:gd name="connsiteX202" fmla="*/ 849312 w 885825"/>
              <a:gd name="connsiteY202" fmla="*/ 3577183 h 12192000"/>
              <a:gd name="connsiteX203" fmla="*/ 833437 w 885825"/>
              <a:gd name="connsiteY203" fmla="*/ 3618458 h 12192000"/>
              <a:gd name="connsiteX204" fmla="*/ 817562 w 885825"/>
              <a:gd name="connsiteY204" fmla="*/ 3654970 h 12192000"/>
              <a:gd name="connsiteX205" fmla="*/ 798512 w 885825"/>
              <a:gd name="connsiteY205" fmla="*/ 3693070 h 12192000"/>
              <a:gd name="connsiteX206" fmla="*/ 779462 w 885825"/>
              <a:gd name="connsiteY206" fmla="*/ 3731170 h 12192000"/>
              <a:gd name="connsiteX207" fmla="*/ 760412 w 885825"/>
              <a:gd name="connsiteY207" fmla="*/ 3767683 h 12192000"/>
              <a:gd name="connsiteX208" fmla="*/ 744537 w 885825"/>
              <a:gd name="connsiteY208" fmla="*/ 3808958 h 12192000"/>
              <a:gd name="connsiteX209" fmla="*/ 730249 w 885825"/>
              <a:gd name="connsiteY209" fmla="*/ 3854995 h 12192000"/>
              <a:gd name="connsiteX210" fmla="*/ 719137 w 885825"/>
              <a:gd name="connsiteY210" fmla="*/ 3907383 h 12192000"/>
              <a:gd name="connsiteX211" fmla="*/ 711199 w 885825"/>
              <a:gd name="connsiteY211" fmla="*/ 3967708 h 12192000"/>
              <a:gd name="connsiteX212" fmla="*/ 709612 w 885825"/>
              <a:gd name="connsiteY212" fmla="*/ 4035970 h 12192000"/>
              <a:gd name="connsiteX213" fmla="*/ 711199 w 885825"/>
              <a:gd name="connsiteY213" fmla="*/ 4104233 h 12192000"/>
              <a:gd name="connsiteX214" fmla="*/ 719137 w 885825"/>
              <a:gd name="connsiteY214" fmla="*/ 4164557 h 12192000"/>
              <a:gd name="connsiteX215" fmla="*/ 730249 w 885825"/>
              <a:gd name="connsiteY215" fmla="*/ 4216946 h 12192000"/>
              <a:gd name="connsiteX216" fmla="*/ 744537 w 885825"/>
              <a:gd name="connsiteY216" fmla="*/ 4262982 h 12192000"/>
              <a:gd name="connsiteX217" fmla="*/ 760412 w 885825"/>
              <a:gd name="connsiteY217" fmla="*/ 4304258 h 12192000"/>
              <a:gd name="connsiteX218" fmla="*/ 779462 w 885825"/>
              <a:gd name="connsiteY218" fmla="*/ 4340770 h 12192000"/>
              <a:gd name="connsiteX219" fmla="*/ 817562 w 885825"/>
              <a:gd name="connsiteY219" fmla="*/ 4416970 h 12192000"/>
              <a:gd name="connsiteX220" fmla="*/ 833437 w 885825"/>
              <a:gd name="connsiteY220" fmla="*/ 4453483 h 12192000"/>
              <a:gd name="connsiteX221" fmla="*/ 849312 w 885825"/>
              <a:gd name="connsiteY221" fmla="*/ 4494758 h 12192000"/>
              <a:gd name="connsiteX222" fmla="*/ 865187 w 885825"/>
              <a:gd name="connsiteY222" fmla="*/ 4540795 h 12192000"/>
              <a:gd name="connsiteX223" fmla="*/ 876299 w 885825"/>
              <a:gd name="connsiteY223" fmla="*/ 4593183 h 12192000"/>
              <a:gd name="connsiteX224" fmla="*/ 882649 w 885825"/>
              <a:gd name="connsiteY224" fmla="*/ 4653508 h 12192000"/>
              <a:gd name="connsiteX225" fmla="*/ 885824 w 885825"/>
              <a:gd name="connsiteY225" fmla="*/ 4721770 h 12192000"/>
              <a:gd name="connsiteX226" fmla="*/ 882649 w 885825"/>
              <a:gd name="connsiteY226" fmla="*/ 4790033 h 12192000"/>
              <a:gd name="connsiteX227" fmla="*/ 876299 w 885825"/>
              <a:gd name="connsiteY227" fmla="*/ 4850357 h 12192000"/>
              <a:gd name="connsiteX228" fmla="*/ 865187 w 885825"/>
              <a:gd name="connsiteY228" fmla="*/ 4902746 h 12192000"/>
              <a:gd name="connsiteX229" fmla="*/ 849312 w 885825"/>
              <a:gd name="connsiteY229" fmla="*/ 4948782 h 12192000"/>
              <a:gd name="connsiteX230" fmla="*/ 833437 w 885825"/>
              <a:gd name="connsiteY230" fmla="*/ 4990057 h 12192000"/>
              <a:gd name="connsiteX231" fmla="*/ 817562 w 885825"/>
              <a:gd name="connsiteY231" fmla="*/ 5026570 h 12192000"/>
              <a:gd name="connsiteX232" fmla="*/ 798512 w 885825"/>
              <a:gd name="connsiteY232" fmla="*/ 5064670 h 12192000"/>
              <a:gd name="connsiteX233" fmla="*/ 779462 w 885825"/>
              <a:gd name="connsiteY233" fmla="*/ 5102770 h 12192000"/>
              <a:gd name="connsiteX234" fmla="*/ 760412 w 885825"/>
              <a:gd name="connsiteY234" fmla="*/ 5139283 h 12192000"/>
              <a:gd name="connsiteX235" fmla="*/ 744537 w 885825"/>
              <a:gd name="connsiteY235" fmla="*/ 5180558 h 12192000"/>
              <a:gd name="connsiteX236" fmla="*/ 730249 w 885825"/>
              <a:gd name="connsiteY236" fmla="*/ 5226595 h 12192000"/>
              <a:gd name="connsiteX237" fmla="*/ 719137 w 885825"/>
              <a:gd name="connsiteY237" fmla="*/ 5278983 h 12192000"/>
              <a:gd name="connsiteX238" fmla="*/ 711199 w 885825"/>
              <a:gd name="connsiteY238" fmla="*/ 5339307 h 12192000"/>
              <a:gd name="connsiteX239" fmla="*/ 709612 w 885825"/>
              <a:gd name="connsiteY239" fmla="*/ 5407570 h 12192000"/>
              <a:gd name="connsiteX240" fmla="*/ 711199 w 885825"/>
              <a:gd name="connsiteY240" fmla="*/ 5475833 h 12192000"/>
              <a:gd name="connsiteX241" fmla="*/ 719137 w 885825"/>
              <a:gd name="connsiteY241" fmla="*/ 5536158 h 12192000"/>
              <a:gd name="connsiteX242" fmla="*/ 730249 w 885825"/>
              <a:gd name="connsiteY242" fmla="*/ 5588545 h 12192000"/>
              <a:gd name="connsiteX243" fmla="*/ 744537 w 885825"/>
              <a:gd name="connsiteY243" fmla="*/ 5634583 h 12192000"/>
              <a:gd name="connsiteX244" fmla="*/ 760412 w 885825"/>
              <a:gd name="connsiteY244" fmla="*/ 5675858 h 12192000"/>
              <a:gd name="connsiteX245" fmla="*/ 779462 w 885825"/>
              <a:gd name="connsiteY245" fmla="*/ 5712371 h 12192000"/>
              <a:gd name="connsiteX246" fmla="*/ 798512 w 885825"/>
              <a:gd name="connsiteY246" fmla="*/ 5750471 h 12192000"/>
              <a:gd name="connsiteX247" fmla="*/ 817562 w 885825"/>
              <a:gd name="connsiteY247" fmla="*/ 5788571 h 12192000"/>
              <a:gd name="connsiteX248" fmla="*/ 833437 w 885825"/>
              <a:gd name="connsiteY248" fmla="*/ 5825083 h 12192000"/>
              <a:gd name="connsiteX249" fmla="*/ 849312 w 885825"/>
              <a:gd name="connsiteY249" fmla="*/ 5866358 h 12192000"/>
              <a:gd name="connsiteX250" fmla="*/ 865187 w 885825"/>
              <a:gd name="connsiteY250" fmla="*/ 5912395 h 12192000"/>
              <a:gd name="connsiteX251" fmla="*/ 876299 w 885825"/>
              <a:gd name="connsiteY251" fmla="*/ 5964783 h 12192000"/>
              <a:gd name="connsiteX252" fmla="*/ 882649 w 885825"/>
              <a:gd name="connsiteY252" fmla="*/ 6025108 h 12192000"/>
              <a:gd name="connsiteX253" fmla="*/ 885824 w 885825"/>
              <a:gd name="connsiteY253" fmla="*/ 6093370 h 12192000"/>
              <a:gd name="connsiteX254" fmla="*/ 885703 w 885825"/>
              <a:gd name="connsiteY254" fmla="*/ 6095988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885825" h="12192000">
                <a:moveTo>
                  <a:pt x="885825" y="6098626"/>
                </a:moveTo>
                <a:lnTo>
                  <a:pt x="882650" y="6166889"/>
                </a:lnTo>
                <a:lnTo>
                  <a:pt x="876300" y="6227214"/>
                </a:lnTo>
                <a:lnTo>
                  <a:pt x="865188" y="6279601"/>
                </a:lnTo>
                <a:lnTo>
                  <a:pt x="849313" y="6325639"/>
                </a:lnTo>
                <a:lnTo>
                  <a:pt x="833438" y="6366914"/>
                </a:lnTo>
                <a:lnTo>
                  <a:pt x="817563" y="6403426"/>
                </a:lnTo>
                <a:lnTo>
                  <a:pt x="798513" y="6441526"/>
                </a:lnTo>
                <a:lnTo>
                  <a:pt x="779463" y="6479626"/>
                </a:lnTo>
                <a:lnTo>
                  <a:pt x="760413" y="6516139"/>
                </a:lnTo>
                <a:lnTo>
                  <a:pt x="744538" y="6557414"/>
                </a:lnTo>
                <a:lnTo>
                  <a:pt x="730250" y="6603451"/>
                </a:lnTo>
                <a:lnTo>
                  <a:pt x="719138" y="6655839"/>
                </a:lnTo>
                <a:lnTo>
                  <a:pt x="711200" y="6716164"/>
                </a:lnTo>
                <a:lnTo>
                  <a:pt x="709613" y="6784426"/>
                </a:lnTo>
                <a:lnTo>
                  <a:pt x="711200" y="6852689"/>
                </a:lnTo>
                <a:lnTo>
                  <a:pt x="719138" y="6913014"/>
                </a:lnTo>
                <a:lnTo>
                  <a:pt x="730250" y="6965401"/>
                </a:lnTo>
                <a:lnTo>
                  <a:pt x="744538" y="7011439"/>
                </a:lnTo>
                <a:lnTo>
                  <a:pt x="760413" y="7052714"/>
                </a:lnTo>
                <a:lnTo>
                  <a:pt x="779463" y="7089226"/>
                </a:lnTo>
                <a:lnTo>
                  <a:pt x="798513" y="7127326"/>
                </a:lnTo>
                <a:lnTo>
                  <a:pt x="817563" y="7165426"/>
                </a:lnTo>
                <a:lnTo>
                  <a:pt x="833438" y="7201939"/>
                </a:lnTo>
                <a:lnTo>
                  <a:pt x="849313" y="7243214"/>
                </a:lnTo>
                <a:lnTo>
                  <a:pt x="865188" y="7289251"/>
                </a:lnTo>
                <a:lnTo>
                  <a:pt x="876300" y="7341639"/>
                </a:lnTo>
                <a:lnTo>
                  <a:pt x="882650" y="7401964"/>
                </a:lnTo>
                <a:lnTo>
                  <a:pt x="885825" y="7470226"/>
                </a:lnTo>
                <a:lnTo>
                  <a:pt x="882650" y="7538489"/>
                </a:lnTo>
                <a:lnTo>
                  <a:pt x="876300" y="7598814"/>
                </a:lnTo>
                <a:lnTo>
                  <a:pt x="865188" y="7651201"/>
                </a:lnTo>
                <a:lnTo>
                  <a:pt x="849313" y="7697239"/>
                </a:lnTo>
                <a:lnTo>
                  <a:pt x="833438" y="7738514"/>
                </a:lnTo>
                <a:lnTo>
                  <a:pt x="817563" y="7775026"/>
                </a:lnTo>
                <a:lnTo>
                  <a:pt x="798513" y="7813126"/>
                </a:lnTo>
                <a:lnTo>
                  <a:pt x="779463" y="7851226"/>
                </a:lnTo>
                <a:lnTo>
                  <a:pt x="760413" y="7887739"/>
                </a:lnTo>
                <a:lnTo>
                  <a:pt x="744538" y="7929014"/>
                </a:lnTo>
                <a:lnTo>
                  <a:pt x="730250" y="7975051"/>
                </a:lnTo>
                <a:lnTo>
                  <a:pt x="719138" y="8027439"/>
                </a:lnTo>
                <a:lnTo>
                  <a:pt x="711200" y="8087764"/>
                </a:lnTo>
                <a:lnTo>
                  <a:pt x="709613" y="8156026"/>
                </a:lnTo>
                <a:lnTo>
                  <a:pt x="711200" y="8224289"/>
                </a:lnTo>
                <a:lnTo>
                  <a:pt x="719138" y="8284614"/>
                </a:lnTo>
                <a:lnTo>
                  <a:pt x="730250" y="8337001"/>
                </a:lnTo>
                <a:lnTo>
                  <a:pt x="744538" y="8383039"/>
                </a:lnTo>
                <a:lnTo>
                  <a:pt x="760413" y="8424314"/>
                </a:lnTo>
                <a:lnTo>
                  <a:pt x="779463" y="8460826"/>
                </a:lnTo>
                <a:lnTo>
                  <a:pt x="798513" y="8498926"/>
                </a:lnTo>
                <a:lnTo>
                  <a:pt x="817563" y="8537026"/>
                </a:lnTo>
                <a:lnTo>
                  <a:pt x="833438" y="8573540"/>
                </a:lnTo>
                <a:lnTo>
                  <a:pt x="849313" y="8614814"/>
                </a:lnTo>
                <a:lnTo>
                  <a:pt x="865188" y="8660852"/>
                </a:lnTo>
                <a:lnTo>
                  <a:pt x="876300" y="8713240"/>
                </a:lnTo>
                <a:lnTo>
                  <a:pt x="882650" y="8773564"/>
                </a:lnTo>
                <a:lnTo>
                  <a:pt x="885825" y="8840240"/>
                </a:lnTo>
                <a:lnTo>
                  <a:pt x="882650" y="8910090"/>
                </a:lnTo>
                <a:lnTo>
                  <a:pt x="876300" y="8970414"/>
                </a:lnTo>
                <a:lnTo>
                  <a:pt x="865188" y="9022802"/>
                </a:lnTo>
                <a:lnTo>
                  <a:pt x="849313" y="9068840"/>
                </a:lnTo>
                <a:lnTo>
                  <a:pt x="833438" y="9110114"/>
                </a:lnTo>
                <a:lnTo>
                  <a:pt x="817563" y="9146628"/>
                </a:lnTo>
                <a:lnTo>
                  <a:pt x="798513" y="9184728"/>
                </a:lnTo>
                <a:lnTo>
                  <a:pt x="779463" y="9222828"/>
                </a:lnTo>
                <a:lnTo>
                  <a:pt x="760413" y="9259340"/>
                </a:lnTo>
                <a:lnTo>
                  <a:pt x="744538" y="9300614"/>
                </a:lnTo>
                <a:lnTo>
                  <a:pt x="730250" y="9346652"/>
                </a:lnTo>
                <a:lnTo>
                  <a:pt x="719138" y="9399040"/>
                </a:lnTo>
                <a:lnTo>
                  <a:pt x="711200" y="9459364"/>
                </a:lnTo>
                <a:lnTo>
                  <a:pt x="709613" y="9527628"/>
                </a:lnTo>
                <a:lnTo>
                  <a:pt x="711200" y="9595890"/>
                </a:lnTo>
                <a:lnTo>
                  <a:pt x="719138" y="9656214"/>
                </a:lnTo>
                <a:lnTo>
                  <a:pt x="730250" y="9708602"/>
                </a:lnTo>
                <a:lnTo>
                  <a:pt x="744538" y="9754640"/>
                </a:lnTo>
                <a:lnTo>
                  <a:pt x="760413" y="9795914"/>
                </a:lnTo>
                <a:lnTo>
                  <a:pt x="779463" y="9832428"/>
                </a:lnTo>
                <a:lnTo>
                  <a:pt x="817563" y="9908628"/>
                </a:lnTo>
                <a:lnTo>
                  <a:pt x="833438" y="9945140"/>
                </a:lnTo>
                <a:lnTo>
                  <a:pt x="849313" y="9986414"/>
                </a:lnTo>
                <a:lnTo>
                  <a:pt x="865188" y="10032452"/>
                </a:lnTo>
                <a:lnTo>
                  <a:pt x="876300" y="10084840"/>
                </a:lnTo>
                <a:lnTo>
                  <a:pt x="882650" y="10145164"/>
                </a:lnTo>
                <a:lnTo>
                  <a:pt x="885825" y="10213428"/>
                </a:lnTo>
                <a:lnTo>
                  <a:pt x="882650" y="10281690"/>
                </a:lnTo>
                <a:lnTo>
                  <a:pt x="876300" y="10342014"/>
                </a:lnTo>
                <a:lnTo>
                  <a:pt x="865188" y="10394402"/>
                </a:lnTo>
                <a:lnTo>
                  <a:pt x="849313" y="10440440"/>
                </a:lnTo>
                <a:lnTo>
                  <a:pt x="833438" y="10481714"/>
                </a:lnTo>
                <a:lnTo>
                  <a:pt x="817563" y="10518228"/>
                </a:lnTo>
                <a:lnTo>
                  <a:pt x="798513" y="10556328"/>
                </a:lnTo>
                <a:lnTo>
                  <a:pt x="779463" y="10594428"/>
                </a:lnTo>
                <a:lnTo>
                  <a:pt x="760413" y="10630940"/>
                </a:lnTo>
                <a:lnTo>
                  <a:pt x="744538" y="10672214"/>
                </a:lnTo>
                <a:lnTo>
                  <a:pt x="730250" y="10718252"/>
                </a:lnTo>
                <a:lnTo>
                  <a:pt x="719138" y="10770640"/>
                </a:lnTo>
                <a:lnTo>
                  <a:pt x="711200" y="10830964"/>
                </a:lnTo>
                <a:lnTo>
                  <a:pt x="709613" y="10899228"/>
                </a:lnTo>
                <a:lnTo>
                  <a:pt x="711200" y="10967490"/>
                </a:lnTo>
                <a:lnTo>
                  <a:pt x="719138" y="11027814"/>
                </a:lnTo>
                <a:lnTo>
                  <a:pt x="730250" y="11080202"/>
                </a:lnTo>
                <a:lnTo>
                  <a:pt x="744538" y="11126240"/>
                </a:lnTo>
                <a:lnTo>
                  <a:pt x="760413" y="11167514"/>
                </a:lnTo>
                <a:lnTo>
                  <a:pt x="779463" y="11204028"/>
                </a:lnTo>
                <a:lnTo>
                  <a:pt x="798513" y="11242128"/>
                </a:lnTo>
                <a:lnTo>
                  <a:pt x="817563" y="11280228"/>
                </a:lnTo>
                <a:lnTo>
                  <a:pt x="833438" y="11316740"/>
                </a:lnTo>
                <a:lnTo>
                  <a:pt x="849313" y="11358014"/>
                </a:lnTo>
                <a:lnTo>
                  <a:pt x="865188" y="11404052"/>
                </a:lnTo>
                <a:lnTo>
                  <a:pt x="876300" y="11456440"/>
                </a:lnTo>
                <a:lnTo>
                  <a:pt x="882650" y="11516764"/>
                </a:lnTo>
                <a:lnTo>
                  <a:pt x="885825" y="11585028"/>
                </a:lnTo>
                <a:lnTo>
                  <a:pt x="882650" y="11653290"/>
                </a:lnTo>
                <a:lnTo>
                  <a:pt x="876300" y="11713614"/>
                </a:lnTo>
                <a:lnTo>
                  <a:pt x="865188" y="11766002"/>
                </a:lnTo>
                <a:lnTo>
                  <a:pt x="849313" y="11812040"/>
                </a:lnTo>
                <a:lnTo>
                  <a:pt x="833438" y="11853314"/>
                </a:lnTo>
                <a:lnTo>
                  <a:pt x="817563" y="11889828"/>
                </a:lnTo>
                <a:lnTo>
                  <a:pt x="798513" y="11927928"/>
                </a:lnTo>
                <a:lnTo>
                  <a:pt x="779463" y="11966028"/>
                </a:lnTo>
                <a:lnTo>
                  <a:pt x="760413" y="12002540"/>
                </a:lnTo>
                <a:lnTo>
                  <a:pt x="744538" y="12043814"/>
                </a:lnTo>
                <a:lnTo>
                  <a:pt x="730250" y="12089852"/>
                </a:lnTo>
                <a:lnTo>
                  <a:pt x="719138" y="12142240"/>
                </a:lnTo>
                <a:lnTo>
                  <a:pt x="712590" y="12192000"/>
                </a:lnTo>
                <a:lnTo>
                  <a:pt x="0" y="12192000"/>
                </a:lnTo>
                <a:lnTo>
                  <a:pt x="0" y="6779170"/>
                </a:lnTo>
                <a:lnTo>
                  <a:pt x="0" y="6779170"/>
                </a:lnTo>
                <a:lnTo>
                  <a:pt x="0" y="0"/>
                </a:lnTo>
                <a:lnTo>
                  <a:pt x="712590" y="0"/>
                </a:lnTo>
                <a:lnTo>
                  <a:pt x="719137" y="49758"/>
                </a:lnTo>
                <a:lnTo>
                  <a:pt x="730249" y="102145"/>
                </a:lnTo>
                <a:lnTo>
                  <a:pt x="744537" y="148183"/>
                </a:lnTo>
                <a:lnTo>
                  <a:pt x="760412" y="189458"/>
                </a:lnTo>
                <a:lnTo>
                  <a:pt x="779462" y="225970"/>
                </a:lnTo>
                <a:lnTo>
                  <a:pt x="798512" y="264070"/>
                </a:lnTo>
                <a:lnTo>
                  <a:pt x="817562" y="302170"/>
                </a:lnTo>
                <a:lnTo>
                  <a:pt x="833437" y="338683"/>
                </a:lnTo>
                <a:lnTo>
                  <a:pt x="849312" y="379958"/>
                </a:lnTo>
                <a:lnTo>
                  <a:pt x="865187" y="425995"/>
                </a:lnTo>
                <a:lnTo>
                  <a:pt x="876299" y="478383"/>
                </a:lnTo>
                <a:lnTo>
                  <a:pt x="882649" y="538708"/>
                </a:lnTo>
                <a:lnTo>
                  <a:pt x="885824" y="606970"/>
                </a:lnTo>
                <a:lnTo>
                  <a:pt x="882649" y="675233"/>
                </a:lnTo>
                <a:lnTo>
                  <a:pt x="876299" y="735558"/>
                </a:lnTo>
                <a:lnTo>
                  <a:pt x="865187" y="787945"/>
                </a:lnTo>
                <a:lnTo>
                  <a:pt x="849312" y="833983"/>
                </a:lnTo>
                <a:lnTo>
                  <a:pt x="833437" y="875258"/>
                </a:lnTo>
                <a:lnTo>
                  <a:pt x="817562" y="911770"/>
                </a:lnTo>
                <a:lnTo>
                  <a:pt x="798512" y="949870"/>
                </a:lnTo>
                <a:lnTo>
                  <a:pt x="779462" y="987970"/>
                </a:lnTo>
                <a:lnTo>
                  <a:pt x="760412" y="1024483"/>
                </a:lnTo>
                <a:lnTo>
                  <a:pt x="744537" y="1065758"/>
                </a:lnTo>
                <a:lnTo>
                  <a:pt x="730249" y="1111795"/>
                </a:lnTo>
                <a:lnTo>
                  <a:pt x="719137" y="1164183"/>
                </a:lnTo>
                <a:lnTo>
                  <a:pt x="711199" y="1224508"/>
                </a:lnTo>
                <a:lnTo>
                  <a:pt x="709612" y="1292770"/>
                </a:lnTo>
                <a:lnTo>
                  <a:pt x="711199" y="1361033"/>
                </a:lnTo>
                <a:lnTo>
                  <a:pt x="719137" y="1421358"/>
                </a:lnTo>
                <a:lnTo>
                  <a:pt x="730249" y="1473745"/>
                </a:lnTo>
                <a:lnTo>
                  <a:pt x="744537" y="1519783"/>
                </a:lnTo>
                <a:lnTo>
                  <a:pt x="760412" y="1561058"/>
                </a:lnTo>
                <a:lnTo>
                  <a:pt x="779462" y="1597570"/>
                </a:lnTo>
                <a:lnTo>
                  <a:pt x="798512" y="1635670"/>
                </a:lnTo>
                <a:lnTo>
                  <a:pt x="817562" y="1673770"/>
                </a:lnTo>
                <a:lnTo>
                  <a:pt x="833437" y="1710283"/>
                </a:lnTo>
                <a:lnTo>
                  <a:pt x="849312" y="1751558"/>
                </a:lnTo>
                <a:lnTo>
                  <a:pt x="865187" y="1797595"/>
                </a:lnTo>
                <a:lnTo>
                  <a:pt x="876299" y="1849983"/>
                </a:lnTo>
                <a:lnTo>
                  <a:pt x="882649" y="1910308"/>
                </a:lnTo>
                <a:lnTo>
                  <a:pt x="885824" y="1978570"/>
                </a:lnTo>
                <a:lnTo>
                  <a:pt x="882649" y="2046833"/>
                </a:lnTo>
                <a:lnTo>
                  <a:pt x="876299" y="2107158"/>
                </a:lnTo>
                <a:lnTo>
                  <a:pt x="865187" y="2159545"/>
                </a:lnTo>
                <a:lnTo>
                  <a:pt x="849312" y="2205583"/>
                </a:lnTo>
                <a:lnTo>
                  <a:pt x="833437" y="2246858"/>
                </a:lnTo>
                <a:lnTo>
                  <a:pt x="817562" y="2283370"/>
                </a:lnTo>
                <a:lnTo>
                  <a:pt x="798512" y="2321470"/>
                </a:lnTo>
                <a:lnTo>
                  <a:pt x="779462" y="2359570"/>
                </a:lnTo>
                <a:lnTo>
                  <a:pt x="760412" y="2396083"/>
                </a:lnTo>
                <a:lnTo>
                  <a:pt x="744537" y="2437358"/>
                </a:lnTo>
                <a:lnTo>
                  <a:pt x="730249" y="2483395"/>
                </a:lnTo>
                <a:lnTo>
                  <a:pt x="719137" y="2535782"/>
                </a:lnTo>
                <a:lnTo>
                  <a:pt x="711199" y="2596108"/>
                </a:lnTo>
                <a:lnTo>
                  <a:pt x="709612" y="2664370"/>
                </a:lnTo>
                <a:lnTo>
                  <a:pt x="711199" y="2732633"/>
                </a:lnTo>
                <a:lnTo>
                  <a:pt x="719137" y="2792958"/>
                </a:lnTo>
                <a:lnTo>
                  <a:pt x="730249" y="2845345"/>
                </a:lnTo>
                <a:lnTo>
                  <a:pt x="744537" y="2891383"/>
                </a:lnTo>
                <a:lnTo>
                  <a:pt x="760412" y="2932658"/>
                </a:lnTo>
                <a:lnTo>
                  <a:pt x="779462" y="2969170"/>
                </a:lnTo>
                <a:lnTo>
                  <a:pt x="798512" y="3007270"/>
                </a:lnTo>
                <a:lnTo>
                  <a:pt x="817562" y="3045370"/>
                </a:lnTo>
                <a:lnTo>
                  <a:pt x="833437" y="3081883"/>
                </a:lnTo>
                <a:lnTo>
                  <a:pt x="849312" y="3123158"/>
                </a:lnTo>
                <a:lnTo>
                  <a:pt x="865187" y="3169195"/>
                </a:lnTo>
                <a:lnTo>
                  <a:pt x="876299" y="3221583"/>
                </a:lnTo>
                <a:lnTo>
                  <a:pt x="882649" y="3281908"/>
                </a:lnTo>
                <a:lnTo>
                  <a:pt x="885824" y="3348582"/>
                </a:lnTo>
                <a:lnTo>
                  <a:pt x="882649" y="3418433"/>
                </a:lnTo>
                <a:lnTo>
                  <a:pt x="876299" y="3478758"/>
                </a:lnTo>
                <a:lnTo>
                  <a:pt x="865187" y="3531145"/>
                </a:lnTo>
                <a:lnTo>
                  <a:pt x="849312" y="3577183"/>
                </a:lnTo>
                <a:lnTo>
                  <a:pt x="833437" y="3618458"/>
                </a:lnTo>
                <a:lnTo>
                  <a:pt x="817562" y="3654970"/>
                </a:lnTo>
                <a:lnTo>
                  <a:pt x="798512" y="3693070"/>
                </a:lnTo>
                <a:lnTo>
                  <a:pt x="779462" y="3731170"/>
                </a:lnTo>
                <a:lnTo>
                  <a:pt x="760412" y="3767683"/>
                </a:lnTo>
                <a:lnTo>
                  <a:pt x="744537" y="3808958"/>
                </a:lnTo>
                <a:lnTo>
                  <a:pt x="730249" y="3854995"/>
                </a:lnTo>
                <a:lnTo>
                  <a:pt x="719137" y="3907383"/>
                </a:lnTo>
                <a:lnTo>
                  <a:pt x="711199" y="3967708"/>
                </a:lnTo>
                <a:lnTo>
                  <a:pt x="709612" y="4035970"/>
                </a:lnTo>
                <a:lnTo>
                  <a:pt x="711199" y="4104233"/>
                </a:lnTo>
                <a:lnTo>
                  <a:pt x="719137" y="4164557"/>
                </a:lnTo>
                <a:lnTo>
                  <a:pt x="730249" y="4216946"/>
                </a:lnTo>
                <a:lnTo>
                  <a:pt x="744537" y="4262982"/>
                </a:lnTo>
                <a:lnTo>
                  <a:pt x="760412" y="4304258"/>
                </a:lnTo>
                <a:lnTo>
                  <a:pt x="779462" y="4340770"/>
                </a:lnTo>
                <a:lnTo>
                  <a:pt x="817562" y="4416970"/>
                </a:lnTo>
                <a:lnTo>
                  <a:pt x="833437" y="4453483"/>
                </a:lnTo>
                <a:lnTo>
                  <a:pt x="849312" y="4494758"/>
                </a:lnTo>
                <a:lnTo>
                  <a:pt x="865187" y="4540795"/>
                </a:lnTo>
                <a:lnTo>
                  <a:pt x="876299" y="4593183"/>
                </a:lnTo>
                <a:lnTo>
                  <a:pt x="882649" y="4653508"/>
                </a:lnTo>
                <a:lnTo>
                  <a:pt x="885824" y="4721770"/>
                </a:lnTo>
                <a:lnTo>
                  <a:pt x="882649" y="4790033"/>
                </a:lnTo>
                <a:lnTo>
                  <a:pt x="876299" y="4850357"/>
                </a:lnTo>
                <a:lnTo>
                  <a:pt x="865187" y="4902746"/>
                </a:lnTo>
                <a:lnTo>
                  <a:pt x="849312" y="4948782"/>
                </a:lnTo>
                <a:lnTo>
                  <a:pt x="833437" y="4990057"/>
                </a:lnTo>
                <a:lnTo>
                  <a:pt x="817562" y="5026570"/>
                </a:lnTo>
                <a:lnTo>
                  <a:pt x="798512" y="5064670"/>
                </a:lnTo>
                <a:lnTo>
                  <a:pt x="779462" y="5102770"/>
                </a:lnTo>
                <a:lnTo>
                  <a:pt x="760412" y="5139283"/>
                </a:lnTo>
                <a:lnTo>
                  <a:pt x="744537" y="5180558"/>
                </a:lnTo>
                <a:lnTo>
                  <a:pt x="730249" y="5226595"/>
                </a:lnTo>
                <a:lnTo>
                  <a:pt x="719137" y="5278983"/>
                </a:lnTo>
                <a:lnTo>
                  <a:pt x="711199" y="5339307"/>
                </a:lnTo>
                <a:lnTo>
                  <a:pt x="709612" y="5407570"/>
                </a:lnTo>
                <a:lnTo>
                  <a:pt x="711199" y="5475833"/>
                </a:lnTo>
                <a:lnTo>
                  <a:pt x="719137" y="5536158"/>
                </a:lnTo>
                <a:lnTo>
                  <a:pt x="730249" y="5588545"/>
                </a:lnTo>
                <a:lnTo>
                  <a:pt x="744537" y="5634583"/>
                </a:lnTo>
                <a:lnTo>
                  <a:pt x="760412" y="5675858"/>
                </a:lnTo>
                <a:lnTo>
                  <a:pt x="779462" y="5712371"/>
                </a:lnTo>
                <a:lnTo>
                  <a:pt x="798512" y="5750471"/>
                </a:lnTo>
                <a:lnTo>
                  <a:pt x="817562" y="5788571"/>
                </a:lnTo>
                <a:lnTo>
                  <a:pt x="833437" y="5825083"/>
                </a:lnTo>
                <a:lnTo>
                  <a:pt x="849312" y="5866358"/>
                </a:lnTo>
                <a:lnTo>
                  <a:pt x="865187" y="5912395"/>
                </a:lnTo>
                <a:lnTo>
                  <a:pt x="876299" y="5964783"/>
                </a:lnTo>
                <a:lnTo>
                  <a:pt x="882649" y="6025108"/>
                </a:lnTo>
                <a:lnTo>
                  <a:pt x="885824" y="6093370"/>
                </a:lnTo>
                <a:lnTo>
                  <a:pt x="885703" y="6095988"/>
                </a:lnTo>
                <a:close/>
              </a:path>
            </a:pathLst>
          </a:custGeom>
          <a:solidFill>
            <a:srgbClr val="2A1A00"/>
          </a:solidFill>
          <a:ln w="0">
            <a:noFill/>
            <a:prstDash val="solid"/>
            <a:round/>
            <a:headEnd/>
            <a:tailEnd/>
          </a:ln>
        </p:spPr>
      </p:sp>
      <p:sp>
        <p:nvSpPr>
          <p:cNvPr id="6" name="TextBox 5">
            <a:extLst>
              <a:ext uri="{FF2B5EF4-FFF2-40B4-BE49-F238E27FC236}">
                <a16:creationId xmlns:a16="http://schemas.microsoft.com/office/drawing/2014/main" id="{91D60F1A-8AC6-432F-829E-44AD44FA820C}"/>
              </a:ext>
            </a:extLst>
          </p:cNvPr>
          <p:cNvSpPr txBox="1"/>
          <p:nvPr/>
        </p:nvSpPr>
        <p:spPr>
          <a:xfrm>
            <a:off x="7050727" y="928220"/>
            <a:ext cx="4347411" cy="830997"/>
          </a:xfrm>
          <a:prstGeom prst="rect">
            <a:avLst/>
          </a:prstGeom>
          <a:solidFill>
            <a:schemeClr val="bg1">
              <a:lumMod val="95000"/>
            </a:schemeClr>
          </a:solidFill>
        </p:spPr>
        <p:txBody>
          <a:bodyPr wrap="square" rtlCol="0">
            <a:spAutoFit/>
          </a:bodyPr>
          <a:lstStyle/>
          <a:p>
            <a:r>
              <a:rPr lang="en-US" sz="2400" dirty="0"/>
              <a:t>Clustering the most common terms:</a:t>
            </a:r>
          </a:p>
        </p:txBody>
      </p:sp>
      <p:sp>
        <p:nvSpPr>
          <p:cNvPr id="7" name="TextBox 6">
            <a:extLst>
              <a:ext uri="{FF2B5EF4-FFF2-40B4-BE49-F238E27FC236}">
                <a16:creationId xmlns:a16="http://schemas.microsoft.com/office/drawing/2014/main" id="{6C6FFE56-1B37-44C0-8FB6-60FE6336B2BA}"/>
              </a:ext>
            </a:extLst>
          </p:cNvPr>
          <p:cNvSpPr txBox="1"/>
          <p:nvPr/>
        </p:nvSpPr>
        <p:spPr>
          <a:xfrm>
            <a:off x="1122947" y="928219"/>
            <a:ext cx="4347411" cy="830997"/>
          </a:xfrm>
          <a:prstGeom prst="rect">
            <a:avLst/>
          </a:prstGeom>
          <a:solidFill>
            <a:schemeClr val="bg2"/>
          </a:solidFill>
        </p:spPr>
        <p:txBody>
          <a:bodyPr wrap="square" rtlCol="0">
            <a:spAutoFit/>
          </a:bodyPr>
          <a:lstStyle/>
          <a:p>
            <a:r>
              <a:rPr lang="en-US" sz="2400" dirty="0"/>
              <a:t>Fatalities, Survival and on Ground per year:</a:t>
            </a:r>
          </a:p>
        </p:txBody>
      </p:sp>
    </p:spTree>
    <p:extLst>
      <p:ext uri="{BB962C8B-B14F-4D97-AF65-F5344CB8AC3E}">
        <p14:creationId xmlns:p14="http://schemas.microsoft.com/office/powerpoint/2010/main" val="159539073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{9EE952F4-AE47-974A-A125-561346BFF6BD}tf10001071</Template>
  <TotalTime>288</TotalTime>
  <Words>365</Words>
  <Application>Microsoft Office PowerPoint</Application>
  <PresentationFormat>Widescreen</PresentationFormat>
  <Paragraphs>37</Paragraphs>
  <Slides>13</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Aharoni</vt:lpstr>
      <vt:lpstr>Arial</vt:lpstr>
      <vt:lpstr>Calibri</vt:lpstr>
      <vt:lpstr>Courier New</vt:lpstr>
      <vt:lpstr>Gill Sans MT</vt:lpstr>
      <vt:lpstr>Impact</vt:lpstr>
      <vt:lpstr>var(--jp-content-font-family)</vt:lpstr>
      <vt:lpstr>Badge</vt:lpstr>
      <vt:lpstr>Clip</vt:lpstr>
      <vt:lpstr>PowerPoint Presentation</vt:lpstr>
      <vt:lpstr>INTRODUCTION..</vt:lpstr>
      <vt:lpstr>Objectives:</vt:lpstr>
      <vt:lpstr>description of the data: </vt:lpstr>
      <vt:lpstr>Data preparation: </vt:lpstr>
      <vt:lpstr>Result:</vt:lpstr>
      <vt:lpstr>PowerPoint Presentation</vt:lpstr>
      <vt:lpstr>PowerPoint Presentation</vt:lpstr>
      <vt:lpstr>PowerPoint Presentation</vt:lpstr>
      <vt:lpstr>PowerPoint Presentation</vt:lpstr>
      <vt:lpstr>PowerPoint Presentation</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العنود سالم وسيمان المطيري</dc:creator>
  <cp:lastModifiedBy>nina arman</cp:lastModifiedBy>
  <cp:revision>3</cp:revision>
  <dcterms:created xsi:type="dcterms:W3CDTF">2021-11-19T20:35:15Z</dcterms:created>
  <dcterms:modified xsi:type="dcterms:W3CDTF">2021-11-20T10:45:32Z</dcterms:modified>
</cp:coreProperties>
</file>