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3423-0AC0-42DA-84CE-E0197457D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038" y="291548"/>
            <a:ext cx="9387924" cy="303474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Coursera Capstone </a:t>
            </a:r>
            <a:br>
              <a:rPr lang="en-IN" dirty="0"/>
            </a:br>
            <a:br>
              <a:rPr lang="en-IN" dirty="0"/>
            </a:br>
            <a:r>
              <a:rPr lang="en-IN" b="1" dirty="0"/>
              <a:t>IBM Applied Data Science Capstone</a:t>
            </a:r>
            <a:br>
              <a:rPr lang="en-IN" dirty="0"/>
            </a:br>
            <a:br>
              <a:rPr lang="en-IN" dirty="0"/>
            </a:br>
            <a:r>
              <a:rPr lang="en-IN" sz="2800" dirty="0"/>
              <a:t>Opening a New Shopping Mall in Delhi, </a:t>
            </a:r>
            <a:r>
              <a:rPr lang="en-IN" sz="2800" dirty="0" err="1"/>
              <a:t>india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2F9B2-6AD5-49D0-95D1-4CE0AEBED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8387" y="4147931"/>
            <a:ext cx="8791575" cy="1176130"/>
          </a:xfrm>
        </p:spPr>
        <p:txBody>
          <a:bodyPr>
            <a:normAutofit/>
          </a:bodyPr>
          <a:lstStyle/>
          <a:p>
            <a:pPr algn="ctr"/>
            <a:r>
              <a:rPr lang="en-IN" sz="2500" dirty="0"/>
              <a:t>By:</a:t>
            </a:r>
            <a:r>
              <a:rPr lang="en-IN" dirty="0"/>
              <a:t> </a:t>
            </a:r>
            <a:r>
              <a:rPr lang="en-IN" sz="2500" b="1" dirty="0"/>
              <a:t>Alaap Dhall</a:t>
            </a:r>
          </a:p>
        </p:txBody>
      </p:sp>
    </p:spTree>
    <p:extLst>
      <p:ext uri="{BB962C8B-B14F-4D97-AF65-F5344CB8AC3E}">
        <p14:creationId xmlns:p14="http://schemas.microsoft.com/office/powerpoint/2010/main" val="172886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C7B4E6-6E86-481E-9B06-4C625E5C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474" y="390938"/>
            <a:ext cx="9905955" cy="1119809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Business Problem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98E29-1B45-4E22-A926-3F7207E79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510748"/>
            <a:ext cx="9904459" cy="428045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 Location of the shopping mall is one of the most important decisions that will determine whether the mall will be a success or a failure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Objective: To analyse and select the best locations in the city of Kuala Lumpur, Malaysia to open a new shopping mall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This project is timely as the city is currently suffering from oversupply of shopping malls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 Business question </a:t>
            </a:r>
          </a:p>
          <a:p>
            <a:r>
              <a:rPr lang="en-IN" sz="2400" dirty="0"/>
              <a:t>	➢In the city of Kuala Lumpur, Malaysia, if a property developer is looking to open a new shopping mall, where would you recommend that they open it? </a:t>
            </a:r>
          </a:p>
        </p:txBody>
      </p:sp>
    </p:spTree>
    <p:extLst>
      <p:ext uri="{BB962C8B-B14F-4D97-AF65-F5344CB8AC3E}">
        <p14:creationId xmlns:p14="http://schemas.microsoft.com/office/powerpoint/2010/main" val="3298800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C7B4E6-6E86-481E-9B06-4C625E5C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474" y="390938"/>
            <a:ext cx="9905955" cy="1119809"/>
          </a:xfrm>
        </p:spPr>
        <p:txBody>
          <a:bodyPr>
            <a:normAutofit/>
          </a:bodyPr>
          <a:lstStyle/>
          <a:p>
            <a:pPr algn="ctr"/>
            <a:r>
              <a:rPr lang="en-IN" sz="4500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98E29-1B45-4E22-A926-3F7207E79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510748"/>
            <a:ext cx="9904459" cy="470452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Data required </a:t>
            </a:r>
          </a:p>
          <a:p>
            <a:r>
              <a:rPr lang="en-IN" sz="2400" dirty="0"/>
              <a:t>	➢List of neighbourhoods in Kuala Lumpur </a:t>
            </a:r>
          </a:p>
          <a:p>
            <a:r>
              <a:rPr lang="en-IN" sz="2400" dirty="0"/>
              <a:t>	➢Latitude and longitude coordinates of the neighbourhoods </a:t>
            </a:r>
          </a:p>
          <a:p>
            <a:r>
              <a:rPr lang="en-IN" sz="2400" dirty="0"/>
              <a:t>	➢Venue data, particularly data related to shopping malls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Sources of data </a:t>
            </a:r>
          </a:p>
          <a:p>
            <a:r>
              <a:rPr lang="en-IN" sz="2400" dirty="0"/>
              <a:t>	➢Wikipedia page for neighbourhoods 	(https://en.wikipedia.org/wiki/Category:Neighbourhoods_in_Delhi) 	➢Geocoder package for latitude and longitude coordinates ➢Foursquare API for venue data </a:t>
            </a:r>
          </a:p>
        </p:txBody>
      </p:sp>
    </p:spTree>
    <p:extLst>
      <p:ext uri="{BB962C8B-B14F-4D97-AF65-F5344CB8AC3E}">
        <p14:creationId xmlns:p14="http://schemas.microsoft.com/office/powerpoint/2010/main" val="3657879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C7B4E6-6E86-481E-9B06-4C625E5C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474" y="390938"/>
            <a:ext cx="9905955" cy="1119809"/>
          </a:xfrm>
        </p:spPr>
        <p:txBody>
          <a:bodyPr>
            <a:normAutofit/>
          </a:bodyPr>
          <a:lstStyle/>
          <a:p>
            <a:pPr algn="ctr"/>
            <a:r>
              <a:rPr lang="en-IN" sz="4500" b="1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98E29-1B45-4E22-A926-3F7207E79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510748"/>
            <a:ext cx="9904459" cy="470452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Web scraping Wikipedia page for neighbourhoods list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Get latitude and longitude coordinates using Geocoder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 Use Foursquare API to get venue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Group data by neighbourhood and taking the mean of the frequency of occurrence of each venue category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Filter venue category by Shopping Mall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Perform clustering on the data by using k-means clustering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Visualize the clusters in a map using Folium</a:t>
            </a:r>
          </a:p>
        </p:txBody>
      </p:sp>
    </p:spTree>
    <p:extLst>
      <p:ext uri="{BB962C8B-B14F-4D97-AF65-F5344CB8AC3E}">
        <p14:creationId xmlns:p14="http://schemas.microsoft.com/office/powerpoint/2010/main" val="420603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C7B4E6-6E86-481E-9B06-4C625E5C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9900708" cy="914399"/>
          </a:xfrm>
        </p:spPr>
        <p:txBody>
          <a:bodyPr>
            <a:normAutofit/>
          </a:bodyPr>
          <a:lstStyle/>
          <a:p>
            <a:pPr algn="ctr"/>
            <a:r>
              <a:rPr lang="en-IN" sz="4500" b="1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02CAD6-9DA6-4051-ADE3-8EE7639DA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1812875"/>
            <a:ext cx="5891213" cy="397832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98E29-1B45-4E22-A926-3F7207E79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375" y="1658142"/>
            <a:ext cx="4247368" cy="4133057"/>
          </a:xfrm>
        </p:spPr>
        <p:txBody>
          <a:bodyPr>
            <a:noAutofit/>
          </a:bodyPr>
          <a:lstStyle/>
          <a:p>
            <a:pPr algn="ctr"/>
            <a:r>
              <a:rPr lang="en-IN" sz="2200" dirty="0">
                <a:solidFill>
                  <a:schemeClr val="bg1"/>
                </a:solidFill>
              </a:rPr>
              <a:t>Categorized the neighbourhoods into 3 clusters : </a:t>
            </a:r>
          </a:p>
          <a:p>
            <a:r>
              <a:rPr lang="en-IN" sz="2000" dirty="0"/>
              <a:t>➢</a:t>
            </a:r>
            <a:r>
              <a:rPr lang="en-IN" sz="2200" b="1" dirty="0"/>
              <a:t>Cluster</a:t>
            </a:r>
            <a:r>
              <a:rPr lang="en-IN" sz="2200" dirty="0"/>
              <a:t> 0: Neighbourhoods with high concentration of shopping malls</a:t>
            </a:r>
          </a:p>
          <a:p>
            <a:r>
              <a:rPr lang="en-IN" sz="2200" dirty="0"/>
              <a:t>➢</a:t>
            </a:r>
            <a:r>
              <a:rPr lang="en-IN" sz="2200" b="1" dirty="0"/>
              <a:t>Cluster</a:t>
            </a:r>
            <a:r>
              <a:rPr lang="en-IN" sz="2200" dirty="0"/>
              <a:t> 1: Neighbourhoods with moderate number of shopping malls</a:t>
            </a:r>
          </a:p>
          <a:p>
            <a:r>
              <a:rPr lang="en-IN" sz="2200" dirty="0"/>
              <a:t>➢</a:t>
            </a:r>
            <a:r>
              <a:rPr lang="en-IN" sz="2200" b="1" dirty="0"/>
              <a:t>Cluster</a:t>
            </a:r>
            <a:r>
              <a:rPr lang="en-IN" sz="2200" dirty="0"/>
              <a:t> 2: Neighbourhoods with low number to no existence of shopping malls </a:t>
            </a:r>
          </a:p>
        </p:txBody>
      </p:sp>
    </p:spTree>
    <p:extLst>
      <p:ext uri="{BB962C8B-B14F-4D97-AF65-F5344CB8AC3E}">
        <p14:creationId xmlns:p14="http://schemas.microsoft.com/office/powerpoint/2010/main" val="2560101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C7B4E6-6E86-481E-9B06-4C625E5C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38832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</a:rPr>
              <a:t>Discussion</a:t>
            </a:r>
            <a:endParaRPr lang="en-IN" sz="4500" b="1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98E29-1B45-4E22-A926-3F7207E79248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1657350"/>
            <a:ext cx="11047411" cy="4412146"/>
          </a:xfrm>
        </p:spPr>
        <p:txBody>
          <a:bodyPr>
            <a:noAutofit/>
          </a:bodyPr>
          <a:lstStyle/>
          <a:p>
            <a:pPr lvl="1" algn="ctr"/>
            <a:r>
              <a:rPr lang="en-IN" sz="2500" dirty="0"/>
              <a:t>Most of the shopping malls are concentrated in the central area of the city</a:t>
            </a:r>
          </a:p>
          <a:p>
            <a:pPr lvl="1" algn="ctr"/>
            <a:endParaRPr lang="en-IN" sz="2500" dirty="0"/>
          </a:p>
          <a:p>
            <a:pPr lvl="1" algn="ctr"/>
            <a:r>
              <a:rPr lang="en-IN" sz="2500" dirty="0"/>
              <a:t> Highest number in cluster 0 and moderate number in cluster 1</a:t>
            </a:r>
          </a:p>
          <a:p>
            <a:pPr marL="457200" lvl="1" indent="0" algn="ctr">
              <a:buNone/>
            </a:pPr>
            <a:r>
              <a:rPr lang="en-IN" sz="2500" dirty="0"/>
              <a:t> </a:t>
            </a:r>
          </a:p>
          <a:p>
            <a:pPr lvl="1" algn="ctr"/>
            <a:r>
              <a:rPr lang="en-IN" sz="2500" dirty="0"/>
              <a:t> Cluster 2 has very low number to no shopping mall in the neighbourhoods </a:t>
            </a:r>
          </a:p>
          <a:p>
            <a:pPr lvl="1" algn="ctr"/>
            <a:endParaRPr lang="en-IN" sz="2500" dirty="0"/>
          </a:p>
          <a:p>
            <a:pPr lvl="1" algn="ctr"/>
            <a:r>
              <a:rPr lang="en-IN" sz="2500" dirty="0"/>
              <a:t> Oversupply of shopping malls mostly happened in the central area of the city, with the suburb area still have very few shopping malls</a:t>
            </a:r>
          </a:p>
        </p:txBody>
      </p:sp>
    </p:spTree>
    <p:extLst>
      <p:ext uri="{BB962C8B-B14F-4D97-AF65-F5344CB8AC3E}">
        <p14:creationId xmlns:p14="http://schemas.microsoft.com/office/powerpoint/2010/main" val="358254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C7B4E6-6E86-481E-9B06-4C625E5C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38832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98E29-1B45-4E22-A926-3F7207E79248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1657350"/>
            <a:ext cx="11047411" cy="4412146"/>
          </a:xfrm>
        </p:spPr>
        <p:txBody>
          <a:bodyPr>
            <a:noAutofit/>
          </a:bodyPr>
          <a:lstStyle/>
          <a:p>
            <a:pPr marL="457200" lvl="1" indent="0" algn="ctr">
              <a:buNone/>
            </a:pPr>
            <a:r>
              <a:rPr lang="en-IN" sz="2500" b="1" i="1" dirty="0">
                <a:solidFill>
                  <a:schemeClr val="bg1"/>
                </a:solidFill>
              </a:rPr>
              <a:t>Answer to business question: </a:t>
            </a:r>
          </a:p>
          <a:p>
            <a:pPr marL="457200" lvl="1" indent="0">
              <a:buNone/>
            </a:pPr>
            <a:endParaRPr lang="en-IN" sz="2500" i="1" dirty="0">
              <a:solidFill>
                <a:schemeClr val="bg1"/>
              </a:solidFill>
            </a:endParaRPr>
          </a:p>
          <a:p>
            <a:pPr lvl="1"/>
            <a:r>
              <a:rPr lang="en-IN" sz="2500" dirty="0"/>
              <a:t>The neighbourhoods in cluster 2 are the most preferred locations to open a new shopping mall </a:t>
            </a:r>
          </a:p>
          <a:p>
            <a:pPr lvl="1"/>
            <a:r>
              <a:rPr lang="en-IN" sz="2500" dirty="0"/>
              <a:t> Findings of this project will help the relevant stakeholders to capitalize on the opportunities on high potential locations while avoiding overcrowded areas in their decisions to open a new shopping mall</a:t>
            </a:r>
          </a:p>
        </p:txBody>
      </p:sp>
    </p:spTree>
    <p:extLst>
      <p:ext uri="{BB962C8B-B14F-4D97-AF65-F5344CB8AC3E}">
        <p14:creationId xmlns:p14="http://schemas.microsoft.com/office/powerpoint/2010/main" val="3762842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</TotalTime>
  <Words>306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Coursera Capstone   IBM Applied Data Science Capstone  Opening a New Shopping Mall in Delhi, india</vt:lpstr>
      <vt:lpstr>Business Problem</vt:lpstr>
      <vt:lpstr>Data</vt:lpstr>
      <vt:lpstr>Methodology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  IBM Applied Data Science Capstone  Opening a New Shopping Mall in Delhi, india</dc:title>
  <dc:creator>Alaap</dc:creator>
  <cp:lastModifiedBy>Alaap</cp:lastModifiedBy>
  <cp:revision>7</cp:revision>
  <dcterms:created xsi:type="dcterms:W3CDTF">2019-04-06T10:18:33Z</dcterms:created>
  <dcterms:modified xsi:type="dcterms:W3CDTF">2019-04-06T10:45:13Z</dcterms:modified>
</cp:coreProperties>
</file>