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487747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487747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792f2b54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792f2b54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Lato"/>
                <a:ea typeface="Lato"/>
                <a:cs typeface="Lato"/>
                <a:sym typeface="Lato"/>
              </a:rPr>
              <a:t>Input : </a:t>
            </a:r>
            <a:r>
              <a:rPr lang="en" sz="1400">
                <a:solidFill>
                  <a:schemeClr val="dk1"/>
                </a:solidFill>
                <a:latin typeface="Lato"/>
                <a:ea typeface="Lato"/>
                <a:cs typeface="Lato"/>
                <a:sym typeface="Lato"/>
              </a:rPr>
              <a:t>64 x 64 RGB image.        </a:t>
            </a:r>
            <a:r>
              <a:rPr b="1" lang="en" sz="1400">
                <a:solidFill>
                  <a:schemeClr val="dk1"/>
                </a:solidFill>
                <a:latin typeface="Lato"/>
                <a:ea typeface="Lato"/>
                <a:cs typeface="Lato"/>
                <a:sym typeface="Lato"/>
              </a:rPr>
              <a:t>Output: </a:t>
            </a:r>
            <a:r>
              <a:rPr lang="en" sz="1400">
                <a:solidFill>
                  <a:schemeClr val="dk1"/>
                </a:solidFill>
                <a:latin typeface="Lato"/>
                <a:ea typeface="Lato"/>
                <a:cs typeface="Lato"/>
                <a:sym typeface="Lato"/>
              </a:rPr>
              <a:t>38 x 1 probabilities, the highest values correspond to the sign class</a:t>
            </a:r>
            <a:r>
              <a:rPr b="1" lang="en" sz="1400">
                <a:solidFill>
                  <a:schemeClr val="dk1"/>
                </a:solidFill>
                <a:latin typeface="Lato"/>
                <a:ea typeface="Lato"/>
                <a:cs typeface="Lato"/>
                <a:sym typeface="Lato"/>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4628a1e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4628a1e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5258981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525898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5a4974d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5a4974d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5a4974d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5a4974d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did our first testing trial after 5 epochs, the model had overfitted and was generalizing poorly</a:t>
            </a:r>
            <a:endParaRPr/>
          </a:p>
          <a:p>
            <a:pPr indent="0" lvl="0" marL="0" rtl="0" algn="l">
              <a:spcBef>
                <a:spcPts val="0"/>
              </a:spcBef>
              <a:spcAft>
                <a:spcPts val="0"/>
              </a:spcAft>
              <a:buNone/>
            </a:pPr>
            <a:r>
              <a:rPr lang="en"/>
              <a:t>With our second trial with 3 epochs, it generalized much better</a:t>
            </a:r>
            <a:endParaRPr/>
          </a:p>
          <a:p>
            <a:pPr indent="0" lvl="0" marL="0" rtl="0" algn="l">
              <a:spcBef>
                <a:spcPts val="0"/>
              </a:spcBef>
              <a:spcAft>
                <a:spcPts val="0"/>
              </a:spcAft>
              <a:buNone/>
            </a:pPr>
            <a:r>
              <a:rPr lang="en"/>
              <a:t>You can see the graphs on the right showing the performance of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5258981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5258981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confusion matrix. The reason the nice purple-ish line doesn’t go all the way up the diagonal is because that is for 0-9, which had the smallest number of samples since they were only in one dataset, and it was the smallest one. As you might expect, with a lower number of samples, the numbers did not generalize as well. 0, 1, 6, and 7 perform quite poorly; for A-Z, space, and delete, it’s pretty good.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5258981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5258981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in the proposal that got modified was a real-time sign language video interpreter. The reason for this is because </a:t>
            </a:r>
            <a:r>
              <a:rPr lang="en"/>
              <a:t>fingerspelling</a:t>
            </a:r>
            <a:r>
              <a:rPr lang="en"/>
              <a:t> is the </a:t>
            </a:r>
            <a:r>
              <a:rPr i="1" lang="en"/>
              <a:t>easy</a:t>
            </a:r>
            <a:r>
              <a:rPr lang="en"/>
              <a:t> problem for sign language interpretation, but it’s also not used all that much because it takes too long.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demonstration of horse jumping over fence)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(Demonstrate context by showing how gestures can be led with specific hands/on specific sides to indicate the subject/object at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if we’re just doing fingerspelling, a fairly logical assumption would be that our model </a:t>
            </a:r>
            <a:r>
              <a:rPr lang="en"/>
              <a:t>would</a:t>
            </a:r>
            <a:r>
              <a:rPr lang="en"/>
              <a:t> work well under controlled conditions.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5a4974db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5a4974db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when applied to static frames extracted from videos, the accuracy of the model was just 31%.</a:t>
            </a:r>
            <a:endParaRPr/>
          </a:p>
          <a:p>
            <a:pPr indent="0" lvl="0" marL="0" rtl="0" algn="l">
              <a:spcBef>
                <a:spcPts val="0"/>
              </a:spcBef>
              <a:spcAft>
                <a:spcPts val="0"/>
              </a:spcAft>
              <a:buNone/>
            </a:pPr>
            <a:r>
              <a:rPr lang="en"/>
              <a:t>This model could be very well overfitted to specific backgrounds present in the static image datasets.</a:t>
            </a:r>
            <a:endParaRPr/>
          </a:p>
          <a:p>
            <a:pPr indent="0" lvl="0" marL="0" rtl="0" algn="l">
              <a:spcBef>
                <a:spcPts val="0"/>
              </a:spcBef>
              <a:spcAft>
                <a:spcPts val="0"/>
              </a:spcAft>
              <a:buNone/>
            </a:pPr>
            <a:r>
              <a:rPr lang="en"/>
              <a:t>Some frames were a bit ambiguous because they were taken during a transition, but 25% of the ones it got right were a bit ambiguous. (However, plenty of the ones it missed were entirely unambiguous, e.g. the </a:t>
            </a:r>
            <a:r>
              <a:rPr lang="en"/>
              <a:t>letter</a:t>
            </a:r>
            <a:r>
              <a:rPr lang="en"/>
              <a:t> C - closest letter is D, but still </a:t>
            </a:r>
            <a:r>
              <a:rPr lang="en"/>
              <a:t>pretty</a:t>
            </a:r>
            <a:r>
              <a:rPr lang="en"/>
              <a:t> far away, and yet it was </a:t>
            </a:r>
            <a:r>
              <a:rPr lang="en"/>
              <a:t>mislabeled</a:t>
            </a:r>
            <a:r>
              <a:rPr lang="en"/>
              <a:t> as N.)</a:t>
            </a:r>
            <a:endParaRPr/>
          </a:p>
          <a:p>
            <a:pPr indent="0" lvl="0" marL="0" rtl="0" algn="l">
              <a:spcBef>
                <a:spcPts val="0"/>
              </a:spcBef>
              <a:spcAft>
                <a:spcPts val="0"/>
              </a:spcAft>
              <a:buNone/>
            </a:pPr>
            <a:r>
              <a:rPr lang="en"/>
              <a:t>Another thing is that different sign language users have their own styles. These styles are easy to pick up on and </a:t>
            </a:r>
            <a:r>
              <a:rPr lang="en"/>
              <a:t>account</a:t>
            </a:r>
            <a:r>
              <a:rPr lang="en"/>
              <a:t> for as humans, but for a computer model, you would probably need a bigger dataset to account for more stylistic choices, and none of the frames from the videos we tried were included in the </a:t>
            </a:r>
            <a:r>
              <a:rPr lang="en"/>
              <a:t>training</a:t>
            </a:r>
            <a:r>
              <a:rPr lang="en"/>
              <a:t> data, it was purely a testing scenario. It’s not as pronounced with finger spelling as it would be for gesture-based sign language, but these differences do exist, and it would be necessary to work on better generalizations for real world deployment.</a:t>
            </a:r>
            <a:endParaRPr/>
          </a:p>
          <a:p>
            <a:pPr indent="-298450" lvl="0" marL="457200" rtl="0" algn="l">
              <a:spcBef>
                <a:spcPts val="0"/>
              </a:spcBef>
              <a:spcAft>
                <a:spcPts val="0"/>
              </a:spcAft>
              <a:buSzPts val="1100"/>
              <a:buChar char="-"/>
            </a:pPr>
            <a:r>
              <a:rPr lang="en"/>
              <a:t>Compare </a:t>
            </a:r>
            <a:r>
              <a:rPr lang="en"/>
              <a:t>stylistic</a:t>
            </a:r>
            <a:r>
              <a:rPr lang="en"/>
              <a:t> choices to regional accents: “Fate-vul” and “Fed-vul” for “Faye</a:t>
            </a:r>
            <a:r>
              <a:rPr lang="en"/>
              <a:t>tteville”, “Boh-fert” NC sharing the same spelling as “Byou-furt” SC</a:t>
            </a:r>
            <a:endParaRPr/>
          </a:p>
          <a:p>
            <a:pPr indent="-298450" lvl="0" marL="457200" rtl="0" algn="l">
              <a:spcBef>
                <a:spcPts val="0"/>
              </a:spcBef>
              <a:spcAft>
                <a:spcPts val="0"/>
              </a:spcAft>
              <a:buSzPts val="1100"/>
              <a:buChar char="-"/>
            </a:pPr>
            <a:r>
              <a:rPr lang="en"/>
              <a:t>I know that these mean. Well, Boh-fert vs Byou-furt was learned when I mixed the two up, but Cher-vul, Top-sul...I’ve been around enough regional </a:t>
            </a:r>
            <a:r>
              <a:rPr lang="en"/>
              <a:t>accents</a:t>
            </a:r>
            <a:r>
              <a:rPr lang="en"/>
              <a:t> that I knew what those were without needing an explanation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4628a1e8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4628a1e8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4628a1e8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4628a1e8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792f2b5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792f2b5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Luna - research, locating and </a:t>
            </a:r>
            <a:r>
              <a:rPr lang="en"/>
              <a:t>wrangling</a:t>
            </a:r>
            <a:r>
              <a:rPr lang="en"/>
              <a:t> datasets, and examining the </a:t>
            </a:r>
            <a:r>
              <a:rPr lang="en"/>
              <a:t>feasibility</a:t>
            </a:r>
            <a:r>
              <a:rPr lang="en"/>
              <a:t> of doing video translation</a:t>
            </a:r>
            <a:endParaRPr/>
          </a:p>
          <a:p>
            <a:pPr indent="0" lvl="0" marL="0" rtl="0" algn="l">
              <a:spcBef>
                <a:spcPts val="0"/>
              </a:spcBef>
              <a:spcAft>
                <a:spcPts val="0"/>
              </a:spcAft>
              <a:buNone/>
            </a:pPr>
            <a:r>
              <a:rPr lang="en"/>
              <a:t>Alaa - </a:t>
            </a:r>
            <a:r>
              <a:rPr lang="en"/>
              <a:t>research</a:t>
            </a:r>
            <a:r>
              <a:rPr lang="en"/>
              <a:t>, l</a:t>
            </a:r>
            <a:r>
              <a:rPr lang="en"/>
              <a:t>iterature</a:t>
            </a:r>
            <a:r>
              <a:rPr lang="en"/>
              <a:t> reviews, training and testing the ASL model on statics images and on a video.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8260445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8260445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792f2b5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792f2b5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628a1d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4628a1d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4628a1d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4628a1d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628a1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628a1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792f2b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792f2b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 appro:</a:t>
            </a:r>
            <a:endParaRPr/>
          </a:p>
          <a:p>
            <a:pPr indent="0" lvl="0" marL="0" rtl="0" algn="l">
              <a:spcBef>
                <a:spcPts val="0"/>
              </a:spcBef>
              <a:spcAft>
                <a:spcPts val="0"/>
              </a:spcAft>
              <a:buClr>
                <a:schemeClr val="dk1"/>
              </a:buClr>
              <a:buSzPts val="1100"/>
              <a:buFont typeface="Arial"/>
              <a:buNone/>
            </a:pPr>
            <a:r>
              <a:rPr lang="en"/>
              <a:t>It extracts the image from the video stream, eliminates its</a:t>
            </a:r>
            <a:endParaRPr/>
          </a:p>
          <a:p>
            <a:pPr indent="0" lvl="0" marL="0" rtl="0" algn="l">
              <a:spcBef>
                <a:spcPts val="0"/>
              </a:spcBef>
              <a:spcAft>
                <a:spcPts val="0"/>
              </a:spcAft>
              <a:buClr>
                <a:schemeClr val="dk1"/>
              </a:buClr>
              <a:buSzPts val="1100"/>
              <a:buFont typeface="Arial"/>
              <a:buNone/>
            </a:pPr>
            <a:r>
              <a:rPr lang="en"/>
              <a:t>background using RGB filtering and thresholding. Then, it</a:t>
            </a:r>
            <a:endParaRPr/>
          </a:p>
          <a:p>
            <a:pPr indent="0" lvl="0" marL="0" rtl="0" algn="l">
              <a:spcBef>
                <a:spcPts val="0"/>
              </a:spcBef>
              <a:spcAft>
                <a:spcPts val="0"/>
              </a:spcAft>
              <a:buClr>
                <a:schemeClr val="dk1"/>
              </a:buClr>
              <a:buSzPts val="1100"/>
              <a:buFont typeface="Arial"/>
              <a:buNone/>
            </a:pPr>
            <a:r>
              <a:rPr lang="en"/>
              <a:t>performs edge detection on the binary image and crops the</a:t>
            </a:r>
            <a:endParaRPr/>
          </a:p>
          <a:p>
            <a:pPr indent="0" lvl="0" marL="0" rtl="0" algn="l">
              <a:spcBef>
                <a:spcPts val="0"/>
              </a:spcBef>
              <a:spcAft>
                <a:spcPts val="0"/>
              </a:spcAft>
              <a:buNone/>
            </a:pPr>
            <a:r>
              <a:rPr lang="en"/>
              <a:t>hand posture part from it. Then, it resizes the image to a</a:t>
            </a:r>
            <a:endParaRPr/>
          </a:p>
          <a:p>
            <a:pPr indent="0" lvl="0" marL="0" rtl="0" algn="l">
              <a:spcBef>
                <a:spcPts val="0"/>
              </a:spcBef>
              <a:spcAft>
                <a:spcPts val="0"/>
              </a:spcAft>
              <a:buNone/>
            </a:pPr>
            <a:r>
              <a:rPr lang="en"/>
              <a:t>standard size and then uses error matrix to calculate error</a:t>
            </a:r>
            <a:endParaRPr/>
          </a:p>
          <a:p>
            <a:pPr indent="0" lvl="0" marL="0" rtl="0" algn="l">
              <a:spcBef>
                <a:spcPts val="0"/>
              </a:spcBef>
              <a:spcAft>
                <a:spcPts val="0"/>
              </a:spcAft>
              <a:buNone/>
            </a:pPr>
            <a:r>
              <a:rPr lang="en"/>
              <a:t>among all the images in the database and the processed</a:t>
            </a:r>
            <a:endParaRPr/>
          </a:p>
          <a:p>
            <a:pPr indent="0" lvl="0" marL="0" rtl="0" algn="l">
              <a:spcBef>
                <a:spcPts val="0"/>
              </a:spcBef>
              <a:spcAft>
                <a:spcPts val="0"/>
              </a:spcAft>
              <a:buNone/>
            </a:pPr>
            <a:r>
              <a:rPr lang="en"/>
              <a:t>captured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Drawback of using traditional CV : </a:t>
            </a:r>
            <a:endParaRPr/>
          </a:p>
          <a:p>
            <a:pPr indent="0" lvl="0" marL="0" rtl="0" algn="l">
              <a:spcBef>
                <a:spcPts val="0"/>
              </a:spcBef>
              <a:spcAft>
                <a:spcPts val="0"/>
              </a:spcAft>
              <a:buNone/>
            </a:pPr>
            <a:r>
              <a:rPr lang="en"/>
              <a:t>fails in the environment has background with skin colors. ( Hands have to be distinguished from other skin color objects and there are cases of insufficient lighting conditions)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877476d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877476d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 appro:</a:t>
            </a:r>
            <a:endParaRPr/>
          </a:p>
          <a:p>
            <a:pPr indent="0" lvl="0" marL="0" rtl="0" algn="l">
              <a:spcBef>
                <a:spcPts val="0"/>
              </a:spcBef>
              <a:spcAft>
                <a:spcPts val="0"/>
              </a:spcAft>
              <a:buClr>
                <a:schemeClr val="dk1"/>
              </a:buClr>
              <a:buSzPts val="1100"/>
              <a:buFont typeface="Arial"/>
              <a:buNone/>
            </a:pPr>
            <a:r>
              <a:rPr lang="en"/>
              <a:t>It extracts the image from the video stream, eliminates its</a:t>
            </a:r>
            <a:endParaRPr/>
          </a:p>
          <a:p>
            <a:pPr indent="0" lvl="0" marL="0" rtl="0" algn="l">
              <a:spcBef>
                <a:spcPts val="0"/>
              </a:spcBef>
              <a:spcAft>
                <a:spcPts val="0"/>
              </a:spcAft>
              <a:buClr>
                <a:schemeClr val="dk1"/>
              </a:buClr>
              <a:buSzPts val="1100"/>
              <a:buFont typeface="Arial"/>
              <a:buNone/>
            </a:pPr>
            <a:r>
              <a:rPr lang="en"/>
              <a:t>background using RGB filtering and thresholding. Then, it</a:t>
            </a:r>
            <a:endParaRPr/>
          </a:p>
          <a:p>
            <a:pPr indent="0" lvl="0" marL="0" rtl="0" algn="l">
              <a:spcBef>
                <a:spcPts val="0"/>
              </a:spcBef>
              <a:spcAft>
                <a:spcPts val="0"/>
              </a:spcAft>
              <a:buClr>
                <a:schemeClr val="dk1"/>
              </a:buClr>
              <a:buSzPts val="1100"/>
              <a:buFont typeface="Arial"/>
              <a:buNone/>
            </a:pPr>
            <a:r>
              <a:rPr lang="en"/>
              <a:t>performs edge detection on the binary image and crops the</a:t>
            </a:r>
            <a:endParaRPr/>
          </a:p>
          <a:p>
            <a:pPr indent="0" lvl="0" marL="0" rtl="0" algn="l">
              <a:spcBef>
                <a:spcPts val="0"/>
              </a:spcBef>
              <a:spcAft>
                <a:spcPts val="0"/>
              </a:spcAft>
              <a:buNone/>
            </a:pPr>
            <a:r>
              <a:rPr lang="en"/>
              <a:t>hand posture part from it. Then, it resizes the image to a</a:t>
            </a:r>
            <a:endParaRPr/>
          </a:p>
          <a:p>
            <a:pPr indent="0" lvl="0" marL="0" rtl="0" algn="l">
              <a:spcBef>
                <a:spcPts val="0"/>
              </a:spcBef>
              <a:spcAft>
                <a:spcPts val="0"/>
              </a:spcAft>
              <a:buNone/>
            </a:pPr>
            <a:r>
              <a:rPr lang="en"/>
              <a:t>standard size and then uses error matrix to calculate error</a:t>
            </a:r>
            <a:endParaRPr/>
          </a:p>
          <a:p>
            <a:pPr indent="0" lvl="0" marL="0" rtl="0" algn="l">
              <a:spcBef>
                <a:spcPts val="0"/>
              </a:spcBef>
              <a:spcAft>
                <a:spcPts val="0"/>
              </a:spcAft>
              <a:buNone/>
            </a:pPr>
            <a:r>
              <a:rPr lang="en"/>
              <a:t>among all the images in the database and the processed</a:t>
            </a:r>
            <a:endParaRPr/>
          </a:p>
          <a:p>
            <a:pPr indent="0" lvl="0" marL="0" rtl="0" algn="l">
              <a:spcBef>
                <a:spcPts val="0"/>
              </a:spcBef>
              <a:spcAft>
                <a:spcPts val="0"/>
              </a:spcAft>
              <a:buNone/>
            </a:pPr>
            <a:r>
              <a:rPr lang="en"/>
              <a:t>captured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Drawback of using traditional CV : </a:t>
            </a:r>
            <a:endParaRPr/>
          </a:p>
          <a:p>
            <a:pPr indent="0" lvl="0" marL="0" rtl="0" algn="l">
              <a:spcBef>
                <a:spcPts val="0"/>
              </a:spcBef>
              <a:spcAft>
                <a:spcPts val="0"/>
              </a:spcAft>
              <a:buNone/>
            </a:pPr>
            <a:r>
              <a:rPr lang="en"/>
              <a:t>fails in the envir</a:t>
            </a:r>
            <a:r>
              <a:rPr lang="en"/>
              <a:t>onment has background with skin colors. ( Hands have to be distinguished from other skin color objects and there are cases of insufficient lighting conditions)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4628a1e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4628a1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628a1e8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628a1e8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Lato"/>
                <a:ea typeface="Lato"/>
                <a:cs typeface="Lato"/>
                <a:sym typeface="Lato"/>
              </a:rPr>
              <a:t>Input : </a:t>
            </a:r>
            <a:r>
              <a:rPr lang="en" sz="1400">
                <a:solidFill>
                  <a:schemeClr val="dk1"/>
                </a:solidFill>
                <a:latin typeface="Lato"/>
                <a:ea typeface="Lato"/>
                <a:cs typeface="Lato"/>
                <a:sym typeface="Lato"/>
              </a:rPr>
              <a:t>64 x 64 RGB image.        </a:t>
            </a:r>
            <a:r>
              <a:rPr b="1" lang="en" sz="1400">
                <a:solidFill>
                  <a:schemeClr val="dk1"/>
                </a:solidFill>
                <a:latin typeface="Lato"/>
                <a:ea typeface="Lato"/>
                <a:cs typeface="Lato"/>
                <a:sym typeface="Lato"/>
              </a:rPr>
              <a:t>Output: </a:t>
            </a:r>
            <a:r>
              <a:rPr lang="en" sz="1400">
                <a:solidFill>
                  <a:schemeClr val="dk1"/>
                </a:solidFill>
                <a:latin typeface="Lato"/>
                <a:ea typeface="Lato"/>
                <a:cs typeface="Lato"/>
                <a:sym typeface="Lato"/>
              </a:rPr>
              <a:t>38 x 1 probabilities, the highest values correspond to the sign class</a:t>
            </a:r>
            <a:r>
              <a:rPr b="1" lang="en" sz="1400">
                <a:solidFill>
                  <a:schemeClr val="dk1"/>
                </a:solidFill>
                <a:latin typeface="Lato"/>
                <a:ea typeface="Lato"/>
                <a:cs typeface="Lato"/>
                <a:sym typeface="Lato"/>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grassknoted/asl-alphabet" TargetMode="External"/><Relationship Id="rId4" Type="http://schemas.openxmlformats.org/officeDocument/2006/relationships/hyperlink" Target="https://www.kaggle.com/ayuraj/asl-dataset" TargetMode="External"/><Relationship Id="rId5" Type="http://schemas.openxmlformats.org/officeDocument/2006/relationships/hyperlink" Target="https://www.kaggle.com/datamunge/sign-language-mni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20" Type="http://schemas.openxmlformats.org/officeDocument/2006/relationships/image" Target="../media/image28.png"/><Relationship Id="rId22" Type="http://schemas.openxmlformats.org/officeDocument/2006/relationships/image" Target="../media/image31.png"/><Relationship Id="rId21" Type="http://schemas.openxmlformats.org/officeDocument/2006/relationships/image" Target="../media/image26.png"/><Relationship Id="rId24" Type="http://schemas.openxmlformats.org/officeDocument/2006/relationships/image" Target="../media/image30.png"/><Relationship Id="rId23"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3.png"/><Relationship Id="rId25" Type="http://schemas.openxmlformats.org/officeDocument/2006/relationships/image" Target="../media/image33.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29.png"/><Relationship Id="rId11" Type="http://schemas.openxmlformats.org/officeDocument/2006/relationships/image" Target="../media/image20.png"/><Relationship Id="rId10" Type="http://schemas.openxmlformats.org/officeDocument/2006/relationships/image" Target="../media/image16.png"/><Relationship Id="rId13" Type="http://schemas.openxmlformats.org/officeDocument/2006/relationships/image" Target="../media/image17.png"/><Relationship Id="rId12" Type="http://schemas.openxmlformats.org/officeDocument/2006/relationships/image" Target="../media/image14.png"/><Relationship Id="rId15" Type="http://schemas.openxmlformats.org/officeDocument/2006/relationships/image" Target="../media/image24.png"/><Relationship Id="rId14" Type="http://schemas.openxmlformats.org/officeDocument/2006/relationships/image" Target="../media/image18.png"/><Relationship Id="rId17" Type="http://schemas.openxmlformats.org/officeDocument/2006/relationships/image" Target="../media/image25.png"/><Relationship Id="rId16" Type="http://schemas.openxmlformats.org/officeDocument/2006/relationships/image" Target="../media/image21.png"/><Relationship Id="rId19" Type="http://schemas.openxmlformats.org/officeDocument/2006/relationships/image" Target="../media/image22.png"/><Relationship Id="rId1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American Sign Language Translator</a:t>
            </a:r>
            <a:endParaRPr sz="3900"/>
          </a:p>
        </p:txBody>
      </p:sp>
      <p:pic>
        <p:nvPicPr>
          <p:cNvPr id="87" name="Google Shape;87;p13"/>
          <p:cNvPicPr preferRelativeResize="0"/>
          <p:nvPr/>
        </p:nvPicPr>
        <p:blipFill>
          <a:blip r:embed="rId3">
            <a:alphaModFix/>
          </a:blip>
          <a:stretch>
            <a:fillRect/>
          </a:stretch>
        </p:blipFill>
        <p:spPr>
          <a:xfrm>
            <a:off x="2984800" y="3058500"/>
            <a:ext cx="3333675" cy="1508500"/>
          </a:xfrm>
          <a:prstGeom prst="rect">
            <a:avLst/>
          </a:prstGeom>
          <a:noFill/>
          <a:ln>
            <a:noFill/>
          </a:ln>
        </p:spPr>
      </p:pic>
      <p:sp>
        <p:nvSpPr>
          <p:cNvPr id="88" name="Google Shape;88;p13"/>
          <p:cNvSpPr txBox="1"/>
          <p:nvPr/>
        </p:nvSpPr>
        <p:spPr>
          <a:xfrm>
            <a:off x="-37400" y="4743300"/>
            <a:ext cx="914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    </a:t>
            </a:r>
            <a:r>
              <a:rPr lang="en" sz="1000">
                <a:latin typeface="Lato"/>
                <a:ea typeface="Lato"/>
                <a:cs typeface="Lato"/>
                <a:sym typeface="Lato"/>
              </a:rPr>
              <a:t>    Computer Vision Project                                                                                                                                                                                                                                                                       Spring 2021</a:t>
            </a:r>
            <a:endParaRPr sz="1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p:nvPr/>
        </p:nvSpPr>
        <p:spPr>
          <a:xfrm>
            <a:off x="634437" y="1875300"/>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Image</a:t>
            </a:r>
            <a:endParaRPr/>
          </a:p>
          <a:p>
            <a:pPr indent="0" lvl="0" marL="0" rtl="0" algn="ctr">
              <a:spcBef>
                <a:spcPts val="0"/>
              </a:spcBef>
              <a:spcAft>
                <a:spcPts val="0"/>
              </a:spcAft>
              <a:buNone/>
            </a:pPr>
            <a:r>
              <a:rPr lang="en"/>
              <a:t>64 x 64 RGB </a:t>
            </a:r>
            <a:endParaRPr/>
          </a:p>
        </p:txBody>
      </p:sp>
      <p:sp>
        <p:nvSpPr>
          <p:cNvPr id="194" name="Google Shape;194;p22"/>
          <p:cNvSpPr/>
          <p:nvPr/>
        </p:nvSpPr>
        <p:spPr>
          <a:xfrm>
            <a:off x="3178225" y="3553025"/>
            <a:ext cx="1413000" cy="9765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CNN Model</a:t>
            </a:r>
            <a:endParaRPr/>
          </a:p>
        </p:txBody>
      </p:sp>
      <p:sp>
        <p:nvSpPr>
          <p:cNvPr id="195" name="Google Shape;195;p22"/>
          <p:cNvSpPr/>
          <p:nvPr/>
        </p:nvSpPr>
        <p:spPr>
          <a:xfrm>
            <a:off x="5290229" y="3653225"/>
            <a:ext cx="1531800" cy="77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Softmax </a:t>
            </a:r>
            <a:endParaRPr/>
          </a:p>
          <a:p>
            <a:pPr indent="0" lvl="0" marL="0" rtl="0" algn="ctr">
              <a:spcBef>
                <a:spcPts val="0"/>
              </a:spcBef>
              <a:spcAft>
                <a:spcPts val="0"/>
              </a:spcAft>
              <a:buNone/>
            </a:pPr>
            <a:r>
              <a:rPr lang="en"/>
              <a:t>Output: 38 x1</a:t>
            </a:r>
            <a:endParaRPr/>
          </a:p>
        </p:txBody>
      </p:sp>
      <p:sp>
        <p:nvSpPr>
          <p:cNvPr id="196" name="Google Shape;196;p22"/>
          <p:cNvSpPr/>
          <p:nvPr/>
        </p:nvSpPr>
        <p:spPr>
          <a:xfrm>
            <a:off x="2490100" y="3734150"/>
            <a:ext cx="498000" cy="63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2"/>
          <p:cNvCxnSpPr>
            <a:stCxn id="193" idx="2"/>
          </p:cNvCxnSpPr>
          <p:nvPr/>
        </p:nvCxnSpPr>
        <p:spPr>
          <a:xfrm flipH="1">
            <a:off x="1399737" y="2651400"/>
            <a:ext cx="600" cy="5571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2"/>
          <p:cNvSpPr txBox="1"/>
          <p:nvPr/>
        </p:nvSpPr>
        <p:spPr>
          <a:xfrm>
            <a:off x="2166225" y="32675"/>
            <a:ext cx="470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Raleway"/>
                <a:ea typeface="Raleway"/>
                <a:cs typeface="Raleway"/>
                <a:sym typeface="Raleway"/>
              </a:rPr>
              <a:t>Prediction</a:t>
            </a:r>
            <a:r>
              <a:rPr b="1" lang="en" sz="1900">
                <a:latin typeface="Raleway"/>
                <a:ea typeface="Raleway"/>
                <a:cs typeface="Raleway"/>
                <a:sym typeface="Raleway"/>
              </a:rPr>
              <a:t> Model Architecture</a:t>
            </a:r>
            <a:r>
              <a:rPr b="1" lang="en">
                <a:latin typeface="Raleway"/>
                <a:ea typeface="Raleway"/>
                <a:cs typeface="Raleway"/>
                <a:sym typeface="Raleway"/>
              </a:rPr>
              <a:t> </a:t>
            </a:r>
            <a:endParaRPr b="1">
              <a:latin typeface="Raleway"/>
              <a:ea typeface="Raleway"/>
              <a:cs typeface="Raleway"/>
              <a:sym typeface="Raleway"/>
            </a:endParaRPr>
          </a:p>
        </p:txBody>
      </p:sp>
      <p:cxnSp>
        <p:nvCxnSpPr>
          <p:cNvPr id="199" name="Google Shape;199;p22"/>
          <p:cNvCxnSpPr/>
          <p:nvPr/>
        </p:nvCxnSpPr>
        <p:spPr>
          <a:xfrm flipH="1">
            <a:off x="8137937" y="2747525"/>
            <a:ext cx="600" cy="5571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2"/>
          <p:cNvSpPr/>
          <p:nvPr/>
        </p:nvSpPr>
        <p:spPr>
          <a:xfrm>
            <a:off x="7328179" y="1971425"/>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 Output</a:t>
            </a:r>
            <a:endParaRPr/>
          </a:p>
        </p:txBody>
      </p:sp>
      <p:sp>
        <p:nvSpPr>
          <p:cNvPr id="201" name="Google Shape;201;p22"/>
          <p:cNvSpPr txBox="1"/>
          <p:nvPr/>
        </p:nvSpPr>
        <p:spPr>
          <a:xfrm>
            <a:off x="7837750" y="3524000"/>
            <a:ext cx="76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Lato"/>
                <a:ea typeface="Lato"/>
                <a:cs typeface="Lato"/>
                <a:sym typeface="Lato"/>
              </a:rPr>
              <a:t>a</a:t>
            </a:r>
            <a:endParaRPr b="1" sz="4800">
              <a:latin typeface="Lato"/>
              <a:ea typeface="Lato"/>
              <a:cs typeface="Lato"/>
              <a:sym typeface="Lato"/>
            </a:endParaRPr>
          </a:p>
        </p:txBody>
      </p:sp>
      <p:sp>
        <p:nvSpPr>
          <p:cNvPr id="202" name="Google Shape;202;p22"/>
          <p:cNvSpPr/>
          <p:nvPr/>
        </p:nvSpPr>
        <p:spPr>
          <a:xfrm>
            <a:off x="677625" y="1028700"/>
            <a:ext cx="1118400" cy="35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4691725" y="3772250"/>
            <a:ext cx="498000" cy="63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015850" y="3721475"/>
            <a:ext cx="498000" cy="63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2"/>
          <p:cNvPicPr preferRelativeResize="0"/>
          <p:nvPr/>
        </p:nvPicPr>
        <p:blipFill>
          <a:blip r:embed="rId3">
            <a:alphaModFix/>
          </a:blip>
          <a:stretch>
            <a:fillRect/>
          </a:stretch>
        </p:blipFill>
        <p:spPr>
          <a:xfrm>
            <a:off x="768175" y="3288050"/>
            <a:ext cx="1531800" cy="141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1" name="Google Shape;211;p23"/>
          <p:cNvSpPr txBox="1"/>
          <p:nvPr>
            <p:ph idx="1" type="subTitle"/>
          </p:nvPr>
        </p:nvSpPr>
        <p:spPr>
          <a:xfrm>
            <a:off x="729625" y="3172900"/>
            <a:ext cx="4701600" cy="541200"/>
          </a:xfrm>
          <a:prstGeom prst="rect">
            <a:avLst/>
          </a:prstGeom>
          <a:solidFill>
            <a:srgbClr val="B6D7A8">
              <a:alpha val="4022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00"/>
              <a:t>Luna  Lucadou </a:t>
            </a:r>
            <a:endParaRPr sz="2100"/>
          </a:p>
        </p:txBody>
      </p:sp>
      <p:pic>
        <p:nvPicPr>
          <p:cNvPr id="212" name="Google Shape;212;p23"/>
          <p:cNvPicPr preferRelativeResize="0"/>
          <p:nvPr/>
        </p:nvPicPr>
        <p:blipFill>
          <a:blip r:embed="rId3">
            <a:alphaModFix amt="80000"/>
          </a:blip>
          <a:stretch>
            <a:fillRect/>
          </a:stretch>
        </p:blipFill>
        <p:spPr>
          <a:xfrm>
            <a:off x="5222000" y="2102125"/>
            <a:ext cx="1851549" cy="185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Static Images </a:t>
            </a:r>
            <a:endParaRPr/>
          </a:p>
        </p:txBody>
      </p:sp>
      <p:sp>
        <p:nvSpPr>
          <p:cNvPr id="218" name="Google Shape;218;p24"/>
          <p:cNvSpPr txBox="1"/>
          <p:nvPr>
            <p:ph idx="1" type="body"/>
          </p:nvPr>
        </p:nvSpPr>
        <p:spPr>
          <a:xfrm>
            <a:off x="729450" y="2078875"/>
            <a:ext cx="7688700" cy="2986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Datasets used:</a:t>
            </a:r>
            <a:endParaRPr sz="1800"/>
          </a:p>
          <a:p>
            <a:pPr indent="-334327" lvl="1" marL="914400" rtl="0" algn="l">
              <a:spcBef>
                <a:spcPts val="0"/>
              </a:spcBef>
              <a:spcAft>
                <a:spcPts val="0"/>
              </a:spcAft>
              <a:buSzPct val="100000"/>
              <a:buChar char="○"/>
            </a:pPr>
            <a:r>
              <a:rPr lang="en" sz="1800" u="sng">
                <a:solidFill>
                  <a:schemeClr val="hlink"/>
                </a:solidFill>
                <a:hlinkClick r:id="rId3"/>
              </a:rPr>
              <a:t>https://www.kaggle.com/grassknoted/asl-alphabet</a:t>
            </a:r>
            <a:endParaRPr sz="1800"/>
          </a:p>
          <a:p>
            <a:pPr indent="-334327" lvl="2" marL="1371600" rtl="0" algn="l">
              <a:spcBef>
                <a:spcPts val="0"/>
              </a:spcBef>
              <a:spcAft>
                <a:spcPts val="0"/>
              </a:spcAft>
              <a:buSzPct val="100000"/>
              <a:buChar char="■"/>
            </a:pPr>
            <a:r>
              <a:rPr lang="en" sz="1800"/>
              <a:t>Characters: A-Z, delete, and space</a:t>
            </a:r>
            <a:endParaRPr sz="1800"/>
          </a:p>
          <a:p>
            <a:pPr indent="-334327" lvl="2" marL="1371600" rtl="0" algn="l">
              <a:spcBef>
                <a:spcPts val="0"/>
              </a:spcBef>
              <a:spcAft>
                <a:spcPts val="0"/>
              </a:spcAft>
              <a:buSzPct val="100000"/>
              <a:buChar char="■"/>
            </a:pPr>
            <a:r>
              <a:rPr lang="en" sz="1800"/>
              <a:t>Full color images with backgrounds with differing colors</a:t>
            </a:r>
            <a:endParaRPr sz="1800"/>
          </a:p>
          <a:p>
            <a:pPr indent="-334327" lvl="1" marL="914400" rtl="0" algn="l">
              <a:spcBef>
                <a:spcPts val="0"/>
              </a:spcBef>
              <a:spcAft>
                <a:spcPts val="0"/>
              </a:spcAft>
              <a:buSzPct val="100000"/>
              <a:buChar char="○"/>
            </a:pPr>
            <a:r>
              <a:rPr lang="en" sz="1800" u="sng">
                <a:solidFill>
                  <a:schemeClr val="hlink"/>
                </a:solidFill>
                <a:hlinkClick r:id="rId4"/>
              </a:rPr>
              <a:t>https://www.kaggle.com/ayuraj/asl-dataset</a:t>
            </a:r>
            <a:endParaRPr sz="1800"/>
          </a:p>
          <a:p>
            <a:pPr indent="-334327" lvl="2" marL="1371600" rtl="0" algn="l">
              <a:spcBef>
                <a:spcPts val="0"/>
              </a:spcBef>
              <a:spcAft>
                <a:spcPts val="0"/>
              </a:spcAft>
              <a:buSzPct val="100000"/>
              <a:buChar char="■"/>
            </a:pPr>
            <a:r>
              <a:rPr lang="en" sz="1800"/>
              <a:t>Characters: A-Z, 0-9</a:t>
            </a:r>
            <a:endParaRPr sz="1800"/>
          </a:p>
          <a:p>
            <a:pPr indent="-334327" lvl="2" marL="1371600" rtl="0" algn="l">
              <a:spcBef>
                <a:spcPts val="0"/>
              </a:spcBef>
              <a:spcAft>
                <a:spcPts val="0"/>
              </a:spcAft>
              <a:buSzPct val="100000"/>
              <a:buChar char="■"/>
            </a:pPr>
            <a:r>
              <a:rPr lang="en" sz="1800"/>
              <a:t>Cropped full color images with black backgrounds</a:t>
            </a:r>
            <a:endParaRPr sz="1800"/>
          </a:p>
          <a:p>
            <a:pPr indent="-334327" lvl="1" marL="914400" rtl="0" algn="l">
              <a:spcBef>
                <a:spcPts val="0"/>
              </a:spcBef>
              <a:spcAft>
                <a:spcPts val="0"/>
              </a:spcAft>
              <a:buSzPct val="100000"/>
              <a:buChar char="○"/>
            </a:pPr>
            <a:r>
              <a:rPr lang="en" sz="1800" u="sng">
                <a:solidFill>
                  <a:schemeClr val="hlink"/>
                </a:solidFill>
                <a:hlinkClick r:id="rId5"/>
              </a:rPr>
              <a:t>https://www.kaggle.com/datamunge/sign-language-mnist</a:t>
            </a:r>
            <a:endParaRPr sz="1800"/>
          </a:p>
          <a:p>
            <a:pPr indent="-334327" lvl="2" marL="1371600" rtl="0" algn="l">
              <a:spcBef>
                <a:spcPts val="0"/>
              </a:spcBef>
              <a:spcAft>
                <a:spcPts val="0"/>
              </a:spcAft>
              <a:buSzPct val="100000"/>
              <a:buChar char="■"/>
            </a:pPr>
            <a:r>
              <a:rPr lang="en" sz="1800"/>
              <a:t>Characters: A-Z</a:t>
            </a:r>
            <a:endParaRPr sz="1800"/>
          </a:p>
          <a:p>
            <a:pPr indent="-334327" lvl="2" marL="1371600" rtl="0" algn="l">
              <a:spcBef>
                <a:spcPts val="0"/>
              </a:spcBef>
              <a:spcAft>
                <a:spcPts val="0"/>
              </a:spcAft>
              <a:buSzPct val="100000"/>
              <a:buChar char="■"/>
            </a:pPr>
            <a:r>
              <a:rPr lang="en" sz="1800"/>
              <a:t>Grayscale images with only slight variations in the background colors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Static Images </a:t>
            </a:r>
            <a:endParaRPr/>
          </a:p>
        </p:txBody>
      </p:sp>
      <p:sp>
        <p:nvSpPr>
          <p:cNvPr id="224" name="Google Shape;224;p25"/>
          <p:cNvSpPr txBox="1"/>
          <p:nvPr>
            <p:ph idx="1" type="body"/>
          </p:nvPr>
        </p:nvSpPr>
        <p:spPr>
          <a:xfrm>
            <a:off x="729450" y="2078875"/>
            <a:ext cx="3117900" cy="282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Datasets (continued):</a:t>
            </a:r>
            <a:endParaRPr sz="1800"/>
          </a:p>
          <a:p>
            <a:pPr indent="-342900" lvl="1" marL="914400" rtl="0" algn="l">
              <a:spcBef>
                <a:spcPts val="0"/>
              </a:spcBef>
              <a:spcAft>
                <a:spcPts val="0"/>
              </a:spcAft>
              <a:buSzPts val="1800"/>
              <a:buChar char="○"/>
            </a:pPr>
            <a:r>
              <a:rPr lang="en" sz="1800"/>
              <a:t>96,913 total </a:t>
            </a:r>
            <a:r>
              <a:rPr lang="en" sz="1800"/>
              <a:t>training</a:t>
            </a:r>
            <a:r>
              <a:rPr lang="en" sz="1800"/>
              <a:t> images</a:t>
            </a:r>
            <a:endParaRPr sz="1800"/>
          </a:p>
          <a:p>
            <a:pPr indent="-342900" lvl="1" marL="914400" rtl="0" algn="l">
              <a:spcBef>
                <a:spcPts val="0"/>
              </a:spcBef>
              <a:spcAft>
                <a:spcPts val="0"/>
              </a:spcAft>
              <a:buSzPts val="1800"/>
              <a:buChar char="○"/>
            </a:pPr>
            <a:r>
              <a:rPr lang="en" sz="1800"/>
              <a:t>24,229 total testing images</a:t>
            </a:r>
            <a:endParaRPr sz="1800"/>
          </a:p>
          <a:p>
            <a:pPr indent="-342900" lvl="1" marL="914400" rtl="0" algn="l">
              <a:spcBef>
                <a:spcPts val="0"/>
              </a:spcBef>
              <a:spcAft>
                <a:spcPts val="0"/>
              </a:spcAft>
              <a:buSzPts val="1800"/>
              <a:buChar char="○"/>
            </a:pPr>
            <a:r>
              <a:rPr lang="en" sz="1800"/>
              <a:t>38 classes (A-Z, 0-9, space, delete)</a:t>
            </a:r>
            <a:endParaRPr sz="1800"/>
          </a:p>
        </p:txBody>
      </p:sp>
      <p:pic>
        <p:nvPicPr>
          <p:cNvPr id="225" name="Google Shape;225;p25"/>
          <p:cNvPicPr preferRelativeResize="0"/>
          <p:nvPr/>
        </p:nvPicPr>
        <p:blipFill>
          <a:blip r:embed="rId3">
            <a:alphaModFix/>
          </a:blip>
          <a:stretch>
            <a:fillRect/>
          </a:stretch>
        </p:blipFill>
        <p:spPr>
          <a:xfrm>
            <a:off x="4031192" y="1853850"/>
            <a:ext cx="5024404" cy="304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Static Images </a:t>
            </a:r>
            <a:endParaRPr/>
          </a:p>
        </p:txBody>
      </p:sp>
      <p:sp>
        <p:nvSpPr>
          <p:cNvPr id="231" name="Google Shape;231;p26"/>
          <p:cNvSpPr txBox="1"/>
          <p:nvPr>
            <p:ph idx="1" type="body"/>
          </p:nvPr>
        </p:nvSpPr>
        <p:spPr>
          <a:xfrm>
            <a:off x="729450" y="2078875"/>
            <a:ext cx="5132100" cy="282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Accuracy</a:t>
            </a:r>
            <a:endParaRPr sz="1800"/>
          </a:p>
          <a:p>
            <a:pPr indent="-342900" lvl="1" marL="914400" rtl="0" algn="l">
              <a:spcBef>
                <a:spcPts val="0"/>
              </a:spcBef>
              <a:spcAft>
                <a:spcPts val="0"/>
              </a:spcAft>
              <a:buSzPts val="1800"/>
              <a:buChar char="○"/>
            </a:pPr>
            <a:r>
              <a:rPr lang="en" sz="1800"/>
              <a:t>First trial with 5 epochs - 80%</a:t>
            </a:r>
            <a:endParaRPr sz="1800"/>
          </a:p>
          <a:p>
            <a:pPr indent="-342900" lvl="1" marL="914400" rtl="0" algn="l">
              <a:spcBef>
                <a:spcPts val="0"/>
              </a:spcBef>
              <a:spcAft>
                <a:spcPts val="0"/>
              </a:spcAft>
              <a:buSzPts val="1800"/>
              <a:buChar char="○"/>
            </a:pPr>
            <a:r>
              <a:rPr lang="en" sz="1800"/>
              <a:t>Second trial with 3 epochs - 99%</a:t>
            </a:r>
            <a:endParaRPr sz="1800"/>
          </a:p>
        </p:txBody>
      </p:sp>
      <p:pic>
        <p:nvPicPr>
          <p:cNvPr id="232" name="Google Shape;232;p26"/>
          <p:cNvPicPr preferRelativeResize="0"/>
          <p:nvPr/>
        </p:nvPicPr>
        <p:blipFill>
          <a:blip r:embed="rId3">
            <a:alphaModFix/>
          </a:blip>
          <a:stretch>
            <a:fillRect/>
          </a:stretch>
        </p:blipFill>
        <p:spPr>
          <a:xfrm>
            <a:off x="6127975" y="2856176"/>
            <a:ext cx="2730900" cy="1966824"/>
          </a:xfrm>
          <a:prstGeom prst="rect">
            <a:avLst/>
          </a:prstGeom>
          <a:noFill/>
          <a:ln>
            <a:noFill/>
          </a:ln>
        </p:spPr>
      </p:pic>
      <p:pic>
        <p:nvPicPr>
          <p:cNvPr id="233" name="Google Shape;233;p26"/>
          <p:cNvPicPr preferRelativeResize="0"/>
          <p:nvPr/>
        </p:nvPicPr>
        <p:blipFill>
          <a:blip r:embed="rId4">
            <a:alphaModFix/>
          </a:blip>
          <a:stretch>
            <a:fillRect/>
          </a:stretch>
        </p:blipFill>
        <p:spPr>
          <a:xfrm>
            <a:off x="6127975" y="919450"/>
            <a:ext cx="2730900" cy="193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7"/>
          <p:cNvPicPr preferRelativeResize="0"/>
          <p:nvPr/>
        </p:nvPicPr>
        <p:blipFill>
          <a:blip r:embed="rId3">
            <a:alphaModFix/>
          </a:blip>
          <a:stretch>
            <a:fillRect/>
          </a:stretch>
        </p:blipFill>
        <p:spPr>
          <a:xfrm>
            <a:off x="152400" y="152400"/>
            <a:ext cx="6647474"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videos</a:t>
            </a:r>
            <a:endParaRPr/>
          </a:p>
        </p:txBody>
      </p:sp>
      <p:sp>
        <p:nvSpPr>
          <p:cNvPr id="244" name="Google Shape;244;p28"/>
          <p:cNvSpPr txBox="1"/>
          <p:nvPr>
            <p:ph idx="1" type="body"/>
          </p:nvPr>
        </p:nvSpPr>
        <p:spPr>
          <a:xfrm>
            <a:off x="729450" y="2078875"/>
            <a:ext cx="3107100" cy="26556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sz="1800"/>
              <a:t>Assumption</a:t>
            </a:r>
            <a:endParaRPr sz="1800"/>
          </a:p>
          <a:p>
            <a:pPr indent="-334327" lvl="1" marL="914400" rtl="0" algn="l">
              <a:spcBef>
                <a:spcPts val="0"/>
              </a:spcBef>
              <a:spcAft>
                <a:spcPts val="0"/>
              </a:spcAft>
              <a:buSzPct val="100000"/>
              <a:buChar char="○"/>
            </a:pPr>
            <a:r>
              <a:rPr lang="en" sz="1800"/>
              <a:t>This model works decently for static images with differing backgrounds</a:t>
            </a:r>
            <a:endParaRPr sz="1800"/>
          </a:p>
          <a:p>
            <a:pPr indent="-334327" lvl="1" marL="914400" rtl="0" algn="l">
              <a:spcBef>
                <a:spcPts val="0"/>
              </a:spcBef>
              <a:spcAft>
                <a:spcPts val="0"/>
              </a:spcAft>
              <a:buSzPct val="100000"/>
              <a:buChar char="○"/>
            </a:pPr>
            <a:r>
              <a:rPr lang="en" sz="1800"/>
              <a:t>If we just extract still frames at set intervals, we can apply it to video</a:t>
            </a:r>
            <a:endParaRPr sz="1800"/>
          </a:p>
        </p:txBody>
      </p:sp>
      <p:pic>
        <p:nvPicPr>
          <p:cNvPr id="245" name="Google Shape;245;p28"/>
          <p:cNvPicPr preferRelativeResize="0"/>
          <p:nvPr/>
        </p:nvPicPr>
        <p:blipFill>
          <a:blip r:embed="rId3">
            <a:alphaModFix/>
          </a:blip>
          <a:stretch>
            <a:fillRect/>
          </a:stretch>
        </p:blipFill>
        <p:spPr>
          <a:xfrm>
            <a:off x="3988950" y="2006250"/>
            <a:ext cx="609600" cy="609600"/>
          </a:xfrm>
          <a:prstGeom prst="rect">
            <a:avLst/>
          </a:prstGeom>
          <a:noFill/>
          <a:ln>
            <a:noFill/>
          </a:ln>
        </p:spPr>
      </p:pic>
      <p:pic>
        <p:nvPicPr>
          <p:cNvPr id="246" name="Google Shape;246;p28"/>
          <p:cNvPicPr preferRelativeResize="0"/>
          <p:nvPr/>
        </p:nvPicPr>
        <p:blipFill>
          <a:blip r:embed="rId4">
            <a:alphaModFix/>
          </a:blip>
          <a:stretch>
            <a:fillRect/>
          </a:stretch>
        </p:blipFill>
        <p:spPr>
          <a:xfrm>
            <a:off x="4681200" y="2006250"/>
            <a:ext cx="609600" cy="609600"/>
          </a:xfrm>
          <a:prstGeom prst="rect">
            <a:avLst/>
          </a:prstGeom>
          <a:noFill/>
          <a:ln>
            <a:noFill/>
          </a:ln>
        </p:spPr>
      </p:pic>
      <p:pic>
        <p:nvPicPr>
          <p:cNvPr id="247" name="Google Shape;247;p28"/>
          <p:cNvPicPr preferRelativeResize="0"/>
          <p:nvPr/>
        </p:nvPicPr>
        <p:blipFill>
          <a:blip r:embed="rId5">
            <a:alphaModFix/>
          </a:blip>
          <a:stretch>
            <a:fillRect/>
          </a:stretch>
        </p:blipFill>
        <p:spPr>
          <a:xfrm>
            <a:off x="5417050" y="2006250"/>
            <a:ext cx="609600" cy="609600"/>
          </a:xfrm>
          <a:prstGeom prst="rect">
            <a:avLst/>
          </a:prstGeom>
          <a:noFill/>
          <a:ln>
            <a:noFill/>
          </a:ln>
        </p:spPr>
      </p:pic>
      <p:pic>
        <p:nvPicPr>
          <p:cNvPr id="248" name="Google Shape;248;p28"/>
          <p:cNvPicPr preferRelativeResize="0"/>
          <p:nvPr/>
        </p:nvPicPr>
        <p:blipFill>
          <a:blip r:embed="rId6">
            <a:alphaModFix/>
          </a:blip>
          <a:stretch>
            <a:fillRect/>
          </a:stretch>
        </p:blipFill>
        <p:spPr>
          <a:xfrm>
            <a:off x="6152888" y="2006250"/>
            <a:ext cx="609600" cy="609600"/>
          </a:xfrm>
          <a:prstGeom prst="rect">
            <a:avLst/>
          </a:prstGeom>
          <a:noFill/>
          <a:ln>
            <a:noFill/>
          </a:ln>
        </p:spPr>
      </p:pic>
      <p:pic>
        <p:nvPicPr>
          <p:cNvPr id="249" name="Google Shape;249;p28"/>
          <p:cNvPicPr preferRelativeResize="0"/>
          <p:nvPr/>
        </p:nvPicPr>
        <p:blipFill>
          <a:blip r:embed="rId7">
            <a:alphaModFix/>
          </a:blip>
          <a:stretch>
            <a:fillRect/>
          </a:stretch>
        </p:blipFill>
        <p:spPr>
          <a:xfrm>
            <a:off x="6926100" y="2006250"/>
            <a:ext cx="609600" cy="609600"/>
          </a:xfrm>
          <a:prstGeom prst="rect">
            <a:avLst/>
          </a:prstGeom>
          <a:noFill/>
          <a:ln>
            <a:noFill/>
          </a:ln>
        </p:spPr>
      </p:pic>
      <p:pic>
        <p:nvPicPr>
          <p:cNvPr id="250" name="Google Shape;250;p28"/>
          <p:cNvPicPr preferRelativeResize="0"/>
          <p:nvPr/>
        </p:nvPicPr>
        <p:blipFill>
          <a:blip r:embed="rId8">
            <a:alphaModFix/>
          </a:blip>
          <a:stretch>
            <a:fillRect/>
          </a:stretch>
        </p:blipFill>
        <p:spPr>
          <a:xfrm>
            <a:off x="7699300" y="2006250"/>
            <a:ext cx="609600" cy="609600"/>
          </a:xfrm>
          <a:prstGeom prst="rect">
            <a:avLst/>
          </a:prstGeom>
          <a:noFill/>
          <a:ln>
            <a:noFill/>
          </a:ln>
        </p:spPr>
      </p:pic>
      <p:pic>
        <p:nvPicPr>
          <p:cNvPr id="251" name="Google Shape;251;p28"/>
          <p:cNvPicPr preferRelativeResize="0"/>
          <p:nvPr/>
        </p:nvPicPr>
        <p:blipFill>
          <a:blip r:embed="rId9">
            <a:alphaModFix/>
          </a:blip>
          <a:stretch>
            <a:fillRect/>
          </a:stretch>
        </p:blipFill>
        <p:spPr>
          <a:xfrm>
            <a:off x="8472500" y="2006250"/>
            <a:ext cx="609600" cy="609600"/>
          </a:xfrm>
          <a:prstGeom prst="rect">
            <a:avLst/>
          </a:prstGeom>
          <a:noFill/>
          <a:ln>
            <a:noFill/>
          </a:ln>
        </p:spPr>
      </p:pic>
      <p:pic>
        <p:nvPicPr>
          <p:cNvPr id="252" name="Google Shape;252;p28"/>
          <p:cNvPicPr preferRelativeResize="0"/>
          <p:nvPr/>
        </p:nvPicPr>
        <p:blipFill>
          <a:blip r:embed="rId10">
            <a:alphaModFix/>
          </a:blip>
          <a:stretch>
            <a:fillRect/>
          </a:stretch>
        </p:blipFill>
        <p:spPr>
          <a:xfrm>
            <a:off x="3988950" y="2768250"/>
            <a:ext cx="609600" cy="609600"/>
          </a:xfrm>
          <a:prstGeom prst="rect">
            <a:avLst/>
          </a:prstGeom>
          <a:noFill/>
          <a:ln>
            <a:noFill/>
          </a:ln>
        </p:spPr>
      </p:pic>
      <p:pic>
        <p:nvPicPr>
          <p:cNvPr id="253" name="Google Shape;253;p28"/>
          <p:cNvPicPr preferRelativeResize="0"/>
          <p:nvPr/>
        </p:nvPicPr>
        <p:blipFill>
          <a:blip r:embed="rId11">
            <a:alphaModFix/>
          </a:blip>
          <a:stretch>
            <a:fillRect/>
          </a:stretch>
        </p:blipFill>
        <p:spPr>
          <a:xfrm>
            <a:off x="4681200" y="2768250"/>
            <a:ext cx="609600" cy="609600"/>
          </a:xfrm>
          <a:prstGeom prst="rect">
            <a:avLst/>
          </a:prstGeom>
          <a:noFill/>
          <a:ln>
            <a:noFill/>
          </a:ln>
        </p:spPr>
      </p:pic>
      <p:pic>
        <p:nvPicPr>
          <p:cNvPr id="254" name="Google Shape;254;p28"/>
          <p:cNvPicPr preferRelativeResize="0"/>
          <p:nvPr/>
        </p:nvPicPr>
        <p:blipFill>
          <a:blip r:embed="rId12">
            <a:alphaModFix/>
          </a:blip>
          <a:stretch>
            <a:fillRect/>
          </a:stretch>
        </p:blipFill>
        <p:spPr>
          <a:xfrm>
            <a:off x="5417050" y="2768250"/>
            <a:ext cx="609600" cy="609600"/>
          </a:xfrm>
          <a:prstGeom prst="rect">
            <a:avLst/>
          </a:prstGeom>
          <a:noFill/>
          <a:ln>
            <a:noFill/>
          </a:ln>
        </p:spPr>
      </p:pic>
      <p:pic>
        <p:nvPicPr>
          <p:cNvPr id="255" name="Google Shape;255;p28"/>
          <p:cNvPicPr preferRelativeResize="0"/>
          <p:nvPr/>
        </p:nvPicPr>
        <p:blipFill>
          <a:blip r:embed="rId13">
            <a:alphaModFix/>
          </a:blip>
          <a:stretch>
            <a:fillRect/>
          </a:stretch>
        </p:blipFill>
        <p:spPr>
          <a:xfrm>
            <a:off x="6152900" y="2768250"/>
            <a:ext cx="609600" cy="609600"/>
          </a:xfrm>
          <a:prstGeom prst="rect">
            <a:avLst/>
          </a:prstGeom>
          <a:noFill/>
          <a:ln>
            <a:noFill/>
          </a:ln>
        </p:spPr>
      </p:pic>
      <p:pic>
        <p:nvPicPr>
          <p:cNvPr id="256" name="Google Shape;256;p28"/>
          <p:cNvPicPr preferRelativeResize="0"/>
          <p:nvPr/>
        </p:nvPicPr>
        <p:blipFill>
          <a:blip r:embed="rId14">
            <a:alphaModFix/>
          </a:blip>
          <a:stretch>
            <a:fillRect/>
          </a:stretch>
        </p:blipFill>
        <p:spPr>
          <a:xfrm>
            <a:off x="6926100" y="2768250"/>
            <a:ext cx="609600" cy="609600"/>
          </a:xfrm>
          <a:prstGeom prst="rect">
            <a:avLst/>
          </a:prstGeom>
          <a:noFill/>
          <a:ln>
            <a:noFill/>
          </a:ln>
        </p:spPr>
      </p:pic>
      <p:pic>
        <p:nvPicPr>
          <p:cNvPr id="257" name="Google Shape;257;p28"/>
          <p:cNvPicPr preferRelativeResize="0"/>
          <p:nvPr/>
        </p:nvPicPr>
        <p:blipFill>
          <a:blip r:embed="rId15">
            <a:alphaModFix/>
          </a:blip>
          <a:stretch>
            <a:fillRect/>
          </a:stretch>
        </p:blipFill>
        <p:spPr>
          <a:xfrm>
            <a:off x="7699300" y="2768250"/>
            <a:ext cx="609600" cy="609600"/>
          </a:xfrm>
          <a:prstGeom prst="rect">
            <a:avLst/>
          </a:prstGeom>
          <a:noFill/>
          <a:ln>
            <a:noFill/>
          </a:ln>
        </p:spPr>
      </p:pic>
      <p:pic>
        <p:nvPicPr>
          <p:cNvPr id="258" name="Google Shape;258;p28"/>
          <p:cNvPicPr preferRelativeResize="0"/>
          <p:nvPr/>
        </p:nvPicPr>
        <p:blipFill>
          <a:blip r:embed="rId16">
            <a:alphaModFix/>
          </a:blip>
          <a:stretch>
            <a:fillRect/>
          </a:stretch>
        </p:blipFill>
        <p:spPr>
          <a:xfrm>
            <a:off x="8472500" y="2768250"/>
            <a:ext cx="609600" cy="609600"/>
          </a:xfrm>
          <a:prstGeom prst="rect">
            <a:avLst/>
          </a:prstGeom>
          <a:noFill/>
          <a:ln>
            <a:noFill/>
          </a:ln>
        </p:spPr>
      </p:pic>
      <p:pic>
        <p:nvPicPr>
          <p:cNvPr id="259" name="Google Shape;259;p28"/>
          <p:cNvPicPr preferRelativeResize="0"/>
          <p:nvPr/>
        </p:nvPicPr>
        <p:blipFill>
          <a:blip r:embed="rId17">
            <a:alphaModFix/>
          </a:blip>
          <a:stretch>
            <a:fillRect/>
          </a:stretch>
        </p:blipFill>
        <p:spPr>
          <a:xfrm>
            <a:off x="3962400" y="3530250"/>
            <a:ext cx="609600" cy="609600"/>
          </a:xfrm>
          <a:prstGeom prst="rect">
            <a:avLst/>
          </a:prstGeom>
          <a:noFill/>
          <a:ln>
            <a:noFill/>
          </a:ln>
        </p:spPr>
      </p:pic>
      <p:pic>
        <p:nvPicPr>
          <p:cNvPr id="260" name="Google Shape;260;p28"/>
          <p:cNvPicPr preferRelativeResize="0"/>
          <p:nvPr/>
        </p:nvPicPr>
        <p:blipFill>
          <a:blip r:embed="rId18">
            <a:alphaModFix/>
          </a:blip>
          <a:stretch>
            <a:fillRect/>
          </a:stretch>
        </p:blipFill>
        <p:spPr>
          <a:xfrm>
            <a:off x="6152900" y="3530250"/>
            <a:ext cx="609600" cy="609600"/>
          </a:xfrm>
          <a:prstGeom prst="rect">
            <a:avLst/>
          </a:prstGeom>
          <a:noFill/>
          <a:ln>
            <a:noFill/>
          </a:ln>
        </p:spPr>
      </p:pic>
      <p:pic>
        <p:nvPicPr>
          <p:cNvPr id="261" name="Google Shape;261;p28"/>
          <p:cNvPicPr preferRelativeResize="0"/>
          <p:nvPr/>
        </p:nvPicPr>
        <p:blipFill>
          <a:blip r:embed="rId19">
            <a:alphaModFix/>
          </a:blip>
          <a:stretch>
            <a:fillRect/>
          </a:stretch>
        </p:blipFill>
        <p:spPr>
          <a:xfrm>
            <a:off x="4709163" y="3530250"/>
            <a:ext cx="609600" cy="609600"/>
          </a:xfrm>
          <a:prstGeom prst="rect">
            <a:avLst/>
          </a:prstGeom>
          <a:noFill/>
          <a:ln>
            <a:noFill/>
          </a:ln>
        </p:spPr>
      </p:pic>
      <p:pic>
        <p:nvPicPr>
          <p:cNvPr id="262" name="Google Shape;262;p28"/>
          <p:cNvPicPr preferRelativeResize="0"/>
          <p:nvPr/>
        </p:nvPicPr>
        <p:blipFill>
          <a:blip r:embed="rId20">
            <a:alphaModFix/>
          </a:blip>
          <a:stretch>
            <a:fillRect/>
          </a:stretch>
        </p:blipFill>
        <p:spPr>
          <a:xfrm>
            <a:off x="5431038" y="3530250"/>
            <a:ext cx="609600" cy="609600"/>
          </a:xfrm>
          <a:prstGeom prst="rect">
            <a:avLst/>
          </a:prstGeom>
          <a:noFill/>
          <a:ln>
            <a:noFill/>
          </a:ln>
        </p:spPr>
      </p:pic>
      <p:pic>
        <p:nvPicPr>
          <p:cNvPr id="263" name="Google Shape;263;p28"/>
          <p:cNvPicPr preferRelativeResize="0"/>
          <p:nvPr/>
        </p:nvPicPr>
        <p:blipFill>
          <a:blip r:embed="rId21">
            <a:alphaModFix/>
          </a:blip>
          <a:stretch>
            <a:fillRect/>
          </a:stretch>
        </p:blipFill>
        <p:spPr>
          <a:xfrm>
            <a:off x="6926100" y="3530250"/>
            <a:ext cx="609600" cy="609600"/>
          </a:xfrm>
          <a:prstGeom prst="rect">
            <a:avLst/>
          </a:prstGeom>
          <a:noFill/>
          <a:ln>
            <a:noFill/>
          </a:ln>
        </p:spPr>
      </p:pic>
      <p:pic>
        <p:nvPicPr>
          <p:cNvPr id="264" name="Google Shape;264;p28"/>
          <p:cNvPicPr preferRelativeResize="0"/>
          <p:nvPr/>
        </p:nvPicPr>
        <p:blipFill>
          <a:blip r:embed="rId22">
            <a:alphaModFix/>
          </a:blip>
          <a:stretch>
            <a:fillRect/>
          </a:stretch>
        </p:blipFill>
        <p:spPr>
          <a:xfrm>
            <a:off x="7688100" y="3530250"/>
            <a:ext cx="609600" cy="609600"/>
          </a:xfrm>
          <a:prstGeom prst="rect">
            <a:avLst/>
          </a:prstGeom>
          <a:noFill/>
          <a:ln>
            <a:noFill/>
          </a:ln>
        </p:spPr>
      </p:pic>
      <p:pic>
        <p:nvPicPr>
          <p:cNvPr id="265" name="Google Shape;265;p28"/>
          <p:cNvPicPr preferRelativeResize="0"/>
          <p:nvPr/>
        </p:nvPicPr>
        <p:blipFill>
          <a:blip r:embed="rId23">
            <a:alphaModFix/>
          </a:blip>
          <a:stretch>
            <a:fillRect/>
          </a:stretch>
        </p:blipFill>
        <p:spPr>
          <a:xfrm>
            <a:off x="8450100" y="3530250"/>
            <a:ext cx="609600" cy="609600"/>
          </a:xfrm>
          <a:prstGeom prst="rect">
            <a:avLst/>
          </a:prstGeom>
          <a:noFill/>
          <a:ln>
            <a:noFill/>
          </a:ln>
        </p:spPr>
      </p:pic>
      <p:pic>
        <p:nvPicPr>
          <p:cNvPr id="266" name="Google Shape;266;p28"/>
          <p:cNvPicPr preferRelativeResize="0"/>
          <p:nvPr/>
        </p:nvPicPr>
        <p:blipFill>
          <a:blip r:embed="rId24">
            <a:alphaModFix/>
          </a:blip>
          <a:stretch>
            <a:fillRect/>
          </a:stretch>
        </p:blipFill>
        <p:spPr>
          <a:xfrm>
            <a:off x="3962400" y="4292250"/>
            <a:ext cx="609600" cy="609600"/>
          </a:xfrm>
          <a:prstGeom prst="rect">
            <a:avLst/>
          </a:prstGeom>
          <a:noFill/>
          <a:ln>
            <a:noFill/>
          </a:ln>
        </p:spPr>
      </p:pic>
      <p:pic>
        <p:nvPicPr>
          <p:cNvPr id="267" name="Google Shape;267;p28"/>
          <p:cNvPicPr preferRelativeResize="0"/>
          <p:nvPr/>
        </p:nvPicPr>
        <p:blipFill>
          <a:blip r:embed="rId25">
            <a:alphaModFix/>
          </a:blip>
          <a:stretch>
            <a:fillRect/>
          </a:stretch>
        </p:blipFill>
        <p:spPr>
          <a:xfrm>
            <a:off x="4724400" y="429225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videos</a:t>
            </a:r>
            <a:endParaRPr/>
          </a:p>
        </p:txBody>
      </p:sp>
      <p:sp>
        <p:nvSpPr>
          <p:cNvPr id="273" name="Google Shape;273;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Findings:</a:t>
            </a:r>
            <a:endParaRPr sz="1800"/>
          </a:p>
          <a:p>
            <a:pPr indent="-342900" lvl="1" marL="914400" rtl="0" algn="l">
              <a:spcBef>
                <a:spcPts val="0"/>
              </a:spcBef>
              <a:spcAft>
                <a:spcPts val="0"/>
              </a:spcAft>
              <a:buSzPts val="1800"/>
              <a:buChar char="○"/>
            </a:pPr>
            <a:r>
              <a:rPr lang="en" sz="1800"/>
              <a:t>31% accuracy</a:t>
            </a:r>
            <a:endParaRPr sz="1800"/>
          </a:p>
          <a:p>
            <a:pPr indent="-342900" lvl="0" marL="457200" rtl="0" algn="l">
              <a:spcBef>
                <a:spcPts val="0"/>
              </a:spcBef>
              <a:spcAft>
                <a:spcPts val="0"/>
              </a:spcAft>
              <a:buSzPts val="1800"/>
              <a:buChar char="●"/>
            </a:pPr>
            <a:r>
              <a:rPr lang="en" sz="1800"/>
              <a:t>Possible explanations:</a:t>
            </a:r>
            <a:endParaRPr sz="1800"/>
          </a:p>
          <a:p>
            <a:pPr indent="-342900" lvl="1" marL="914400" rtl="0" algn="l">
              <a:spcBef>
                <a:spcPts val="0"/>
              </a:spcBef>
              <a:spcAft>
                <a:spcPts val="0"/>
              </a:spcAft>
              <a:buSzPts val="1800"/>
              <a:buChar char="○"/>
            </a:pPr>
            <a:r>
              <a:rPr lang="en" sz="1800"/>
              <a:t>Overfitting</a:t>
            </a:r>
            <a:endParaRPr sz="1800"/>
          </a:p>
          <a:p>
            <a:pPr indent="-342900" lvl="1" marL="914400" rtl="0" algn="l">
              <a:spcBef>
                <a:spcPts val="0"/>
              </a:spcBef>
              <a:spcAft>
                <a:spcPts val="0"/>
              </a:spcAft>
              <a:buSzPts val="1800"/>
              <a:buChar char="○"/>
            </a:pPr>
            <a:r>
              <a:rPr lang="en" sz="1800"/>
              <a:t>Transitional frames</a:t>
            </a:r>
            <a:endParaRPr sz="1800"/>
          </a:p>
          <a:p>
            <a:pPr indent="-342900" lvl="1" marL="914400" rtl="0" algn="l">
              <a:spcBef>
                <a:spcPts val="0"/>
              </a:spcBef>
              <a:spcAft>
                <a:spcPts val="0"/>
              </a:spcAft>
              <a:buSzPts val="1800"/>
              <a:buChar char="○"/>
            </a:pPr>
            <a:r>
              <a:rPr lang="en" sz="1800"/>
              <a:t>Stylistic choices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79" name="Google Shape;279;p30"/>
          <p:cNvSpPr txBox="1"/>
          <p:nvPr>
            <p:ph idx="1" type="subTitle"/>
          </p:nvPr>
        </p:nvSpPr>
        <p:spPr>
          <a:xfrm>
            <a:off x="729626" y="3172900"/>
            <a:ext cx="5039100" cy="541200"/>
          </a:xfrm>
          <a:prstGeom prst="rect">
            <a:avLst/>
          </a:prstGeom>
          <a:solidFill>
            <a:srgbClr val="B6D7A8">
              <a:alpha val="4022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00"/>
              <a:t>Paul O’Meara</a:t>
            </a:r>
            <a:endParaRPr sz="2100"/>
          </a:p>
        </p:txBody>
      </p:sp>
      <p:pic>
        <p:nvPicPr>
          <p:cNvPr id="280" name="Google Shape;280;p30"/>
          <p:cNvPicPr preferRelativeResize="0"/>
          <p:nvPr/>
        </p:nvPicPr>
        <p:blipFill>
          <a:blip r:embed="rId3">
            <a:alphaModFix/>
          </a:blip>
          <a:stretch>
            <a:fillRect/>
          </a:stretch>
        </p:blipFill>
        <p:spPr>
          <a:xfrm>
            <a:off x="5332973" y="1727448"/>
            <a:ext cx="2419925" cy="224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future work for this Model</a:t>
            </a:r>
            <a:endParaRPr/>
          </a:p>
        </p:txBody>
      </p:sp>
      <p:sp>
        <p:nvSpPr>
          <p:cNvPr id="286" name="Google Shape;28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had a few more years more </a:t>
            </a:r>
            <a:r>
              <a:rPr lang="en"/>
              <a:t>knowledge</a:t>
            </a:r>
            <a:r>
              <a:rPr lang="en"/>
              <a:t> we </a:t>
            </a:r>
            <a:r>
              <a:rPr lang="en"/>
              <a:t>believe</a:t>
            </a:r>
            <a:r>
              <a:rPr lang="en"/>
              <a:t> we can </a:t>
            </a:r>
            <a:r>
              <a:rPr lang="en"/>
              <a:t>improve</a:t>
            </a:r>
            <a:r>
              <a:rPr lang="en"/>
              <a:t> our model in both </a:t>
            </a:r>
            <a:r>
              <a:rPr lang="en"/>
              <a:t>performance</a:t>
            </a:r>
            <a:r>
              <a:rPr lang="en"/>
              <a:t> and accuracy. Other thing we considered for </a:t>
            </a:r>
            <a:r>
              <a:rPr lang="en"/>
              <a:t>future</a:t>
            </a:r>
            <a:r>
              <a:rPr lang="en"/>
              <a:t> changes include:</a:t>
            </a:r>
            <a:endParaRPr/>
          </a:p>
          <a:p>
            <a:pPr indent="-311150" lvl="0" marL="457200" rtl="0" algn="l">
              <a:spcBef>
                <a:spcPts val="1200"/>
              </a:spcBef>
              <a:spcAft>
                <a:spcPts val="0"/>
              </a:spcAft>
              <a:buSzPts val="1300"/>
              <a:buChar char="●"/>
            </a:pPr>
            <a:r>
              <a:rPr lang="en"/>
              <a:t>Make the model output words from gestures instead of characters from fingerspelling</a:t>
            </a:r>
            <a:endParaRPr/>
          </a:p>
          <a:p>
            <a:pPr indent="-311150" lvl="0" marL="457200" rtl="0" algn="l">
              <a:spcBef>
                <a:spcPts val="0"/>
              </a:spcBef>
              <a:spcAft>
                <a:spcPts val="0"/>
              </a:spcAft>
              <a:buSzPts val="1300"/>
              <a:buChar char="●"/>
            </a:pPr>
            <a:r>
              <a:rPr lang="en"/>
              <a:t>Improve </a:t>
            </a:r>
            <a:r>
              <a:rPr lang="en"/>
              <a:t>hand detection</a:t>
            </a:r>
            <a:endParaRPr/>
          </a:p>
          <a:p>
            <a:pPr indent="-311150" lvl="0" marL="457200" rtl="0" algn="l">
              <a:spcBef>
                <a:spcPts val="0"/>
              </a:spcBef>
              <a:spcAft>
                <a:spcPts val="0"/>
              </a:spcAft>
              <a:buSzPts val="1300"/>
              <a:buChar char="●"/>
            </a:pPr>
            <a:r>
              <a:rPr lang="en"/>
              <a:t>Ability to scale / resize hand images without </a:t>
            </a:r>
            <a:r>
              <a:rPr lang="en"/>
              <a:t>losing</a:t>
            </a:r>
            <a:r>
              <a:rPr lang="en"/>
              <a:t> quality </a:t>
            </a:r>
            <a:endParaRPr/>
          </a:p>
          <a:p>
            <a:pPr indent="-311150" lvl="0" marL="457200" rtl="0" algn="l">
              <a:spcBef>
                <a:spcPts val="0"/>
              </a:spcBef>
              <a:spcAft>
                <a:spcPts val="0"/>
              </a:spcAft>
              <a:buSzPts val="1300"/>
              <a:buChar char="●"/>
            </a:pPr>
            <a:r>
              <a:rPr lang="en"/>
              <a:t>Reduce overfitting, identify any remaining bugs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94" name="Google Shape;94;p14"/>
          <p:cNvSpPr txBox="1"/>
          <p:nvPr>
            <p:ph idx="1" type="subTitle"/>
          </p:nvPr>
        </p:nvSpPr>
        <p:spPr>
          <a:xfrm>
            <a:off x="729625" y="3172900"/>
            <a:ext cx="5425200" cy="541200"/>
          </a:xfrm>
          <a:prstGeom prst="rect">
            <a:avLst/>
          </a:prstGeom>
          <a:solidFill>
            <a:srgbClr val="B6D7A8">
              <a:alpha val="4022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Luke Flaherty  </a:t>
            </a:r>
            <a:endParaRPr sz="3100"/>
          </a:p>
        </p:txBody>
      </p:sp>
      <p:pic>
        <p:nvPicPr>
          <p:cNvPr id="95" name="Google Shape;95;p14"/>
          <p:cNvPicPr preferRelativeResize="0"/>
          <p:nvPr/>
        </p:nvPicPr>
        <p:blipFill>
          <a:blip r:embed="rId3">
            <a:alphaModFix/>
          </a:blip>
          <a:stretch>
            <a:fillRect/>
          </a:stretch>
        </p:blipFill>
        <p:spPr>
          <a:xfrm>
            <a:off x="5975650" y="2222463"/>
            <a:ext cx="2442075" cy="244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292" name="Google Shape;292;p32"/>
          <p:cNvSpPr txBox="1"/>
          <p:nvPr/>
        </p:nvSpPr>
        <p:spPr>
          <a:xfrm>
            <a:off x="990600" y="2808500"/>
            <a:ext cx="7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Alaa Alharthi           Luna Lucadou          Paul O’Meara          Luke Flaherty           Avery Brown</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Application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application was proposed as a way of translating hand gestures into text so people who use sign </a:t>
            </a:r>
            <a:r>
              <a:rPr lang="en"/>
              <a:t>language</a:t>
            </a:r>
            <a:r>
              <a:rPr lang="en"/>
              <a:t> can communicate with the everyone without the need of an interpreter or writing everything down.</a:t>
            </a:r>
            <a:endParaRPr/>
          </a:p>
          <a:p>
            <a:pPr indent="0" lvl="0" marL="0" rtl="0" algn="l">
              <a:spcBef>
                <a:spcPts val="1200"/>
              </a:spcBef>
              <a:spcAft>
                <a:spcPts val="0"/>
              </a:spcAft>
              <a:buNone/>
            </a:pPr>
            <a:r>
              <a:rPr lang="en"/>
              <a:t>There is no application on the market that solves this problem; there are some projects which translate recorded video, but nothing in real time.</a:t>
            </a:r>
            <a:endParaRPr/>
          </a:p>
          <a:p>
            <a:pPr indent="0" lvl="0" marL="0" rtl="0" algn="l">
              <a:spcBef>
                <a:spcPts val="1200"/>
              </a:spcBef>
              <a:spcAft>
                <a:spcPts val="1200"/>
              </a:spcAft>
              <a:buNone/>
            </a:pPr>
            <a:r>
              <a:rPr lang="en"/>
              <a:t>Due to the scope of the idea, we first focused on just translating static images for ASL fingerspelling.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our application important?</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far too long our society has favored spoken language to the detriment of all else.</a:t>
            </a:r>
            <a:endParaRPr/>
          </a:p>
          <a:p>
            <a:pPr indent="0" lvl="0" marL="0" rtl="0" algn="l">
              <a:spcBef>
                <a:spcPts val="1200"/>
              </a:spcBef>
              <a:spcAft>
                <a:spcPts val="0"/>
              </a:spcAft>
              <a:buClr>
                <a:schemeClr val="dk1"/>
              </a:buClr>
              <a:buSzPts val="1100"/>
              <a:buFont typeface="Arial"/>
              <a:buNone/>
            </a:pPr>
            <a:r>
              <a:rPr lang="en"/>
              <a:t>It is </a:t>
            </a:r>
            <a:r>
              <a:rPr lang="en"/>
              <a:t>not </a:t>
            </a:r>
            <a:r>
              <a:rPr lang="en"/>
              <a:t>fair to the non-able communities who have had barriers put up, limiting their ability to communicate.  The modern workplace values diverse opinions and views and we are ignoring a whole demographic without having an easy way to incorporate the deaf and mute communities.</a:t>
            </a:r>
            <a:endParaRPr/>
          </a:p>
          <a:p>
            <a:pPr indent="0" lvl="0" marL="0" rtl="0" algn="l">
              <a:spcBef>
                <a:spcPts val="1200"/>
              </a:spcBef>
              <a:spcAft>
                <a:spcPts val="1200"/>
              </a:spcAft>
              <a:buNone/>
            </a:pPr>
            <a:r>
              <a:rPr lang="en"/>
              <a:t>Research in this area could provide better life outcomes for those who have been traditionally isolated by society for something that is out of their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3" name="Google Shape;113;p17"/>
          <p:cNvSpPr txBox="1"/>
          <p:nvPr>
            <p:ph idx="1" type="subTitle"/>
          </p:nvPr>
        </p:nvSpPr>
        <p:spPr>
          <a:xfrm>
            <a:off x="751575" y="3083800"/>
            <a:ext cx="5425200" cy="541200"/>
          </a:xfrm>
          <a:prstGeom prst="rect">
            <a:avLst/>
          </a:prstGeom>
          <a:solidFill>
            <a:srgbClr val="B6D7A8">
              <a:alpha val="40220"/>
            </a:srgbClr>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400">
                <a:solidFill>
                  <a:srgbClr val="000000"/>
                </a:solidFill>
              </a:rPr>
              <a:t>Alaa Alharthi</a:t>
            </a:r>
            <a:r>
              <a:rPr lang="en" sz="2400">
                <a:solidFill>
                  <a:srgbClr val="000000"/>
                </a:solidFill>
              </a:rPr>
              <a:t>  </a:t>
            </a:r>
            <a:endParaRPr sz="3300"/>
          </a:p>
        </p:txBody>
      </p:sp>
      <p:pic>
        <p:nvPicPr>
          <p:cNvPr id="114" name="Google Shape;114;p17"/>
          <p:cNvPicPr preferRelativeResize="0"/>
          <p:nvPr/>
        </p:nvPicPr>
        <p:blipFill>
          <a:blip r:embed="rId3">
            <a:alphaModFix/>
          </a:blip>
          <a:stretch>
            <a:fillRect/>
          </a:stretch>
        </p:blipFill>
        <p:spPr>
          <a:xfrm>
            <a:off x="4733750" y="1608675"/>
            <a:ext cx="3112276" cy="3112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Research </a:t>
            </a:r>
            <a:endParaRPr/>
          </a:p>
        </p:txBody>
      </p:sp>
      <p:sp>
        <p:nvSpPr>
          <p:cNvPr id="120" name="Google Shape;120;p18"/>
          <p:cNvSpPr txBox="1"/>
          <p:nvPr/>
        </p:nvSpPr>
        <p:spPr>
          <a:xfrm>
            <a:off x="871525" y="2178800"/>
            <a:ext cx="7954200" cy="2154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Raleway"/>
              <a:buChar char="●"/>
            </a:pPr>
            <a:r>
              <a:rPr lang="en" sz="1100"/>
              <a:t>Research of a Sign Language Translation System Based on Deep Learning (Author:Siming He) </a:t>
            </a:r>
            <a:endParaRPr sz="1100"/>
          </a:p>
          <a:p>
            <a:pPr indent="-317500" lvl="0" marL="457200" marR="0" rtl="0" algn="l">
              <a:lnSpc>
                <a:spcPct val="150000"/>
              </a:lnSpc>
              <a:spcBef>
                <a:spcPts val="0"/>
              </a:spcBef>
              <a:spcAft>
                <a:spcPts val="0"/>
              </a:spcAft>
              <a:buClr>
                <a:schemeClr val="dk1"/>
              </a:buClr>
              <a:buSzPts val="1400"/>
              <a:buFont typeface="Raleway"/>
              <a:buChar char="●"/>
            </a:pPr>
            <a:r>
              <a:rPr lang="en" sz="1100"/>
              <a:t>Real-Time American Sign Language Recognition with Faster Regional Convolutional </a:t>
            </a:r>
            <a:r>
              <a:rPr lang="en" sz="1100"/>
              <a:t>Neural Networks</a:t>
            </a:r>
            <a:r>
              <a:rPr lang="en" sz="1100"/>
              <a:t> (Authors​​: S. Dinesh, S. Sivaprakash, M. Keshav, K. Ramya et al.) </a:t>
            </a:r>
            <a:endParaRPr sz="1100"/>
          </a:p>
          <a:p>
            <a:pPr indent="-317500" lvl="0" marL="457200" marR="0" rtl="0" algn="l">
              <a:lnSpc>
                <a:spcPct val="150000"/>
              </a:lnSpc>
              <a:spcBef>
                <a:spcPts val="0"/>
              </a:spcBef>
              <a:spcAft>
                <a:spcPts val="0"/>
              </a:spcAft>
              <a:buClr>
                <a:schemeClr val="dk1"/>
              </a:buClr>
              <a:buSzPts val="1400"/>
              <a:buFont typeface="Raleway"/>
              <a:buChar char="●"/>
            </a:pPr>
            <a:r>
              <a:rPr lang="en" sz="1100"/>
              <a:t>A survey on Sign Language Recognition Using Smartphones  (Authors:​ Sakher Ghanem , Christopher Conly, Vassilis Athitsos, et al.)</a:t>
            </a:r>
            <a:endParaRPr sz="1100"/>
          </a:p>
          <a:p>
            <a:pPr indent="-317500" lvl="0" marL="457200" marR="0" rtl="0" algn="l">
              <a:lnSpc>
                <a:spcPct val="150000"/>
              </a:lnSpc>
              <a:spcBef>
                <a:spcPts val="0"/>
              </a:spcBef>
              <a:spcAft>
                <a:spcPts val="0"/>
              </a:spcAft>
              <a:buClr>
                <a:schemeClr val="dk1"/>
              </a:buClr>
              <a:buSzPts val="1400"/>
              <a:buFont typeface="Raleway"/>
              <a:buChar char="●"/>
            </a:pPr>
            <a:r>
              <a:rPr lang="en" sz="1100"/>
              <a:t>Translation of Sign Language Finger-Spelling to Text using Image Processing (Authors:​ Krishna Modi, Amrita More, et al.)</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a:t>
            </a:r>
            <a:r>
              <a:rPr lang="en"/>
              <a:t>Research</a:t>
            </a:r>
            <a:r>
              <a:rPr lang="en"/>
              <a:t> </a:t>
            </a:r>
            <a:endParaRPr/>
          </a:p>
        </p:txBody>
      </p:sp>
      <p:sp>
        <p:nvSpPr>
          <p:cNvPr id="126" name="Google Shape;126;p19"/>
          <p:cNvSpPr/>
          <p:nvPr/>
        </p:nvSpPr>
        <p:spPr>
          <a:xfrm>
            <a:off x="964900" y="2020275"/>
            <a:ext cx="2186700" cy="575700"/>
          </a:xfrm>
          <a:prstGeom prst="rect">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Raleway"/>
                <a:ea typeface="Raleway"/>
                <a:cs typeface="Raleway"/>
                <a:sym typeface="Raleway"/>
              </a:rPr>
              <a:t>Traditional Computer vision methods</a:t>
            </a:r>
            <a:endParaRPr>
              <a:solidFill>
                <a:schemeClr val="accent3"/>
              </a:solidFill>
              <a:latin typeface="Raleway"/>
              <a:ea typeface="Raleway"/>
              <a:cs typeface="Raleway"/>
              <a:sym typeface="Raleway"/>
            </a:endParaRPr>
          </a:p>
        </p:txBody>
      </p:sp>
      <p:sp>
        <p:nvSpPr>
          <p:cNvPr id="127" name="Google Shape;127;p19"/>
          <p:cNvSpPr/>
          <p:nvPr/>
        </p:nvSpPr>
        <p:spPr>
          <a:xfrm>
            <a:off x="5949550" y="2020275"/>
            <a:ext cx="2186700" cy="575700"/>
          </a:xfrm>
          <a:prstGeom prst="rect">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Raleway"/>
                <a:ea typeface="Raleway"/>
                <a:cs typeface="Raleway"/>
                <a:sym typeface="Raleway"/>
              </a:rPr>
              <a:t>Deep Learning </a:t>
            </a:r>
            <a:r>
              <a:rPr lang="en">
                <a:solidFill>
                  <a:schemeClr val="accent3"/>
                </a:solidFill>
                <a:latin typeface="Raleway"/>
                <a:ea typeface="Raleway"/>
                <a:cs typeface="Raleway"/>
                <a:sym typeface="Raleway"/>
              </a:rPr>
              <a:t> methods</a:t>
            </a:r>
            <a:endParaRPr>
              <a:solidFill>
                <a:schemeClr val="accent3"/>
              </a:solidFill>
            </a:endParaRPr>
          </a:p>
        </p:txBody>
      </p:sp>
      <p:sp>
        <p:nvSpPr>
          <p:cNvPr id="128" name="Google Shape;128;p19"/>
          <p:cNvSpPr txBox="1"/>
          <p:nvPr/>
        </p:nvSpPr>
        <p:spPr>
          <a:xfrm>
            <a:off x="887100" y="2762400"/>
            <a:ext cx="2973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Skin color for hand detection.</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Template Matching for sign recognition.</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Assumption</a:t>
            </a:r>
            <a:r>
              <a:rPr lang="en">
                <a:latin typeface="Raleway"/>
                <a:ea typeface="Raleway"/>
                <a:cs typeface="Raleway"/>
                <a:sym typeface="Raleway"/>
              </a:rPr>
              <a:t> : </a:t>
            </a:r>
            <a:r>
              <a:rPr lang="en">
                <a:latin typeface="Raleway"/>
                <a:ea typeface="Raleway"/>
                <a:cs typeface="Raleway"/>
                <a:sym typeface="Raleway"/>
              </a:rPr>
              <a:t>Hands have to be distinguished from other skin color objects.</a:t>
            </a:r>
            <a:endParaRPr>
              <a:latin typeface="Raleway"/>
              <a:ea typeface="Raleway"/>
              <a:cs typeface="Raleway"/>
              <a:sym typeface="Raleway"/>
            </a:endParaRPr>
          </a:p>
        </p:txBody>
      </p:sp>
      <p:sp>
        <p:nvSpPr>
          <p:cNvPr id="129" name="Google Shape;129;p19"/>
          <p:cNvSpPr txBox="1"/>
          <p:nvPr/>
        </p:nvSpPr>
        <p:spPr>
          <a:xfrm>
            <a:off x="5949550" y="2595975"/>
            <a:ext cx="2458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CNN for hand </a:t>
            </a:r>
            <a:r>
              <a:rPr lang="en">
                <a:latin typeface="Raleway"/>
                <a:ea typeface="Raleway"/>
                <a:cs typeface="Raleway"/>
                <a:sym typeface="Raleway"/>
              </a:rPr>
              <a:t>detection</a:t>
            </a:r>
            <a:r>
              <a:rPr lang="en">
                <a:latin typeface="Raleway"/>
                <a:ea typeface="Raleway"/>
                <a:cs typeface="Raleway"/>
                <a:sym typeface="Raleway"/>
              </a:rPr>
              <a:t> and sign recognition.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R</a:t>
            </a:r>
            <a:r>
              <a:rPr lang="en">
                <a:latin typeface="Raleway"/>
                <a:ea typeface="Raleway"/>
                <a:cs typeface="Raleway"/>
                <a:sym typeface="Raleway"/>
              </a:rPr>
              <a:t>ich feature extraction, strong modeling ability, and intuitive training</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solved it?</a:t>
            </a:r>
            <a:endParaRPr/>
          </a:p>
        </p:txBody>
      </p:sp>
      <p:sp>
        <p:nvSpPr>
          <p:cNvPr id="135" name="Google Shape;135;p20"/>
          <p:cNvSpPr txBox="1"/>
          <p:nvPr>
            <p:ph idx="1" type="body"/>
          </p:nvPr>
        </p:nvSpPr>
        <p:spPr>
          <a:xfrm>
            <a:off x="623400" y="1761750"/>
            <a:ext cx="8520600" cy="30618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t/>
            </a:r>
            <a:endParaRPr sz="6381"/>
          </a:p>
          <a:p>
            <a:pPr indent="-329905" lvl="0" marL="457200" rtl="0" algn="l">
              <a:spcBef>
                <a:spcPts val="1200"/>
              </a:spcBef>
              <a:spcAft>
                <a:spcPts val="0"/>
              </a:spcAft>
              <a:buClr>
                <a:schemeClr val="dk1"/>
              </a:buClr>
              <a:buSzPct val="100000"/>
              <a:buChar char="●"/>
            </a:pPr>
            <a:r>
              <a:rPr lang="en" sz="6381"/>
              <a:t>The current research attempt to solve the sign languages translation is done using the deep learning approach and it proved that it has many advantages such as rich feature extraction, strong modeling ability, and intuitive training.</a:t>
            </a:r>
            <a:endParaRPr sz="6381"/>
          </a:p>
          <a:p>
            <a:pPr indent="0" lvl="0" marL="457200" rtl="0" algn="l">
              <a:spcBef>
                <a:spcPts val="1200"/>
              </a:spcBef>
              <a:spcAft>
                <a:spcPts val="0"/>
              </a:spcAft>
              <a:buNone/>
            </a:pPr>
            <a:r>
              <a:rPr lang="en" sz="6381"/>
              <a:t> </a:t>
            </a:r>
            <a:endParaRPr sz="6381"/>
          </a:p>
          <a:p>
            <a:pPr indent="-329905" lvl="0" marL="457200" rtl="0" algn="l">
              <a:spcBef>
                <a:spcPts val="1200"/>
              </a:spcBef>
              <a:spcAft>
                <a:spcPts val="0"/>
              </a:spcAft>
              <a:buClr>
                <a:schemeClr val="dk1"/>
              </a:buClr>
              <a:buSzPct val="100000"/>
              <a:buChar char="●"/>
            </a:pPr>
            <a:r>
              <a:rPr lang="en" sz="6381"/>
              <a:t>Our current model is a Sequential Convolutional Neural Network which will take in an image and predict what character is being signed.</a:t>
            </a:r>
            <a:endParaRPr sz="6381"/>
          </a:p>
          <a:p>
            <a:pPr indent="0" lvl="0" marL="457200" rtl="0" algn="l">
              <a:spcBef>
                <a:spcPts val="1200"/>
              </a:spcBef>
              <a:spcAft>
                <a:spcPts val="0"/>
              </a:spcAft>
              <a:buNone/>
            </a:pPr>
            <a:r>
              <a:t/>
            </a:r>
            <a:endParaRPr sz="6381"/>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41" name="Google Shape;141;p21"/>
          <p:cNvSpPr/>
          <p:nvPr/>
        </p:nvSpPr>
        <p:spPr>
          <a:xfrm>
            <a:off x="100013" y="2046738"/>
            <a:ext cx="7761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Image</a:t>
            </a:r>
            <a:endParaRPr/>
          </a:p>
        </p:txBody>
      </p:sp>
      <p:sp>
        <p:nvSpPr>
          <p:cNvPr id="142" name="Google Shape;142;p21"/>
          <p:cNvSpPr/>
          <p:nvPr/>
        </p:nvSpPr>
        <p:spPr>
          <a:xfrm>
            <a:off x="324275" y="1144175"/>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Convolution2D</a:t>
            </a:r>
            <a:endParaRPr/>
          </a:p>
          <a:p>
            <a:pPr indent="0" lvl="0" marL="0" rtl="0" algn="l">
              <a:spcBef>
                <a:spcPts val="0"/>
              </a:spcBef>
              <a:spcAft>
                <a:spcPts val="0"/>
              </a:spcAft>
              <a:buNone/>
            </a:pPr>
            <a:r>
              <a:rPr lang="en"/>
              <a:t>(relu)</a:t>
            </a:r>
            <a:endParaRPr/>
          </a:p>
        </p:txBody>
      </p:sp>
      <p:sp>
        <p:nvSpPr>
          <p:cNvPr id="143" name="Google Shape;143;p21"/>
          <p:cNvSpPr/>
          <p:nvPr/>
        </p:nvSpPr>
        <p:spPr>
          <a:xfrm>
            <a:off x="3006238" y="1967513"/>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Convolution2D</a:t>
            </a:r>
            <a:endParaRPr/>
          </a:p>
          <a:p>
            <a:pPr indent="0" lvl="0" marL="0" rtl="0" algn="l">
              <a:spcBef>
                <a:spcPts val="0"/>
              </a:spcBef>
              <a:spcAft>
                <a:spcPts val="0"/>
              </a:spcAft>
              <a:buNone/>
            </a:pPr>
            <a:r>
              <a:rPr lang="en">
                <a:solidFill>
                  <a:schemeClr val="dk1"/>
                </a:solidFill>
              </a:rPr>
              <a:t>(relu)</a:t>
            </a:r>
            <a:endParaRPr/>
          </a:p>
        </p:txBody>
      </p:sp>
      <p:sp>
        <p:nvSpPr>
          <p:cNvPr id="144" name="Google Shape;144;p21"/>
          <p:cNvSpPr/>
          <p:nvPr/>
        </p:nvSpPr>
        <p:spPr>
          <a:xfrm>
            <a:off x="1610738" y="1943888"/>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MaxPool2D</a:t>
            </a:r>
            <a:endParaRPr/>
          </a:p>
        </p:txBody>
      </p:sp>
      <p:sp>
        <p:nvSpPr>
          <p:cNvPr id="145" name="Google Shape;145;p21"/>
          <p:cNvSpPr/>
          <p:nvPr/>
        </p:nvSpPr>
        <p:spPr>
          <a:xfrm>
            <a:off x="2269200" y="1017713"/>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46" name="Google Shape;146;p21"/>
          <p:cNvSpPr/>
          <p:nvPr/>
        </p:nvSpPr>
        <p:spPr>
          <a:xfrm>
            <a:off x="5516025" y="1104575"/>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Convolution2D</a:t>
            </a:r>
            <a:endParaRPr/>
          </a:p>
          <a:p>
            <a:pPr indent="0" lvl="0" marL="0" rtl="0" algn="l">
              <a:spcBef>
                <a:spcPts val="0"/>
              </a:spcBef>
              <a:spcAft>
                <a:spcPts val="0"/>
              </a:spcAft>
              <a:buNone/>
            </a:pPr>
            <a:r>
              <a:rPr lang="en">
                <a:solidFill>
                  <a:schemeClr val="dk1"/>
                </a:solidFill>
              </a:rPr>
              <a:t>(relu)</a:t>
            </a:r>
            <a:endParaRPr/>
          </a:p>
        </p:txBody>
      </p:sp>
      <p:sp>
        <p:nvSpPr>
          <p:cNvPr id="147" name="Google Shape;147;p21"/>
          <p:cNvSpPr/>
          <p:nvPr/>
        </p:nvSpPr>
        <p:spPr>
          <a:xfrm>
            <a:off x="4151863" y="1104575"/>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MaxPool2D</a:t>
            </a:r>
            <a:endParaRPr/>
          </a:p>
        </p:txBody>
      </p:sp>
      <p:sp>
        <p:nvSpPr>
          <p:cNvPr id="148" name="Google Shape;148;p21"/>
          <p:cNvSpPr/>
          <p:nvPr/>
        </p:nvSpPr>
        <p:spPr>
          <a:xfrm>
            <a:off x="4828350" y="1967513"/>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49" name="Google Shape;149;p21"/>
          <p:cNvSpPr/>
          <p:nvPr/>
        </p:nvSpPr>
        <p:spPr>
          <a:xfrm>
            <a:off x="6360063" y="1967513"/>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50" name="Google Shape;150;p21"/>
          <p:cNvSpPr/>
          <p:nvPr/>
        </p:nvSpPr>
        <p:spPr>
          <a:xfrm>
            <a:off x="6598795" y="3693400"/>
            <a:ext cx="7761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Flatten</a:t>
            </a:r>
            <a:endParaRPr/>
          </a:p>
        </p:txBody>
      </p:sp>
      <p:sp>
        <p:nvSpPr>
          <p:cNvPr id="151" name="Google Shape;151;p21"/>
          <p:cNvSpPr/>
          <p:nvPr/>
        </p:nvSpPr>
        <p:spPr>
          <a:xfrm>
            <a:off x="8008647" y="3693400"/>
            <a:ext cx="9321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Dense</a:t>
            </a:r>
            <a:endParaRPr/>
          </a:p>
          <a:p>
            <a:pPr indent="0" lvl="0" marL="0" rtl="0" algn="l">
              <a:spcBef>
                <a:spcPts val="0"/>
              </a:spcBef>
              <a:spcAft>
                <a:spcPts val="0"/>
              </a:spcAft>
              <a:buNone/>
            </a:pPr>
            <a:r>
              <a:rPr lang="en"/>
              <a:t>(softmax)</a:t>
            </a:r>
            <a:endParaRPr/>
          </a:p>
        </p:txBody>
      </p:sp>
      <p:sp>
        <p:nvSpPr>
          <p:cNvPr id="152" name="Google Shape;152;p21"/>
          <p:cNvSpPr/>
          <p:nvPr/>
        </p:nvSpPr>
        <p:spPr>
          <a:xfrm>
            <a:off x="7891788" y="2481875"/>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153" name="Google Shape;153;p21"/>
          <p:cNvSpPr/>
          <p:nvPr/>
        </p:nvSpPr>
        <p:spPr>
          <a:xfrm>
            <a:off x="162175" y="3165850"/>
            <a:ext cx="468900" cy="1831200"/>
          </a:xfrm>
          <a:prstGeom prst="cube">
            <a:avLst>
              <a:gd fmla="val 73347" name="adj"/>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760000"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3685200"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1357825"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4283025" y="3165850"/>
            <a:ext cx="468900" cy="1831200"/>
          </a:xfrm>
          <a:prstGeom prst="cube">
            <a:avLst>
              <a:gd fmla="val 73347" name="adj"/>
            </a:avLst>
          </a:prstGeom>
          <a:solidFill>
            <a:srgbClr val="D5A6BD"/>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1944063" y="3165850"/>
            <a:ext cx="468900" cy="1831200"/>
          </a:xfrm>
          <a:prstGeom prst="cube">
            <a:avLst>
              <a:gd fmla="val 73347" name="adj"/>
            </a:avLst>
          </a:prstGeom>
          <a:solidFill>
            <a:srgbClr val="D5A6BD"/>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4875063" y="3165850"/>
            <a:ext cx="468900" cy="1831200"/>
          </a:xfrm>
          <a:prstGeom prst="cube">
            <a:avLst>
              <a:gd fmla="val 73347" name="adj"/>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524438" y="3165850"/>
            <a:ext cx="468900" cy="1831200"/>
          </a:xfrm>
          <a:prstGeom prst="cube">
            <a:avLst>
              <a:gd fmla="val 73347" name="adj"/>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3104825"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5464163"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6047475" y="3165850"/>
            <a:ext cx="468900" cy="1831200"/>
          </a:xfrm>
          <a:prstGeom prst="cube">
            <a:avLst>
              <a:gd fmla="val 73347" name="adj"/>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3304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9398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5492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21586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27680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33774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38448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44542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5055038"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5664438"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6273838"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75414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rot="-5400000">
            <a:off x="8324388" y="3087638"/>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1"/>
          <p:cNvCxnSpPr>
            <a:stCxn id="141" idx="2"/>
            <a:endCxn id="153" idx="0"/>
          </p:cNvCxnSpPr>
          <p:nvPr/>
        </p:nvCxnSpPr>
        <p:spPr>
          <a:xfrm>
            <a:off x="488063" y="2822838"/>
            <a:ext cx="80400" cy="3429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1"/>
          <p:cNvCxnSpPr>
            <a:stCxn id="142" idx="2"/>
            <a:endCxn id="154" idx="0"/>
          </p:cNvCxnSpPr>
          <p:nvPr/>
        </p:nvCxnSpPr>
        <p:spPr>
          <a:xfrm>
            <a:off x="1090175" y="1920275"/>
            <a:ext cx="76200" cy="12456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1"/>
          <p:cNvCxnSpPr>
            <a:stCxn id="142" idx="2"/>
            <a:endCxn id="156" idx="0"/>
          </p:cNvCxnSpPr>
          <p:nvPr/>
        </p:nvCxnSpPr>
        <p:spPr>
          <a:xfrm>
            <a:off x="1090175" y="1920275"/>
            <a:ext cx="674100" cy="12456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1"/>
          <p:cNvCxnSpPr>
            <a:stCxn id="144" idx="2"/>
            <a:endCxn id="158" idx="0"/>
          </p:cNvCxnSpPr>
          <p:nvPr/>
        </p:nvCxnSpPr>
        <p:spPr>
          <a:xfrm>
            <a:off x="2193638" y="2719988"/>
            <a:ext cx="156900" cy="445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1"/>
          <p:cNvCxnSpPr>
            <a:stCxn id="143" idx="2"/>
            <a:endCxn id="155" idx="0"/>
          </p:cNvCxnSpPr>
          <p:nvPr/>
        </p:nvCxnSpPr>
        <p:spPr>
          <a:xfrm>
            <a:off x="3772138" y="2743613"/>
            <a:ext cx="319500" cy="4221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1"/>
          <p:cNvCxnSpPr>
            <a:stCxn id="143" idx="2"/>
            <a:endCxn id="161" idx="0"/>
          </p:cNvCxnSpPr>
          <p:nvPr/>
        </p:nvCxnSpPr>
        <p:spPr>
          <a:xfrm flipH="1">
            <a:off x="3511138" y="2743613"/>
            <a:ext cx="261000" cy="4221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1"/>
          <p:cNvCxnSpPr>
            <a:stCxn id="145" idx="2"/>
            <a:endCxn id="160" idx="0"/>
          </p:cNvCxnSpPr>
          <p:nvPr/>
        </p:nvCxnSpPr>
        <p:spPr>
          <a:xfrm>
            <a:off x="2852100" y="1793813"/>
            <a:ext cx="78600" cy="13719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1"/>
          <p:cNvCxnSpPr>
            <a:stCxn id="147" idx="2"/>
            <a:endCxn id="157" idx="0"/>
          </p:cNvCxnSpPr>
          <p:nvPr/>
        </p:nvCxnSpPr>
        <p:spPr>
          <a:xfrm flipH="1">
            <a:off x="4689463" y="1880675"/>
            <a:ext cx="45300" cy="12852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1"/>
          <p:cNvCxnSpPr>
            <a:stCxn id="148" idx="2"/>
            <a:endCxn id="159" idx="0"/>
          </p:cNvCxnSpPr>
          <p:nvPr/>
        </p:nvCxnSpPr>
        <p:spPr>
          <a:xfrm flipH="1">
            <a:off x="5281350" y="2743613"/>
            <a:ext cx="129900" cy="4221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1"/>
          <p:cNvCxnSpPr>
            <a:stCxn id="146" idx="2"/>
            <a:endCxn id="162" idx="0"/>
          </p:cNvCxnSpPr>
          <p:nvPr/>
        </p:nvCxnSpPr>
        <p:spPr>
          <a:xfrm flipH="1">
            <a:off x="5870625" y="1880675"/>
            <a:ext cx="411300" cy="12852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1"/>
          <p:cNvCxnSpPr>
            <a:stCxn id="149" idx="2"/>
            <a:endCxn id="163" idx="0"/>
          </p:cNvCxnSpPr>
          <p:nvPr/>
        </p:nvCxnSpPr>
        <p:spPr>
          <a:xfrm flipH="1">
            <a:off x="6453963" y="2743613"/>
            <a:ext cx="489000" cy="4221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1"/>
          <p:cNvSpPr txBox="1"/>
          <p:nvPr/>
        </p:nvSpPr>
        <p:spPr>
          <a:xfrm>
            <a:off x="2166225" y="32675"/>
            <a:ext cx="470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Raleway"/>
                <a:ea typeface="Raleway"/>
                <a:cs typeface="Raleway"/>
                <a:sym typeface="Raleway"/>
              </a:rPr>
              <a:t>CNN Training Model </a:t>
            </a:r>
            <a:r>
              <a:rPr b="1" lang="en" sz="1900">
                <a:latin typeface="Raleway"/>
                <a:ea typeface="Raleway"/>
                <a:cs typeface="Raleway"/>
                <a:sym typeface="Raleway"/>
              </a:rPr>
              <a:t>Architecture</a:t>
            </a:r>
            <a:r>
              <a:rPr b="1" lang="en">
                <a:latin typeface="Raleway"/>
                <a:ea typeface="Raleway"/>
                <a:cs typeface="Raleway"/>
                <a:sym typeface="Raleway"/>
              </a:rPr>
              <a:t> </a:t>
            </a:r>
            <a:endParaRPr b="1">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