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4" r:id="rId2"/>
    <p:sldId id="408" r:id="rId3"/>
    <p:sldId id="380" r:id="rId4"/>
    <p:sldId id="383" r:id="rId5"/>
    <p:sldId id="384" r:id="rId6"/>
    <p:sldId id="385" r:id="rId7"/>
    <p:sldId id="387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r Alaattin Yılmaz" initials="EAY" lastIdx="2" clrIdx="0">
    <p:extLst>
      <p:ext uri="{19B8F6BF-5375-455C-9EA6-DF929625EA0E}">
        <p15:presenceInfo xmlns:p15="http://schemas.microsoft.com/office/powerpoint/2012/main" userId="Emir Alaattin Yılm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313"/>
    <a:srgbClr val="001266"/>
    <a:srgbClr val="17375E"/>
    <a:srgbClr val="0505A3"/>
    <a:srgbClr val="142F50"/>
    <a:srgbClr val="FFFFFF"/>
    <a:srgbClr val="112947"/>
    <a:srgbClr val="43336D"/>
    <a:srgbClr val="231D61"/>
    <a:srgbClr val="A80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410" autoAdjust="0"/>
  </p:normalViewPr>
  <p:slideViewPr>
    <p:cSldViewPr>
      <p:cViewPr varScale="1">
        <p:scale>
          <a:sx n="82" d="100"/>
          <a:sy n="82" d="100"/>
        </p:scale>
        <p:origin x="15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F136E-A947-4C7C-950B-7729E258A43E}" type="datetimeFigureOut">
              <a:rPr lang="tr-TR" smtClean="0"/>
              <a:t>18.05.2018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FBFE-9287-40D2-89D4-7086AFF043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51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74B-8039-464C-8EAD-F2EA750CF74B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6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6E35-2421-4719-A93E-D6A8A9BA5F9C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3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8D6-75F2-4A51-8039-FB9EE54F9BD2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278E-19EA-4374-A093-1DCCB8357695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69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B5EE-C319-4DB2-A651-D1E4C853FD6F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1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8881-03EF-4B25-92FB-B11B96BBD638}" type="datetime1">
              <a:rPr lang="tr-TR" smtClean="0"/>
              <a:t>18.05.2018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18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7946-A842-4862-AE0E-E4A8FBA996F6}" type="datetime1">
              <a:rPr lang="tr-TR" smtClean="0"/>
              <a:t>18.05.2018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2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728E-D48D-4D98-A752-00101732A3FC}" type="datetime1">
              <a:rPr lang="tr-TR" smtClean="0"/>
              <a:t>18.05.2018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3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D93-78AF-4E6D-A8D2-286CA4BA7728}" type="datetime1">
              <a:rPr lang="tr-TR" smtClean="0"/>
              <a:t>18.05.2018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74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FC57-69F7-4EC3-AD74-2A6DC195FC6E}" type="datetime1">
              <a:rPr lang="tr-TR" smtClean="0"/>
              <a:t>18.05.2018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5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6C73-351D-4470-A19B-5F03D1AF4323}" type="datetime1">
              <a:rPr lang="tr-TR" smtClean="0"/>
              <a:t>18.05.2018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2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025B-BB59-4B5C-B15F-A8341A3C385C}" type="datetime1">
              <a:rPr lang="tr-TR" smtClean="0"/>
              <a:t>18.05.2018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4E54-8B75-492D-B38F-3413F44ED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1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6187" y="859362"/>
            <a:ext cx="6269631" cy="1785100"/>
          </a:xfrm>
        </p:spPr>
        <p:txBody>
          <a:bodyPr>
            <a:normAutofit fontScale="90000"/>
          </a:bodyPr>
          <a:lstStyle/>
          <a:p>
            <a:r>
              <a:rPr lang="tr-TR" sz="2700" b="1" dirty="0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Sabancı </a:t>
            </a:r>
            <a:r>
              <a:rPr lang="tr-TR" sz="2700" b="1" dirty="0" err="1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University</a:t>
            </a:r>
            <a:br>
              <a:rPr lang="tr-TR" sz="5300" b="1" dirty="0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</a:br>
            <a:r>
              <a:rPr lang="tr-TR" sz="5300" b="1" dirty="0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CS301 </a:t>
            </a:r>
            <a:br>
              <a:rPr lang="tr-TR" sz="5300" b="1" dirty="0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</a:br>
            <a:r>
              <a:rPr lang="tr-TR" sz="5300" b="1" dirty="0" err="1">
                <a:solidFill>
                  <a:srgbClr val="A80D17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Algorithms</a:t>
            </a:r>
            <a:endParaRPr lang="tr-TR" sz="5400" dirty="0">
              <a:solidFill>
                <a:schemeClr val="tx2">
                  <a:lumMod val="75000"/>
                </a:schemeClr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5739617" y="4804570"/>
            <a:ext cx="3137373" cy="134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Emir Alaattin YILMAZ</a:t>
            </a:r>
          </a:p>
          <a:p>
            <a:r>
              <a:rPr lang="tr-TR" sz="1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Bora İKİZOĞLU</a:t>
            </a:r>
          </a:p>
          <a:p>
            <a:r>
              <a:rPr lang="tr-TR" sz="1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Selin SEZER</a:t>
            </a:r>
          </a:p>
          <a:p>
            <a:r>
              <a:rPr lang="tr-TR" sz="1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Can Berk GÜZGEREN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1</a:t>
            </a:fld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77BDA7E-0B8F-458E-9FE6-16885C53C833}"/>
              </a:ext>
            </a:extLst>
          </p:cNvPr>
          <p:cNvSpPr/>
          <p:nvPr/>
        </p:nvSpPr>
        <p:spPr>
          <a:xfrm>
            <a:off x="2267744" y="2599344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3-Colourability Problem</a:t>
            </a:r>
            <a:endParaRPr lang="tr-T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Slayt Numarası Yer Tutucusu 3">
            <a:extLst>
              <a:ext uri="{FF2B5EF4-FFF2-40B4-BE49-F238E27FC236}">
                <a16:creationId xmlns:a16="http://schemas.microsoft.com/office/drawing/2014/main" id="{4B0B85B9-8C2F-476A-A1DE-F08F4E7B178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9D4E54-8B75-492D-B38F-3413F44ED4E8}" type="slidenum">
              <a:rPr lang="tr-TR" smtClean="0"/>
              <a:pPr/>
              <a:t>1</a:t>
            </a:fld>
            <a:endParaRPr lang="tr-TR"/>
          </a:p>
        </p:txBody>
      </p: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2BF4067-58E8-44FC-9401-C5716CEDD10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E698D2D7-F964-4075-8FCF-DA4714E962C8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şlık 1">
            <a:extLst>
              <a:ext uri="{FF2B5EF4-FFF2-40B4-BE49-F238E27FC236}">
                <a16:creationId xmlns:a16="http://schemas.microsoft.com/office/drawing/2014/main" id="{00BB1A2F-9583-47F8-9A41-905071110B1C}"/>
              </a:ext>
            </a:extLst>
          </p:cNvPr>
          <p:cNvSpPr txBox="1">
            <a:spLocks/>
          </p:cNvSpPr>
          <p:nvPr/>
        </p:nvSpPr>
        <p:spPr>
          <a:xfrm>
            <a:off x="7385992" y="441324"/>
            <a:ext cx="1300808" cy="26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May 22, 2018</a:t>
            </a:r>
          </a:p>
        </p:txBody>
      </p:sp>
      <p:pic>
        <p:nvPicPr>
          <p:cNvPr id="13" name="Picture 2" descr="http://upload.wikimedia.org/wikipedia/commons/thumb/9/90/Petersen_graph_3-coloring.svg/220px-Petersen_graph_3-coloring.svg.png">
            <a:extLst>
              <a:ext uri="{FF2B5EF4-FFF2-40B4-BE49-F238E27FC236}">
                <a16:creationId xmlns:a16="http://schemas.microsoft.com/office/drawing/2014/main" id="{CCD3609F-44CB-40AB-93FD-BA62ECF0AC2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406598">
            <a:off x="3641406" y="3096342"/>
            <a:ext cx="2293235" cy="2092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1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10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Running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Time of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Greedy-Coloring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433BEA3-1F3F-4CA0-8E8F-7D301E0070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6" y="815945"/>
            <a:ext cx="4397136" cy="5442135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6" name="Sağ Ayraç 5">
            <a:extLst>
              <a:ext uri="{FF2B5EF4-FFF2-40B4-BE49-F238E27FC236}">
                <a16:creationId xmlns:a16="http://schemas.microsoft.com/office/drawing/2014/main" id="{CE372C82-1713-4F7F-B347-B7E0EE38A827}"/>
              </a:ext>
            </a:extLst>
          </p:cNvPr>
          <p:cNvSpPr/>
          <p:nvPr/>
        </p:nvSpPr>
        <p:spPr>
          <a:xfrm>
            <a:off x="2590614" y="1723272"/>
            <a:ext cx="432048" cy="625366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15B6AB4-AFAB-4FBE-BC9B-45D854C7082A}"/>
              </a:ext>
            </a:extLst>
          </p:cNvPr>
          <p:cNvCxnSpPr>
            <a:cxnSpLocks/>
          </p:cNvCxnSpPr>
          <p:nvPr/>
        </p:nvCxnSpPr>
        <p:spPr>
          <a:xfrm flipV="1">
            <a:off x="3022662" y="1235120"/>
            <a:ext cx="2732223" cy="772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şlık 1">
            <a:extLst>
              <a:ext uri="{FF2B5EF4-FFF2-40B4-BE49-F238E27FC236}">
                <a16:creationId xmlns:a16="http://schemas.microsoft.com/office/drawing/2014/main" id="{E2BEBD40-3483-4697-ABA4-C8E917C33ADE}"/>
              </a:ext>
            </a:extLst>
          </p:cNvPr>
          <p:cNvSpPr txBox="1">
            <a:spLocks/>
          </p:cNvSpPr>
          <p:nvPr/>
        </p:nvSpPr>
        <p:spPr>
          <a:xfrm>
            <a:off x="5676062" y="731239"/>
            <a:ext cx="1121371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9" name="Sağ Ayraç 18">
            <a:extLst>
              <a:ext uri="{FF2B5EF4-FFF2-40B4-BE49-F238E27FC236}">
                <a16:creationId xmlns:a16="http://schemas.microsoft.com/office/drawing/2014/main" id="{29A390C4-11A2-445D-83F0-C2C0404F401D}"/>
              </a:ext>
            </a:extLst>
          </p:cNvPr>
          <p:cNvSpPr/>
          <p:nvPr/>
        </p:nvSpPr>
        <p:spPr>
          <a:xfrm>
            <a:off x="2590614" y="2263957"/>
            <a:ext cx="432048" cy="625366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5426789-01BB-4C52-8753-E4508B9FAA62}"/>
              </a:ext>
            </a:extLst>
          </p:cNvPr>
          <p:cNvCxnSpPr>
            <a:cxnSpLocks/>
          </p:cNvCxnSpPr>
          <p:nvPr/>
        </p:nvCxnSpPr>
        <p:spPr>
          <a:xfrm flipV="1">
            <a:off x="3022662" y="2394802"/>
            <a:ext cx="2773474" cy="1536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aşlık 1">
            <a:extLst>
              <a:ext uri="{FF2B5EF4-FFF2-40B4-BE49-F238E27FC236}">
                <a16:creationId xmlns:a16="http://schemas.microsoft.com/office/drawing/2014/main" id="{73540C32-77FC-40F4-851C-552D7C5D8436}"/>
              </a:ext>
            </a:extLst>
          </p:cNvPr>
          <p:cNvSpPr txBox="1">
            <a:spLocks/>
          </p:cNvSpPr>
          <p:nvPr/>
        </p:nvSpPr>
        <p:spPr>
          <a:xfrm>
            <a:off x="5754885" y="1916832"/>
            <a:ext cx="1121371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23" name="Sağ Ayraç 22">
            <a:extLst>
              <a:ext uri="{FF2B5EF4-FFF2-40B4-BE49-F238E27FC236}">
                <a16:creationId xmlns:a16="http://schemas.microsoft.com/office/drawing/2014/main" id="{C4EEB1D3-DEBF-4C42-A68E-1AD58B359CCA}"/>
              </a:ext>
            </a:extLst>
          </p:cNvPr>
          <p:cNvSpPr/>
          <p:nvPr/>
        </p:nvSpPr>
        <p:spPr>
          <a:xfrm>
            <a:off x="4211960" y="3503644"/>
            <a:ext cx="432048" cy="625366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A29E0A2B-B2A6-465E-B30E-B2C367F923E8}"/>
              </a:ext>
            </a:extLst>
          </p:cNvPr>
          <p:cNvCxnSpPr>
            <a:cxnSpLocks/>
          </p:cNvCxnSpPr>
          <p:nvPr/>
        </p:nvCxnSpPr>
        <p:spPr>
          <a:xfrm flipV="1">
            <a:off x="4644008" y="3711324"/>
            <a:ext cx="1368152" cy="768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aşlık 1">
            <a:extLst>
              <a:ext uri="{FF2B5EF4-FFF2-40B4-BE49-F238E27FC236}">
                <a16:creationId xmlns:a16="http://schemas.microsoft.com/office/drawing/2014/main" id="{4EE4BFFA-0D8D-4E82-B6F1-3A8BAC646CF8}"/>
              </a:ext>
            </a:extLst>
          </p:cNvPr>
          <p:cNvSpPr txBox="1">
            <a:spLocks/>
          </p:cNvSpPr>
          <p:nvPr/>
        </p:nvSpPr>
        <p:spPr>
          <a:xfrm>
            <a:off x="5992514" y="3277970"/>
            <a:ext cx="1459806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O(V*V)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7E4B1C4-AC8C-4ED9-94FF-42D01A1690D1}"/>
              </a:ext>
            </a:extLst>
          </p:cNvPr>
          <p:cNvSpPr/>
          <p:nvPr/>
        </p:nvSpPr>
        <p:spPr>
          <a:xfrm>
            <a:off x="2868823" y="2929346"/>
            <a:ext cx="1271129" cy="3152724"/>
          </a:xfrm>
          <a:prstGeom prst="rightBrace">
            <a:avLst>
              <a:gd name="adj1" fmla="val 8333"/>
              <a:gd name="adj2" fmla="val 432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aşlık 1">
            <a:extLst>
              <a:ext uri="{FF2B5EF4-FFF2-40B4-BE49-F238E27FC236}">
                <a16:creationId xmlns:a16="http://schemas.microsoft.com/office/drawing/2014/main" id="{B8F78E9E-B5EF-4433-8418-911E07065F58}"/>
              </a:ext>
            </a:extLst>
          </p:cNvPr>
          <p:cNvSpPr txBox="1">
            <a:spLocks/>
          </p:cNvSpPr>
          <p:nvPr/>
        </p:nvSpPr>
        <p:spPr>
          <a:xfrm>
            <a:off x="4080641" y="3894361"/>
            <a:ext cx="1121371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33" name="Sağ Ayraç 32">
            <a:extLst>
              <a:ext uri="{FF2B5EF4-FFF2-40B4-BE49-F238E27FC236}">
                <a16:creationId xmlns:a16="http://schemas.microsoft.com/office/drawing/2014/main" id="{6D595AA4-0B6C-473E-AA97-D31F3A1D4C8A}"/>
              </a:ext>
            </a:extLst>
          </p:cNvPr>
          <p:cNvSpPr/>
          <p:nvPr/>
        </p:nvSpPr>
        <p:spPr>
          <a:xfrm>
            <a:off x="3149784" y="4450326"/>
            <a:ext cx="432048" cy="625366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BD058385-01ED-4167-B6A6-FA4500FC2E6D}"/>
              </a:ext>
            </a:extLst>
          </p:cNvPr>
          <p:cNvCxnSpPr>
            <a:cxnSpLocks/>
          </p:cNvCxnSpPr>
          <p:nvPr/>
        </p:nvCxnSpPr>
        <p:spPr>
          <a:xfrm flipV="1">
            <a:off x="3581832" y="4581128"/>
            <a:ext cx="2410682" cy="153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aşlık 1">
            <a:extLst>
              <a:ext uri="{FF2B5EF4-FFF2-40B4-BE49-F238E27FC236}">
                <a16:creationId xmlns:a16="http://schemas.microsoft.com/office/drawing/2014/main" id="{29CF663B-027E-4948-B6B5-ADA2062B439E}"/>
              </a:ext>
            </a:extLst>
          </p:cNvPr>
          <p:cNvSpPr txBox="1">
            <a:spLocks/>
          </p:cNvSpPr>
          <p:nvPr/>
        </p:nvSpPr>
        <p:spPr>
          <a:xfrm>
            <a:off x="5987504" y="4112291"/>
            <a:ext cx="1459806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O(V*V)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38" name="Sağ Ayraç 37">
            <a:extLst>
              <a:ext uri="{FF2B5EF4-FFF2-40B4-BE49-F238E27FC236}">
                <a16:creationId xmlns:a16="http://schemas.microsoft.com/office/drawing/2014/main" id="{656AA5E7-A158-4FEF-BB70-07313B1EE419}"/>
              </a:ext>
            </a:extLst>
          </p:cNvPr>
          <p:cNvSpPr/>
          <p:nvPr/>
        </p:nvSpPr>
        <p:spPr>
          <a:xfrm>
            <a:off x="3797568" y="5332847"/>
            <a:ext cx="432048" cy="625366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aşlık 1">
            <a:extLst>
              <a:ext uri="{FF2B5EF4-FFF2-40B4-BE49-F238E27FC236}">
                <a16:creationId xmlns:a16="http://schemas.microsoft.com/office/drawing/2014/main" id="{A6C52A4B-5DF1-4186-A103-98099A195333}"/>
              </a:ext>
            </a:extLst>
          </p:cNvPr>
          <p:cNvSpPr txBox="1">
            <a:spLocks/>
          </p:cNvSpPr>
          <p:nvPr/>
        </p:nvSpPr>
        <p:spPr>
          <a:xfrm>
            <a:off x="5578122" y="5107173"/>
            <a:ext cx="1459806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O(V*V)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0354486D-F795-47C2-B265-22B4C56635DD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199065" y="5540528"/>
            <a:ext cx="1379057" cy="768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AD5A6CC-B7A8-47C8-B9FA-2C27E3F58E18}"/>
              </a:ext>
            </a:extLst>
          </p:cNvPr>
          <p:cNvCxnSpPr/>
          <p:nvPr/>
        </p:nvCxnSpPr>
        <p:spPr>
          <a:xfrm flipV="1">
            <a:off x="5076056" y="3816327"/>
            <a:ext cx="1584176" cy="511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A3BF58D-C47F-44CD-A90F-9684B6571899}"/>
              </a:ext>
            </a:extLst>
          </p:cNvPr>
          <p:cNvCxnSpPr>
            <a:cxnSpLocks/>
          </p:cNvCxnSpPr>
          <p:nvPr/>
        </p:nvCxnSpPr>
        <p:spPr>
          <a:xfrm>
            <a:off x="5076056" y="4324881"/>
            <a:ext cx="1584176" cy="9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161B9B68-E13E-45D0-BD0C-5D2D967CFA25}"/>
              </a:ext>
            </a:extLst>
          </p:cNvPr>
          <p:cNvCxnSpPr>
            <a:cxnSpLocks/>
          </p:cNvCxnSpPr>
          <p:nvPr/>
        </p:nvCxnSpPr>
        <p:spPr>
          <a:xfrm>
            <a:off x="5057564" y="4334762"/>
            <a:ext cx="1126721" cy="103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 animBg="1"/>
      <p:bldP spid="21" grpId="0"/>
      <p:bldP spid="23" grpId="0" animBg="1"/>
      <p:bldP spid="26" grpId="0"/>
      <p:bldP spid="31" grpId="0" animBg="1"/>
      <p:bldP spid="32" grpId="0"/>
      <p:bldP spid="33" grpId="0" animBg="1"/>
      <p:bldP spid="35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sim 27">
            <a:extLst>
              <a:ext uri="{FF2B5EF4-FFF2-40B4-BE49-F238E27FC236}">
                <a16:creationId xmlns:a16="http://schemas.microsoft.com/office/drawing/2014/main" id="{666C8396-D8DA-40BA-BB21-3A0BF60244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0" y="1595261"/>
            <a:ext cx="3552664" cy="3883502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Running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Time of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Greedy-Coloring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6" name="Sağ Ayraç 5">
            <a:extLst>
              <a:ext uri="{FF2B5EF4-FFF2-40B4-BE49-F238E27FC236}">
                <a16:creationId xmlns:a16="http://schemas.microsoft.com/office/drawing/2014/main" id="{CE372C82-1713-4F7F-B347-B7E0EE38A827}"/>
              </a:ext>
            </a:extLst>
          </p:cNvPr>
          <p:cNvSpPr/>
          <p:nvPr/>
        </p:nvSpPr>
        <p:spPr>
          <a:xfrm>
            <a:off x="3418406" y="2712300"/>
            <a:ext cx="432048" cy="2574427"/>
          </a:xfrm>
          <a:prstGeom prst="rightBrace">
            <a:avLst>
              <a:gd name="adj1" fmla="val 41005"/>
              <a:gd name="adj2" fmla="val 46039"/>
            </a:avLst>
          </a:prstGeom>
          <a:ln w="3810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A15B6AB4-AFAB-4FBE-BC9B-45D854C7082A}"/>
              </a:ext>
            </a:extLst>
          </p:cNvPr>
          <p:cNvCxnSpPr>
            <a:cxnSpLocks/>
          </p:cNvCxnSpPr>
          <p:nvPr/>
        </p:nvCxnSpPr>
        <p:spPr>
          <a:xfrm flipV="1">
            <a:off x="3850454" y="1371057"/>
            <a:ext cx="2017690" cy="25101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şlık 1">
            <a:extLst>
              <a:ext uri="{FF2B5EF4-FFF2-40B4-BE49-F238E27FC236}">
                <a16:creationId xmlns:a16="http://schemas.microsoft.com/office/drawing/2014/main" id="{E2BEBD40-3483-4697-ABA4-C8E917C33ADE}"/>
              </a:ext>
            </a:extLst>
          </p:cNvPr>
          <p:cNvSpPr txBox="1">
            <a:spLocks/>
          </p:cNvSpPr>
          <p:nvPr/>
        </p:nvSpPr>
        <p:spPr>
          <a:xfrm>
            <a:off x="5676062" y="731239"/>
            <a:ext cx="1121371" cy="86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O(E)</a:t>
            </a:r>
            <a:endParaRPr lang="en-US" sz="54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77F6A55-FA55-4A1A-A183-DFE0CBDC4E3A}"/>
              </a:ext>
            </a:extLst>
          </p:cNvPr>
          <p:cNvSpPr/>
          <p:nvPr/>
        </p:nvSpPr>
        <p:spPr>
          <a:xfrm>
            <a:off x="4709201" y="3339204"/>
            <a:ext cx="41764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</a:t>
            </a:r>
            <a:r>
              <a:rPr lang="tr-T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O(V) + O(V) + O(V</a:t>
            </a:r>
            <a:r>
              <a:rPr lang="pt-BR" sz="3200" baseline="30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O(V</a:t>
            </a:r>
            <a:r>
              <a:rPr lang="pt-BR" sz="3200" baseline="30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O(V</a:t>
            </a:r>
            <a:r>
              <a:rPr lang="pt-BR" sz="3200" baseline="30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O(E) = O(V</a:t>
            </a:r>
            <a:r>
              <a:rPr lang="pt-BR" sz="3200" baseline="30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+E)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id="{77F55B62-0CF7-49B9-8796-804D667CDA28}"/>
              </a:ext>
            </a:extLst>
          </p:cNvPr>
          <p:cNvSpPr/>
          <p:nvPr/>
        </p:nvSpPr>
        <p:spPr>
          <a:xfrm>
            <a:off x="290188" y="973877"/>
            <a:ext cx="86885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tr-TR" sz="28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Success</a:t>
            </a:r>
            <a:r>
              <a:rPr lang="tr-TR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Rate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As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mentioned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before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if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greedy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uses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more than 3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colors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or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just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uses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2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colors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it is considered as a failure of that algorithm and we analyzed the success rate of our algorithm in this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sens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BAA9B8C6-E2A5-4005-A45C-921B8FD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Analysis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E4A628ED-9650-4249-A0B9-EB0132F23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0836"/>
              </p:ext>
            </p:extLst>
          </p:nvPr>
        </p:nvGraphicFramePr>
        <p:xfrm>
          <a:off x="469491" y="3267675"/>
          <a:ext cx="8369017" cy="2246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608">
                  <a:extLst>
                    <a:ext uri="{9D8B030D-6E8A-4147-A177-3AD203B41FA5}">
                      <a16:colId xmlns:a16="http://schemas.microsoft.com/office/drawing/2014/main" val="3347982100"/>
                    </a:ext>
                  </a:extLst>
                </a:gridCol>
                <a:gridCol w="916471">
                  <a:extLst>
                    <a:ext uri="{9D8B030D-6E8A-4147-A177-3AD203B41FA5}">
                      <a16:colId xmlns:a16="http://schemas.microsoft.com/office/drawing/2014/main" val="1083946446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2481115444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3550950529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1667371625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3861032459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4058348813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2183946386"/>
                    </a:ext>
                  </a:extLst>
                </a:gridCol>
                <a:gridCol w="929134">
                  <a:extLst>
                    <a:ext uri="{9D8B030D-6E8A-4147-A177-3AD203B41FA5}">
                      <a16:colId xmlns:a16="http://schemas.microsoft.com/office/drawing/2014/main" val="3538755409"/>
                    </a:ext>
                  </a:extLst>
                </a:gridCol>
              </a:tblGrid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tr-TR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tr-TR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tr-TR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0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Graphs</a:t>
                      </a:r>
                      <a:endParaRPr lang="tr-T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6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7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8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9 Vertices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 Vertices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15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20 </a:t>
                      </a:r>
                      <a:r>
                        <a:rPr lang="tr-TR" sz="1200" dirty="0" err="1">
                          <a:effectLst/>
                        </a:rPr>
                        <a:t>Vertices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520130455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100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0.478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0.24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0.13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0.08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12312186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1000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0.481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0.483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0.349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0.298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0.237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0.144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0.087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38077336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3000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0.4773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0.4893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0.427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0.375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0.304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0.2596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0.137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0.0923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50996809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5000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0.4694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0.488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0.4308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0.3688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0.3148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0.253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0.127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0.0966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179663931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10000 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0.473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0.4901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0.4321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0.3559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0.3007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0.2562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0.1398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0.0997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53809959"/>
                  </a:ext>
                </a:extLst>
              </a:tr>
            </a:tbl>
          </a:graphicData>
        </a:graphic>
      </p:graphicFrame>
      <p:sp>
        <p:nvSpPr>
          <p:cNvPr id="8" name="Metin Kutusu 1">
            <a:extLst>
              <a:ext uri="{FF2B5EF4-FFF2-40B4-BE49-F238E27FC236}">
                <a16:creationId xmlns:a16="http://schemas.microsoft.com/office/drawing/2014/main" id="{586A0861-5058-4986-B040-7E0B032BC53C}"/>
              </a:ext>
            </a:extLst>
          </p:cNvPr>
          <p:cNvSpPr txBox="1"/>
          <p:nvPr/>
        </p:nvSpPr>
        <p:spPr>
          <a:xfrm>
            <a:off x="1259632" y="5561452"/>
            <a:ext cx="6984776" cy="17160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tr-TR" sz="16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Fig.1 </a:t>
            </a:r>
            <a:r>
              <a:rPr lang="en-US" sz="16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Success rates table of randomly generated graphs with different vertices</a:t>
            </a:r>
            <a:endParaRPr lang="tr-TR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13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1">
            <a:extLst>
              <a:ext uri="{FF2B5EF4-FFF2-40B4-BE49-F238E27FC236}">
                <a16:creationId xmlns:a16="http://schemas.microsoft.com/office/drawing/2014/main" id="{656DDBFB-EF76-4DC6-B95B-84E1533C9E86}"/>
              </a:ext>
            </a:extLst>
          </p:cNvPr>
          <p:cNvSpPr txBox="1"/>
          <p:nvPr/>
        </p:nvSpPr>
        <p:spPr>
          <a:xfrm>
            <a:off x="1914305" y="5608662"/>
            <a:ext cx="5441067" cy="197533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0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</a:t>
            </a:r>
            <a:r>
              <a:rPr lang="tr-TR" sz="1000" i="1" dirty="0">
                <a:solidFill>
                  <a:srgbClr val="44546A"/>
                </a:solidFill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0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. Success rate graph of randomly generated graphs</a:t>
            </a:r>
            <a:endParaRPr lang="tr-TR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65A2B53-C0B5-418F-B6BC-A219DB649C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0" y="1399192"/>
            <a:ext cx="6750415" cy="4059615"/>
          </a:xfrm>
          <a:prstGeom prst="rect">
            <a:avLst/>
          </a:prstGeom>
        </p:spPr>
      </p:pic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Success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Rate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14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Success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Rate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2F2C1543-89AA-4190-9DFE-152B7D29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33359"/>
              </p:ext>
            </p:extLst>
          </p:nvPr>
        </p:nvGraphicFramePr>
        <p:xfrm>
          <a:off x="776993" y="2760535"/>
          <a:ext cx="1813560" cy="2229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2425479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43442157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Number of Vertices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err="1">
                          <a:effectLst/>
                        </a:rPr>
                        <a:t>Success</a:t>
                      </a:r>
                      <a:r>
                        <a:rPr lang="tr-TR" sz="1200" dirty="0">
                          <a:effectLst/>
                        </a:rPr>
                        <a:t> Rate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9470534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0.473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6136418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0.4901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191343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0.4321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551483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0.3559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931696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0.3007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831464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0.2562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111866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0.1398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7730734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0.0997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34004008"/>
                  </a:ext>
                </a:extLst>
              </a:tr>
            </a:tbl>
          </a:graphicData>
        </a:graphic>
      </p:graphicFrame>
      <p:sp>
        <p:nvSpPr>
          <p:cNvPr id="3" name="Metin Kutusu 1">
            <a:extLst>
              <a:ext uri="{FF2B5EF4-FFF2-40B4-BE49-F238E27FC236}">
                <a16:creationId xmlns:a16="http://schemas.microsoft.com/office/drawing/2014/main" id="{EB134D11-0149-406B-8D89-D802B3F9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937204"/>
            <a:ext cx="6066420" cy="2280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Fig.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. &amp; Fig.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4</a:t>
            </a: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Success rate table and graph </a:t>
            </a:r>
            <a:r>
              <a:rPr kumimoji="0" lang="en-US" altLang="tr-T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according to number </a:t>
            </a: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of vertices </a:t>
            </a:r>
            <a:endParaRPr kumimoji="0" lang="en-US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10242" name="Resim 83">
            <a:extLst>
              <a:ext uri="{FF2B5EF4-FFF2-40B4-BE49-F238E27FC236}">
                <a16:creationId xmlns:a16="http://schemas.microsoft.com/office/drawing/2014/main" id="{49C7FD13-5FEB-4E7F-93A5-6565DEB2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0469"/>
            <a:ext cx="6066420" cy="375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F479EAB-E440-4F56-BD82-8E02B49E15C2}"/>
              </a:ext>
            </a:extLst>
          </p:cNvPr>
          <p:cNvSpPr/>
          <p:nvPr/>
        </p:nvSpPr>
        <p:spPr>
          <a:xfrm>
            <a:off x="305780" y="952381"/>
            <a:ext cx="853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understood that while number of vertices are increasing, chance of finding solution to the 3-COL problem of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greedy algorithm is decreasing.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8" name="Konuşma Balonu: Köşeleri Yuvarlanmış Dikdörtgen 17">
            <a:extLst>
              <a:ext uri="{FF2B5EF4-FFF2-40B4-BE49-F238E27FC236}">
                <a16:creationId xmlns:a16="http://schemas.microsoft.com/office/drawing/2014/main" id="{0917A55E-1223-4F53-BC44-4EC3663C2F95}"/>
              </a:ext>
            </a:extLst>
          </p:cNvPr>
          <p:cNvSpPr/>
          <p:nvPr/>
        </p:nvSpPr>
        <p:spPr>
          <a:xfrm>
            <a:off x="3995936" y="3011887"/>
            <a:ext cx="2718915" cy="1992460"/>
          </a:xfrm>
          <a:prstGeom prst="wedgeRoundRectCallout">
            <a:avLst>
              <a:gd name="adj1" fmla="val -102070"/>
              <a:gd name="adj2" fmla="val -364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That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means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it has a 47%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chance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to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find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solution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with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3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for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graph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with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5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vertices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0" name="Konuşma Balonu: Köşeleri Yuvarlanmış Dikdörtgen 19">
            <a:extLst>
              <a:ext uri="{FF2B5EF4-FFF2-40B4-BE49-F238E27FC236}">
                <a16:creationId xmlns:a16="http://schemas.microsoft.com/office/drawing/2014/main" id="{874D7739-E637-46E3-9A41-B80E98647C4E}"/>
              </a:ext>
            </a:extLst>
          </p:cNvPr>
          <p:cNvSpPr/>
          <p:nvPr/>
        </p:nvSpPr>
        <p:spPr>
          <a:xfrm>
            <a:off x="4086558" y="3840552"/>
            <a:ext cx="3293753" cy="1992460"/>
          </a:xfrm>
          <a:prstGeom prst="wedgeRoundRectCallout">
            <a:avLst>
              <a:gd name="adj1" fmla="val -95028"/>
              <a:gd name="adj2" fmla="val 27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If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graph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has 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20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vertices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this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will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find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 3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solution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with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chance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of 9%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15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Measurement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of </a:t>
            </a:r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Running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Time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402D6EC-DCA1-4667-B9C1-9D7085187542}"/>
              </a:ext>
            </a:extLst>
          </p:cNvPr>
          <p:cNvSpPr/>
          <p:nvPr/>
        </p:nvSpPr>
        <p:spPr>
          <a:xfrm>
            <a:off x="305780" y="989048"/>
            <a:ext cx="8532440" cy="165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70866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In order to analyze running time of our algorithm experimentally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we created some functions to help us to interpret some statistic concepts as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 deviation,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 error, sample mean, confidence level intervals.</a:t>
            </a:r>
            <a:endParaRPr lang="tr-TR" sz="24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61A1C21-84EC-44D1-BAB7-4A8FAF800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642899"/>
            <a:ext cx="4392488" cy="3522396"/>
          </a:xfrm>
          <a:prstGeom prst="rect">
            <a:avLst/>
          </a:prstGeom>
        </p:spPr>
      </p:pic>
      <p:pic>
        <p:nvPicPr>
          <p:cNvPr id="11" name="Resim 10" descr="standard deviation formula ile ilgili gÃ¶rsel sonucu">
            <a:extLst>
              <a:ext uri="{FF2B5EF4-FFF2-40B4-BE49-F238E27FC236}">
                <a16:creationId xmlns:a16="http://schemas.microsoft.com/office/drawing/2014/main" id="{CF076EC0-0E98-441C-B24D-93E4BCA6B8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64" y="2819680"/>
            <a:ext cx="1588135" cy="10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EBB0626-5D85-4852-AAFC-B39AD36504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22" y="4994898"/>
            <a:ext cx="845820" cy="4648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A27A2AD3-52E6-4C38-AD54-4933D5EE4B6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276104" y="5227308"/>
            <a:ext cx="2961218" cy="6114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ağ Ayraç 18">
            <a:extLst>
              <a:ext uri="{FF2B5EF4-FFF2-40B4-BE49-F238E27FC236}">
                <a16:creationId xmlns:a16="http://schemas.microsoft.com/office/drawing/2014/main" id="{E9B4E8EC-674A-457E-B83B-8F9D27D1D332}"/>
              </a:ext>
            </a:extLst>
          </p:cNvPr>
          <p:cNvSpPr/>
          <p:nvPr/>
        </p:nvSpPr>
        <p:spPr>
          <a:xfrm>
            <a:off x="3935234" y="2695569"/>
            <a:ext cx="708660" cy="2293620"/>
          </a:xfrm>
          <a:prstGeom prst="rightBrace">
            <a:avLst>
              <a:gd name="adj1" fmla="val 8333"/>
              <a:gd name="adj2" fmla="val 3034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D2753AB5-0375-4027-BB7C-2D26DB2D73FB}"/>
              </a:ext>
            </a:extLst>
          </p:cNvPr>
          <p:cNvCxnSpPr>
            <a:cxnSpLocks/>
          </p:cNvCxnSpPr>
          <p:nvPr/>
        </p:nvCxnSpPr>
        <p:spPr>
          <a:xfrm flipV="1">
            <a:off x="4583038" y="3337840"/>
            <a:ext cx="1034750" cy="383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749FAD9-A553-42A5-BF93-54D6C42D5154}"/>
              </a:ext>
            </a:extLst>
          </p:cNvPr>
          <p:cNvSpPr/>
          <p:nvPr/>
        </p:nvSpPr>
        <p:spPr>
          <a:xfrm>
            <a:off x="5583033" y="3853569"/>
            <a:ext cx="2373343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tabLst>
                <a:tab pos="708660" algn="l"/>
              </a:tabLst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Standard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Deviation</a:t>
            </a: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A20CF247-2E3C-485E-9510-7228D7BE66AF}"/>
              </a:ext>
            </a:extLst>
          </p:cNvPr>
          <p:cNvSpPr/>
          <p:nvPr/>
        </p:nvSpPr>
        <p:spPr>
          <a:xfrm>
            <a:off x="5796136" y="5435803"/>
            <a:ext cx="2520280" cy="37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tabLst>
                <a:tab pos="708660" algn="l"/>
              </a:tabLst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Standard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sm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Measurement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of </a:t>
            </a:r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Running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Time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982401B1-1885-4617-BC23-89D99D176E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6" y="908738"/>
            <a:ext cx="4870100" cy="535355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32D4DA03-376F-41FD-98F0-C3564227FC32}"/>
              </a:ext>
            </a:extLst>
          </p:cNvPr>
          <p:cNvSpPr/>
          <p:nvPr/>
        </p:nvSpPr>
        <p:spPr>
          <a:xfrm>
            <a:off x="5520832" y="1247409"/>
            <a:ext cx="3156904" cy="436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708660" algn="l"/>
              </a:tabLst>
            </a:pP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can be understand in the code on the left, this function is used for calculating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mean in 90% and 95% confidence level intervals (t-values are used as fixed values for that confidence levels because after 100 samples they are so close to each other, and our samples are all higher than 100)</a:t>
            </a: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Konuşma Balonu: Köşeleri Yuvarlanmış Dikdörtgen 23">
            <a:extLst>
              <a:ext uri="{FF2B5EF4-FFF2-40B4-BE49-F238E27FC236}">
                <a16:creationId xmlns:a16="http://schemas.microsoft.com/office/drawing/2014/main" id="{A675885D-A5B5-4622-97E3-99C44B5D8720}"/>
              </a:ext>
            </a:extLst>
          </p:cNvPr>
          <p:cNvSpPr/>
          <p:nvPr/>
        </p:nvSpPr>
        <p:spPr>
          <a:xfrm>
            <a:off x="4986423" y="718925"/>
            <a:ext cx="1706769" cy="1284262"/>
          </a:xfrm>
          <a:prstGeom prst="wedgeRoundRectCallout">
            <a:avLst>
              <a:gd name="adj1" fmla="val -204457"/>
              <a:gd name="adj2" fmla="val 813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Low"/>
            <a:endParaRPr lang="en-US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5" name="Konuşma Balonu: Köşeleri Yuvarlanmış Dikdörtgen 24">
            <a:extLst>
              <a:ext uri="{FF2B5EF4-FFF2-40B4-BE49-F238E27FC236}">
                <a16:creationId xmlns:a16="http://schemas.microsoft.com/office/drawing/2014/main" id="{18D7371D-93DC-4E3D-A637-57DC8C3C6481}"/>
              </a:ext>
            </a:extLst>
          </p:cNvPr>
          <p:cNvSpPr/>
          <p:nvPr/>
        </p:nvSpPr>
        <p:spPr>
          <a:xfrm>
            <a:off x="4667447" y="2321502"/>
            <a:ext cx="1706769" cy="1284262"/>
          </a:xfrm>
          <a:prstGeom prst="wedgeRoundRectCallout">
            <a:avLst>
              <a:gd name="adj1" fmla="val -163978"/>
              <a:gd name="adj2" fmla="val -484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t-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values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for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90%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95%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Confidence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Level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2290" name="Picture 2" descr="sample mean ile ilgili gÃ¶rsel sonucu">
            <a:extLst>
              <a:ext uri="{FF2B5EF4-FFF2-40B4-BE49-F238E27FC236}">
                <a16:creationId xmlns:a16="http://schemas.microsoft.com/office/drawing/2014/main" id="{6844709C-1135-4380-B253-9E49C6D0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9" y="785207"/>
            <a:ext cx="1395976" cy="11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Konuşma Balonu: Köşeleri Yuvarlanmış Dikdörtgen 25">
            <a:extLst>
              <a:ext uri="{FF2B5EF4-FFF2-40B4-BE49-F238E27FC236}">
                <a16:creationId xmlns:a16="http://schemas.microsoft.com/office/drawing/2014/main" id="{C4DE901D-EDED-4A3B-AD5D-1AD6EED4F47D}"/>
              </a:ext>
            </a:extLst>
          </p:cNvPr>
          <p:cNvSpPr/>
          <p:nvPr/>
        </p:nvSpPr>
        <p:spPr>
          <a:xfrm>
            <a:off x="4324248" y="3857683"/>
            <a:ext cx="2167968" cy="1500989"/>
          </a:xfrm>
          <a:prstGeom prst="wedgeRoundRectCallout">
            <a:avLst>
              <a:gd name="adj1" fmla="val -99255"/>
              <a:gd name="adj2" fmla="val -257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Confidence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Interval</a:t>
            </a: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X̄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±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tr-TR" sz="1200" dirty="0" err="1">
                <a:solidFill>
                  <a:schemeClr val="tx2">
                    <a:lumMod val="75000"/>
                  </a:schemeClr>
                </a:solidFill>
              </a:rPr>
              <a:t>val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</a:rPr>
              <a:t>sm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Sağ Ayraç 4">
            <a:extLst>
              <a:ext uri="{FF2B5EF4-FFF2-40B4-BE49-F238E27FC236}">
                <a16:creationId xmlns:a16="http://schemas.microsoft.com/office/drawing/2014/main" id="{A3FEDBE5-C17F-4786-9CA5-674AF279BD43}"/>
              </a:ext>
            </a:extLst>
          </p:cNvPr>
          <p:cNvSpPr/>
          <p:nvPr/>
        </p:nvSpPr>
        <p:spPr>
          <a:xfrm>
            <a:off x="3059832" y="3756844"/>
            <a:ext cx="220209" cy="95856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17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453336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100 RUN PER INPUT SIZE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56009E0A-4343-4940-BC69-E96C62B4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60519"/>
              </p:ext>
            </p:extLst>
          </p:nvPr>
        </p:nvGraphicFramePr>
        <p:xfrm>
          <a:off x="701934" y="3982829"/>
          <a:ext cx="7984866" cy="1902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811">
                  <a:extLst>
                    <a:ext uri="{9D8B030D-6E8A-4147-A177-3AD203B41FA5}">
                      <a16:colId xmlns:a16="http://schemas.microsoft.com/office/drawing/2014/main" val="130301231"/>
                    </a:ext>
                  </a:extLst>
                </a:gridCol>
                <a:gridCol w="1330811">
                  <a:extLst>
                    <a:ext uri="{9D8B030D-6E8A-4147-A177-3AD203B41FA5}">
                      <a16:colId xmlns:a16="http://schemas.microsoft.com/office/drawing/2014/main" val="3286575420"/>
                    </a:ext>
                  </a:extLst>
                </a:gridCol>
                <a:gridCol w="1330811">
                  <a:extLst>
                    <a:ext uri="{9D8B030D-6E8A-4147-A177-3AD203B41FA5}">
                      <a16:colId xmlns:a16="http://schemas.microsoft.com/office/drawing/2014/main" val="641377111"/>
                    </a:ext>
                  </a:extLst>
                </a:gridCol>
                <a:gridCol w="1330811">
                  <a:extLst>
                    <a:ext uri="{9D8B030D-6E8A-4147-A177-3AD203B41FA5}">
                      <a16:colId xmlns:a16="http://schemas.microsoft.com/office/drawing/2014/main" val="3262811161"/>
                    </a:ext>
                  </a:extLst>
                </a:gridCol>
                <a:gridCol w="1330811">
                  <a:extLst>
                    <a:ext uri="{9D8B030D-6E8A-4147-A177-3AD203B41FA5}">
                      <a16:colId xmlns:a16="http://schemas.microsoft.com/office/drawing/2014/main" val="1451461083"/>
                    </a:ext>
                  </a:extLst>
                </a:gridCol>
                <a:gridCol w="1330811">
                  <a:extLst>
                    <a:ext uri="{9D8B030D-6E8A-4147-A177-3AD203B41FA5}">
                      <a16:colId xmlns:a16="http://schemas.microsoft.com/office/drawing/2014/main" val="3242839061"/>
                    </a:ext>
                  </a:extLst>
                </a:gridCol>
              </a:tblGrid>
              <a:tr h="28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Size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 err="1">
                          <a:effectLst/>
                        </a:rPr>
                        <a:t>Mean</a:t>
                      </a:r>
                      <a:r>
                        <a:rPr lang="tr-TR" sz="1050" dirty="0">
                          <a:effectLst/>
                        </a:rPr>
                        <a:t> Time(s)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Standard Deviation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Standard Error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%90-CL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%95-CL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76340498"/>
                  </a:ext>
                </a:extLst>
              </a:tr>
              <a:tr h="339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5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0.00424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0.00232861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0.000232861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0.00462305- 0.00385694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0.00469641- 0.00378359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64207751"/>
                  </a:ext>
                </a:extLst>
              </a:tr>
              <a:tr h="339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10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0.00774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0.00437177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0.000437177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0.00845916- 0.00702085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0.00859687- 0.00688313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25082106"/>
                  </a:ext>
                </a:extLst>
              </a:tr>
              <a:tr h="28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15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0.01295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0.00669533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0.000669533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0.0140514- 0.0118486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0.0142623- 0.0116377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45214894"/>
                  </a:ext>
                </a:extLst>
              </a:tr>
              <a:tr h="28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20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0.02383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0.0165747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0.00165747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0.0265565- 0.0211035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0.0270786- 0.0205814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54037862"/>
                  </a:ext>
                </a:extLst>
              </a:tr>
              <a:tr h="289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25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0.03359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0.0199445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>
                          <a:effectLst/>
                        </a:rPr>
                        <a:t>0.00199445</a:t>
                      </a:r>
                      <a:endParaRPr lang="tr-T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0.0368709- 0.0303091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50" dirty="0">
                          <a:effectLst/>
                        </a:rPr>
                        <a:t>0.0374991- 0.0296809</a:t>
                      </a:r>
                      <a:endParaRPr lang="tr-T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69124334"/>
                  </a:ext>
                </a:extLst>
              </a:tr>
            </a:tbl>
          </a:graphicData>
        </a:graphic>
      </p:graphicFrame>
      <p:pic>
        <p:nvPicPr>
          <p:cNvPr id="14338" name="Resim 36">
            <a:extLst>
              <a:ext uri="{FF2B5EF4-FFF2-40B4-BE49-F238E27FC236}">
                <a16:creationId xmlns:a16="http://schemas.microsoft.com/office/drawing/2014/main" id="{C979EF05-2C4D-44BC-9906-2E3E9F94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48" y="946145"/>
            <a:ext cx="4780637" cy="27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1">
            <a:extLst>
              <a:ext uri="{FF2B5EF4-FFF2-40B4-BE49-F238E27FC236}">
                <a16:creationId xmlns:a16="http://schemas.microsoft.com/office/drawing/2014/main" id="{86B5C0E3-2F53-4271-81F1-3008EA10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12" y="6097759"/>
            <a:ext cx="8658708" cy="2904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Fig.7. 100 Run for 5,10,15,20,25 vertices and Mean times, </a:t>
            </a:r>
            <a:r>
              <a:rPr kumimoji="0" lang="en-US" altLang="tr-T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Deviation, </a:t>
            </a:r>
            <a:r>
              <a:rPr kumimoji="0" lang="en-US" altLang="tr-T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Error, Confidence Levels</a:t>
            </a:r>
            <a:endParaRPr kumimoji="0" lang="en-US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166DD6DD-846D-4D1A-9B1B-CC1713B65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683567"/>
            <a:ext cx="7541002" cy="299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Fig.8. Running time Graph of 100 run according to input size (number of vertices)</a:t>
            </a:r>
            <a:endParaRPr kumimoji="0" lang="en-US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DF3901-7A84-4BE2-AD9A-FC9093F9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988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6FE112A-FFE7-4DF4-9EA0-3D55263C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6EB8C3E-E6EC-4F83-A905-B33855AC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18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447016" y="652534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1000 RUN PER INPUT SIZE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DF3901-7A84-4BE2-AD9A-FC9093F9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988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6FE112A-FFE7-4DF4-9EA0-3D55263C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6EB8C3E-E6EC-4F83-A905-B33855AC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805B1DC6-DCFB-4BC0-8A00-2E6066C0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70213"/>
              </p:ext>
            </p:extLst>
          </p:nvPr>
        </p:nvGraphicFramePr>
        <p:xfrm>
          <a:off x="1837686" y="3951314"/>
          <a:ext cx="5756756" cy="2141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06">
                  <a:extLst>
                    <a:ext uri="{9D8B030D-6E8A-4147-A177-3AD203B41FA5}">
                      <a16:colId xmlns:a16="http://schemas.microsoft.com/office/drawing/2014/main" val="89859785"/>
                    </a:ext>
                  </a:extLst>
                </a:gridCol>
                <a:gridCol w="1772535">
                  <a:extLst>
                    <a:ext uri="{9D8B030D-6E8A-4147-A177-3AD203B41FA5}">
                      <a16:colId xmlns:a16="http://schemas.microsoft.com/office/drawing/2014/main" val="279327150"/>
                    </a:ext>
                  </a:extLst>
                </a:gridCol>
                <a:gridCol w="738556">
                  <a:extLst>
                    <a:ext uri="{9D8B030D-6E8A-4147-A177-3AD203B41FA5}">
                      <a16:colId xmlns:a16="http://schemas.microsoft.com/office/drawing/2014/main" val="2387214717"/>
                    </a:ext>
                  </a:extLst>
                </a:gridCol>
                <a:gridCol w="812412">
                  <a:extLst>
                    <a:ext uri="{9D8B030D-6E8A-4147-A177-3AD203B41FA5}">
                      <a16:colId xmlns:a16="http://schemas.microsoft.com/office/drawing/2014/main" val="2950829534"/>
                    </a:ext>
                  </a:extLst>
                </a:gridCol>
                <a:gridCol w="812412">
                  <a:extLst>
                    <a:ext uri="{9D8B030D-6E8A-4147-A177-3AD203B41FA5}">
                      <a16:colId xmlns:a16="http://schemas.microsoft.com/office/drawing/2014/main" val="3595864622"/>
                    </a:ext>
                  </a:extLst>
                </a:gridCol>
                <a:gridCol w="1107835">
                  <a:extLst>
                    <a:ext uri="{9D8B030D-6E8A-4147-A177-3AD203B41FA5}">
                      <a16:colId xmlns:a16="http://schemas.microsoft.com/office/drawing/2014/main" val="1336836255"/>
                    </a:ext>
                  </a:extLst>
                </a:gridCol>
              </a:tblGrid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Size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 err="1">
                          <a:effectLst/>
                        </a:rPr>
                        <a:t>Mean</a:t>
                      </a:r>
                      <a:r>
                        <a:rPr lang="tr-TR" sz="1000" dirty="0">
                          <a:effectLst/>
                        </a:rPr>
                        <a:t> Time(s)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Standard Deviation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Standard </a:t>
                      </a:r>
                      <a:r>
                        <a:rPr lang="tr-TR" sz="1000" dirty="0" err="1">
                          <a:effectLst/>
                        </a:rPr>
                        <a:t>Error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%90-CL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%95-CL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00056746"/>
                  </a:ext>
                </a:extLst>
              </a:tr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0.002614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0.00156812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4.96E-05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0.00269558- 0.00253243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0.0027112 -  0.00251681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63405760"/>
                  </a:ext>
                </a:extLst>
              </a:tr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0.00626399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0.00287234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9.08E-05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0.00641341- 0.00611458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0.00644202 -  0.00608597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6592513"/>
                  </a:ext>
                </a:extLst>
              </a:tr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15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0.011974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0.00590841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0.00018684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0.0122813- 0.0116666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0.0123402 –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 0.0116078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64764510"/>
                  </a:ext>
                </a:extLst>
              </a:tr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0.02023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0.011063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0.000349844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0.0208055- 0.0196545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0.0209157 –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0.0195443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78158574"/>
                  </a:ext>
                </a:extLst>
              </a:tr>
              <a:tr h="270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25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0.031714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0.0188678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0.000596651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0.0326955- 0.0307325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0.0328834 -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0.0305445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30059489"/>
                  </a:ext>
                </a:extLst>
              </a:tr>
            </a:tbl>
          </a:graphicData>
        </a:graphic>
      </p:graphicFrame>
      <p:sp>
        <p:nvSpPr>
          <p:cNvPr id="5" name="Metin Kutusu 1">
            <a:extLst>
              <a:ext uri="{FF2B5EF4-FFF2-40B4-BE49-F238E27FC236}">
                <a16:creationId xmlns:a16="http://schemas.microsoft.com/office/drawing/2014/main" id="{123F4CEF-1C0B-4652-A1F4-C5895023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93" y="6262290"/>
            <a:ext cx="8055272" cy="2002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Fig.9. 1000 Run Table for 5,10,15,20,25 vertices and Mean times,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Deviation, 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Error, Confidence Levels</a:t>
            </a:r>
            <a:endParaRPr kumimoji="0" lang="en-US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Resim 48">
            <a:extLst>
              <a:ext uri="{FF2B5EF4-FFF2-40B4-BE49-F238E27FC236}">
                <a16:creationId xmlns:a16="http://schemas.microsoft.com/office/drawing/2014/main" id="{034DF899-BE78-4D72-A91C-C1C93B5F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48" y="841026"/>
            <a:ext cx="4570992" cy="28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">
            <a:extLst>
              <a:ext uri="{FF2B5EF4-FFF2-40B4-BE49-F238E27FC236}">
                <a16:creationId xmlns:a16="http://schemas.microsoft.com/office/drawing/2014/main" id="{FA90B7ED-31BC-4A44-A8F3-7EEFB40C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76" y="3667489"/>
            <a:ext cx="7453976" cy="253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Fig.10. Running time Graph of 1000 run according to input size (number of vertices)</a:t>
            </a:r>
            <a:endParaRPr kumimoji="0" lang="en-US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BB85B07-298A-41DB-A045-1EC97AFC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08" y="8602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606B3F37-951A-4062-8526-9BBD5C7E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08" y="1774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19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597352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3000 RUN PER INPUT SIZE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DF3901-7A84-4BE2-AD9A-FC9093F9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988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6FE112A-FFE7-4DF4-9EA0-3D55263C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6EB8C3E-E6EC-4F83-A905-B33855AC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014F4464-77CD-4E78-BD59-2350EF01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19544"/>
              </p:ext>
            </p:extLst>
          </p:nvPr>
        </p:nvGraphicFramePr>
        <p:xfrm>
          <a:off x="1436774" y="4255065"/>
          <a:ext cx="6447594" cy="197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653">
                  <a:extLst>
                    <a:ext uri="{9D8B030D-6E8A-4147-A177-3AD203B41FA5}">
                      <a16:colId xmlns:a16="http://schemas.microsoft.com/office/drawing/2014/main" val="2464331017"/>
                    </a:ext>
                  </a:extLst>
                </a:gridCol>
                <a:gridCol w="1248087">
                  <a:extLst>
                    <a:ext uri="{9D8B030D-6E8A-4147-A177-3AD203B41FA5}">
                      <a16:colId xmlns:a16="http://schemas.microsoft.com/office/drawing/2014/main" val="1842779895"/>
                    </a:ext>
                  </a:extLst>
                </a:gridCol>
                <a:gridCol w="1248087">
                  <a:extLst>
                    <a:ext uri="{9D8B030D-6E8A-4147-A177-3AD203B41FA5}">
                      <a16:colId xmlns:a16="http://schemas.microsoft.com/office/drawing/2014/main" val="574577159"/>
                    </a:ext>
                  </a:extLst>
                </a:gridCol>
                <a:gridCol w="1248087">
                  <a:extLst>
                    <a:ext uri="{9D8B030D-6E8A-4147-A177-3AD203B41FA5}">
                      <a16:colId xmlns:a16="http://schemas.microsoft.com/office/drawing/2014/main" val="296703795"/>
                    </a:ext>
                  </a:extLst>
                </a:gridCol>
                <a:gridCol w="1248087">
                  <a:extLst>
                    <a:ext uri="{9D8B030D-6E8A-4147-A177-3AD203B41FA5}">
                      <a16:colId xmlns:a16="http://schemas.microsoft.com/office/drawing/2014/main" val="1757138667"/>
                    </a:ext>
                  </a:extLst>
                </a:gridCol>
                <a:gridCol w="995593">
                  <a:extLst>
                    <a:ext uri="{9D8B030D-6E8A-4147-A177-3AD203B41FA5}">
                      <a16:colId xmlns:a16="http://schemas.microsoft.com/office/drawing/2014/main" val="1939856876"/>
                    </a:ext>
                  </a:extLst>
                </a:gridCol>
              </a:tblGrid>
              <a:tr h="1581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Size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Mean Time(s)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Standard Deviation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Standard Error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%90-CL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%95-CL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39197361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0.00288363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0.00166417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3.04E-05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0.00293361- 0.00283365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0.00294318- 0.00282408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40466000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0.00697033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0.00352543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6.44E-05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0.00707621- 0.00686445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0.00709648- 0.00684417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27545636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0.0136743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0.00820747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0.000149847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0.0139208- 0.0134278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0.013968- 0.0133806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45635067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0.02177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0.0137025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0.000250172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0.0221815- 0.0213584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0.0222603- 0.0212796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83996817"/>
                  </a:ext>
                </a:extLst>
              </a:tr>
              <a:tr h="2911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0.036593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0.0252588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0.00046116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0.0373516- 0.0358344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0.0374969- 0.0356891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38601455"/>
                  </a:ext>
                </a:extLst>
              </a:tr>
            </a:tbl>
          </a:graphicData>
        </a:graphic>
      </p:graphicFrame>
      <p:pic>
        <p:nvPicPr>
          <p:cNvPr id="17409" name="Resim 52">
            <a:extLst>
              <a:ext uri="{FF2B5EF4-FFF2-40B4-BE49-F238E27FC236}">
                <a16:creationId xmlns:a16="http://schemas.microsoft.com/office/drawing/2014/main" id="{64C8EE94-979D-4EC5-9C2C-B5A5C346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39" y="922316"/>
            <a:ext cx="4939518" cy="306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1">
            <a:extLst>
              <a:ext uri="{FF2B5EF4-FFF2-40B4-BE49-F238E27FC236}">
                <a16:creationId xmlns:a16="http://schemas.microsoft.com/office/drawing/2014/main" id="{04BCB062-EBDB-450D-9E02-5E78C0BE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448" y="6376853"/>
            <a:ext cx="6736920" cy="131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Fig.11. 3000 Run Table for 5,10,15,20,25 vertices and Mean times, </a:t>
            </a:r>
            <a:r>
              <a:rPr kumimoji="0" lang="en-US" altLang="tr-T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Deviation, </a:t>
            </a:r>
            <a:r>
              <a:rPr kumimoji="0" lang="en-US" altLang="tr-T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Error, Confidence Levels</a:t>
            </a:r>
            <a:endParaRPr kumimoji="0" lang="en-US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6E163AF-96E2-4402-A41A-9F47CF51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448" y="4003101"/>
            <a:ext cx="7578588" cy="2098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Fig.10. Running time Graph of 3000 run according to input size (number of vertices)</a:t>
            </a:r>
            <a:endParaRPr kumimoji="0" lang="en-US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B643C39-2150-4C2C-8E64-3C0DE8CB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9" y="18278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60FE6BE-5DD5-49FE-917C-AD360E32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9" y="51964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OUTLINE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2</a:t>
            </a:fld>
            <a:endParaRPr lang="tr-TR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F04008C8-16E8-4C65-AA1F-538C7D3C4CE8}"/>
              </a:ext>
            </a:extLst>
          </p:cNvPr>
          <p:cNvSpPr/>
          <p:nvPr/>
        </p:nvSpPr>
        <p:spPr>
          <a:xfrm>
            <a:off x="374651" y="1196752"/>
            <a:ext cx="8534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Problem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Description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Desription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Analysis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Experimental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Analysis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Testing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Conclusion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6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20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453336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993A3471-C3AD-4627-99B7-7B4EE45B1D11}"/>
              </a:ext>
            </a:extLst>
          </p:cNvPr>
          <p:cNvSpPr txBox="1">
            <a:spLocks/>
          </p:cNvSpPr>
          <p:nvPr/>
        </p:nvSpPr>
        <p:spPr>
          <a:xfrm>
            <a:off x="6184285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Experimental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Analysis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89EE269-D40D-42F2-9F11-19719D5425EF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6213216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5000 RUN PER INPUT SIZE</a:t>
            </a:r>
            <a:endParaRPr lang="en-US" sz="4000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DF3901-7A84-4BE2-AD9A-FC9093F9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9887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6FE112A-FFE7-4DF4-9EA0-3D55263C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6EB8C3E-E6EC-4F83-A905-B33855AC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0" y="19031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B643C39-2150-4C2C-8E64-3C0DE8CB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9" y="18278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60FE6BE-5DD5-49FE-917C-AD360E32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29" y="51964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59253B51-57A0-43CC-9D2A-62724266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9278"/>
              </p:ext>
            </p:extLst>
          </p:nvPr>
        </p:nvGraphicFramePr>
        <p:xfrm>
          <a:off x="1449322" y="4093635"/>
          <a:ext cx="6464934" cy="197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496">
                  <a:extLst>
                    <a:ext uri="{9D8B030D-6E8A-4147-A177-3AD203B41FA5}">
                      <a16:colId xmlns:a16="http://schemas.microsoft.com/office/drawing/2014/main" val="1085590583"/>
                    </a:ext>
                  </a:extLst>
                </a:gridCol>
                <a:gridCol w="1507482">
                  <a:extLst>
                    <a:ext uri="{9D8B030D-6E8A-4147-A177-3AD203B41FA5}">
                      <a16:colId xmlns:a16="http://schemas.microsoft.com/office/drawing/2014/main" val="2815358714"/>
                    </a:ext>
                  </a:extLst>
                </a:gridCol>
                <a:gridCol w="1077489">
                  <a:extLst>
                    <a:ext uri="{9D8B030D-6E8A-4147-A177-3AD203B41FA5}">
                      <a16:colId xmlns:a16="http://schemas.microsoft.com/office/drawing/2014/main" val="2623255791"/>
                    </a:ext>
                  </a:extLst>
                </a:gridCol>
                <a:gridCol w="1077489">
                  <a:extLst>
                    <a:ext uri="{9D8B030D-6E8A-4147-A177-3AD203B41FA5}">
                      <a16:colId xmlns:a16="http://schemas.microsoft.com/office/drawing/2014/main" val="2514227429"/>
                    </a:ext>
                  </a:extLst>
                </a:gridCol>
                <a:gridCol w="1077489">
                  <a:extLst>
                    <a:ext uri="{9D8B030D-6E8A-4147-A177-3AD203B41FA5}">
                      <a16:colId xmlns:a16="http://schemas.microsoft.com/office/drawing/2014/main" val="1680559653"/>
                    </a:ext>
                  </a:extLst>
                </a:gridCol>
                <a:gridCol w="1077489">
                  <a:extLst>
                    <a:ext uri="{9D8B030D-6E8A-4147-A177-3AD203B41FA5}">
                      <a16:colId xmlns:a16="http://schemas.microsoft.com/office/drawing/2014/main" val="3240269342"/>
                    </a:ext>
                  </a:extLst>
                </a:gridCol>
              </a:tblGrid>
              <a:tr h="156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Size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Mean Time(s)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Standard </a:t>
                      </a:r>
                      <a:r>
                        <a:rPr lang="tr-TR" sz="1000" dirty="0" err="1">
                          <a:effectLst/>
                        </a:rPr>
                        <a:t>Deviation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Standard Error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%90-CL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%95-CL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08954934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0.00261599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0.00133301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1.89E-05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0.002647 - 0.00258498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0.00265294 - 0.00257904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28960947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0.00621641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0.00265368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3.75E-05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0.00627814 - 0.00615467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0.00628996 - 0.00614285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23022282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0.0126694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0.00687041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9.72E-05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0.0128292 - 0.0125095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0.0128598 - 0.0124789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22301012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0.0233198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0.0145339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0.000205541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0.0236579 - 0.0229817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0.0237227 - 0.022917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19686551"/>
                  </a:ext>
                </a:extLst>
              </a:tr>
              <a:tr h="287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25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0.0353543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0.0237548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>
                          <a:effectLst/>
                        </a:rPr>
                        <a:t>0.000335944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0.0359069 - 0.0348016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0.0360127 - 0.0346958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340198"/>
                  </a:ext>
                </a:extLst>
              </a:tr>
            </a:tbl>
          </a:graphicData>
        </a:graphic>
      </p:graphicFrame>
      <p:pic>
        <p:nvPicPr>
          <p:cNvPr id="18434" name="Resim 54">
            <a:extLst>
              <a:ext uri="{FF2B5EF4-FFF2-40B4-BE49-F238E27FC236}">
                <a16:creationId xmlns:a16="http://schemas.microsoft.com/office/drawing/2014/main" id="{591EC3A2-21AE-4587-A698-E8FED488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08" y="885825"/>
            <a:ext cx="4676963" cy="29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1">
            <a:extLst>
              <a:ext uri="{FF2B5EF4-FFF2-40B4-BE49-F238E27FC236}">
                <a16:creationId xmlns:a16="http://schemas.microsoft.com/office/drawing/2014/main" id="{1969D931-7222-4B26-82AB-56BC77C8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52" y="6124048"/>
            <a:ext cx="6873096" cy="2066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Fig.12. 3000 Run Table for 5,10,15,20,25 vertices and Mean times, </a:t>
            </a:r>
            <a:r>
              <a:rPr kumimoji="0" lang="en-US" altLang="tr-T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Deviation, </a:t>
            </a:r>
            <a:r>
              <a:rPr kumimoji="0" lang="en-US" altLang="tr-T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Standart</a:t>
            </a:r>
            <a:r>
              <a:rPr kumimoji="0" lang="en-US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 Error, Confidence Levels</a:t>
            </a:r>
            <a:endParaRPr kumimoji="0" lang="en-US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76528C72-CEF4-482A-A995-7E871C8C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425" y="3774740"/>
            <a:ext cx="6552728" cy="2434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Fig.13. Running time Graph of 5000 run according to input size (number of vertices)</a:t>
            </a:r>
            <a:endParaRPr kumimoji="0" lang="en-US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FF28902-3F43-4557-AFA5-0C74D3B9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16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21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aşlık 1">
            <a:extLst>
              <a:ext uri="{FF2B5EF4-FFF2-40B4-BE49-F238E27FC236}">
                <a16:creationId xmlns:a16="http://schemas.microsoft.com/office/drawing/2014/main" id="{BAA9B8C6-E2A5-4005-A45C-921B8FD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Testing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E6293-BE52-44B4-88E8-D30A67CC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01000"/>
            <a:ext cx="87260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08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08025" algn="l"/>
              </a:tabLst>
            </a:pP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testing our algorithm with different inputs we used black-box testing technique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08025" algn="l"/>
              </a:tabLst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08025" algn="l"/>
              </a:tabLst>
            </a:pPr>
            <a:r>
              <a:rPr lang="tr-TR" alt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tr-TR" alt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randomly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graphs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different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tr-TR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vertice</a:t>
            </a:r>
            <a:r>
              <a:rPr lang="tr-TR" alt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kumimoji="0" lang="en-US" altLang="tr-TR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Graph class member function called populate() as can be seen below: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08025" algn="l"/>
              </a:tabLst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7" name="Resim 58">
            <a:extLst>
              <a:ext uri="{FF2B5EF4-FFF2-40B4-BE49-F238E27FC236}">
                <a16:creationId xmlns:a16="http://schemas.microsoft.com/office/drawing/2014/main" id="{C28C8D70-F4F3-4B56-A579-2B171029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57456"/>
            <a:ext cx="2908540" cy="347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FB908AE-8869-4FDD-A401-B28DEBE3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00" y="157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22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şlık 1">
            <a:extLst>
              <a:ext uri="{FF2B5EF4-FFF2-40B4-BE49-F238E27FC236}">
                <a16:creationId xmlns:a16="http://schemas.microsoft.com/office/drawing/2014/main" id="{FC8FF6AF-5B6B-4487-A6B8-74347566055E}"/>
              </a:ext>
            </a:extLst>
          </p:cNvPr>
          <p:cNvSpPr txBox="1">
            <a:spLocks/>
          </p:cNvSpPr>
          <p:nvPr/>
        </p:nvSpPr>
        <p:spPr>
          <a:xfrm>
            <a:off x="7620000" y="0"/>
            <a:ext cx="1052011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Testing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13E4DBBE-0BB0-4FFE-9254-3902C117153D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Some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Test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Result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Graphs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6" name="Metin Kutusu 1">
            <a:extLst>
              <a:ext uri="{FF2B5EF4-FFF2-40B4-BE49-F238E27FC236}">
                <a16:creationId xmlns:a16="http://schemas.microsoft.com/office/drawing/2014/main" id="{D26C8297-F1DC-4BF8-8262-C15F36041F99}"/>
              </a:ext>
            </a:extLst>
          </p:cNvPr>
          <p:cNvSpPr txBox="1"/>
          <p:nvPr/>
        </p:nvSpPr>
        <p:spPr>
          <a:xfrm>
            <a:off x="549111" y="4800687"/>
            <a:ext cx="3734348" cy="56623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Fig.14. Graph with Vertices: {0,1,2,3,4,5} </a:t>
            </a:r>
            <a:b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</a:t>
            </a: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(0,1),(0,4),(1,4),(1,2),(2,3),(3,4),(3,5)</a:t>
            </a:r>
            <a:endParaRPr lang="tr-TR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79F3F9D-A3A4-4B3B-AB62-D77A65A278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5" y="1323360"/>
            <a:ext cx="3908960" cy="33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EE4D639E-C1D6-44B8-BBC9-D50C307070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89" y="1340768"/>
            <a:ext cx="4100011" cy="345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etin Kutusu 1">
            <a:extLst>
              <a:ext uri="{FF2B5EF4-FFF2-40B4-BE49-F238E27FC236}">
                <a16:creationId xmlns:a16="http://schemas.microsoft.com/office/drawing/2014/main" id="{843C8107-A31F-4449-93D6-9F419DE53CA4}"/>
              </a:ext>
            </a:extLst>
          </p:cNvPr>
          <p:cNvSpPr txBox="1"/>
          <p:nvPr/>
        </p:nvSpPr>
        <p:spPr>
          <a:xfrm>
            <a:off x="4586789" y="4841465"/>
            <a:ext cx="4114800" cy="52545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Fig.15. Graph with Vertices: {0,1,2,3,4,5,6} </a:t>
            </a:r>
            <a:b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</a:t>
            </a: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Times New Roman" panose="02020603050405020304" pitchFamily="18" charset="0"/>
              </a:rPr>
              <a:t>(0,1),(1,2),(1,3),(1,5),(2,3),(3,5),(3,4),(5,6)</a:t>
            </a:r>
            <a:endParaRPr lang="tr-TR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23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DFB908AE-8869-4FDD-A401-B28DEBE3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00" y="157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FC8FF6AF-5B6B-4487-A6B8-74347566055E}"/>
              </a:ext>
            </a:extLst>
          </p:cNvPr>
          <p:cNvSpPr txBox="1">
            <a:spLocks/>
          </p:cNvSpPr>
          <p:nvPr/>
        </p:nvSpPr>
        <p:spPr>
          <a:xfrm>
            <a:off x="7620000" y="0"/>
            <a:ext cx="1052011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Testing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13E4DBBE-0BB0-4FFE-9254-3902C117153D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Some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Test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Result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Graphs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pic>
        <p:nvPicPr>
          <p:cNvPr id="20481" name="Resim 65">
            <a:extLst>
              <a:ext uri="{FF2B5EF4-FFF2-40B4-BE49-F238E27FC236}">
                <a16:creationId xmlns:a16="http://schemas.microsoft.com/office/drawing/2014/main" id="{755AA3F9-0070-404A-AC6E-8340FF7C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0" y="1393555"/>
            <a:ext cx="4054890" cy="350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C59079D-301C-4343-B2E7-6B9B8F15E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8" y="4964502"/>
            <a:ext cx="4006066" cy="6651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Fig.16. Graph with Vertices: {0,1,2,3,4,5} </a:t>
            </a:r>
            <a:b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</a:br>
            <a:r>
              <a:rPr kumimoji="0" lang="en-US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Edges: (0,3),(0,1),(1,3),(1,2),(1,4),(3,4),(2,4)</a:t>
            </a:r>
            <a:endParaRPr kumimoji="0" lang="en-US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Resim 67">
            <a:extLst>
              <a:ext uri="{FF2B5EF4-FFF2-40B4-BE49-F238E27FC236}">
                <a16:creationId xmlns:a16="http://schemas.microsoft.com/office/drawing/2014/main" id="{4DFDDF85-4A6F-47BA-B506-0BD65839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70" y="1393556"/>
            <a:ext cx="4128660" cy="35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7276C93-1CC2-46F9-B84E-C11E66DA0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70" y="4964502"/>
            <a:ext cx="4128660" cy="712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Fig.17. Graph with Vertices: {0,1,2,3,4,5,6,7} </a:t>
            </a:r>
            <a:b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</a:br>
            <a:r>
              <a:rPr kumimoji="0" lang="en-US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2" panose="00000500000000000000" pitchFamily="50" charset="-94"/>
              </a:rPr>
              <a:t>Edges: (0,6),(0,2),(6,1),(2,4),(4,1),(4,3),(3,5),(1,5), (5,7), (6,7)</a:t>
            </a:r>
            <a:endParaRPr kumimoji="0" lang="en-US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BBD50-970A-4C84-90F0-28561721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6" y="974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BCDB841-A20F-4436-AB55-FF077150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6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24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DFB908AE-8869-4FDD-A401-B28DEBE3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00" y="157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FC8FF6AF-5B6B-4487-A6B8-74347566055E}"/>
              </a:ext>
            </a:extLst>
          </p:cNvPr>
          <p:cNvSpPr txBox="1">
            <a:spLocks/>
          </p:cNvSpPr>
          <p:nvPr/>
        </p:nvSpPr>
        <p:spPr>
          <a:xfrm>
            <a:off x="7620000" y="0"/>
            <a:ext cx="1052011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Testing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13E4DBBE-0BB0-4FFE-9254-3902C117153D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Some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Test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Result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Graphs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BBD50-970A-4C84-90F0-28561721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6" y="974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DA471868-A854-4E4D-91DE-6BFA28E439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0" y="1309320"/>
            <a:ext cx="3866827" cy="3141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Metin Kutusu 1">
            <a:extLst>
              <a:ext uri="{FF2B5EF4-FFF2-40B4-BE49-F238E27FC236}">
                <a16:creationId xmlns:a16="http://schemas.microsoft.com/office/drawing/2014/main" id="{34F98F47-8E5D-4645-BDAA-20BD09EA09A6}"/>
              </a:ext>
            </a:extLst>
          </p:cNvPr>
          <p:cNvSpPr txBox="1"/>
          <p:nvPr/>
        </p:nvSpPr>
        <p:spPr>
          <a:xfrm>
            <a:off x="587460" y="4732083"/>
            <a:ext cx="3836347" cy="81658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Fig.18. Graph with Vertices: {0,1,2,3,4,5,6,7} </a:t>
            </a:r>
            <a:b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(0,6),(0,2),(6,1),(2,4),(4,1),(4,3),(3,5),(1,5), (5,7), (6,7)</a:t>
            </a:r>
            <a:endParaRPr lang="tr-TR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3351C58E-A58E-47B5-AC6C-161824EC92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94" y="1297237"/>
            <a:ext cx="4011606" cy="316603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Metin Kutusu 1">
            <a:extLst>
              <a:ext uri="{FF2B5EF4-FFF2-40B4-BE49-F238E27FC236}">
                <a16:creationId xmlns:a16="http://schemas.microsoft.com/office/drawing/2014/main" id="{6E27D844-2A51-4689-85ED-2D186871D4AB}"/>
              </a:ext>
            </a:extLst>
          </p:cNvPr>
          <p:cNvSpPr txBox="1"/>
          <p:nvPr/>
        </p:nvSpPr>
        <p:spPr>
          <a:xfrm>
            <a:off x="4673600" y="4721389"/>
            <a:ext cx="3998411" cy="77450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Fig.19. Graph with Vertices: {0,1,2,3,4,5,6,7}</a:t>
            </a:r>
            <a:b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(0,1),(0,3),(3,4),(3,11),(10,8),(9,4),(11,10),(7,9), (1,5),(6,7),(5,8),(6,8),(9,8),(3,5)</a:t>
            </a:r>
            <a:endParaRPr lang="tr-TR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82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25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DFB908AE-8869-4FDD-A401-B28DEBE3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00" y="15781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FC8FF6AF-5B6B-4487-A6B8-74347566055E}"/>
              </a:ext>
            </a:extLst>
          </p:cNvPr>
          <p:cNvSpPr txBox="1">
            <a:spLocks/>
          </p:cNvSpPr>
          <p:nvPr/>
        </p:nvSpPr>
        <p:spPr>
          <a:xfrm>
            <a:off x="7620000" y="0"/>
            <a:ext cx="1052011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Testing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13E4DBBE-0BB0-4FFE-9254-3902C117153D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Some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Test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Result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Graphs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BBD50-970A-4C84-90F0-28561721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36" y="974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FDCD691-1318-4A6E-9AD9-2F7DDF8C3E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" y="1192603"/>
            <a:ext cx="3908960" cy="33165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Metin Kutusu 1">
            <a:extLst>
              <a:ext uri="{FF2B5EF4-FFF2-40B4-BE49-F238E27FC236}">
                <a16:creationId xmlns:a16="http://schemas.microsoft.com/office/drawing/2014/main" id="{AEAFC2CF-1756-425F-95E2-FA3C21E6B4A5}"/>
              </a:ext>
            </a:extLst>
          </p:cNvPr>
          <p:cNvSpPr txBox="1"/>
          <p:nvPr/>
        </p:nvSpPr>
        <p:spPr>
          <a:xfrm>
            <a:off x="447016" y="4725143"/>
            <a:ext cx="3908960" cy="770743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Fig.20. Graph with Vertices: {0,1,2,3,4}</a:t>
            </a:r>
            <a:b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(0,1),(0,2),(0,3),(0,4),(1,2),(1,3),(1,4),(2,3), (2,4), (3,4)</a:t>
            </a:r>
            <a:endParaRPr lang="tr-TR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A1A5A417-02AC-494F-B5B4-9E95410AFE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2603"/>
            <a:ext cx="4100011" cy="33034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Metin Kutusu 1">
            <a:extLst>
              <a:ext uri="{FF2B5EF4-FFF2-40B4-BE49-F238E27FC236}">
                <a16:creationId xmlns:a16="http://schemas.microsoft.com/office/drawing/2014/main" id="{6D888BF6-32E6-4AAD-AE68-858A4371EF3B}"/>
              </a:ext>
            </a:extLst>
          </p:cNvPr>
          <p:cNvSpPr txBox="1"/>
          <p:nvPr/>
        </p:nvSpPr>
        <p:spPr>
          <a:xfrm>
            <a:off x="4554629" y="4725143"/>
            <a:ext cx="4142355" cy="76200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>
              <a:spcAft>
                <a:spcPts val="1000"/>
              </a:spcAft>
            </a:pPr>
            <a:r>
              <a:rPr lang="en-US" sz="12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Fig.21. Graph with Vertices: {0,1,2,3,4,5,6,7,8,9,10,11}</a:t>
            </a:r>
            <a:br>
              <a:rPr lang="en-US" sz="12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44546A"/>
                </a:solidFill>
                <a:effectLst/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Edges: (0,1),(0,3),(3,4),(3,11),(2,9),(2,7),(4,7),(4,3),(8,1),(10,8),(9,4), (11,10),(7,9),(1,5),(6,7),(5,8),(6,8),(9,8),(3,5)</a:t>
            </a:r>
            <a:endParaRPr lang="tr-TR" sz="11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EF731DB-CA21-40E0-B720-0000B90FFE39}"/>
              </a:ext>
            </a:extLst>
          </p:cNvPr>
          <p:cNvSpPr/>
          <p:nvPr/>
        </p:nvSpPr>
        <p:spPr>
          <a:xfrm>
            <a:off x="3255897" y="3993223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FAILED</a:t>
            </a:r>
            <a:endParaRPr lang="en-US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53ACA32-7930-4DED-B887-8F45EAF51A69}"/>
              </a:ext>
            </a:extLst>
          </p:cNvPr>
          <p:cNvSpPr/>
          <p:nvPr/>
        </p:nvSpPr>
        <p:spPr>
          <a:xfrm>
            <a:off x="7465914" y="4058396"/>
            <a:ext cx="1065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LM Roman 12" panose="00000500000000000000" pitchFamily="50" charset="-94"/>
                <a:ea typeface="Calibri" panose="020F0502020204030204" pitchFamily="34" charset="0"/>
                <a:cs typeface="Arial" panose="020B0604020202020204" pitchFamily="34" charset="0"/>
              </a:rPr>
              <a:t>FAILED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9695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aşlık 1">
            <a:extLst>
              <a:ext uri="{FF2B5EF4-FFF2-40B4-BE49-F238E27FC236}">
                <a16:creationId xmlns:a16="http://schemas.microsoft.com/office/drawing/2014/main" id="{BAA9B8C6-E2A5-4005-A45C-921B8FD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CONCLUSION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D53FE0C-0766-494F-9018-6513D260D945}"/>
              </a:ext>
            </a:extLst>
          </p:cNvPr>
          <p:cNvSpPr/>
          <p:nvPr/>
        </p:nvSpPr>
        <p:spPr>
          <a:xfrm>
            <a:off x="252996" y="908342"/>
            <a:ext cx="8579296" cy="549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sum up, 3-COLOR problem is a NP-Complete problem that is reduced from 3-SAT. </a:t>
            </a: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is not such an exact efficient algorithm that solves that problem. 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are just some approximate algorithms such as greedy-coloring. </a:t>
            </a: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Greedy-coloring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does not always find the 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solution.</a:t>
            </a: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ance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finding a 3-COLOR solution is decreasing inversely proportional to vertex number of graph (it decreases to 43%, 35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30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goes on) </a:t>
            </a: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endParaRPr lang="tr-TR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461260" algn="l"/>
              </a:tabLst>
            </a:pP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shows a consistent trend (a quadratic type) with our result obtained from running time calculation in algorithm analysis part. </a:t>
            </a:r>
            <a:endParaRPr lang="tr-TR" dirty="0">
              <a:solidFill>
                <a:schemeClr val="tx2">
                  <a:lumMod val="75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Problem </a:t>
            </a:r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Description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3</a:t>
            </a:fld>
            <a:endParaRPr lang="tr-TR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77BDA7E-0B8F-458E-9FE6-16885C53C833}"/>
              </a:ext>
            </a:extLst>
          </p:cNvPr>
          <p:cNvSpPr/>
          <p:nvPr/>
        </p:nvSpPr>
        <p:spPr>
          <a:xfrm>
            <a:off x="609680" y="890976"/>
            <a:ext cx="82285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tr-TR" sz="32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Graph</a:t>
            </a:r>
            <a:r>
              <a:rPr lang="tr-TR" sz="32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32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Colouring</a:t>
            </a:r>
            <a:endParaRPr lang="tr-TR" sz="2800" b="1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 proper graph-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ring is the assignment of colors to the vertices of a graph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no adjacent vertices have the same color. 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More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formally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</a:t>
            </a:r>
          </a:p>
          <a:p>
            <a:pPr>
              <a:buClr>
                <a:srgbClr val="C00000"/>
              </a:buClr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 n-node undirected graph G(V,E) with node set V and edge set E, an assignment of a color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ϕ</a:t>
            </a:r>
            <a:r>
              <a:rPr lang="en-US" sz="2800" baseline="-25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ϕ</a:t>
            </a:r>
            <a:r>
              <a:rPr lang="en-US" sz="2800" baseline="-25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≠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ϕ</a:t>
            </a:r>
            <a:r>
              <a:rPr lang="en-US" sz="2800" baseline="-25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for every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v,w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) ∈ E.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Problem </a:t>
            </a:r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Description</a:t>
            </a:r>
            <a:endParaRPr lang="tr-TR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4</a:t>
            </a:fld>
            <a:endParaRPr lang="tr-TR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374651" y="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Graph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Colouring</a:t>
            </a:r>
            <a:endParaRPr lang="tr-TR" dirty="0">
              <a:solidFill>
                <a:schemeClr val="tx2">
                  <a:lumMod val="75000"/>
                </a:schemeClr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1CBF20-8683-453C-B114-7E7D8293F675}"/>
              </a:ext>
            </a:extLst>
          </p:cNvPr>
          <p:cNvSpPr/>
          <p:nvPr/>
        </p:nvSpPr>
        <p:spPr>
          <a:xfrm>
            <a:off x="374651" y="1196752"/>
            <a:ext cx="8534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 graph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ring that properly uses k colors is called k-coloring. 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 k-coloring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decision problem asks, for each graph, G, is G k-colorable. Call this problem k-COLOR.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In this project, 3-COLOR will be examined, therefore our problem can be expressed as follows: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On an n-node undirected graph G(V,E) with node set V and edge set E, can each node of G(V,E) be assigned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exactly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one of three colors - </a:t>
            </a: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Red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Garamond" panose="02020404030301010803" pitchFamily="18" charset="0"/>
              </a:rPr>
              <a:t>Blue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2400" dirty="0">
                <a:solidFill>
                  <a:srgbClr val="286313"/>
                </a:solidFill>
                <a:latin typeface="Garamond" panose="02020404030301010803" pitchFamily="18" charset="0"/>
              </a:rPr>
              <a:t>Green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- in such a way that no two nodes which are joined by an edge, are assigned the same color?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Problem </a:t>
            </a:r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Description</a:t>
            </a:r>
            <a:endParaRPr lang="tr-TR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5</a:t>
            </a:fld>
            <a:endParaRPr lang="tr-TR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Basic Definition of Problem</a:t>
            </a:r>
            <a:endParaRPr lang="tr-TR" dirty="0">
              <a:solidFill>
                <a:schemeClr val="tx2">
                  <a:lumMod val="75000"/>
                </a:schemeClr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1CBF20-8683-453C-B114-7E7D8293F675}"/>
              </a:ext>
            </a:extLst>
          </p:cNvPr>
          <p:cNvSpPr/>
          <p:nvPr/>
        </p:nvSpPr>
        <p:spPr>
          <a:xfrm>
            <a:off x="467544" y="1088440"/>
            <a:ext cx="8534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We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want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to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colour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vertices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of a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graph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with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exactly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use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of 3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colors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no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adjacent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vertices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have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same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</a:t>
            </a:r>
            <a:r>
              <a:rPr lang="tr-TR" sz="4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9" name="Picture 2" descr="http://upload.wikimedia.org/wikipedia/commons/thumb/9/90/Petersen_graph_3-coloring.svg/220px-Petersen_graph_3-coloring.svg.png">
            <a:extLst>
              <a:ext uri="{FF2B5EF4-FFF2-40B4-BE49-F238E27FC236}">
                <a16:creationId xmlns:a16="http://schemas.microsoft.com/office/drawing/2014/main" id="{FECBF1B8-39E5-4F11-990F-4ADADC7DD5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800" y="3060824"/>
            <a:ext cx="3168352" cy="2894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410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Problem Description</a:t>
            </a:r>
            <a:endParaRPr lang="en-US" sz="400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6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About </a:t>
            </a:r>
            <a:r>
              <a:rPr lang="en-US" sz="2400" b="1">
                <a:solidFill>
                  <a:srgbClr val="17375E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Problem</a:t>
            </a:r>
            <a:endParaRPr lang="en-US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77F55B62-0CF7-49B9-8796-804D667CDA28}"/>
              </a:ext>
            </a:extLst>
          </p:cNvPr>
          <p:cNvSpPr/>
          <p:nvPr/>
        </p:nvSpPr>
        <p:spPr>
          <a:xfrm>
            <a:off x="447016" y="1059925"/>
            <a:ext cx="85343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3-COL is a NP-complete problem. </a:t>
            </a:r>
          </a:p>
          <a:p>
            <a:pPr>
              <a:buClr>
                <a:srgbClr val="C00000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It is a reduction of 3-SA</a:t>
            </a:r>
            <a:r>
              <a:rPr lang="tr-TR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4098" name="Picture 2" descr="File:3SAT-3COL reduction.svg">
            <a:extLst>
              <a:ext uri="{FF2B5EF4-FFF2-40B4-BE49-F238E27FC236}">
                <a16:creationId xmlns:a16="http://schemas.microsoft.com/office/drawing/2014/main" id="{31C64723-5051-448B-BA57-1BF9FE92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6" y="2671191"/>
            <a:ext cx="4720145" cy="34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C1CBC9AF-299C-4B0F-BD5B-73E392C0E523}"/>
              </a:ext>
            </a:extLst>
          </p:cNvPr>
          <p:cNvSpPr/>
          <p:nvPr/>
        </p:nvSpPr>
        <p:spPr>
          <a:xfrm>
            <a:off x="5785301" y="3238818"/>
            <a:ext cx="3156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tr-TR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NOTE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 figure on the left represents reduction of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3-COL from 3-SAT problem, our report detailly explained steps of that reduction on 3 pages.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will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not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cover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that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on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this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presentation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Description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tr-TR" smtClean="0"/>
              <a:t>7</a:t>
            </a:fld>
            <a:endParaRPr lang="tr-TR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77BDA7E-0B8F-458E-9FE6-16885C53C833}"/>
              </a:ext>
            </a:extLst>
          </p:cNvPr>
          <p:cNvSpPr/>
          <p:nvPr/>
        </p:nvSpPr>
        <p:spPr>
          <a:xfrm>
            <a:off x="609680" y="958568"/>
            <a:ext cx="822854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Since, 3-COL is a NP-Complete problem, 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here is not an exact algorithm that solves 3-COL problem in polynomial time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B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there are some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approximate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such as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greedy </a:t>
            </a:r>
            <a:r>
              <a:rPr lang="tr-TR" sz="28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 a more efficient one 3-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coloring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in time O(1.3446</a:t>
            </a:r>
            <a:r>
              <a:rPr lang="tr-TR" sz="2800" baseline="30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n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)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by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Richard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Beigel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David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Eppstein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will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cover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and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analyze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performance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of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greedy</a:t>
            </a:r>
            <a:r>
              <a:rPr lang="tr-TR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coloring</a:t>
            </a:r>
            <a:r>
              <a:rPr lang="tr-TR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tr-TR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for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3-COL problem. 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buClr>
                <a:srgbClr val="C00000"/>
              </a:buClr>
            </a:pPr>
            <a:endParaRPr lang="tr-TR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9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84285" y="3048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0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Description</a:t>
            </a:r>
            <a:endParaRPr lang="en-US" sz="40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8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aşlık 1">
            <a:extLst>
              <a:ext uri="{FF2B5EF4-FFF2-40B4-BE49-F238E27FC236}">
                <a16:creationId xmlns:a16="http://schemas.microsoft.com/office/drawing/2014/main" id="{C4CCE0CE-3E9F-4BE2-AE96-42E4A429A118}"/>
              </a:ext>
            </a:extLst>
          </p:cNvPr>
          <p:cNvSpPr txBox="1">
            <a:spLocks/>
          </p:cNvSpPr>
          <p:nvPr/>
        </p:nvSpPr>
        <p:spPr>
          <a:xfrm>
            <a:off x="447016" y="30480"/>
            <a:ext cx="5307869" cy="9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Greedy-Coloring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endParaRPr lang="en-US" dirty="0">
              <a:solidFill>
                <a:srgbClr val="17375E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77F55B62-0CF7-49B9-8796-804D667CDA28}"/>
              </a:ext>
            </a:extLst>
          </p:cNvPr>
          <p:cNvSpPr/>
          <p:nvPr/>
        </p:nvSpPr>
        <p:spPr>
          <a:xfrm>
            <a:off x="305780" y="1057816"/>
            <a:ext cx="86969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 algorithm basically does the following;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Clr>
                <a:srgbClr val="C00000"/>
              </a:buClr>
              <a:buAutoNum type="arabicPeriod"/>
            </a:pP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rs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first vertex with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first color. </a:t>
            </a:r>
            <a:b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</a:b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Clr>
                <a:srgbClr val="C00000"/>
              </a:buClr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Then it checks the next vertex and color with the next color which is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no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 used before on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vertices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that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adjacent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to current vertex. 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AutoNum type="arabicPeriod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Clr>
                <a:srgbClr val="C00000"/>
              </a:buClr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If all colors which are used before is seen on adjacent vertices of the current vertex, it creates a new color and assign it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to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that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vertex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AutoNum type="arabicPeriod"/>
            </a:pPr>
            <a:endParaRPr lang="tr-TR" sz="24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lvl="0" indent="-457200">
              <a:buClr>
                <a:srgbClr val="C00000"/>
              </a:buClr>
              <a:buAutoNum type="arabicPeriod"/>
            </a:pP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Continue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until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there is no vertex that are not colored.  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4E54-8B75-492D-B38F-3413F44ED4E8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0549E1FC-0D0C-4848-BDCA-F6883F4419E8}"/>
              </a:ext>
            </a:extLst>
          </p:cNvPr>
          <p:cNvCxnSpPr>
            <a:cxnSpLocks/>
          </p:cNvCxnSpPr>
          <p:nvPr/>
        </p:nvCxnSpPr>
        <p:spPr>
          <a:xfrm>
            <a:off x="305780" y="6309320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  <a:outerShdw blurRad="50800" dist="63500" dir="876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CDF383F8-B862-4567-B0ED-D072EFD00306}"/>
              </a:ext>
            </a:extLst>
          </p:cNvPr>
          <p:cNvCxnSpPr>
            <a:cxnSpLocks/>
          </p:cNvCxnSpPr>
          <p:nvPr/>
        </p:nvCxnSpPr>
        <p:spPr>
          <a:xfrm>
            <a:off x="305780" y="764704"/>
            <a:ext cx="8532440" cy="0"/>
          </a:xfrm>
          <a:prstGeom prst="line">
            <a:avLst/>
          </a:prstGeom>
          <a:ln w="15875" cap="flat" cmpd="sng">
            <a:solidFill>
              <a:srgbClr val="A80D17"/>
            </a:solidFill>
            <a:prstDash val="solid"/>
            <a:round/>
            <a:headEnd type="diamond" w="lg" len="lg"/>
            <a:tailEnd type="diamond" w="lg" len="lg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id="{77F55B62-0CF7-49B9-8796-804D667CDA28}"/>
              </a:ext>
            </a:extLst>
          </p:cNvPr>
          <p:cNvSpPr/>
          <p:nvPr/>
        </p:nvSpPr>
        <p:spPr>
          <a:xfrm>
            <a:off x="275980" y="1268760"/>
            <a:ext cx="869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Greedy-Coloring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Algorithm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does not guarantee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to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find a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solution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3 colors, because if it can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r the graph with only use of 2 colors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it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does not care about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the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condition it needs to have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exactly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3 colors. 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Also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tr-TR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if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it gets stuck in 3-color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it just increases the number of colors to finish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colo</a:t>
            </a:r>
            <a:r>
              <a:rPr lang="tr-TR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ring all the vertices. </a:t>
            </a:r>
            <a:endParaRPr lang="tr-TR" sz="28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BAA9B8C6-E2A5-4005-A45C-921B8FD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0" y="0"/>
            <a:ext cx="5307869" cy="958568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err="1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Algorithm</a:t>
            </a:r>
            <a:r>
              <a:rPr lang="tr-TR" sz="2800" b="1" dirty="0">
                <a:solidFill>
                  <a:srgbClr val="C00000"/>
                </a:solidFill>
                <a:latin typeface="Garamond" panose="02020404030301010803" pitchFamily="18" charset="0"/>
                <a:cs typeface="Simple Bold Jut Out" panose="02010401010101010101" pitchFamily="2" charset="-78"/>
              </a:rPr>
              <a:t> Analysis</a:t>
            </a:r>
            <a:endParaRPr lang="tr-TR" sz="4800" dirty="0">
              <a:solidFill>
                <a:srgbClr val="C00000"/>
              </a:solidFill>
              <a:latin typeface="LM Roman 12" panose="00000500000000000000" pitchFamily="50" charset="-9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1655</Words>
  <Application>Microsoft Office PowerPoint</Application>
  <PresentationFormat>Ekran Gösterisi (4:3)</PresentationFormat>
  <Paragraphs>395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4" baseType="lpstr">
      <vt:lpstr>Arial</vt:lpstr>
      <vt:lpstr>Calibri</vt:lpstr>
      <vt:lpstr>Garamond</vt:lpstr>
      <vt:lpstr>LM Roman 12</vt:lpstr>
      <vt:lpstr>Simple Bold Jut Out</vt:lpstr>
      <vt:lpstr>Times New Roman</vt:lpstr>
      <vt:lpstr>Wingdings</vt:lpstr>
      <vt:lpstr>Ofis Teması</vt:lpstr>
      <vt:lpstr>Sabancı University CS301  Algorithms</vt:lpstr>
      <vt:lpstr>OUTLINE</vt:lpstr>
      <vt:lpstr>Problem Description</vt:lpstr>
      <vt:lpstr>Problem Description</vt:lpstr>
      <vt:lpstr>Problem Description</vt:lpstr>
      <vt:lpstr>Problem Description</vt:lpstr>
      <vt:lpstr>Algorithm Description</vt:lpstr>
      <vt:lpstr>Algorithm Description</vt:lpstr>
      <vt:lpstr>Algorithm Analysis</vt:lpstr>
      <vt:lpstr>Algorithm Analysis</vt:lpstr>
      <vt:lpstr>Algorithm Analysis</vt:lpstr>
      <vt:lpstr>Experimental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Testing</vt:lpstr>
      <vt:lpstr>PowerPoint Sunusu</vt:lpstr>
      <vt:lpstr>PowerPoint Sunusu</vt:lpstr>
      <vt:lpstr>PowerPoint Sunusu</vt:lpstr>
      <vt:lpstr>PowerPoint Sunusu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critique of Volver</dc:title>
  <dc:creator>user</dc:creator>
  <cp:lastModifiedBy>Emir Alaattin Yılmaz</cp:lastModifiedBy>
  <cp:revision>683</cp:revision>
  <dcterms:created xsi:type="dcterms:W3CDTF">2015-11-16T01:11:35Z</dcterms:created>
  <dcterms:modified xsi:type="dcterms:W3CDTF">2018-05-18T09:31:26Z</dcterms:modified>
</cp:coreProperties>
</file>