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theme/themeOverride7.xml" ContentType="application/vnd.openxmlformats-officedocument.themeOverride+xml"/>
  <Override PartName="/ppt/drawings/drawing2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drawings/drawing3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theme/themeOverride12.xml" ContentType="application/vnd.openxmlformats-officedocument.themeOverride+xml"/>
  <Override PartName="/ppt/drawings/drawing4.xml" ContentType="application/vnd.openxmlformats-officedocument.drawingml.chartshape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theme/themeOverride13.xml" ContentType="application/vnd.openxmlformats-officedocument.themeOverride+xml"/>
  <Override PartName="/ppt/notesSlides/notesSlide23.xml" ContentType="application/vnd.openxmlformats-officedocument.presentationml.notesSlide+xml"/>
  <Override PartName="/ppt/charts/chart15.xml" ContentType="application/vnd.openxmlformats-officedocument.drawingml.chart+xml"/>
  <Override PartName="/ppt/theme/themeOverride14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6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7.xml" ContentType="application/vnd.openxmlformats-officedocument.drawingml.chart+xml"/>
  <Override PartName="/ppt/theme/themeOverride15.xml" ContentType="application/vnd.openxmlformats-officedocument.themeOverride+xml"/>
  <Override PartName="/ppt/notesSlides/notesSlide28.xml" ContentType="application/vnd.openxmlformats-officedocument.presentationml.notesSlide+xml"/>
  <Override PartName="/ppt/charts/chart18.xml" ContentType="application/vnd.openxmlformats-officedocument.drawingml.chart+xml"/>
  <Override PartName="/ppt/theme/themeOverride16.xml" ContentType="application/vnd.openxmlformats-officedocument.themeOverride+xml"/>
  <Override PartName="/ppt/notesSlides/notesSlide29.xml" ContentType="application/vnd.openxmlformats-officedocument.presentationml.notesSlide+xml"/>
  <Override PartName="/ppt/charts/chart19.xml" ContentType="application/vnd.openxmlformats-officedocument.drawingml.chart+xml"/>
  <Override PartName="/ppt/theme/themeOverride17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0.xml" ContentType="application/vnd.openxmlformats-officedocument.drawingml.chart+xml"/>
  <Override PartName="/ppt/theme/themeOverride18.xml" ContentType="application/vnd.openxmlformats-officedocument.themeOverride+xml"/>
  <Override PartName="/ppt/notesSlides/notesSlide32.xml" ContentType="application/vnd.openxmlformats-officedocument.presentationml.notesSlide+xml"/>
  <Override PartName="/ppt/charts/chart21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22.xml" ContentType="application/vnd.openxmlformats-officedocument.drawingml.chart+xml"/>
  <Override PartName="/ppt/theme/themeOverride19.xml" ContentType="application/vnd.openxmlformats-officedocument.themeOverride+xml"/>
  <Override PartName="/ppt/notesSlides/notesSlide35.xml" ContentType="application/vnd.openxmlformats-officedocument.presentationml.notesSlide+xml"/>
  <Override PartName="/ppt/charts/chart23.xml" ContentType="application/vnd.openxmlformats-officedocument.drawingml.chart+xml"/>
  <Override PartName="/ppt/theme/themeOverride20.xml" ContentType="application/vnd.openxmlformats-officedocument.themeOverride+xml"/>
  <Override PartName="/ppt/notesSlides/notesSlide36.xml" ContentType="application/vnd.openxmlformats-officedocument.presentationml.notesSlide+xml"/>
  <Override PartName="/ppt/charts/chart24.xml" ContentType="application/vnd.openxmlformats-officedocument.drawingml.chart+xml"/>
  <Override PartName="/ppt/theme/themeOverride2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25.xml" ContentType="application/vnd.openxmlformats-officedocument.drawingml.chart+xml"/>
  <Override PartName="/ppt/theme/themeOverride22.xml" ContentType="application/vnd.openxmlformats-officedocument.themeOverride+xml"/>
  <Override PartName="/ppt/notesSlides/notesSlide39.xml" ContentType="application/vnd.openxmlformats-officedocument.presentationml.notesSlide+xml"/>
  <Override PartName="/ppt/charts/chart26.xml" ContentType="application/vnd.openxmlformats-officedocument.drawingml.chart+xml"/>
  <Override PartName="/ppt/notesSlides/notesSlide40.xml" ContentType="application/vnd.openxmlformats-officedocument.presentationml.notesSlide+xml"/>
  <Override PartName="/ppt/charts/chart27.xml" ContentType="application/vnd.openxmlformats-officedocument.drawingml.chart+xml"/>
  <Override PartName="/ppt/drawings/drawing5.xml" ContentType="application/vnd.openxmlformats-officedocument.drawingml.chartshape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28.xml" ContentType="application/vnd.openxmlformats-officedocument.drawingml.chart+xml"/>
  <Override PartName="/ppt/theme/themeOverride23.xml" ContentType="application/vnd.openxmlformats-officedocument.themeOverride+xml"/>
  <Override PartName="/ppt/charts/chart29.xml" ContentType="application/vnd.openxmlformats-officedocument.drawingml.chart+xml"/>
  <Override PartName="/ppt/theme/themeOverride24.xml" ContentType="application/vnd.openxmlformats-officedocument.themeOverride+xml"/>
  <Override PartName="/ppt/notesSlides/notesSlide43.xml" ContentType="application/vnd.openxmlformats-officedocument.presentationml.notesSlide+xml"/>
  <Override PartName="/ppt/charts/chart30.xml" ContentType="application/vnd.openxmlformats-officedocument.drawingml.chart+xml"/>
  <Override PartName="/ppt/theme/themeOverride25.xml" ContentType="application/vnd.openxmlformats-officedocument.themeOverride+xml"/>
  <Override PartName="/ppt/notesSlides/notesSlide44.xml" ContentType="application/vnd.openxmlformats-officedocument.presentationml.notesSlide+xml"/>
  <Override PartName="/ppt/charts/chart31.xml" ContentType="application/vnd.openxmlformats-officedocument.drawingml.chart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32.xml" ContentType="application/vnd.openxmlformats-officedocument.drawingml.chart+xml"/>
  <Override PartName="/ppt/theme/themeOverride26.xml" ContentType="application/vnd.openxmlformats-officedocument.themeOverride+xml"/>
  <Override PartName="/ppt/charts/chart33.xml" ContentType="application/vnd.openxmlformats-officedocument.drawingml.chart+xml"/>
  <Override PartName="/ppt/theme/themeOverride27.xml" ContentType="application/vnd.openxmlformats-officedocument.themeOverride+xml"/>
  <Override PartName="/ppt/notesSlides/notesSlide47.xml" ContentType="application/vnd.openxmlformats-officedocument.presentationml.notesSlide+xml"/>
  <Override PartName="/ppt/charts/chart34.xml" ContentType="application/vnd.openxmlformats-officedocument.drawingml.chart+xml"/>
  <Override PartName="/ppt/theme/themeOverride28.xml" ContentType="application/vnd.openxmlformats-officedocument.themeOverride+xml"/>
  <Override PartName="/ppt/notesSlides/notesSlide48.xml" ContentType="application/vnd.openxmlformats-officedocument.presentationml.notesSlide+xml"/>
  <Override PartName="/ppt/charts/chart35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5" r:id="rId3"/>
    <p:sldId id="393" r:id="rId4"/>
    <p:sldId id="264" r:id="rId5"/>
    <p:sldId id="270" r:id="rId6"/>
    <p:sldId id="283" r:id="rId7"/>
    <p:sldId id="284" r:id="rId8"/>
    <p:sldId id="285" r:id="rId9"/>
    <p:sldId id="290" r:id="rId10"/>
    <p:sldId id="287" r:id="rId11"/>
    <p:sldId id="293" r:id="rId12"/>
    <p:sldId id="295" r:id="rId13"/>
    <p:sldId id="339" r:id="rId14"/>
    <p:sldId id="296" r:id="rId15"/>
    <p:sldId id="300" r:id="rId16"/>
    <p:sldId id="301" r:id="rId17"/>
    <p:sldId id="304" r:id="rId18"/>
    <p:sldId id="303" r:id="rId19"/>
    <p:sldId id="307" r:id="rId20"/>
    <p:sldId id="309" r:id="rId21"/>
    <p:sldId id="312" r:id="rId22"/>
    <p:sldId id="311" r:id="rId23"/>
    <p:sldId id="313" r:id="rId24"/>
    <p:sldId id="314" r:id="rId25"/>
    <p:sldId id="394" r:id="rId26"/>
    <p:sldId id="387" r:id="rId27"/>
    <p:sldId id="389" r:id="rId28"/>
    <p:sldId id="388" r:id="rId29"/>
    <p:sldId id="390" r:id="rId30"/>
    <p:sldId id="333" r:id="rId31"/>
    <p:sldId id="334" r:id="rId32"/>
    <p:sldId id="384" r:id="rId33"/>
    <p:sldId id="371" r:id="rId34"/>
    <p:sldId id="323" r:id="rId35"/>
    <p:sldId id="324" r:id="rId36"/>
    <p:sldId id="325" r:id="rId37"/>
    <p:sldId id="321" r:id="rId38"/>
    <p:sldId id="385" r:id="rId39"/>
    <p:sldId id="392" r:id="rId40"/>
    <p:sldId id="391" r:id="rId41"/>
    <p:sldId id="330" r:id="rId42"/>
    <p:sldId id="331" r:id="rId43"/>
    <p:sldId id="332" r:id="rId44"/>
    <p:sldId id="353" r:id="rId45"/>
    <p:sldId id="341" r:id="rId46"/>
    <p:sldId id="342" r:id="rId47"/>
    <p:sldId id="343" r:id="rId48"/>
    <p:sldId id="344" r:id="rId49"/>
    <p:sldId id="359" r:id="rId50"/>
    <p:sldId id="358" r:id="rId51"/>
    <p:sldId id="399" r:id="rId52"/>
    <p:sldId id="395" r:id="rId53"/>
    <p:sldId id="396" r:id="rId54"/>
    <p:sldId id="397" r:id="rId55"/>
    <p:sldId id="398" r:id="rId56"/>
    <p:sldId id="383" r:id="rId57"/>
  </p:sldIdLst>
  <p:sldSz cx="9144000" cy="6858000" type="screen4x3"/>
  <p:notesSz cx="7099300" cy="10234613"/>
  <p:defaultTextStyle>
    <a:defPPr>
      <a:defRPr lang="ca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1E4FF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1215" autoAdjust="0"/>
  </p:normalViewPr>
  <p:slideViewPr>
    <p:cSldViewPr>
      <p:cViewPr varScale="1">
        <p:scale>
          <a:sx n="55" d="100"/>
          <a:sy n="55" d="100"/>
        </p:scale>
        <p:origin x="8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936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2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3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4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15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6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18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06.FTX.INTERIOR.INTRANET.GENCAT.CAT\0601_SRVVLDADES_GRUPS$\SG-SP\GABINET\20%20Grup%20enquestes\03%20EVMC%20Dones\EVMC%202016\An&#224;lisi\Dades%20Excel\Victimes_discapacitat.xlsx" TargetMode="Externa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19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0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21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2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vldades\grups$\SG-SP\GABINET\20%20Grup%20enquestes\03%20EVMC%20Dones\EVMC%202016\An&#224;lisi\Dades%20Excel\Perfils.xlsx" TargetMode="Externa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\\06.FTX.INTERIOR.INTRANET.GENCAT.CAT\0601_SRVVLDADES_GRUPS$\SG-SP\GABINET\20%20Grup%20enquestes\03%20EVMC%20Dones\EVMC%202016\An&#224;lisi\Dades%20Excel\por%20i%20sentir-se%20maltractada%202016%20vs%202010.xlsx" TargetMode="Externa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oleObject" Target="file:///\\06.ftx.interior.intranet.gencat.cat\0601_SRVVLDADES_GRUPS$\sg-sp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3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oleObject" Target="file:///\\06.FTX.INTERIOR.INTRANET.GENCAT.CAT\0601_SRVVLDADES_GRUPS$\SG-SP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4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5.xm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vldades\grups$\SG-SP\GABINET\20%20Grup%20enquestes\03%20EVMC%20Dones\EVMC%202016\An&#224;lisi\Dades%20Excel\Motiu%20de%20no%20den&#250;ncia.xlsx" TargetMode="Externa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26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7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28.xm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M:\GABINET\20%20Grup%20enquestes\03%20EVMC%20Dones\EVMC%202016\An&#224;lisi\Dades%20Excel\Taules%20i%20Gr&#224;fics%20presentaci&#243;_juliol.xlsx" TargetMode="External"/><Relationship Id="rId1" Type="http://schemas.openxmlformats.org/officeDocument/2006/relationships/themeOverride" Target="../theme/themeOverrid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M:\GABINET\20%20Grup%20enquestes\03%20EVMC%20Dones\EVMC%202016\An&#224;lisi\Taules%20i%20Gr&#224;fics%20presentaci&#243;_juliol.xlsx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6344102295033698E-2"/>
          <c:y val="3.1804298611629672E-2"/>
          <c:w val="0.96404297495092584"/>
          <c:h val="0.7782846532534636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64,4 %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88D-4B98-914D-B4AB3EC7749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60,5 %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88D-4B98-914D-B4AB3EC7749D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17,6 %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88D-4B98-914D-B4AB3EC7749D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50,7 %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988D-4B98-914D-B4AB3EC7749D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47,7 %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88D-4B98-914D-B4AB3EC7749D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13,1 %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88D-4B98-914D-B4AB3EC774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'3'!$A$3:$B$8</c:f>
              <c:multiLvlStrCache>
                <c:ptCount val="6"/>
                <c:lvl>
                  <c:pt idx="0">
                    <c:v>Tota la vida</c:v>
                  </c:pt>
                  <c:pt idx="1">
                    <c:v>Des dels 15 anys</c:v>
                  </c:pt>
                  <c:pt idx="2">
                    <c:v>Últim any</c:v>
                  </c:pt>
                  <c:pt idx="3">
                    <c:v>Tota la vida</c:v>
                  </c:pt>
                  <c:pt idx="4">
                    <c:v>Des dels 15 anys</c:v>
                  </c:pt>
                  <c:pt idx="5">
                    <c:v>Últim any</c:v>
                  </c:pt>
                </c:lvl>
                <c:lvl>
                  <c:pt idx="0">
                    <c:v>Víctima en algun dels blocs</c:v>
                  </c:pt>
                  <c:pt idx="3">
                    <c:v>Víctima en algun del blocs (sense comentaris, gestos sexuals o exhibicionismes)</c:v>
                  </c:pt>
                </c:lvl>
              </c:multiLvlStrCache>
            </c:multiLvlStrRef>
          </c:cat>
          <c:val>
            <c:numRef>
              <c:f>'3'!$C$3:$C$8</c:f>
              <c:numCache>
                <c:formatCode>General</c:formatCode>
                <c:ptCount val="6"/>
                <c:pt idx="0">
                  <c:v>64.400000000000006</c:v>
                </c:pt>
                <c:pt idx="1">
                  <c:v>60.5</c:v>
                </c:pt>
                <c:pt idx="2">
                  <c:v>17.600000000000001</c:v>
                </c:pt>
                <c:pt idx="3">
                  <c:v>50.7</c:v>
                </c:pt>
                <c:pt idx="4">
                  <c:v>47.7</c:v>
                </c:pt>
                <c:pt idx="5">
                  <c:v>13.1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8D-4B98-914D-B4AB3EC77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799680"/>
        <c:axId val="89821952"/>
      </c:barChart>
      <c:catAx>
        <c:axId val="89799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ca-ES"/>
          </a:p>
        </c:txPr>
        <c:crossAx val="89821952"/>
        <c:crosses val="autoZero"/>
        <c:auto val="1"/>
        <c:lblAlgn val="ctr"/>
        <c:lblOffset val="100"/>
        <c:noMultiLvlLbl val="0"/>
      </c:catAx>
      <c:valAx>
        <c:axId val="898219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979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'17'!$B$4</c:f>
              <c:strCache>
                <c:ptCount val="1"/>
                <c:pt idx="0">
                  <c:v>Des dels 15 anys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36,9 %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198-437F-B6D3-64A89A0D3C9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26,3 %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198-437F-B6D3-64A89A0D3C9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19,2 %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198-437F-B6D3-64A89A0D3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'17'!$A$5:$A$7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'17'!$B$5:$B$7</c:f>
              <c:numCache>
                <c:formatCode>General</c:formatCode>
                <c:ptCount val="3"/>
                <c:pt idx="0">
                  <c:v>36.9</c:v>
                </c:pt>
                <c:pt idx="1">
                  <c:v>26.3</c:v>
                </c:pt>
                <c:pt idx="2">
                  <c:v>19.2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98-437F-B6D3-64A89A0D3C9B}"/>
            </c:ext>
          </c:extLst>
        </c:ser>
        <c:ser>
          <c:idx val="1"/>
          <c:order val="1"/>
          <c:tx>
            <c:strRef>
              <c:f>'17'!$C$4</c:f>
              <c:strCache>
                <c:ptCount val="1"/>
                <c:pt idx="0">
                  <c:v>Últim any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198-437F-B6D3-64A89A0D3C9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198-437F-B6D3-64A89A0D3C9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1,6 %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198-437F-B6D3-64A89A0D3C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'17'!$A$5:$A$7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'17'!$C$5:$C$7</c:f>
              <c:numCache>
                <c:formatCode>General</c:formatCode>
                <c:ptCount val="3"/>
                <c:pt idx="0">
                  <c:v>5.9</c:v>
                </c:pt>
                <c:pt idx="1">
                  <c:v>3.2</c:v>
                </c:pt>
                <c:pt idx="2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198-437F-B6D3-64A89A0D3C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324416"/>
        <c:axId val="97674368"/>
      </c:barChart>
      <c:catAx>
        <c:axId val="97324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674368"/>
        <c:crosses val="autoZero"/>
        <c:auto val="1"/>
        <c:lblAlgn val="ctr"/>
        <c:lblOffset val="100"/>
        <c:noMultiLvlLbl val="0"/>
      </c:catAx>
      <c:valAx>
        <c:axId val="97674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73244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ca-E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'16'!$B$24</c:f>
              <c:strCache>
                <c:ptCount val="1"/>
                <c:pt idx="0">
                  <c:v>Des dels 15 anys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39,2 %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C16-4A79-AA23-31D2D57B21B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14,9 %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C16-4A79-AA23-31D2D57B21B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14,4 %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C16-4A79-AA23-31D2D57B21B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C16-4A79-AA23-31D2D57B21B3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C16-4A79-AA23-31D2D57B21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'16'!$A$25:$A$29</c:f>
              <c:strCache>
                <c:ptCount val="5"/>
                <c:pt idx="0">
                  <c:v>Violència psicològica</c:v>
                </c:pt>
                <c:pt idx="1">
                  <c:v>Violència econòmica</c:v>
                </c:pt>
                <c:pt idx="2">
                  <c:v>Violència física</c:v>
                </c:pt>
                <c:pt idx="3">
                  <c:v>Violència sexual</c:v>
                </c:pt>
                <c:pt idx="4">
                  <c:v>Violència utilitzant fills/es</c:v>
                </c:pt>
              </c:strCache>
            </c:strRef>
          </c:cat>
          <c:val>
            <c:numRef>
              <c:f>'16'!$B$25:$B$29</c:f>
              <c:numCache>
                <c:formatCode>0.0</c:formatCode>
                <c:ptCount val="5"/>
                <c:pt idx="0">
                  <c:v>39.200000000000003</c:v>
                </c:pt>
                <c:pt idx="1">
                  <c:v>14.9</c:v>
                </c:pt>
                <c:pt idx="2">
                  <c:v>14.4</c:v>
                </c:pt>
                <c:pt idx="3">
                  <c:v>10.3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16-4A79-AA23-31D2D57B21B3}"/>
            </c:ext>
          </c:extLst>
        </c:ser>
        <c:ser>
          <c:idx val="1"/>
          <c:order val="1"/>
          <c:tx>
            <c:strRef>
              <c:f>'16'!$C$24</c:f>
              <c:strCache>
                <c:ptCount val="1"/>
                <c:pt idx="0">
                  <c:v>Últim any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>
                <c:manualLayout>
                  <c:x val="1.6647406360305453E-3"/>
                  <c:y val="9.7982940167141916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4,7 %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C16-4A79-AA23-31D2D57B21B3}"/>
                </c:ext>
              </c:extLst>
            </c:dLbl>
            <c:dLbl>
              <c:idx val="1"/>
              <c:layout>
                <c:manualLayout>
                  <c:x val="6.6589625441221814E-3"/>
                  <c:y val="9.7982940167141916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3,6 %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C16-4A79-AA23-31D2D57B21B3}"/>
                </c:ext>
              </c:extLst>
            </c:dLbl>
            <c:dLbl>
              <c:idx val="2"/>
              <c:layout>
                <c:manualLayout>
                  <c:x val="1.6647406360305453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0,8 %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4C16-4A79-AA23-31D2D57B21B3}"/>
                </c:ext>
              </c:extLst>
            </c:dLbl>
            <c:dLbl>
              <c:idx val="3"/>
              <c:layout>
                <c:manualLayout>
                  <c:x val="8.3237031801527261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0,7 %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4C16-4A79-AA23-31D2D57B21B3}"/>
                </c:ext>
              </c:extLst>
            </c:dLbl>
            <c:dLbl>
              <c:idx val="4"/>
              <c:layout>
                <c:manualLayout>
                  <c:x val="3.3293501901213675E-3"/>
                  <c:y val="6.532196011142794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4C16-4A79-AA23-31D2D57B21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'16'!$A$25:$A$29</c:f>
              <c:strCache>
                <c:ptCount val="5"/>
                <c:pt idx="0">
                  <c:v>Violència psicològica</c:v>
                </c:pt>
                <c:pt idx="1">
                  <c:v>Violència econòmica</c:v>
                </c:pt>
                <c:pt idx="2">
                  <c:v>Violència física</c:v>
                </c:pt>
                <c:pt idx="3">
                  <c:v>Violència sexual</c:v>
                </c:pt>
                <c:pt idx="4">
                  <c:v>Violència utilitzant fills/es</c:v>
                </c:pt>
              </c:strCache>
            </c:strRef>
          </c:cat>
          <c:val>
            <c:numRef>
              <c:f>'16'!$C$25:$C$29</c:f>
              <c:numCache>
                <c:formatCode>General</c:formatCode>
                <c:ptCount val="5"/>
                <c:pt idx="0">
                  <c:v>4.7</c:v>
                </c:pt>
                <c:pt idx="1">
                  <c:v>3.6</c:v>
                </c:pt>
                <c:pt idx="2">
                  <c:v>0.8</c:v>
                </c:pt>
                <c:pt idx="3">
                  <c:v>0.7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C16-4A79-AA23-31D2D57B2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63584"/>
        <c:axId val="98565120"/>
      </c:barChart>
      <c:catAx>
        <c:axId val="98563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98565120"/>
        <c:crosses val="autoZero"/>
        <c:auto val="1"/>
        <c:lblAlgn val="ctr"/>
        <c:lblOffset val="100"/>
        <c:noMultiLvlLbl val="0"/>
      </c:catAx>
      <c:valAx>
        <c:axId val="9856512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9856358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'19'!$B$5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35,3 %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C94-45F1-B3E7-2CC79E84182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35,1 %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C94-45F1-B3E7-2CC79E84182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27,8 %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C94-45F1-B3E7-2CC79E84182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21,8 %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C94-45F1-B3E7-2CC79E84182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21,6 %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0C94-45F1-B3E7-2CC79E8418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'19'!$A$6:$A$10</c:f>
              <c:strCache>
                <c:ptCount val="5"/>
                <c:pt idx="0">
                  <c:v>Tractament psicològic</c:v>
                </c:pt>
                <c:pt idx="1">
                  <c:v>Assistència legal</c:v>
                </c:pt>
                <c:pt idx="2">
                  <c:v>Tractament mèdic</c:v>
                </c:pt>
                <c:pt idx="3">
                  <c:v>Ajuda Serveis Socials</c:v>
                </c:pt>
                <c:pt idx="4">
                  <c:v>Serveis informació dones o atenció víctima</c:v>
                </c:pt>
              </c:strCache>
            </c:strRef>
          </c:cat>
          <c:val>
            <c:numRef>
              <c:f>'19'!$B$6:$B$10</c:f>
              <c:numCache>
                <c:formatCode>General</c:formatCode>
                <c:ptCount val="5"/>
                <c:pt idx="0">
                  <c:v>35.299999999999997</c:v>
                </c:pt>
                <c:pt idx="1">
                  <c:v>35.1</c:v>
                </c:pt>
                <c:pt idx="2">
                  <c:v>27.8</c:v>
                </c:pt>
                <c:pt idx="3">
                  <c:v>21.8</c:v>
                </c:pt>
                <c:pt idx="4">
                  <c:v>21.6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94-45F1-B3E7-2CC79E841826}"/>
            </c:ext>
          </c:extLst>
        </c:ser>
        <c:ser>
          <c:idx val="1"/>
          <c:order val="1"/>
          <c:tx>
            <c:strRef>
              <c:f>'19'!$C$5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elete val="1"/>
          </c:dLbls>
          <c:cat>
            <c:strRef>
              <c:f>'19'!$A$6:$A$10</c:f>
              <c:strCache>
                <c:ptCount val="5"/>
                <c:pt idx="0">
                  <c:v>Tractament psicològic</c:v>
                </c:pt>
                <c:pt idx="1">
                  <c:v>Assistència legal</c:v>
                </c:pt>
                <c:pt idx="2">
                  <c:v>Tractament mèdic</c:v>
                </c:pt>
                <c:pt idx="3">
                  <c:v>Ajuda Serveis Socials</c:v>
                </c:pt>
                <c:pt idx="4">
                  <c:v>Serveis informació dones o atenció víctima</c:v>
                </c:pt>
              </c:strCache>
            </c:strRef>
          </c:cat>
          <c:val>
            <c:numRef>
              <c:f>'19'!$C$6:$C$10</c:f>
              <c:numCache>
                <c:formatCode>General</c:formatCode>
                <c:ptCount val="5"/>
                <c:pt idx="0">
                  <c:v>64.7</c:v>
                </c:pt>
                <c:pt idx="1">
                  <c:v>64.900000000000006</c:v>
                </c:pt>
                <c:pt idx="2">
                  <c:v>72.2</c:v>
                </c:pt>
                <c:pt idx="3">
                  <c:v>78.2</c:v>
                </c:pt>
                <c:pt idx="4">
                  <c:v>78.400000000000006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94-45F1-B3E7-2CC79E8418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8519680"/>
        <c:axId val="98533760"/>
      </c:barChart>
      <c:catAx>
        <c:axId val="985196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ca-ES"/>
          </a:p>
        </c:txPr>
        <c:crossAx val="98533760"/>
        <c:crosses val="autoZero"/>
        <c:auto val="1"/>
        <c:lblAlgn val="ctr"/>
        <c:lblOffset val="100"/>
        <c:noMultiLvlLbl val="0"/>
      </c:catAx>
      <c:valAx>
        <c:axId val="985337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985196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'22'!$B$4</c:f>
              <c:strCache>
                <c:ptCount val="1"/>
                <c:pt idx="0">
                  <c:v>Tota la relació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8,4 %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6B4-46A2-9DDF-D975FA8FB9C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3,7 %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6B4-46A2-9DDF-D975FA8FB9C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3,0 %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6B4-46A2-9DDF-D975FA8FB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'22'!$A$5:$A$7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'22'!$B$5:$B$7</c:f>
              <c:numCache>
                <c:formatCode>0.0</c:formatCode>
                <c:ptCount val="3"/>
                <c:pt idx="0">
                  <c:v>8.4</c:v>
                </c:pt>
                <c:pt idx="1">
                  <c:v>3.7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B4-46A2-9DDF-D975FA8FB9C8}"/>
            </c:ext>
          </c:extLst>
        </c:ser>
        <c:ser>
          <c:idx val="1"/>
          <c:order val="1"/>
          <c:tx>
            <c:strRef>
              <c:f>'22'!$C$4</c:f>
              <c:strCache>
                <c:ptCount val="1"/>
                <c:pt idx="0">
                  <c:v>Últim any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6B4-46A2-9DDF-D975FA8FB9C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6B4-46A2-9DDF-D975FA8FB9C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0,9 %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96B4-46A2-9DDF-D975FA8FB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'22'!$A$5:$A$7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'22'!$C$5:$C$7</c:f>
              <c:numCache>
                <c:formatCode>0.0</c:formatCode>
                <c:ptCount val="3"/>
                <c:pt idx="0">
                  <c:v>4.0999999999999996</c:v>
                </c:pt>
                <c:pt idx="1">
                  <c:v>1.9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6B4-46A2-9DDF-D975FA8FB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92800"/>
        <c:axId val="98779904"/>
      </c:barChart>
      <c:catAx>
        <c:axId val="98892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779904"/>
        <c:crosses val="autoZero"/>
        <c:auto val="1"/>
        <c:lblAlgn val="ctr"/>
        <c:lblOffset val="100"/>
        <c:noMultiLvlLbl val="0"/>
      </c:catAx>
      <c:valAx>
        <c:axId val="9877990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988928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  <c:userShapes r:id="rId3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'21'!$B$3</c:f>
              <c:strCache>
                <c:ptCount val="1"/>
                <c:pt idx="0">
                  <c:v>Tota la relació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>
                <c:manualLayout>
                  <c:x val="1.6380390325354535E-3"/>
                  <c:y val="6.5321960111427964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11,2 %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FF8-4AB7-A4E5-F407CF2B04D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FF8-4AB7-A4E5-F407CF2B04D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FF8-4AB7-A4E5-F407CF2B04D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FF8-4AB7-A4E5-F407CF2B04D3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0,7 %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FF8-4AB7-A4E5-F407CF2B0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'21'!$A$4:$A$8</c:f>
              <c:strCache>
                <c:ptCount val="5"/>
                <c:pt idx="0">
                  <c:v>Violència psicològica</c:v>
                </c:pt>
                <c:pt idx="1">
                  <c:v>Violència econòmica</c:v>
                </c:pt>
                <c:pt idx="2">
                  <c:v>Violència física</c:v>
                </c:pt>
                <c:pt idx="3">
                  <c:v>Violència sexual</c:v>
                </c:pt>
                <c:pt idx="4">
                  <c:v>Violència utilitzant fills/es</c:v>
                </c:pt>
              </c:strCache>
            </c:strRef>
          </c:cat>
          <c:val>
            <c:numRef>
              <c:f>'21'!$B$4:$B$8</c:f>
              <c:numCache>
                <c:formatCode>0.0</c:formatCode>
                <c:ptCount val="5"/>
                <c:pt idx="0">
                  <c:v>11.2</c:v>
                </c:pt>
                <c:pt idx="1">
                  <c:v>1.9</c:v>
                </c:pt>
                <c:pt idx="2">
                  <c:v>1.9</c:v>
                </c:pt>
                <c:pt idx="3">
                  <c:v>1.5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FF8-4AB7-A4E5-F407CF2B04D3}"/>
            </c:ext>
          </c:extLst>
        </c:ser>
        <c:ser>
          <c:idx val="1"/>
          <c:order val="1"/>
          <c:tx>
            <c:strRef>
              <c:f>'21'!$C$3</c:f>
              <c:strCache>
                <c:ptCount val="1"/>
                <c:pt idx="0">
                  <c:v>Últim any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>
                <c:manualLayout>
                  <c:x val="4.9141170976063457E-3"/>
                  <c:y val="-6.5321960111427947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5,5 %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FF8-4AB7-A4E5-F407CF2B04D3}"/>
                </c:ext>
              </c:extLst>
            </c:dLbl>
            <c:dLbl>
              <c:idx val="1"/>
              <c:layout>
                <c:manualLayout>
                  <c:x val="8.1901951626772683E-3"/>
                  <c:y val="-3.2660980055713973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FF8-4AB7-A4E5-F407CF2B04D3}"/>
                </c:ext>
              </c:extLst>
            </c:dLbl>
            <c:dLbl>
              <c:idx val="2"/>
              <c:layout>
                <c:manualLayout>
                  <c:x val="9.8282341952127209E-3"/>
                  <c:y val="-9.7982940167141916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0,6 %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FF8-4AB7-A4E5-F407CF2B04D3}"/>
                </c:ext>
              </c:extLst>
            </c:dLbl>
            <c:dLbl>
              <c:idx val="3"/>
              <c:layout>
                <c:manualLayout>
                  <c:x val="3.276078065070907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3FF8-4AB7-A4E5-F407CF2B04D3}"/>
                </c:ext>
              </c:extLst>
            </c:dLbl>
            <c:dLbl>
              <c:idx val="4"/>
              <c:layout>
                <c:manualLayout>
                  <c:x val="4.9141170976063605E-3"/>
                  <c:y val="6.5321960111427947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0,3 %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3FF8-4AB7-A4E5-F407CF2B04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'21'!$A$4:$A$8</c:f>
              <c:strCache>
                <c:ptCount val="5"/>
                <c:pt idx="0">
                  <c:v>Violència psicològica</c:v>
                </c:pt>
                <c:pt idx="1">
                  <c:v>Violència econòmica</c:v>
                </c:pt>
                <c:pt idx="2">
                  <c:v>Violència física</c:v>
                </c:pt>
                <c:pt idx="3">
                  <c:v>Violència sexual</c:v>
                </c:pt>
                <c:pt idx="4">
                  <c:v>Violència utilitzant fills/es</c:v>
                </c:pt>
              </c:strCache>
            </c:strRef>
          </c:cat>
          <c:val>
            <c:numRef>
              <c:f>'21'!$C$4:$C$8</c:f>
              <c:numCache>
                <c:formatCode>General</c:formatCode>
                <c:ptCount val="5"/>
                <c:pt idx="0">
                  <c:v>5.5</c:v>
                </c:pt>
                <c:pt idx="1">
                  <c:v>1.3</c:v>
                </c:pt>
                <c:pt idx="2">
                  <c:v>0.6</c:v>
                </c:pt>
                <c:pt idx="3">
                  <c:v>0.5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FF8-4AB7-A4E5-F407CF2B0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30976"/>
        <c:axId val="100432512"/>
      </c:barChart>
      <c:catAx>
        <c:axId val="100430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432512"/>
        <c:crosses val="autoZero"/>
        <c:auto val="1"/>
        <c:lblAlgn val="ctr"/>
        <c:lblOffset val="100"/>
        <c:noMultiLvlLbl val="0"/>
      </c:catAx>
      <c:valAx>
        <c:axId val="10043251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004309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'23'!$B$3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17,4 %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48E-47D7-8DE0-3916F929E58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15,6 %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48E-47D7-8DE0-3916F929E581}"/>
                </c:ext>
              </c:extLst>
            </c:dLbl>
            <c:dLbl>
              <c:idx val="2"/>
              <c:layout>
                <c:manualLayout>
                  <c:x val="1.1433238056349531E-2"/>
                  <c:y val="5.9786200779951004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6,3 %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48E-47D7-8DE0-3916F929E581}"/>
                </c:ext>
              </c:extLst>
            </c:dLbl>
            <c:dLbl>
              <c:idx val="3"/>
              <c:layout>
                <c:manualLayout>
                  <c:x val="1.796651694569212E-2"/>
                  <c:y val="-2.9893100389975502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4,3 %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48E-47D7-8DE0-3916F929E581}"/>
                </c:ext>
              </c:extLst>
            </c:dLbl>
            <c:dLbl>
              <c:idx val="4"/>
              <c:layout>
                <c:manualLayout>
                  <c:x val="1.79665169456921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4,1 %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48E-47D7-8DE0-3916F929E5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'23'!$A$4:$A$8</c:f>
              <c:strCache>
                <c:ptCount val="5"/>
                <c:pt idx="0">
                  <c:v>Tractament psicològic</c:v>
                </c:pt>
                <c:pt idx="1">
                  <c:v>Tractament mèdic</c:v>
                </c:pt>
                <c:pt idx="2">
                  <c:v>Assistència legal</c:v>
                </c:pt>
                <c:pt idx="3">
                  <c:v>Serveis informació dones o atenció víctima</c:v>
                </c:pt>
                <c:pt idx="4">
                  <c:v>Ajuda Serveis Socials</c:v>
                </c:pt>
              </c:strCache>
            </c:strRef>
          </c:cat>
          <c:val>
            <c:numRef>
              <c:f>'23'!$B$4:$B$8</c:f>
              <c:numCache>
                <c:formatCode>General</c:formatCode>
                <c:ptCount val="5"/>
                <c:pt idx="0">
                  <c:v>17.399999999999999</c:v>
                </c:pt>
                <c:pt idx="1">
                  <c:v>15.6</c:v>
                </c:pt>
                <c:pt idx="2">
                  <c:v>6.3</c:v>
                </c:pt>
                <c:pt idx="3">
                  <c:v>4.3</c:v>
                </c:pt>
                <c:pt idx="4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8E-47D7-8DE0-3916F929E581}"/>
            </c:ext>
          </c:extLst>
        </c:ser>
        <c:ser>
          <c:idx val="1"/>
          <c:order val="1"/>
          <c:tx>
            <c:strRef>
              <c:f>'23'!$C$3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cat>
            <c:strRef>
              <c:f>'23'!$A$4:$A$8</c:f>
              <c:strCache>
                <c:ptCount val="5"/>
                <c:pt idx="0">
                  <c:v>Tractament psicològic</c:v>
                </c:pt>
                <c:pt idx="1">
                  <c:v>Tractament mèdic</c:v>
                </c:pt>
                <c:pt idx="2">
                  <c:v>Assistència legal</c:v>
                </c:pt>
                <c:pt idx="3">
                  <c:v>Serveis informació dones o atenció víctima</c:v>
                </c:pt>
                <c:pt idx="4">
                  <c:v>Ajuda Serveis Socials</c:v>
                </c:pt>
              </c:strCache>
            </c:strRef>
          </c:cat>
          <c:val>
            <c:numRef>
              <c:f>'23'!$C$4:$C$8</c:f>
              <c:numCache>
                <c:formatCode>General</c:formatCode>
                <c:ptCount val="5"/>
                <c:pt idx="0">
                  <c:v>82.6</c:v>
                </c:pt>
                <c:pt idx="1">
                  <c:v>84.4</c:v>
                </c:pt>
                <c:pt idx="2">
                  <c:v>93.7</c:v>
                </c:pt>
                <c:pt idx="3">
                  <c:v>95.7</c:v>
                </c:pt>
                <c:pt idx="4">
                  <c:v>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8E-47D7-8DE0-3916F929E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928896"/>
        <c:axId val="100151296"/>
      </c:barChart>
      <c:catAx>
        <c:axId val="989288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00151296"/>
        <c:crosses val="autoZero"/>
        <c:auto val="1"/>
        <c:lblAlgn val="ctr"/>
        <c:lblOffset val="100"/>
        <c:noMultiLvlLbl val="0"/>
      </c:catAx>
      <c:valAx>
        <c:axId val="10015129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989288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ca-E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Full1!$B$1</c:f>
              <c:strCache>
                <c:ptCount val="1"/>
                <c:pt idx="0">
                  <c:v>Sèrie 1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400" b="1" dirty="0" smtClean="0"/>
                      <a:t>34,2 %</a:t>
                    </a:r>
                    <a:endParaRPr lang="en-US" sz="14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22F-43FF-814D-31C5833BD67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 b="1" dirty="0" smtClean="0"/>
                      <a:t>9,1 %</a:t>
                    </a:r>
                    <a:endParaRPr lang="en-US" sz="1400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22F-43FF-814D-31C5833BD67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Full1!$A$2:$A$3</c:f>
              <c:strCache>
                <c:ptCount val="2"/>
                <c:pt idx="0">
                  <c:v>Des dels 15 anys</c:v>
                </c:pt>
                <c:pt idx="1">
                  <c:v>Últim any</c:v>
                </c:pt>
              </c:strCache>
            </c:strRef>
          </c:cat>
          <c:val>
            <c:numRef>
              <c:f>Full1!$B$2:$B$3</c:f>
              <c:numCache>
                <c:formatCode>General</c:formatCode>
                <c:ptCount val="2"/>
                <c:pt idx="0">
                  <c:v>34.200000000000003</c:v>
                </c:pt>
                <c:pt idx="1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2F-43FF-814D-31C5833BD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22464"/>
        <c:axId val="100224000"/>
      </c:barChart>
      <c:catAx>
        <c:axId val="100222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ca-ES"/>
          </a:p>
        </c:txPr>
        <c:crossAx val="100224000"/>
        <c:crosses val="autoZero"/>
        <c:auto val="1"/>
        <c:lblAlgn val="ctr"/>
        <c:lblOffset val="100"/>
        <c:noMultiLvlLbl val="0"/>
      </c:catAx>
      <c:valAx>
        <c:axId val="100224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0222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ca-E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50672481660932323"/>
          <c:y val="3.990290141373181E-2"/>
          <c:w val="0.45910708722741433"/>
          <c:h val="0.9036419030364147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4F81BD">
                  <a:lumMod val="7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1-ED39-4C33-AB76-16B11B58DE6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D39-4C33-AB76-16B11B58DE6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D39-4C33-AB76-16B11B58DE6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ED39-4C33-AB76-16B11B58DE6B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D39-4C33-AB76-16B11B58DE6B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ED39-4C33-AB76-16B11B58DE6B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D39-4C33-AB76-16B11B58DE6B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ED39-4C33-AB76-16B11B58DE6B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ED39-4C33-AB76-16B11B58DE6B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ED39-4C33-AB76-16B11B58DE6B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ED39-4C33-AB76-16B11B58DE6B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ED39-4C33-AB76-16B11B58DE6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D39-4C33-AB76-16B11B58DE6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ED39-4C33-AB76-16B11B58DE6B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ED39-4C33-AB76-16B11B58DE6B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ED39-4C33-AB76-16B11B58DE6B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ED39-4C33-AB76-16B11B58DE6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26,0 %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D39-4C33-AB76-16B11B58DE6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22,1 %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D39-4C33-AB76-16B11B58DE6B}"/>
                </c:ext>
              </c:extLst>
            </c:dLbl>
            <c:dLbl>
              <c:idx val="3"/>
              <c:spPr/>
              <c:txPr>
                <a:bodyPr/>
                <a:lstStyle/>
                <a:p>
                  <a:pPr algn="ctr">
                    <a:defRPr lang="en-US" sz="1300" b="1" i="0" u="none" strike="noStrike" kern="1200" baseline="0"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a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D39-4C33-AB76-16B11B58DE6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dirty="0" smtClean="0"/>
                      <a:t>7,8 %</a:t>
                    </a:r>
                    <a:endParaRPr lang="en-US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D39-4C33-AB76-16B11B58DE6B}"/>
                </c:ext>
              </c:extLst>
            </c:dLbl>
            <c:dLbl>
              <c:idx val="5"/>
              <c:spPr/>
              <c:txPr>
                <a:bodyPr/>
                <a:lstStyle/>
                <a:p>
                  <a:pPr>
                    <a:defRPr sz="1300" b="1"/>
                  </a:pPr>
                  <a:endParaRPr lang="ca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D39-4C33-AB76-16B11B58DE6B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3,3 %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D39-4C33-AB76-16B11B58DE6B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pPr>
                      <a:defRPr sz="1300" b="1"/>
                    </a:pPr>
                    <a:r>
                      <a:rPr lang="en-US" dirty="0" smtClean="0"/>
                      <a:t>3,2 %</a:t>
                    </a:r>
                    <a:endParaRPr lang="en-US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D39-4C33-AB76-16B11B58DE6B}"/>
                </c:ext>
              </c:extLst>
            </c:dLbl>
            <c:dLbl>
              <c:idx val="9"/>
              <c:spPr/>
              <c:txPr>
                <a:bodyPr/>
                <a:lstStyle/>
                <a:p>
                  <a:pPr>
                    <a:defRPr sz="1300" b="1"/>
                  </a:pPr>
                  <a:endParaRPr lang="ca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D39-4C33-AB76-16B11B58DE6B}"/>
                </c:ext>
              </c:extLst>
            </c:dLbl>
            <c:dLbl>
              <c:idx val="12"/>
              <c:spPr/>
              <c:txPr>
                <a:bodyPr/>
                <a:lstStyle/>
                <a:p>
                  <a:pPr>
                    <a:defRPr sz="1300" b="1"/>
                  </a:pPr>
                  <a:endParaRPr lang="ca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D39-4C33-AB76-16B11B58DE6B}"/>
                </c:ext>
              </c:extLst>
            </c:dLbl>
            <c:dLbl>
              <c:idx val="13"/>
              <c:spPr/>
              <c:txPr>
                <a:bodyPr/>
                <a:lstStyle/>
                <a:p>
                  <a:pPr>
                    <a:defRPr sz="1300" b="1"/>
                  </a:pPr>
                  <a:endParaRPr lang="ca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D39-4C33-AB76-16B11B58DE6B}"/>
                </c:ext>
              </c:extLst>
            </c:dLbl>
            <c:dLbl>
              <c:idx val="16"/>
              <c:spPr/>
              <c:txPr>
                <a:bodyPr/>
                <a:lstStyle/>
                <a:p>
                  <a:pPr>
                    <a:defRPr sz="1300" b="1"/>
                  </a:pPr>
                  <a:endParaRPr lang="ca-E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ED39-4C33-AB76-16B11B58DE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'29'!$A$27:$A$36</c:f>
              <c:strCache>
                <c:ptCount val="9"/>
                <c:pt idx="0">
                  <c:v>VICTIMITZACIÓ GENERAL</c:v>
                </c:pt>
                <c:pt idx="2">
                  <c:v>COMENTARIS, GESTOS SEXUALS O CIBERASSETJAMENT</c:v>
                </c:pt>
                <c:pt idx="4">
                  <c:v>TOCAMENTS SEXUALS/OBLIGAR A VEURE PORNOGRAFIA</c:v>
                </c:pt>
                <c:pt idx="6">
                  <c:v>VIOLÈNCIA FÍSICA</c:v>
                </c:pt>
                <c:pt idx="8">
                  <c:v>VIOLACIONS/INTENTS DE VIOLACIÓ</c:v>
                </c:pt>
              </c:strCache>
            </c:strRef>
          </c:cat>
          <c:val>
            <c:numRef>
              <c:f>'29'!$B$27:$B$36</c:f>
              <c:numCache>
                <c:formatCode>General</c:formatCode>
                <c:ptCount val="10"/>
                <c:pt idx="0" formatCode="0.0">
                  <c:v>26</c:v>
                </c:pt>
                <c:pt idx="2" formatCode="0.0">
                  <c:v>22.1</c:v>
                </c:pt>
                <c:pt idx="4" formatCode="0.0">
                  <c:v>7.8</c:v>
                </c:pt>
                <c:pt idx="6" formatCode="0.0">
                  <c:v>3.3204235523222096</c:v>
                </c:pt>
                <c:pt idx="8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D39-4C33-AB76-16B11B58D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00394112"/>
        <c:axId val="100395648"/>
      </c:barChart>
      <c:catAx>
        <c:axId val="1003941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ca-ES"/>
          </a:p>
        </c:txPr>
        <c:crossAx val="100395648"/>
        <c:crosses val="autoZero"/>
        <c:auto val="1"/>
        <c:lblAlgn val="ctr"/>
        <c:lblOffset val="100"/>
        <c:noMultiLvlLbl val="0"/>
      </c:catAx>
      <c:valAx>
        <c:axId val="100395648"/>
        <c:scaling>
          <c:orientation val="minMax"/>
        </c:scaling>
        <c:delete val="1"/>
        <c:axPos val="b"/>
        <c:numFmt formatCode="0.0" sourceLinked="1"/>
        <c:majorTickMark val="out"/>
        <c:minorTickMark val="none"/>
        <c:tickLblPos val="nextTo"/>
        <c:crossAx val="100394112"/>
        <c:crosses val="max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ca-E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7562366200101098E-2"/>
          <c:y val="0.15957221684363113"/>
          <c:w val="0.9648752675997978"/>
          <c:h val="0.748696793830667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10,3 %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539-444B-B5A5-B7C9E3519E3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12,4 %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539-444B-B5A5-B7C9E3519E3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12,0 %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539-444B-B5A5-B7C9E3519E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'30'!$A$3:$A$5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'30'!$B$3:$B$5</c:f>
              <c:numCache>
                <c:formatCode>0.0</c:formatCode>
                <c:ptCount val="3"/>
                <c:pt idx="0">
                  <c:v>10.3</c:v>
                </c:pt>
                <c:pt idx="1">
                  <c:v>12.4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39-444B-B5A5-B7C9E3519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616448"/>
        <c:axId val="98617984"/>
      </c:barChart>
      <c:catAx>
        <c:axId val="98616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ca-ES"/>
          </a:p>
        </c:txPr>
        <c:crossAx val="98617984"/>
        <c:crosses val="autoZero"/>
        <c:auto val="1"/>
        <c:lblAlgn val="ctr"/>
        <c:lblOffset val="100"/>
        <c:noMultiLvlLbl val="0"/>
      </c:catAx>
      <c:valAx>
        <c:axId val="9861798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9861644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44,4 %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0A2-4C30-A3A4-1B81FE3BC63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37,3 %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0A2-4C30-A3A4-1B81FE3BC63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29,5 %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0A2-4C30-A3A4-1B81FE3BC63A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'30'!$A$24:$A$26</c:f>
              <c:strCache>
                <c:ptCount val="3"/>
                <c:pt idx="0">
                  <c:v>Coneguts</c:v>
                </c:pt>
                <c:pt idx="1">
                  <c:v>Familiars</c:v>
                </c:pt>
                <c:pt idx="2">
                  <c:v>No coneguts</c:v>
                </c:pt>
              </c:strCache>
            </c:strRef>
          </c:cat>
          <c:val>
            <c:numRef>
              <c:f>'30'!$B$24:$B$26</c:f>
              <c:numCache>
                <c:formatCode>0.0</c:formatCode>
                <c:ptCount val="3"/>
                <c:pt idx="0">
                  <c:v>44.412356581657129</c:v>
                </c:pt>
                <c:pt idx="1">
                  <c:v>37.306534954291742</c:v>
                </c:pt>
                <c:pt idx="2">
                  <c:v>29.531477607975553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A2-4C30-A3A4-1B81FE3BC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30368"/>
        <c:axId val="100731904"/>
      </c:barChart>
      <c:catAx>
        <c:axId val="100730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ca-ES"/>
          </a:p>
        </c:txPr>
        <c:crossAx val="100731904"/>
        <c:crosses val="autoZero"/>
        <c:auto val="1"/>
        <c:lblAlgn val="ctr"/>
        <c:lblOffset val="100"/>
        <c:noMultiLvlLbl val="0"/>
      </c:catAx>
      <c:valAx>
        <c:axId val="10073190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00730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'5'!$A$4</c:f>
              <c:strCache>
                <c:ptCount val="1"/>
                <c:pt idx="0">
                  <c:v>Fets menys greus</c:v>
                </c:pt>
              </c:strCache>
            </c:strRef>
          </c:tx>
          <c:spPr>
            <a:solidFill>
              <a:srgbClr val="4BACC6">
                <a:lumMod val="40000"/>
                <a:lumOff val="60000"/>
              </a:srgb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51,3 %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2DC-43FC-8499-D6C2F908997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47,3 %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2DC-43FC-8499-D6C2F908997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11,9 %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2DC-43FC-8499-D6C2F9089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'5'!$B$3:$D$3</c:f>
              <c:strCache>
                <c:ptCount val="3"/>
                <c:pt idx="0">
                  <c:v>Tota la vida</c:v>
                </c:pt>
                <c:pt idx="1">
                  <c:v>Des dels 15 anys</c:v>
                </c:pt>
                <c:pt idx="2">
                  <c:v>Últim any</c:v>
                </c:pt>
              </c:strCache>
            </c:strRef>
          </c:cat>
          <c:val>
            <c:numRef>
              <c:f>'5'!$B$4:$D$4</c:f>
              <c:numCache>
                <c:formatCode>General</c:formatCode>
                <c:ptCount val="3"/>
                <c:pt idx="0">
                  <c:v>51.3</c:v>
                </c:pt>
                <c:pt idx="1">
                  <c:v>47.3</c:v>
                </c:pt>
                <c:pt idx="2">
                  <c:v>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DC-43FC-8499-D6C2F9089970}"/>
            </c:ext>
          </c:extLst>
        </c:ser>
        <c:ser>
          <c:idx val="1"/>
          <c:order val="1"/>
          <c:tx>
            <c:strRef>
              <c:f>'5'!$A$5</c:f>
              <c:strCache>
                <c:ptCount val="1"/>
                <c:pt idx="0">
                  <c:v>Fets greus</c:v>
                </c:pt>
              </c:strCache>
            </c:strRef>
          </c:tx>
          <c:spPr>
            <a:solidFill>
              <a:srgbClr val="4F81BD">
                <a:lumMod val="60000"/>
                <a:lumOff val="40000"/>
              </a:srgb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37,9 %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2DC-43FC-8499-D6C2F908997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33,4 %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2DC-43FC-8499-D6C2F908997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6,1 %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2DC-43FC-8499-D6C2F9089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'5'!$B$3:$D$3</c:f>
              <c:strCache>
                <c:ptCount val="3"/>
                <c:pt idx="0">
                  <c:v>Tota la vida</c:v>
                </c:pt>
                <c:pt idx="1">
                  <c:v>Des dels 15 anys</c:v>
                </c:pt>
                <c:pt idx="2">
                  <c:v>Últim any</c:v>
                </c:pt>
              </c:strCache>
            </c:strRef>
          </c:cat>
          <c:val>
            <c:numRef>
              <c:f>'5'!$B$5:$D$5</c:f>
              <c:numCache>
                <c:formatCode>General</c:formatCode>
                <c:ptCount val="3"/>
                <c:pt idx="0">
                  <c:v>37.9</c:v>
                </c:pt>
                <c:pt idx="1">
                  <c:v>33.4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DC-43FC-8499-D6C2F9089970}"/>
            </c:ext>
          </c:extLst>
        </c:ser>
        <c:ser>
          <c:idx val="2"/>
          <c:order val="2"/>
          <c:tx>
            <c:strRef>
              <c:f>'5'!$A$6</c:f>
              <c:strCache>
                <c:ptCount val="1"/>
                <c:pt idx="0">
                  <c:v>Fets molt greus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27,4 %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2DC-43FC-8499-D6C2F9089970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20,5 %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2DC-43FC-8499-D6C2F908997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2DC-43FC-8499-D6C2F90899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'5'!$B$3:$D$3</c:f>
              <c:strCache>
                <c:ptCount val="3"/>
                <c:pt idx="0">
                  <c:v>Tota la vida</c:v>
                </c:pt>
                <c:pt idx="1">
                  <c:v>Des dels 15 anys</c:v>
                </c:pt>
                <c:pt idx="2">
                  <c:v>Últim any</c:v>
                </c:pt>
              </c:strCache>
            </c:strRef>
          </c:cat>
          <c:val>
            <c:numRef>
              <c:f>'5'!$B$6:$D$6</c:f>
              <c:numCache>
                <c:formatCode>General</c:formatCode>
                <c:ptCount val="3"/>
                <c:pt idx="0">
                  <c:v>27.4</c:v>
                </c:pt>
                <c:pt idx="1">
                  <c:v>20.5</c:v>
                </c:pt>
                <c:pt idx="2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DC-43FC-8499-D6C2F9089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89921792"/>
        <c:axId val="89952256"/>
      </c:barChart>
      <c:catAx>
        <c:axId val="89921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89952256"/>
        <c:crosses val="autoZero"/>
        <c:auto val="1"/>
        <c:lblAlgn val="ctr"/>
        <c:lblOffset val="100"/>
        <c:noMultiLvlLbl val="0"/>
      </c:catAx>
      <c:valAx>
        <c:axId val="89952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99217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5875253100005904E-2"/>
          <c:y val="2.5852239691991939E-2"/>
          <c:w val="0.96504392404847905"/>
          <c:h val="0.75233834271367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Full8!$B$4</c:f>
              <c:strCache>
                <c:ptCount val="1"/>
                <c:pt idx="0">
                  <c:v>Amb diversitat funcional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58,0 %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10E-47F7-8E0D-0A310D8E3A4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17,1 %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10E-47F7-8E0D-0A310D8E3A4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33,1 %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10E-47F7-8E0D-0A310D8E3A4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41,1 %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10E-47F7-8E0D-0A310D8E3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Full8!$A$5:$A$8</c:f>
              <c:strCache>
                <c:ptCount val="4"/>
                <c:pt idx="0">
                  <c:v>Víctima en qualsevol bloc (inclou infància)*</c:v>
                </c:pt>
                <c:pt idx="1">
                  <c:v>Víctima al bloc infància*</c:v>
                </c:pt>
                <c:pt idx="2">
                  <c:v>Víctima al bloc no parella*</c:v>
                </c:pt>
                <c:pt idx="3">
                  <c:v>Víctima blocs parella o ex-parella</c:v>
                </c:pt>
              </c:strCache>
            </c:strRef>
          </c:cat>
          <c:val>
            <c:numRef>
              <c:f>Full8!$B$5:$B$8</c:f>
              <c:numCache>
                <c:formatCode>0.0</c:formatCode>
                <c:ptCount val="4"/>
                <c:pt idx="0">
                  <c:v>57.963932233828977</c:v>
                </c:pt>
                <c:pt idx="1">
                  <c:v>17.076178867657834</c:v>
                </c:pt>
                <c:pt idx="2">
                  <c:v>33.095544361762741</c:v>
                </c:pt>
                <c:pt idx="3">
                  <c:v>41.093599809634455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0E-47F7-8E0D-0A310D8E3A46}"/>
            </c:ext>
          </c:extLst>
        </c:ser>
        <c:ser>
          <c:idx val="1"/>
          <c:order val="1"/>
          <c:tx>
            <c:strRef>
              <c:f>Full8!$C$4</c:f>
              <c:strCache>
                <c:ptCount val="1"/>
                <c:pt idx="0">
                  <c:v>Sense diversitat funcional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49,9 %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10E-47F7-8E0D-0A310D8E3A4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13,0 %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10E-47F7-8E0D-0A310D8E3A4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30,0 %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10E-47F7-8E0D-0A310D8E3A4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33,4 %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10E-47F7-8E0D-0A310D8E3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Full8!$A$5:$A$8</c:f>
              <c:strCache>
                <c:ptCount val="4"/>
                <c:pt idx="0">
                  <c:v>Víctima en qualsevol bloc (inclou infància)*</c:v>
                </c:pt>
                <c:pt idx="1">
                  <c:v>Víctima al bloc infància*</c:v>
                </c:pt>
                <c:pt idx="2">
                  <c:v>Víctima al bloc no parella*</c:v>
                </c:pt>
                <c:pt idx="3">
                  <c:v>Víctima blocs parella o ex-parella</c:v>
                </c:pt>
              </c:strCache>
            </c:strRef>
          </c:cat>
          <c:val>
            <c:numRef>
              <c:f>Full8!$C$5:$C$8</c:f>
              <c:numCache>
                <c:formatCode>0.0</c:formatCode>
                <c:ptCount val="4"/>
                <c:pt idx="0">
                  <c:v>49.869187227098784</c:v>
                </c:pt>
                <c:pt idx="1">
                  <c:v>13.021142812487257</c:v>
                </c:pt>
                <c:pt idx="2">
                  <c:v>30.017099506739786</c:v>
                </c:pt>
                <c:pt idx="3">
                  <c:v>33.392200711461754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10E-47F7-8E0D-0A310D8E3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501184"/>
        <c:axId val="121502720"/>
      </c:barChart>
      <c:catAx>
        <c:axId val="121501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ca-ES"/>
          </a:p>
        </c:txPr>
        <c:crossAx val="121502720"/>
        <c:crosses val="autoZero"/>
        <c:auto val="1"/>
        <c:lblAlgn val="ctr"/>
        <c:lblOffset val="100"/>
        <c:noMultiLvlLbl val="0"/>
      </c:catAx>
      <c:valAx>
        <c:axId val="12150272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2150118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ca-E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'33'!$F$56</c:f>
              <c:strCache>
                <c:ptCount val="1"/>
                <c:pt idx="0">
                  <c:v>% sobre dones amb discapacitat que les limiti greument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60,1 %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925-401F-946E-BF86B018DCA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30,2 %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925-401F-946E-BF86B018DCA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32,8 %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0925-401F-946E-BF86B018DCA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43,1 %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925-401F-946E-BF86B018D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'33'!$A$57:$A$60</c:f>
              <c:strCache>
                <c:ptCount val="4"/>
                <c:pt idx="0">
                  <c:v>Víctima en qualsevol bloc (inclou infància) *</c:v>
                </c:pt>
                <c:pt idx="1">
                  <c:v>Víctima bloc infància *</c:v>
                </c:pt>
                <c:pt idx="2">
                  <c:v>Víctima bloc no parella *</c:v>
                </c:pt>
                <c:pt idx="3">
                  <c:v>Víctima blocs parella o exparella</c:v>
                </c:pt>
              </c:strCache>
            </c:strRef>
          </c:cat>
          <c:val>
            <c:numRef>
              <c:f>'33'!$F$57:$F$60</c:f>
              <c:numCache>
                <c:formatCode>0.0</c:formatCode>
                <c:ptCount val="4"/>
                <c:pt idx="0">
                  <c:v>60.051681894668995</c:v>
                </c:pt>
                <c:pt idx="1">
                  <c:v>30.23862874756426</c:v>
                </c:pt>
                <c:pt idx="2">
                  <c:v>32.751929069609851</c:v>
                </c:pt>
                <c:pt idx="3">
                  <c:v>43.058077452493357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25-401F-946E-BF86B018DCA1}"/>
            </c:ext>
          </c:extLst>
        </c:ser>
        <c:ser>
          <c:idx val="0"/>
          <c:order val="1"/>
          <c:tx>
            <c:strRef>
              <c:f>'33'!$E$56</c:f>
              <c:strCache>
                <c:ptCount val="1"/>
                <c:pt idx="0">
                  <c:v>% sobre dones sense discapacitat que les limiti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49,8 %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0925-401F-946E-BF86B018DCA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12,9 %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0925-401F-946E-BF86B018DCA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30,1 %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0925-401F-946E-BF86B018DCA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31,9 %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925-401F-946E-BF86B018D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'33'!$A$57:$A$60</c:f>
              <c:strCache>
                <c:ptCount val="4"/>
                <c:pt idx="0">
                  <c:v>Víctima en qualsevol bloc (inclou infància) *</c:v>
                </c:pt>
                <c:pt idx="1">
                  <c:v>Víctima bloc infància *</c:v>
                </c:pt>
                <c:pt idx="2">
                  <c:v>Víctima bloc no parella *</c:v>
                </c:pt>
                <c:pt idx="3">
                  <c:v>Víctima blocs parella o exparella</c:v>
                </c:pt>
              </c:strCache>
            </c:strRef>
          </c:cat>
          <c:val>
            <c:numRef>
              <c:f>'33'!$E$57:$E$60</c:f>
              <c:numCache>
                <c:formatCode>0.0</c:formatCode>
                <c:ptCount val="4"/>
                <c:pt idx="0">
                  <c:v>49.751258863352241</c:v>
                </c:pt>
                <c:pt idx="1">
                  <c:v>12.949548631234093</c:v>
                </c:pt>
                <c:pt idx="2">
                  <c:v>30.093759847166591</c:v>
                </c:pt>
                <c:pt idx="3">
                  <c:v>31.882419794715176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925-401F-946E-BF86B018D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504512"/>
        <c:axId val="121506048"/>
      </c:barChart>
      <c:catAx>
        <c:axId val="121504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ca-ES"/>
          </a:p>
        </c:txPr>
        <c:crossAx val="121506048"/>
        <c:crosses val="autoZero"/>
        <c:auto val="1"/>
        <c:lblAlgn val="ctr"/>
        <c:lblOffset val="100"/>
        <c:noMultiLvlLbl val="0"/>
      </c:catAx>
      <c:valAx>
        <c:axId val="121506048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215045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ca-E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'26'!$A$60</c:f>
              <c:strCache>
                <c:ptCount val="1"/>
                <c:pt idx="0">
                  <c:v>Mai o gairebé mai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34,3 %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118-476C-8FF9-6B81F912B5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'26'!$C$60</c:f>
              <c:numCache>
                <c:formatCode>0.0</c:formatCode>
                <c:ptCount val="1"/>
                <c:pt idx="0">
                  <c:v>34.315608712620097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18-476C-8FF9-6B81F912B549}"/>
            </c:ext>
          </c:extLst>
        </c:ser>
        <c:ser>
          <c:idx val="1"/>
          <c:order val="1"/>
          <c:tx>
            <c:strRef>
              <c:f>'26'!$A$61</c:f>
              <c:strCache>
                <c:ptCount val="1"/>
                <c:pt idx="0">
                  <c:v>Poques vegades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'26'!$C$61</c:f>
              <c:numCache>
                <c:formatCode>0.0</c:formatCode>
                <c:ptCount val="1"/>
                <c:pt idx="0">
                  <c:v>33.392655585530697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18-476C-8FF9-6B81F912B549}"/>
            </c:ext>
          </c:extLst>
        </c:ser>
        <c:ser>
          <c:idx val="2"/>
          <c:order val="2"/>
          <c:tx>
            <c:strRef>
              <c:f>'26'!$A$62</c:f>
              <c:strCache>
                <c:ptCount val="1"/>
                <c:pt idx="0">
                  <c:v>Força vegades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'26'!$C$62</c:f>
              <c:numCache>
                <c:formatCode>0.0</c:formatCode>
                <c:ptCount val="1"/>
                <c:pt idx="0">
                  <c:v>10.939708037861537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18-476C-8FF9-6B81F912B549}"/>
            </c:ext>
          </c:extLst>
        </c:ser>
        <c:ser>
          <c:idx val="3"/>
          <c:order val="3"/>
          <c:tx>
            <c:strRef>
              <c:f>'26'!$A$63</c:f>
              <c:strCache>
                <c:ptCount val="1"/>
                <c:pt idx="0">
                  <c:v>Sovint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'26'!$C$63</c:f>
              <c:numCache>
                <c:formatCode>0.0</c:formatCode>
                <c:ptCount val="1"/>
                <c:pt idx="0">
                  <c:v>8.4299752814212319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18-476C-8FF9-6B81F912B549}"/>
            </c:ext>
          </c:extLst>
        </c:ser>
        <c:ser>
          <c:idx val="4"/>
          <c:order val="4"/>
          <c:tx>
            <c:strRef>
              <c:f>'26'!$A$64</c:f>
              <c:strCache>
                <c:ptCount val="1"/>
                <c:pt idx="0">
                  <c:v>Contínuament, sempre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'26'!$C$64</c:f>
              <c:numCache>
                <c:formatCode>0.0</c:formatCode>
                <c:ptCount val="1"/>
                <c:pt idx="0">
                  <c:v>12.922052382566514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18-476C-8FF9-6B81F912B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617408"/>
        <c:axId val="121627392"/>
      </c:barChart>
      <c:catAx>
        <c:axId val="121617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ca-ES"/>
          </a:p>
        </c:txPr>
        <c:crossAx val="121627392"/>
        <c:crosses val="autoZero"/>
        <c:auto val="1"/>
        <c:lblAlgn val="ctr"/>
        <c:lblOffset val="100"/>
        <c:noMultiLvlLbl val="0"/>
      </c:catAx>
      <c:valAx>
        <c:axId val="12162739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1617408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70868591761409228"/>
          <c:y val="0.46272253274540381"/>
          <c:w val="0.25799988272907948"/>
          <c:h val="0.3117409847181730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7123148148148144E-2"/>
          <c:y val="3.7482758620689657E-2"/>
          <c:w val="0.62153040123456793"/>
          <c:h val="0.8750320881226053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'26'!$A$82</c:f>
              <c:strCache>
                <c:ptCount val="1"/>
                <c:pt idx="0">
                  <c:v>Mai o gairebé mai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75,7 %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497-467E-B20A-12DBE9934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'26'!$C$82</c:f>
              <c:numCache>
                <c:formatCode>0.0</c:formatCode>
                <c:ptCount val="1"/>
                <c:pt idx="0">
                  <c:v>75.737172880536036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7-467E-B20A-12DBE9934A46}"/>
            </c:ext>
          </c:extLst>
        </c:ser>
        <c:ser>
          <c:idx val="1"/>
          <c:order val="1"/>
          <c:tx>
            <c:strRef>
              <c:f>'26'!$A$83</c:f>
              <c:strCache>
                <c:ptCount val="1"/>
                <c:pt idx="0">
                  <c:v>Poques vegades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'26'!$C$83</c:f>
              <c:numCache>
                <c:formatCode>0.0</c:formatCode>
                <c:ptCount val="1"/>
                <c:pt idx="0">
                  <c:v>10.331646548933085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97-467E-B20A-12DBE9934A46}"/>
            </c:ext>
          </c:extLst>
        </c:ser>
        <c:ser>
          <c:idx val="2"/>
          <c:order val="2"/>
          <c:tx>
            <c:strRef>
              <c:f>'26'!$A$84</c:f>
              <c:strCache>
                <c:ptCount val="1"/>
                <c:pt idx="0">
                  <c:v>Força vegades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'26'!$C$84</c:f>
              <c:numCache>
                <c:formatCode>0.0</c:formatCode>
                <c:ptCount val="1"/>
                <c:pt idx="0">
                  <c:v>5.3829652559125121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97-467E-B20A-12DBE9934A46}"/>
            </c:ext>
          </c:extLst>
        </c:ser>
        <c:ser>
          <c:idx val="3"/>
          <c:order val="3"/>
          <c:tx>
            <c:strRef>
              <c:f>'26'!$A$85</c:f>
              <c:strCache>
                <c:ptCount val="1"/>
                <c:pt idx="0">
                  <c:v>Sovint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'26'!$C$85</c:f>
              <c:numCache>
                <c:formatCode>0.0</c:formatCode>
                <c:ptCount val="1"/>
                <c:pt idx="0">
                  <c:v>5.8856349749290153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97-467E-B20A-12DBE9934A46}"/>
            </c:ext>
          </c:extLst>
        </c:ser>
        <c:ser>
          <c:idx val="4"/>
          <c:order val="4"/>
          <c:tx>
            <c:strRef>
              <c:f>'26'!$A$86</c:f>
              <c:strCache>
                <c:ptCount val="1"/>
                <c:pt idx="0">
                  <c:v>Contínuament, sempre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'26'!$C$59</c:f>
              <c:strCache>
                <c:ptCount val="1"/>
                <c:pt idx="0">
                  <c:v>Últim any</c:v>
                </c:pt>
              </c:strCache>
            </c:strRef>
          </c:cat>
          <c:val>
            <c:numRef>
              <c:f>'26'!$C$86</c:f>
              <c:numCache>
                <c:formatCode>0.0</c:formatCode>
                <c:ptCount val="1"/>
                <c:pt idx="0">
                  <c:v>2.6625803396894185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97-467E-B20A-12DBE9934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798656"/>
        <c:axId val="121800192"/>
      </c:barChart>
      <c:catAx>
        <c:axId val="121798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1800192"/>
        <c:crosses val="autoZero"/>
        <c:auto val="1"/>
        <c:lblAlgn val="ctr"/>
        <c:lblOffset val="100"/>
        <c:noMultiLvlLbl val="0"/>
      </c:catAx>
      <c:valAx>
        <c:axId val="12180019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21798656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69885416666666667"/>
          <c:y val="0.49921264367816098"/>
          <c:w val="0.25802854938271608"/>
          <c:h val="0.311775622605364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'27'!$C$3</c:f>
              <c:strCache>
                <c:ptCount val="1"/>
                <c:pt idx="0">
                  <c:v>Força vegades, sovint, continuament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1-8612-4C0C-A8F3-2A7DDAC94ECE}"/>
              </c:ext>
            </c:extLst>
          </c:dPt>
          <c:dPt>
            <c:idx val="3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3-8612-4C0C-A8F3-2A7DDAC94ECE}"/>
              </c:ext>
            </c:extLst>
          </c:dPt>
          <c:dPt>
            <c:idx val="5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5-8612-4C0C-A8F3-2A7DDAC94ECE}"/>
              </c:ext>
            </c:extLst>
          </c:dPt>
          <c:dPt>
            <c:idx val="7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7-8612-4C0C-A8F3-2A7DDAC94ECE}"/>
              </c:ext>
            </c:extLst>
          </c:dPt>
          <c:dPt>
            <c:idx val="9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9-8612-4C0C-A8F3-2A7DDAC94ECE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11,5 %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612-4C0C-A8F3-2A7DDAC94EC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2,6 %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612-4C0C-A8F3-2A7DDAC94EC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14,4 %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8612-4C0C-A8F3-2A7DDAC94EC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1,7 %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612-4C0C-A8F3-2A7DDAC94ECE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16,8 %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612-4C0C-A8F3-2A7DDAC94ECE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4,0 %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612-4C0C-A8F3-2A7DDAC94ECE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12,5 %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8612-4C0C-A8F3-2A7DDAC94ECE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mtClean="0"/>
                      <a:t>1,2 %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612-4C0C-A8F3-2A7DDAC94ECE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mtClean="0"/>
                      <a:t>7,1 %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8612-4C0C-A8F3-2A7DDAC94ECE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r>
                      <a:rPr lang="en-US" smtClean="0"/>
                      <a:t>1,1 %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612-4C0C-A8F3-2A7DDAC94ECE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'27'!$A$4:$B$13</c:f>
              <c:multiLvlStrCache>
                <c:ptCount val="10"/>
                <c:lvl>
                  <c:pt idx="0">
                    <c:v>Dona víctima</c:v>
                  </c:pt>
                  <c:pt idx="1">
                    <c:v>Dona no víctima</c:v>
                  </c:pt>
                  <c:pt idx="2">
                    <c:v>Dona víctima</c:v>
                  </c:pt>
                  <c:pt idx="3">
                    <c:v>Dona no víctima</c:v>
                  </c:pt>
                  <c:pt idx="4">
                    <c:v>Dona víctima</c:v>
                  </c:pt>
                  <c:pt idx="5">
                    <c:v>Dona no víctima</c:v>
                  </c:pt>
                  <c:pt idx="6">
                    <c:v>Dona víctima</c:v>
                  </c:pt>
                  <c:pt idx="7">
                    <c:v>Dona no víctima</c:v>
                  </c:pt>
                  <c:pt idx="8">
                    <c:v>Dona víctima</c:v>
                  </c:pt>
                  <c:pt idx="9">
                    <c:v>Dona no víctima</c:v>
                  </c:pt>
                </c:lvl>
                <c:lvl>
                  <c:pt idx="0">
                    <c:v>Transtorns de la son</c:v>
                  </c:pt>
                  <c:pt idx="2">
                    <c:v>Depressió, ansietat, canvis d'humor, falta d'inicitiva</c:v>
                  </c:pt>
                  <c:pt idx="4">
                    <c:v>Problemes d'aprenentatge, problemes escola, falta de concentració</c:v>
                  </c:pt>
                  <c:pt idx="6">
                    <c:v>Ràbia, agressivitat</c:v>
                  </c:pt>
                  <c:pt idx="8">
                    <c:v>Aïllament, falta de relacions amb altres nens/nenes</c:v>
                  </c:pt>
                </c:lvl>
              </c:multiLvlStrCache>
            </c:multiLvlStrRef>
          </c:cat>
          <c:val>
            <c:numRef>
              <c:f>'27'!$C$4:$C$13</c:f>
              <c:numCache>
                <c:formatCode>0.0</c:formatCode>
                <c:ptCount val="10"/>
                <c:pt idx="0">
                  <c:v>11.532981880583694</c:v>
                </c:pt>
                <c:pt idx="1">
                  <c:v>2.6308435849075602</c:v>
                </c:pt>
                <c:pt idx="2">
                  <c:v>14.371310372560444</c:v>
                </c:pt>
                <c:pt idx="3">
                  <c:v>1.6660220574797486</c:v>
                </c:pt>
                <c:pt idx="4">
                  <c:v>16.787000556432073</c:v>
                </c:pt>
                <c:pt idx="5">
                  <c:v>3.9603536133389543</c:v>
                </c:pt>
                <c:pt idx="6">
                  <c:v>12.487807602241251</c:v>
                </c:pt>
                <c:pt idx="7">
                  <c:v>1.1935669510001674</c:v>
                </c:pt>
                <c:pt idx="8">
                  <c:v>7.1039300772330947</c:v>
                </c:pt>
                <c:pt idx="9">
                  <c:v>1.140335505105847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612-4C0C-A8F3-2A7DDAC94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33184"/>
        <c:axId val="121955456"/>
      </c:barChart>
      <c:catAx>
        <c:axId val="121933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1955456"/>
        <c:crosses val="autoZero"/>
        <c:auto val="1"/>
        <c:lblAlgn val="ctr"/>
        <c:lblOffset val="100"/>
        <c:noMultiLvlLbl val="0"/>
      </c:catAx>
      <c:valAx>
        <c:axId val="12195545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21933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'Maltractament propi'!$E$34</c:f>
              <c:strCache>
                <c:ptCount val="1"/>
                <c:pt idx="0">
                  <c:v>Víctimes d'ex-parella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79,8 %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E73-442D-BC16-F60AB3065C6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84,8 %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E73-442D-BC16-F60AB3065C6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86,1 %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E73-442D-BC16-F60AB3065C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'Maltractament propi'!$B$35:$B$37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'Maltractament propi'!$E$35:$E$37</c:f>
              <c:numCache>
                <c:formatCode>0.0</c:formatCode>
                <c:ptCount val="3"/>
                <c:pt idx="0">
                  <c:v>79.785906116224709</c:v>
                </c:pt>
                <c:pt idx="1">
                  <c:v>84.821989622163116</c:v>
                </c:pt>
                <c:pt idx="2">
                  <c:v>86.133058796927472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73-442D-BC16-F60AB3065C6B}"/>
            </c:ext>
          </c:extLst>
        </c:ser>
        <c:ser>
          <c:idx val="1"/>
          <c:order val="1"/>
          <c:tx>
            <c:strRef>
              <c:f>'Maltractament propi'!$F$34</c:f>
              <c:strCache>
                <c:ptCount val="1"/>
                <c:pt idx="0">
                  <c:v>Víctimes de parella actual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32,8 %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E73-442D-BC16-F60AB3065C6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55,2 %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E73-442D-BC16-F60AB3065C6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72,8 %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E73-442D-BC16-F60AB3065C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'Maltractament propi'!$B$35:$B$37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'Maltractament propi'!$F$35:$F$37</c:f>
              <c:numCache>
                <c:formatCode>0.0</c:formatCode>
                <c:ptCount val="3"/>
                <c:pt idx="0">
                  <c:v>32.82793693502046</c:v>
                </c:pt>
                <c:pt idx="1">
                  <c:v>55.202749096894301</c:v>
                </c:pt>
                <c:pt idx="2">
                  <c:v>72.806807160696493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E73-442D-BC16-F60AB3065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047872"/>
        <c:axId val="122061952"/>
      </c:barChart>
      <c:catAx>
        <c:axId val="122047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ca-ES"/>
          </a:p>
        </c:txPr>
        <c:crossAx val="122061952"/>
        <c:crosses val="autoZero"/>
        <c:auto val="1"/>
        <c:lblAlgn val="ctr"/>
        <c:lblOffset val="100"/>
        <c:noMultiLvlLbl val="0"/>
      </c:catAx>
      <c:valAx>
        <c:axId val="122061952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220478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1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'Auto Percepció maltractament'!$B$100:$B$101</c:f>
              <c:strCache>
                <c:ptCount val="1"/>
                <c:pt idx="0">
                  <c:v>Es sent maltractada Parella 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33,8 %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366-4677-A7AA-F0BDD015570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44,9 %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366-4677-A7AA-F0BDD015570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61,4 %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366-4677-A7AA-F0BDD015570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65,2 %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66-4677-A7AA-F0BDD015570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67,2 %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366-4677-A7AA-F0BDD01557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'Auto Percepció maltractament'!$A$102:$A$106</c:f>
              <c:strCache>
                <c:ptCount val="5"/>
                <c:pt idx="0">
                  <c:v>violència psicològica</c:v>
                </c:pt>
                <c:pt idx="1">
                  <c:v>violència econòmica</c:v>
                </c:pt>
                <c:pt idx="2">
                  <c:v>violència sexual</c:v>
                </c:pt>
                <c:pt idx="3">
                  <c:v>violència fills/es</c:v>
                </c:pt>
                <c:pt idx="4">
                  <c:v>violència física</c:v>
                </c:pt>
              </c:strCache>
            </c:strRef>
          </c:cat>
          <c:val>
            <c:numRef>
              <c:f>'Auto Percepció maltractament'!$B$102:$B$106</c:f>
              <c:numCache>
                <c:formatCode>General</c:formatCode>
                <c:ptCount val="5"/>
                <c:pt idx="0">
                  <c:v>33.799999999999997</c:v>
                </c:pt>
                <c:pt idx="1">
                  <c:v>44.9</c:v>
                </c:pt>
                <c:pt idx="2">
                  <c:v>61.4</c:v>
                </c:pt>
                <c:pt idx="3">
                  <c:v>65.2</c:v>
                </c:pt>
                <c:pt idx="4">
                  <c:v>67.2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66-4677-A7AA-F0BDD0155705}"/>
            </c:ext>
          </c:extLst>
        </c:ser>
        <c:ser>
          <c:idx val="1"/>
          <c:order val="1"/>
          <c:tx>
            <c:strRef>
              <c:f>'Auto Percepció maltractament'!$C$100:$C$101</c:f>
              <c:strCache>
                <c:ptCount val="1"/>
                <c:pt idx="0">
                  <c:v>Es sent maltractada Ex-parella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76,6 %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366-4677-A7AA-F0BDD015570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87,1 %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366-4677-A7AA-F0BDD015570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90,4 %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366-4677-A7AA-F0BDD015570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92,2 %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5366-4677-A7AA-F0BDD015570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92,6 %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5366-4677-A7AA-F0BDD01557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'Auto Percepció maltractament'!$A$102:$A$106</c:f>
              <c:strCache>
                <c:ptCount val="5"/>
                <c:pt idx="0">
                  <c:v>violència psicològica</c:v>
                </c:pt>
                <c:pt idx="1">
                  <c:v>violència econòmica</c:v>
                </c:pt>
                <c:pt idx="2">
                  <c:v>violència sexual</c:v>
                </c:pt>
                <c:pt idx="3">
                  <c:v>violència fills/es</c:v>
                </c:pt>
                <c:pt idx="4">
                  <c:v>violència física</c:v>
                </c:pt>
              </c:strCache>
            </c:strRef>
          </c:cat>
          <c:val>
            <c:numRef>
              <c:f>'Auto Percepció maltractament'!$C$102:$C$106</c:f>
              <c:numCache>
                <c:formatCode>General</c:formatCode>
                <c:ptCount val="5"/>
                <c:pt idx="0">
                  <c:v>76.599999999999994</c:v>
                </c:pt>
                <c:pt idx="1">
                  <c:v>87.1</c:v>
                </c:pt>
                <c:pt idx="2">
                  <c:v>90.4</c:v>
                </c:pt>
                <c:pt idx="3">
                  <c:v>92.2</c:v>
                </c:pt>
                <c:pt idx="4">
                  <c:v>92.6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366-4677-A7AA-F0BDD0155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140544"/>
        <c:axId val="122142080"/>
      </c:barChart>
      <c:catAx>
        <c:axId val="1221405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ca-ES"/>
          </a:p>
        </c:txPr>
        <c:crossAx val="122142080"/>
        <c:crosses val="autoZero"/>
        <c:auto val="1"/>
        <c:lblAlgn val="ctr"/>
        <c:lblOffset val="100"/>
        <c:noMultiLvlLbl val="0"/>
      </c:catAx>
      <c:valAx>
        <c:axId val="12214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214054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ca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13247205336973E-2"/>
          <c:y val="3.3761095510460526E-2"/>
          <c:w val="0.79353735828294214"/>
          <c:h val="0.828991462634419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Full1!$J$55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71,5 %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5C2-4492-BC2A-452BE305C30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25,3 %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5C2-4492-BC2A-452BE305C3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Full1!$K$54:$L$54</c:f>
              <c:strCache>
                <c:ptCount val="2"/>
                <c:pt idx="0">
                  <c:v>Exparella</c:v>
                </c:pt>
                <c:pt idx="1">
                  <c:v>Parella</c:v>
                </c:pt>
              </c:strCache>
            </c:strRef>
          </c:cat>
          <c:val>
            <c:numRef>
              <c:f>Full1!$K$55:$L$55</c:f>
              <c:numCache>
                <c:formatCode>General</c:formatCode>
                <c:ptCount val="2"/>
                <c:pt idx="0">
                  <c:v>71.5</c:v>
                </c:pt>
                <c:pt idx="1">
                  <c:v>25.3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C2-4492-BC2A-452BE305C30D}"/>
            </c:ext>
          </c:extLst>
        </c:ser>
        <c:ser>
          <c:idx val="1"/>
          <c:order val="1"/>
          <c:tx>
            <c:strRef>
              <c:f>Full1!$J$56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74,6 %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5C2-4492-BC2A-452BE305C30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31,8 %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5C2-4492-BC2A-452BE305C3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Full1!$K$54:$L$54</c:f>
              <c:strCache>
                <c:ptCount val="2"/>
                <c:pt idx="0">
                  <c:v>Exparella</c:v>
                </c:pt>
                <c:pt idx="1">
                  <c:v>Parella</c:v>
                </c:pt>
              </c:strCache>
            </c:strRef>
          </c:cat>
          <c:val>
            <c:numRef>
              <c:f>Full1!$K$56:$L$56</c:f>
              <c:numCache>
                <c:formatCode>General</c:formatCode>
                <c:ptCount val="2"/>
                <c:pt idx="0">
                  <c:v>74.599999999999994</c:v>
                </c:pt>
                <c:pt idx="1">
                  <c:v>31.8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C2-4492-BC2A-452BE305C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4"/>
        <c:axId val="122233600"/>
        <c:axId val="122235136"/>
      </c:barChart>
      <c:catAx>
        <c:axId val="1222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ca-ES"/>
          </a:p>
        </c:txPr>
        <c:crossAx val="122235136"/>
        <c:crosses val="autoZero"/>
        <c:auto val="1"/>
        <c:lblAlgn val="ctr"/>
        <c:lblOffset val="100"/>
        <c:noMultiLvlLbl val="0"/>
      </c:catAx>
      <c:valAx>
        <c:axId val="1222351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33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6729291983430412"/>
          <c:y val="0.92974062204011232"/>
          <c:w val="0.16295186778188667"/>
          <c:h val="6.1291447842895044E-2"/>
        </c:manualLayout>
      </c:layout>
      <c:overlay val="0"/>
      <c:txPr>
        <a:bodyPr/>
        <a:lstStyle/>
        <a:p>
          <a:pPr>
            <a:defRPr sz="1200"/>
          </a:pPr>
          <a:endParaRPr lang="ca-E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ca-ES" sz="1400" b="1" i="0" baseline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Dones que denuncien del total de dones amb agressions que consideren delictives</a:t>
            </a:r>
            <a:endParaRPr lang="ca-E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5762843106109728"/>
          <c:y val="0.3281217847769029"/>
          <c:w val="0.51904030337012219"/>
          <c:h val="0.54375643044619426"/>
        </c:manualLayout>
      </c:layout>
      <c:pieChart>
        <c:varyColors val="1"/>
        <c:ser>
          <c:idx val="0"/>
          <c:order val="0"/>
          <c:spPr>
            <a:solidFill>
              <a:srgbClr val="C1E4FF"/>
            </a:solidFill>
          </c:spPr>
          <c:explosion val="7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BCA-4396-B30B-00B4EEE5BABB}"/>
              </c:ext>
            </c:extLst>
          </c:dPt>
          <c:dPt>
            <c:idx val="1"/>
            <c:bubble3D val="0"/>
            <c:spPr>
              <a:solidFill>
                <a:srgbClr val="1F497D"/>
              </a:solidFill>
            </c:spPr>
            <c:extLst>
              <c:ext xmlns:c16="http://schemas.microsoft.com/office/drawing/2014/chart" uri="{C3380CC4-5D6E-409C-BE32-E72D297353CC}">
                <c16:uniqueId val="{00000002-5BCA-4396-B30B-00B4EEE5BABB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26,1 %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5BCA-4396-B30B-00B4EEE5BAB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CA-4396-B30B-00B4EEE5BA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'31'!$A$25:$A$26</c:f>
              <c:strCache>
                <c:ptCount val="2"/>
                <c:pt idx="0">
                  <c:v>Denunciat</c:v>
                </c:pt>
                <c:pt idx="1">
                  <c:v>No denunciat</c:v>
                </c:pt>
              </c:strCache>
            </c:strRef>
          </c:cat>
          <c:val>
            <c:numRef>
              <c:f>'31'!$B$25:$B$26</c:f>
              <c:numCache>
                <c:formatCode>General</c:formatCode>
                <c:ptCount val="2"/>
                <c:pt idx="0">
                  <c:v>26.1</c:v>
                </c:pt>
                <c:pt idx="1">
                  <c:v>73.900000000000006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CA-4396-B30B-00B4EEE5B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51432275498800784"/>
          <c:y val="7.8410198348028551E-2"/>
          <c:w val="0.59059154601641328"/>
          <c:h val="0.8350577857576957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438-459C-8DCB-41D7057734B8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20,9 %</a:t>
                    </a:r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38-459C-8DCB-41D7057734B8}"/>
                </c:ext>
              </c:extLst>
            </c:dLbl>
            <c:spPr>
              <a:solidFill>
                <a:srgbClr val="6699FF"/>
              </a:solidFill>
            </c:spPr>
            <c:txPr>
              <a:bodyPr/>
              <a:lstStyle/>
              <a:p>
                <a:pPr>
                  <a:defRPr sz="1600" b="1"/>
                </a:pPr>
                <a:endParaRPr lang="ca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'31'!$A$7</c:f>
              <c:strCache>
                <c:ptCount val="1"/>
                <c:pt idx="0">
                  <c:v>Víctimes que ho consideren un fet delictiu</c:v>
                </c:pt>
              </c:strCache>
            </c:strRef>
          </c:cat>
          <c:val>
            <c:numRef>
              <c:f>'31'!$B$7</c:f>
              <c:numCache>
                <c:formatCode>General</c:formatCode>
                <c:ptCount val="1"/>
                <c:pt idx="0">
                  <c:v>20.9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8-459C-8DCB-41D7057734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2393728"/>
        <c:axId val="122678656"/>
      </c:barChart>
      <c:catAx>
        <c:axId val="12239372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600" b="0"/>
            </a:pPr>
            <a:endParaRPr lang="ca-ES"/>
          </a:p>
        </c:txPr>
        <c:crossAx val="122678656"/>
        <c:crosses val="autoZero"/>
        <c:auto val="1"/>
        <c:lblAlgn val="ctr"/>
        <c:lblOffset val="100"/>
        <c:noMultiLvlLbl val="0"/>
      </c:catAx>
      <c:valAx>
        <c:axId val="122678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22393728"/>
        <c:crosses val="max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Distribucions!$J$4</c:f>
              <c:strCache>
                <c:ptCount val="1"/>
                <c:pt idx="0">
                  <c:v>Víctima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400" b="1"/>
                    </a:pPr>
                    <a:r>
                      <a:rPr lang="en-US" dirty="0" smtClean="0"/>
                      <a:t>25,8 %</a:t>
                    </a:r>
                    <a:endParaRPr lang="en-US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DCE-4A8A-B91B-5E8144B988E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1400" b="1"/>
                    </a:pPr>
                    <a:r>
                      <a:rPr lang="en-US" dirty="0" smtClean="0"/>
                      <a:t>15,2 %</a:t>
                    </a:r>
                    <a:endParaRPr lang="en-US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DCE-4A8A-B91B-5E8144B988E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 sz="1400" b="1"/>
                    </a:pPr>
                    <a:r>
                      <a:rPr lang="en-US" dirty="0" smtClean="0"/>
                      <a:t>8,8 %</a:t>
                    </a:r>
                    <a:endParaRPr lang="en-US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DCE-4A8A-B91B-5E8144B988E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pPr>
                      <a:defRPr sz="1400" b="1"/>
                    </a:pPr>
                    <a:r>
                      <a:rPr lang="en-US" dirty="0" smtClean="0"/>
                      <a:t>5,3 %</a:t>
                    </a:r>
                    <a:endParaRPr lang="en-US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DCE-4A8A-B91B-5E8144B988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Distribucions!$I$37:$I$40</c:f>
              <c:strCache>
                <c:ptCount val="4"/>
                <c:pt idx="0">
                  <c:v>16 a 29</c:v>
                </c:pt>
                <c:pt idx="1">
                  <c:v>30 a 44</c:v>
                </c:pt>
                <c:pt idx="2">
                  <c:v>45 a 64</c:v>
                </c:pt>
                <c:pt idx="3">
                  <c:v>65 i més</c:v>
                </c:pt>
              </c:strCache>
            </c:strRef>
          </c:cat>
          <c:val>
            <c:numRef>
              <c:f>Distribucions!$J$37:$J$40</c:f>
              <c:numCache>
                <c:formatCode>General</c:formatCode>
                <c:ptCount val="4"/>
                <c:pt idx="0">
                  <c:v>25.8</c:v>
                </c:pt>
                <c:pt idx="1">
                  <c:v>15.2</c:v>
                </c:pt>
                <c:pt idx="2">
                  <c:v>8.7999999999999989</c:v>
                </c:pt>
                <c:pt idx="3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E-4A8A-B91B-5E8144B988E1}"/>
            </c:ext>
          </c:extLst>
        </c:ser>
        <c:ser>
          <c:idx val="1"/>
          <c:order val="1"/>
          <c:tx>
            <c:strRef>
              <c:f>Distribucions!$K$4</c:f>
              <c:strCache>
                <c:ptCount val="1"/>
                <c:pt idx="0">
                  <c:v>No víctima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cat>
            <c:strRef>
              <c:f>Distribucions!$I$37:$I$40</c:f>
              <c:strCache>
                <c:ptCount val="4"/>
                <c:pt idx="0">
                  <c:v>16 a 29</c:v>
                </c:pt>
                <c:pt idx="1">
                  <c:v>30 a 44</c:v>
                </c:pt>
                <c:pt idx="2">
                  <c:v>45 a 64</c:v>
                </c:pt>
                <c:pt idx="3">
                  <c:v>65 i més</c:v>
                </c:pt>
              </c:strCache>
            </c:strRef>
          </c:cat>
          <c:val>
            <c:numRef>
              <c:f>Distribucions!$K$37:$K$40</c:f>
              <c:numCache>
                <c:formatCode>General</c:formatCode>
                <c:ptCount val="4"/>
                <c:pt idx="0">
                  <c:v>74.2</c:v>
                </c:pt>
                <c:pt idx="1">
                  <c:v>84.8</c:v>
                </c:pt>
                <c:pt idx="2">
                  <c:v>91.2</c:v>
                </c:pt>
                <c:pt idx="3">
                  <c:v>94.699999999999989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E-4A8A-B91B-5E8144B98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714112"/>
        <c:axId val="92715648"/>
      </c:barChart>
      <c:catAx>
        <c:axId val="92714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92715648"/>
        <c:crossesAt val="0"/>
        <c:auto val="1"/>
        <c:lblAlgn val="ctr"/>
        <c:lblOffset val="100"/>
        <c:noMultiLvlLbl val="0"/>
      </c:catAx>
      <c:valAx>
        <c:axId val="9271564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9271411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13,7 %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5DE-4C0B-86A7-0718B2594AB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10,8 %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5DE-4C0B-86A7-0718B2594AB9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75,5 %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5DE-4C0B-86A7-0718B2594A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'31'!$C$46:$C$48</c:f>
              <c:strCache>
                <c:ptCount val="3"/>
                <c:pt idx="0">
                  <c:v>0 a 4</c:v>
                </c:pt>
                <c:pt idx="1">
                  <c:v>5 i 6</c:v>
                </c:pt>
                <c:pt idx="2">
                  <c:v>7 a 10</c:v>
                </c:pt>
              </c:strCache>
            </c:strRef>
          </c:cat>
          <c:val>
            <c:numRef>
              <c:f>'31'!$G$46:$G$48</c:f>
              <c:numCache>
                <c:formatCode>###0.0</c:formatCode>
                <c:ptCount val="3"/>
                <c:pt idx="0">
                  <c:v>13.68745085629434</c:v>
                </c:pt>
                <c:pt idx="1">
                  <c:v>10.825743909403778</c:v>
                </c:pt>
                <c:pt idx="2">
                  <c:v>75.486805234301883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DE-4C0B-86A7-0718B2594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60128"/>
        <c:axId val="122998784"/>
      </c:barChart>
      <c:catAx>
        <c:axId val="122960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ca-ES"/>
          </a:p>
        </c:txPr>
        <c:crossAx val="122998784"/>
        <c:crosses val="autoZero"/>
        <c:auto val="1"/>
        <c:lblAlgn val="ctr"/>
        <c:lblOffset val="100"/>
        <c:noMultiLvlLbl val="0"/>
      </c:catAx>
      <c:valAx>
        <c:axId val="122998784"/>
        <c:scaling>
          <c:orientation val="minMax"/>
        </c:scaling>
        <c:delete val="1"/>
        <c:axPos val="l"/>
        <c:numFmt formatCode="###0.0" sourceLinked="1"/>
        <c:majorTickMark val="out"/>
        <c:minorTickMark val="none"/>
        <c:tickLblPos val="nextTo"/>
        <c:crossAx val="12296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53,5 %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7D6-46CF-9620-AA1CF4AE14D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14,2 %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7D6-46CF-9620-AA1CF4AE14D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13,4 %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7D6-46CF-9620-AA1CF4AE14D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12,0 %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7D6-46CF-9620-AA1CF4AE14D1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6,9 %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7D6-46CF-9620-AA1CF4AE14D1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5,7 %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7D6-46CF-9620-AA1CF4AE14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'Full1 (3)'!$H$3:$H$8</c:f>
              <c:strCache>
                <c:ptCount val="6"/>
                <c:pt idx="0">
                  <c:v>No identifica o minimitza</c:v>
                </c:pt>
                <c:pt idx="1">
                  <c:v>Sentiments de culpa o vergonya</c:v>
                </c:pt>
                <c:pt idx="2">
                  <c:v>Per por</c:v>
                </c:pt>
                <c:pt idx="3">
                  <c:v>Per la durada o característiques del propi procediment</c:v>
                </c:pt>
                <c:pt idx="4">
                  <c:v>Per altres motius</c:v>
                </c:pt>
                <c:pt idx="5">
                  <c:v>Dependència</c:v>
                </c:pt>
              </c:strCache>
            </c:strRef>
          </c:cat>
          <c:val>
            <c:numRef>
              <c:f>'Full1 (3)'!$J$3:$J$8</c:f>
              <c:numCache>
                <c:formatCode>0.0</c:formatCode>
                <c:ptCount val="6"/>
                <c:pt idx="0">
                  <c:v>53.537470575267157</c:v>
                </c:pt>
                <c:pt idx="1">
                  <c:v>14.178884636954745</c:v>
                </c:pt>
                <c:pt idx="2">
                  <c:v>13.398550774095613</c:v>
                </c:pt>
                <c:pt idx="3">
                  <c:v>12.024639674347187</c:v>
                </c:pt>
                <c:pt idx="4">
                  <c:v>6.8604543393352992</c:v>
                </c:pt>
                <c:pt idx="5">
                  <c:v>5.7213181183210962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D6-46CF-9620-AA1CF4AE1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899072"/>
        <c:axId val="122929536"/>
      </c:barChart>
      <c:catAx>
        <c:axId val="122899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122929536"/>
        <c:crosses val="autoZero"/>
        <c:auto val="1"/>
        <c:lblAlgn val="ctr"/>
        <c:lblOffset val="100"/>
        <c:noMultiLvlLbl val="0"/>
      </c:catAx>
      <c:valAx>
        <c:axId val="12292953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22899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spPr>
            <a:solidFill>
              <a:schemeClr val="accent3"/>
            </a:solidFill>
          </c:spPr>
          <c:explosion val="25"/>
          <c:dPt>
            <c:idx val="1"/>
            <c:bubble3D val="0"/>
            <c:spPr>
              <a:solidFill>
                <a:srgbClr val="FF5050"/>
              </a:solidFill>
            </c:spPr>
            <c:extLst>
              <c:ext xmlns:c16="http://schemas.microsoft.com/office/drawing/2014/chart" uri="{C3380CC4-5D6E-409C-BE32-E72D297353CC}">
                <c16:uniqueId val="{00000001-1EDD-448B-9C3B-8CFC70834D9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DD-448B-9C3B-8CFC70834D9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sz="1400" b="1"/>
                    </a:pPr>
                    <a:r>
                      <a:rPr lang="en-US" dirty="0" smtClean="0"/>
                      <a:t>15,1 %</a:t>
                    </a:r>
                    <a:endParaRPr lang="en-US" dirty="0"/>
                  </a:p>
                </c:rich>
              </c:tx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EDD-448B-9C3B-8CFC70834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ca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'1'!$A$3:$A$4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'1'!$B$3:$B$4</c:f>
              <c:numCache>
                <c:formatCode>General</c:formatCode>
                <c:ptCount val="2"/>
                <c:pt idx="0">
                  <c:v>84.9</c:v>
                </c:pt>
                <c:pt idx="1">
                  <c:v>15.1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DD-448B-9C3B-8CFC70834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15"/>
      </c:pieChart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'1'!$B$23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62,4 %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775-4120-87B5-74D9ADD467D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61,5 %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775-4120-87B5-74D9ADD467D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55,0 %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4775-4120-87B5-74D9ADD467D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54,0 %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775-4120-87B5-74D9ADD467D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47,2 %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775-4120-87B5-74D9ADD46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'1'!$A$24:$A$28</c:f>
              <c:strCache>
                <c:ptCount val="5"/>
                <c:pt idx="0">
                  <c:v>Salaris</c:v>
                </c:pt>
                <c:pt idx="1">
                  <c:v>Manca de valoració</c:v>
                </c:pt>
                <c:pt idx="2">
                  <c:v>Tipus de tasca</c:v>
                </c:pt>
                <c:pt idx="3">
                  <c:v>Ascensos</c:v>
                </c:pt>
                <c:pt idx="4">
                  <c:v>Manques de respecte personal</c:v>
                </c:pt>
              </c:strCache>
            </c:strRef>
          </c:cat>
          <c:val>
            <c:numRef>
              <c:f>'1'!$B$24:$B$28</c:f>
              <c:numCache>
                <c:formatCode>0.0</c:formatCode>
                <c:ptCount val="5"/>
                <c:pt idx="0">
                  <c:v>62.4</c:v>
                </c:pt>
                <c:pt idx="1">
                  <c:v>61.5</c:v>
                </c:pt>
                <c:pt idx="2">
                  <c:v>55</c:v>
                </c:pt>
                <c:pt idx="3">
                  <c:v>54</c:v>
                </c:pt>
                <c:pt idx="4">
                  <c:v>47.2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775-4120-87B5-74D9ADD467D8}"/>
            </c:ext>
          </c:extLst>
        </c:ser>
        <c:ser>
          <c:idx val="1"/>
          <c:order val="1"/>
          <c:tx>
            <c:strRef>
              <c:f>'1'!$C$23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cat>
            <c:strRef>
              <c:f>'1'!$A$24:$A$28</c:f>
              <c:strCache>
                <c:ptCount val="5"/>
                <c:pt idx="0">
                  <c:v>Salaris</c:v>
                </c:pt>
                <c:pt idx="1">
                  <c:v>Manca de valoració</c:v>
                </c:pt>
                <c:pt idx="2">
                  <c:v>Tipus de tasca</c:v>
                </c:pt>
                <c:pt idx="3">
                  <c:v>Ascensos</c:v>
                </c:pt>
                <c:pt idx="4">
                  <c:v>Manques de respecte personal</c:v>
                </c:pt>
              </c:strCache>
            </c:strRef>
          </c:cat>
          <c:val>
            <c:numRef>
              <c:f>'1'!$C$24:$C$28</c:f>
              <c:numCache>
                <c:formatCode>0.0</c:formatCode>
                <c:ptCount val="5"/>
                <c:pt idx="0">
                  <c:v>37.6</c:v>
                </c:pt>
                <c:pt idx="1">
                  <c:v>38.5</c:v>
                </c:pt>
                <c:pt idx="2">
                  <c:v>45</c:v>
                </c:pt>
                <c:pt idx="3">
                  <c:v>46</c:v>
                </c:pt>
                <c:pt idx="4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775-4120-87B5-74D9ADD46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3925248"/>
        <c:axId val="123926784"/>
      </c:barChart>
      <c:catAx>
        <c:axId val="12392524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ca-ES"/>
          </a:p>
        </c:txPr>
        <c:crossAx val="123926784"/>
        <c:crosses val="autoZero"/>
        <c:auto val="1"/>
        <c:lblAlgn val="ctr"/>
        <c:lblOffset val="100"/>
        <c:noMultiLvlLbl val="0"/>
      </c:catAx>
      <c:valAx>
        <c:axId val="12392678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123925248"/>
        <c:crosses val="max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Últim any</c:v>
          </c:tx>
          <c:invertIfNegative val="0"/>
          <c:dPt>
            <c:idx val="0"/>
            <c:invertIfNegative val="0"/>
            <c:bubble3D val="0"/>
            <c:spPr>
              <a:solidFill>
                <a:srgbClr val="007AD6"/>
              </a:solidFill>
            </c:spPr>
            <c:extLst>
              <c:ext xmlns:c16="http://schemas.microsoft.com/office/drawing/2014/chart" uri="{C3380CC4-5D6E-409C-BE32-E72D297353CC}">
                <c16:uniqueId val="{00000001-D142-49B5-8B01-7387B3B53BF1}"/>
              </c:ext>
            </c:extLst>
          </c:dPt>
          <c:dPt>
            <c:idx val="1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3-D142-49B5-8B01-7387B3B53BF1}"/>
              </c:ext>
            </c:extLst>
          </c:dPt>
          <c:dPt>
            <c:idx val="2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5-D142-49B5-8B01-7387B3B53BF1}"/>
              </c:ext>
            </c:extLst>
          </c:dPt>
          <c:dPt>
            <c:idx val="3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7-D142-49B5-8B01-7387B3B53BF1}"/>
              </c:ext>
            </c:extLst>
          </c:dPt>
          <c:dPt>
            <c:idx val="4"/>
            <c:invertIfNegative val="0"/>
            <c:bubble3D val="0"/>
            <c:spPr>
              <a:solidFill>
                <a:srgbClr val="C1E4FF"/>
              </a:solidFill>
            </c:spPr>
            <c:extLst>
              <c:ext xmlns:c16="http://schemas.microsoft.com/office/drawing/2014/chart" uri="{C3380CC4-5D6E-409C-BE32-E72D297353CC}">
                <c16:uniqueId val="{00000009-D142-49B5-8B01-7387B3B53BF1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142-49B5-8B01-7387B3B53BF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2,6 %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142-49B5-8B01-7387B3B53BF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142-49B5-8B01-7387B3B53BF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1,0 %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142-49B5-8B01-7387B3B53BF1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1,0 %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142-49B5-8B01-7387B3B53BF1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5"/>
              <c:pt idx="0">
                <c:v>TOTAL</c:v>
              </c:pt>
              <c:pt idx="1">
                <c:v>Sense contracte</c:v>
              </c:pt>
              <c:pt idx="2">
                <c:v>Temporal</c:v>
              </c:pt>
              <c:pt idx="3">
                <c:v>Autònoma</c:v>
              </c:pt>
              <c:pt idx="4">
                <c:v>Indefinit</c:v>
              </c:pt>
            </c:strLit>
          </c:cat>
          <c:val>
            <c:numLit>
              <c:formatCode>General</c:formatCode>
              <c:ptCount val="5"/>
              <c:pt idx="0">
                <c:v>1.2</c:v>
              </c:pt>
              <c:pt idx="1">
                <c:v>2.6</c:v>
              </c:pt>
              <c:pt idx="2">
                <c:v>1.2</c:v>
              </c:pt>
              <c:pt idx="3">
                <c:v>1</c:v>
              </c:pt>
              <c:pt idx="4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A-D142-49B5-8B01-7387B3B53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24216064"/>
        <c:axId val="124217600"/>
      </c:barChart>
      <c:catAx>
        <c:axId val="12421606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124217600"/>
        <c:crosses val="autoZero"/>
        <c:auto val="1"/>
        <c:lblAlgn val="ctr"/>
        <c:lblOffset val="100"/>
        <c:noMultiLvlLbl val="0"/>
      </c:catAx>
      <c:valAx>
        <c:axId val="12421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216064"/>
        <c:crosses val="max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Full1!$B$1</c:f>
              <c:strCache>
                <c:ptCount val="1"/>
                <c:pt idx="0">
                  <c:v>Sèrie 1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66,8 %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057-4A34-A9CC-2303F42CA85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33,5 %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057-4A34-A9CC-2303F42CA85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8,4 %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057-4A34-A9CC-2303F42CA85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Full1!$A$2:$A$4</c:f>
              <c:strCache>
                <c:ptCount val="3"/>
                <c:pt idx="0">
                  <c:v>Cap o superior</c:v>
                </c:pt>
                <c:pt idx="1">
                  <c:v>Company</c:v>
                </c:pt>
                <c:pt idx="2">
                  <c:v>Usuari, client</c:v>
                </c:pt>
              </c:strCache>
            </c:strRef>
          </c:cat>
          <c:val>
            <c:numRef>
              <c:f>Full1!$B$2:$B$4</c:f>
              <c:numCache>
                <c:formatCode>General</c:formatCode>
                <c:ptCount val="3"/>
                <c:pt idx="0">
                  <c:v>66.8</c:v>
                </c:pt>
                <c:pt idx="1">
                  <c:v>33.5</c:v>
                </c:pt>
                <c:pt idx="2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57-4A34-A9CC-2303F42CA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840384"/>
        <c:axId val="123841920"/>
      </c:barChart>
      <c:catAx>
        <c:axId val="123840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841920"/>
        <c:crosses val="autoZero"/>
        <c:auto val="1"/>
        <c:lblAlgn val="ctr"/>
        <c:lblOffset val="100"/>
        <c:noMultiLvlLbl val="0"/>
      </c:catAx>
      <c:valAx>
        <c:axId val="1238419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3840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ca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v>EVMC 2016</c:v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1,0%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871E-495B-8537-E0D285D114A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0,9%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71E-495B-8537-E0D285D114A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0,6%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871E-495B-8537-E0D285D114A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0,5%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71E-495B-8537-E0D285D114A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0,2%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71E-495B-8537-E0D285D114A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2,0%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71E-495B-8537-E0D285D114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'6'!$A$7:$A$13</c:f>
              <c:strCache>
                <c:ptCount val="7"/>
                <c:pt idx="0">
                  <c:v>Amenaces greus</c:v>
                </c:pt>
                <c:pt idx="1">
                  <c:v>Agressions físiques violentes</c:v>
                </c:pt>
                <c:pt idx="2">
                  <c:v>Intent de violació</c:v>
                </c:pt>
                <c:pt idx="3">
                  <c:v>Violació</c:v>
                </c:pt>
                <c:pt idx="4">
                  <c:v>Tocaments sexuals amb violència</c:v>
                </c:pt>
                <c:pt idx="6">
                  <c:v>Víctima d'algun fet</c:v>
                </c:pt>
              </c:strCache>
            </c:strRef>
          </c:cat>
          <c:val>
            <c:numRef>
              <c:f>'6'!$B$7:$B$13</c:f>
              <c:numCache>
                <c:formatCode>0.0</c:formatCode>
                <c:ptCount val="7"/>
                <c:pt idx="0">
                  <c:v>1</c:v>
                </c:pt>
                <c:pt idx="1">
                  <c:v>0.9</c:v>
                </c:pt>
                <c:pt idx="2">
                  <c:v>0.6</c:v>
                </c:pt>
                <c:pt idx="3">
                  <c:v>0.5</c:v>
                </c:pt>
                <c:pt idx="4">
                  <c:v>0.2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1E-495B-8537-E0D285D114A6}"/>
            </c:ext>
          </c:extLst>
        </c:ser>
        <c:ser>
          <c:idx val="1"/>
          <c:order val="1"/>
          <c:tx>
            <c:strRef>
              <c:f>'6'!$E$6</c:f>
              <c:strCache>
                <c:ptCount val="1"/>
                <c:pt idx="0">
                  <c:v>EVMC 2010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0,3%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71E-495B-8537-E0D285D114A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0,5%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871E-495B-8537-E0D285D114A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0,1%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871E-495B-8537-E0D285D114A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0,1%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71E-495B-8537-E0D285D114A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0,1%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871E-495B-8537-E0D285D114A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1,0%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71E-495B-8537-E0D285D114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'6'!$A$7:$A$13</c:f>
              <c:strCache>
                <c:ptCount val="7"/>
                <c:pt idx="0">
                  <c:v>Amenaces greus</c:v>
                </c:pt>
                <c:pt idx="1">
                  <c:v>Agressions físiques violentes</c:v>
                </c:pt>
                <c:pt idx="2">
                  <c:v>Intent de violació</c:v>
                </c:pt>
                <c:pt idx="3">
                  <c:v>Violació</c:v>
                </c:pt>
                <c:pt idx="4">
                  <c:v>Tocaments sexuals amb violència</c:v>
                </c:pt>
                <c:pt idx="6">
                  <c:v>Víctima d'algun fet</c:v>
                </c:pt>
              </c:strCache>
            </c:strRef>
          </c:cat>
          <c:val>
            <c:numRef>
              <c:f>'6'!$E$7:$E$13</c:f>
              <c:numCache>
                <c:formatCode>General</c:formatCode>
                <c:ptCount val="7"/>
                <c:pt idx="0">
                  <c:v>0.3</c:v>
                </c:pt>
                <c:pt idx="1">
                  <c:v>0.5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6" formatCode="0.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71E-495B-8537-E0D285D11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96713344"/>
        <c:axId val="96428416"/>
      </c:barChart>
      <c:catAx>
        <c:axId val="967133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6428416"/>
        <c:crosses val="autoZero"/>
        <c:auto val="1"/>
        <c:lblAlgn val="ctr"/>
        <c:lblOffset val="100"/>
        <c:noMultiLvlLbl val="0"/>
      </c:catAx>
      <c:valAx>
        <c:axId val="96428416"/>
        <c:scaling>
          <c:orientation val="minMax"/>
          <c:max val="5"/>
        </c:scaling>
        <c:delete val="1"/>
        <c:axPos val="b"/>
        <c:numFmt formatCode="0.0" sourceLinked="1"/>
        <c:majorTickMark val="out"/>
        <c:minorTickMark val="none"/>
        <c:tickLblPos val="nextTo"/>
        <c:crossAx val="96713344"/>
        <c:crosses val="autoZero"/>
        <c:crossBetween val="between"/>
        <c:majorUnit val="1"/>
      </c:valAx>
    </c:plotArea>
    <c:legend>
      <c:legendPos val="b"/>
      <c:layout>
        <c:manualLayout>
          <c:xMode val="edge"/>
          <c:yMode val="edge"/>
          <c:x val="0.19978002228124836"/>
          <c:y val="0.91489858826602111"/>
          <c:w val="0.27315351821323253"/>
          <c:h val="6.344202496018960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ca-E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8513331852016441"/>
          <c:y val="0.11412130678290647"/>
          <c:w val="0.57606543717364733"/>
          <c:h val="0.527916015867518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'6'!$K$5:$K$12</c:f>
              <c:strCache>
                <c:ptCount val="1"/>
                <c:pt idx="0">
                  <c:v>EVMC 2016</c:v>
                </c:pt>
              </c:strCache>
            </c:strRef>
          </c:tx>
          <c:invertIfNegative val="0"/>
          <c:cat>
            <c:strRef>
              <c:f>'6'!$J$13</c:f>
              <c:strCache>
                <c:ptCount val="1"/>
                <c:pt idx="0">
                  <c:v>Víctima d'algun fet 
Tota la vida</c:v>
                </c:pt>
              </c:strCache>
            </c:strRef>
          </c:cat>
          <c:val>
            <c:numRef>
              <c:f>'6'!$K$13</c:f>
              <c:numCache>
                <c:formatCode>0.0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8966-4098-A3EE-E52FD591B457}"/>
            </c:ext>
          </c:extLst>
        </c:ser>
        <c:ser>
          <c:idx val="1"/>
          <c:order val="1"/>
          <c:tx>
            <c:strRef>
              <c:f>'6'!$L$5:$L$12</c:f>
              <c:strCache>
                <c:ptCount val="1"/>
                <c:pt idx="0">
                  <c:v>EVMC 2016</c:v>
                </c:pt>
              </c:strCache>
            </c:strRef>
          </c:tx>
          <c:invertIfNegative val="0"/>
          <c:cat>
            <c:strRef>
              <c:f>'6'!$J$13</c:f>
              <c:strCache>
                <c:ptCount val="1"/>
                <c:pt idx="0">
                  <c:v>Víctima d'algun fet 
Tota la vida</c:v>
                </c:pt>
              </c:strCache>
            </c:strRef>
          </c:cat>
          <c:val>
            <c:numRef>
              <c:f>'6'!$L$13</c:f>
              <c:numCache>
                <c:formatCode>#,##0.0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8966-4098-A3EE-E52FD591B457}"/>
            </c:ext>
          </c:extLst>
        </c:ser>
        <c:ser>
          <c:idx val="2"/>
          <c:order val="2"/>
          <c:tx>
            <c:strRef>
              <c:f>'6'!$M$5:$M$12</c:f>
              <c:strCache>
                <c:ptCount val="1"/>
                <c:pt idx="0">
                  <c:v>EVMC 2016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cat>
            <c:strRef>
              <c:f>'6'!$J$13</c:f>
              <c:strCache>
                <c:ptCount val="1"/>
                <c:pt idx="0">
                  <c:v>Víctima d'algun fet 
Tota la vida</c:v>
                </c:pt>
              </c:strCache>
            </c:strRef>
          </c:cat>
          <c:val>
            <c:numRef>
              <c:f>'6'!$M$13</c:f>
              <c:numCache>
                <c:formatCode>#,##0.0</c:formatCode>
                <c:ptCount val="1"/>
                <c:pt idx="0">
                  <c:v>25.280911920671834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66-4098-A3EE-E52FD591B457}"/>
            </c:ext>
          </c:extLst>
        </c:ser>
        <c:ser>
          <c:idx val="3"/>
          <c:order val="3"/>
          <c:tx>
            <c:strRef>
              <c:f>'6'!$N$5:$N$12</c:f>
              <c:strCache>
                <c:ptCount val="1"/>
                <c:pt idx="0">
                  <c:v>EVMC 2010</c:v>
                </c:pt>
              </c:strCache>
            </c:strRef>
          </c:tx>
          <c:invertIfNegative val="0"/>
          <c:cat>
            <c:strRef>
              <c:f>'6'!$J$13</c:f>
              <c:strCache>
                <c:ptCount val="1"/>
                <c:pt idx="0">
                  <c:v>Víctima d'algun fet 
Tota la vida</c:v>
                </c:pt>
              </c:strCache>
            </c:strRef>
          </c:cat>
          <c:val>
            <c:numRef>
              <c:f>'6'!$N$13</c:f>
              <c:numCache>
                <c:formatCode>0.0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3-8966-4098-A3EE-E52FD591B457}"/>
            </c:ext>
          </c:extLst>
        </c:ser>
        <c:ser>
          <c:idx val="4"/>
          <c:order val="4"/>
          <c:tx>
            <c:strRef>
              <c:f>'6'!$O$5:$O$12</c:f>
              <c:strCache>
                <c:ptCount val="1"/>
                <c:pt idx="0">
                  <c:v>EVMC 2010</c:v>
                </c:pt>
              </c:strCache>
            </c:strRef>
          </c:tx>
          <c:spPr>
            <a:solidFill>
              <a:srgbClr val="98DEFF"/>
            </a:solidFill>
          </c:spPr>
          <c:invertIfNegative val="0"/>
          <c:cat>
            <c:strRef>
              <c:f>'6'!$J$13</c:f>
              <c:strCache>
                <c:ptCount val="1"/>
                <c:pt idx="0">
                  <c:v>Víctima d'algun fet 
Tota la vida</c:v>
                </c:pt>
              </c:strCache>
            </c:strRef>
          </c:cat>
          <c:val>
            <c:numRef>
              <c:f>'6'!$O$13</c:f>
              <c:numCache>
                <c:formatCode>General</c:formatCode>
                <c:ptCount val="1"/>
                <c:pt idx="0">
                  <c:v>26.6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66-4098-A3EE-E52FD591B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455680"/>
        <c:axId val="96457472"/>
      </c:barChart>
      <c:catAx>
        <c:axId val="964556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ca-ES"/>
          </a:p>
        </c:txPr>
        <c:crossAx val="96457472"/>
        <c:crosses val="autoZero"/>
        <c:auto val="1"/>
        <c:lblAlgn val="ctr"/>
        <c:lblOffset val="100"/>
        <c:noMultiLvlLbl val="0"/>
      </c:catAx>
      <c:valAx>
        <c:axId val="96457472"/>
        <c:scaling>
          <c:orientation val="minMax"/>
          <c:max val="27"/>
          <c:min val="0"/>
        </c:scaling>
        <c:delete val="1"/>
        <c:axPos val="b"/>
        <c:majorGridlines>
          <c:spPr>
            <a:ln>
              <a:noFill/>
            </a:ln>
          </c:spPr>
        </c:majorGridlines>
        <c:numFmt formatCode="0.0" sourceLinked="1"/>
        <c:majorTickMark val="out"/>
        <c:minorTickMark val="none"/>
        <c:tickLblPos val="none"/>
        <c:crossAx val="96455680"/>
        <c:crosses val="autoZero"/>
        <c:crossBetween val="between"/>
      </c:valAx>
      <c:spPr>
        <a:noFill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4"/>
        <c:delete val="1"/>
      </c:legendEntry>
      <c:layout/>
      <c:overlay val="0"/>
      <c:txPr>
        <a:bodyPr/>
        <a:lstStyle/>
        <a:p>
          <a:pPr>
            <a:defRPr sz="1200"/>
          </a:pPr>
          <a:endParaRPr lang="ca-E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6009375044152694E-3"/>
          <c:y val="2.8860429649230895E-2"/>
          <c:w val="0.96625979163428799"/>
          <c:h val="0.775593620910807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'10'!$B$4</c:f>
              <c:strCache>
                <c:ptCount val="1"/>
                <c:pt idx="0">
                  <c:v>Des dels 15 anys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32,2 %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1CEA-4F64-ABAE-0E81F758E59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22,9 %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CEA-4F64-ABAE-0E81F758E59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10,7 %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1CEA-4F64-ABAE-0E81F758E5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'10'!$A$5:$A$7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'10'!$B$5:$B$7</c:f>
              <c:numCache>
                <c:formatCode>General</c:formatCode>
                <c:ptCount val="3"/>
                <c:pt idx="0">
                  <c:v>32.200000000000003</c:v>
                </c:pt>
                <c:pt idx="1">
                  <c:v>22.9</c:v>
                </c:pt>
                <c:pt idx="2">
                  <c:v>10.7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EA-4F64-ABAE-0E81F758E594}"/>
            </c:ext>
          </c:extLst>
        </c:ser>
        <c:ser>
          <c:idx val="1"/>
          <c:order val="1"/>
          <c:tx>
            <c:strRef>
              <c:f>'10'!$C$4</c:f>
              <c:strCache>
                <c:ptCount val="1"/>
                <c:pt idx="0">
                  <c:v>Últim any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6,6 %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1CEA-4F64-ABAE-0E81F758E594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3,3 %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1CEA-4F64-ABAE-0E81F758E594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0,7 %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1CEA-4F64-ABAE-0E81F758E5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'10'!$A$5:$A$7</c:f>
              <c:strCache>
                <c:ptCount val="3"/>
                <c:pt idx="0">
                  <c:v>Fets menys greus</c:v>
                </c:pt>
                <c:pt idx="1">
                  <c:v>Fets greus</c:v>
                </c:pt>
                <c:pt idx="2">
                  <c:v>Fets molt greus</c:v>
                </c:pt>
              </c:strCache>
            </c:strRef>
          </c:cat>
          <c:val>
            <c:numRef>
              <c:f>'10'!$C$5:$C$7</c:f>
              <c:numCache>
                <c:formatCode>General</c:formatCode>
                <c:ptCount val="3"/>
                <c:pt idx="0">
                  <c:v>6.6</c:v>
                </c:pt>
                <c:pt idx="1">
                  <c:v>3.3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EA-4F64-ABAE-0E81F758E5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7360128"/>
        <c:axId val="89718784"/>
      </c:barChart>
      <c:catAx>
        <c:axId val="97360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ca-ES"/>
          </a:p>
        </c:txPr>
        <c:crossAx val="89718784"/>
        <c:crosses val="autoZero"/>
        <c:auto val="1"/>
        <c:lblAlgn val="ctr"/>
        <c:lblOffset val="100"/>
        <c:noMultiLvlLbl val="0"/>
      </c:catAx>
      <c:valAx>
        <c:axId val="89718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73601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Full4!$C$25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70,9 %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CF0-4824-90F7-6E4DC04BA80D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33,4 %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CF0-4824-90F7-6E4DC04BA80D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0,5 %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CF0-4824-90F7-6E4DC04BA8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Full4!$B$26:$B$28</c:f>
              <c:strCache>
                <c:ptCount val="3"/>
                <c:pt idx="0">
                  <c:v>Desconegut</c:v>
                </c:pt>
                <c:pt idx="1">
                  <c:v>Conegut</c:v>
                </c:pt>
                <c:pt idx="2">
                  <c:v>Familiar</c:v>
                </c:pt>
              </c:strCache>
            </c:strRef>
          </c:cat>
          <c:val>
            <c:numRef>
              <c:f>Full4!$C$26:$C$28</c:f>
              <c:numCache>
                <c:formatCode>0.0</c:formatCode>
                <c:ptCount val="3"/>
                <c:pt idx="0">
                  <c:v>70.888257009392305</c:v>
                </c:pt>
                <c:pt idx="1">
                  <c:v>33.380931015667699</c:v>
                </c:pt>
                <c:pt idx="2">
                  <c:v>0.52177102836533718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F0-4824-90F7-6E4DC04BA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750912"/>
        <c:axId val="89769088"/>
      </c:barChart>
      <c:catAx>
        <c:axId val="89750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 i="0" baseline="0"/>
            </a:pPr>
            <a:endParaRPr lang="ca-ES"/>
          </a:p>
        </c:txPr>
        <c:crossAx val="89769088"/>
        <c:crosses val="autoZero"/>
        <c:auto val="1"/>
        <c:lblAlgn val="ctr"/>
        <c:lblOffset val="100"/>
        <c:noMultiLvlLbl val="0"/>
      </c:catAx>
      <c:valAx>
        <c:axId val="89769088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89750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ca-E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2317788276936094E-2"/>
          <c:y val="3.6044837610635858E-2"/>
          <c:w val="0.93594957278602176"/>
          <c:h val="0.826763745328087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20,9 %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36DA-4470-813E-26AD7093DA0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1" i="0" u="none" strike="noStrike" kern="1200" baseline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/>
                      <a:t>18,3 %</a:t>
                    </a:r>
                    <a:r>
                      <a:rPr lang="en-US" sz="1800" b="1" i="0" baseline="0" dirty="0" smtClean="0">
                        <a:effectLst/>
                      </a:rPr>
                      <a:t> </a:t>
                    </a:r>
                    <a:endParaRPr lang="en-US" dirty="0" smtClean="0">
                      <a:effectLst/>
                    </a:endParaRP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36DA-4470-813E-26AD7093DA0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17,1 %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36DA-4470-813E-26AD7093DA05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12,5 %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6DA-4470-813E-26AD7093DA05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11,9 %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36DA-4470-813E-26AD7093DA05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6DA-4470-813E-26AD7093DA05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5,5 %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6DA-4470-813E-26AD7093DA05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36DA-4470-813E-26AD7093DA05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3,2 %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36DA-4470-813E-26AD7093D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'13'!$A$5:$A$13</c:f>
              <c:strCache>
                <c:ptCount val="9"/>
                <c:pt idx="0">
                  <c:v>Llocs d'oci</c:v>
                </c:pt>
                <c:pt idx="1">
                  <c:v>A l'espai públic</c:v>
                </c:pt>
                <c:pt idx="2">
                  <c:v>Transport públic</c:v>
                </c:pt>
                <c:pt idx="3">
                  <c:v>A casa seva</c:v>
                </c:pt>
                <c:pt idx="4">
                  <c:v>Al lloc de feina</c:v>
                </c:pt>
                <c:pt idx="5">
                  <c:v>Xarxes socials</c:v>
                </c:pt>
                <c:pt idx="6">
                  <c:v>Altres</c:v>
                </c:pt>
                <c:pt idx="7">
                  <c:v>A casa d'algú altre</c:v>
                </c:pt>
                <c:pt idx="8">
                  <c:v>Escola/àmbit acadèmic</c:v>
                </c:pt>
              </c:strCache>
            </c:strRef>
          </c:cat>
          <c:val>
            <c:numRef>
              <c:f>'13'!$B$5:$B$13</c:f>
              <c:numCache>
                <c:formatCode>General</c:formatCode>
                <c:ptCount val="9"/>
                <c:pt idx="0">
                  <c:v>20.9</c:v>
                </c:pt>
                <c:pt idx="1">
                  <c:v>18.3</c:v>
                </c:pt>
                <c:pt idx="2">
                  <c:v>17.100000000000001</c:v>
                </c:pt>
                <c:pt idx="3">
                  <c:v>12.5</c:v>
                </c:pt>
                <c:pt idx="4">
                  <c:v>11.9</c:v>
                </c:pt>
                <c:pt idx="5">
                  <c:v>7.3</c:v>
                </c:pt>
                <c:pt idx="6">
                  <c:v>5.5</c:v>
                </c:pt>
                <c:pt idx="7">
                  <c:v>3.3</c:v>
                </c:pt>
                <c:pt idx="8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DA-4470-813E-26AD7093D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97784576"/>
        <c:axId val="97786112"/>
      </c:barChart>
      <c:catAx>
        <c:axId val="97784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ca-ES"/>
          </a:p>
        </c:txPr>
        <c:crossAx val="97786112"/>
        <c:crosses val="autoZero"/>
        <c:auto val="1"/>
        <c:lblAlgn val="ctr"/>
        <c:lblOffset val="100"/>
        <c:noMultiLvlLbl val="0"/>
      </c:catAx>
      <c:valAx>
        <c:axId val="97786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77845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a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'15'!$B$30</c:f>
              <c:strCache>
                <c:ptCount val="1"/>
                <c:pt idx="0">
                  <c:v>Sí</c:v>
                </c:pt>
              </c:strCache>
            </c:strRef>
          </c:tx>
          <c:spPr>
            <a:solidFill>
              <a:srgbClr val="6699FF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14,8 %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611-4B77-9570-AF73504343B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22,1 %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611-4B77-9570-AF73504343B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22,5 %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611-4B77-9570-AF73504343B2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44,3 %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611-4B77-9570-AF73504343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ca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'15'!$A$31:$A$34</c:f>
              <c:strCache>
                <c:ptCount val="4"/>
                <c:pt idx="0">
                  <c:v>Porta algún objecte per defensar-se</c:v>
                </c:pt>
                <c:pt idx="1">
                  <c:v>Ha fet canvis en les seves activitats habituals</c:v>
                </c:pt>
                <c:pt idx="2">
                  <c:v>Té més por de sortir</c:v>
                </c:pt>
                <c:pt idx="3">
                  <c:v>Procura no sortir sola</c:v>
                </c:pt>
              </c:strCache>
            </c:strRef>
          </c:cat>
          <c:val>
            <c:numRef>
              <c:f>'15'!$B$31:$B$34</c:f>
              <c:numCache>
                <c:formatCode>General</c:formatCode>
                <c:ptCount val="4"/>
                <c:pt idx="0">
                  <c:v>14.8</c:v>
                </c:pt>
                <c:pt idx="1">
                  <c:v>22.1</c:v>
                </c:pt>
                <c:pt idx="2">
                  <c:v>22.5</c:v>
                </c:pt>
                <c:pt idx="3">
                  <c:v>44.3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11-4B77-9570-AF73504343B2}"/>
            </c:ext>
          </c:extLst>
        </c:ser>
        <c:ser>
          <c:idx val="1"/>
          <c:order val="1"/>
          <c:tx>
            <c:strRef>
              <c:f>'15'!$C$30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C1E4FF"/>
            </a:solidFill>
          </c:spPr>
          <c:invertIfNegative val="0"/>
          <c:cat>
            <c:strRef>
              <c:f>'15'!$A$31:$A$34</c:f>
              <c:strCache>
                <c:ptCount val="4"/>
                <c:pt idx="0">
                  <c:v>Porta algún objecte per defensar-se</c:v>
                </c:pt>
                <c:pt idx="1">
                  <c:v>Ha fet canvis en les seves activitats habituals</c:v>
                </c:pt>
                <c:pt idx="2">
                  <c:v>Té més por de sortir</c:v>
                </c:pt>
                <c:pt idx="3">
                  <c:v>Procura no sortir sola</c:v>
                </c:pt>
              </c:strCache>
            </c:strRef>
          </c:cat>
          <c:val>
            <c:numRef>
              <c:f>'15'!$C$31:$C$34</c:f>
              <c:numCache>
                <c:formatCode>General</c:formatCode>
                <c:ptCount val="4"/>
                <c:pt idx="0">
                  <c:v>85.2</c:v>
                </c:pt>
                <c:pt idx="1">
                  <c:v>77.900000000000006</c:v>
                </c:pt>
                <c:pt idx="2">
                  <c:v>77.5</c:v>
                </c:pt>
                <c:pt idx="3">
                  <c:v>55.7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11-4B77-9570-AF7350434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896320"/>
        <c:axId val="97897856"/>
      </c:barChart>
      <c:catAx>
        <c:axId val="978963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ca-ES"/>
          </a:p>
        </c:txPr>
        <c:crossAx val="97897856"/>
        <c:crosses val="autoZero"/>
        <c:auto val="1"/>
        <c:lblAlgn val="ctr"/>
        <c:lblOffset val="100"/>
        <c:noMultiLvlLbl val="0"/>
      </c:catAx>
      <c:valAx>
        <c:axId val="9789785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ca-ES"/>
          </a:p>
        </c:txPr>
        <c:crossAx val="978963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ca-E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0.35215</cdr:x>
      <cdr:y>0.42857</cdr:y>
    </cdr:from>
    <cdr:to>
      <cdr:x>0.49872</cdr:x>
      <cdr:y>0.51786</cdr:y>
    </cdr:to>
    <cdr:sp macro="" textlink="">
      <cdr:nvSpPr>
        <cdr:cNvPr id="2" name="QuadreDeText 1"/>
        <cdr:cNvSpPr txBox="1"/>
      </cdr:nvSpPr>
      <cdr:spPr>
        <a:xfrm xmlns:a="http://schemas.openxmlformats.org/drawingml/2006/main">
          <a:off x="2736304" y="1882489"/>
          <a:ext cx="1138943" cy="39220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a-ES" sz="1400" b="1" dirty="0" smtClean="0"/>
            <a:t>2010</a:t>
          </a:r>
          <a:r>
            <a:rPr lang="ca-ES" sz="1400" dirty="0"/>
            <a:t>:</a:t>
          </a:r>
          <a:r>
            <a:rPr lang="ca-ES" sz="1400" dirty="0" smtClean="0"/>
            <a:t> </a:t>
          </a:r>
          <a:r>
            <a:rPr lang="ca-ES" sz="1400" b="1" dirty="0" smtClean="0"/>
            <a:t>17,5%</a:t>
          </a:r>
          <a:endParaRPr lang="ca-ES" sz="1400" b="1" dirty="0"/>
        </a:p>
      </cdr:txBody>
    </cdr:sp>
  </cdr:relSizeAnchor>
  <cdr:relSizeAnchor xmlns:cdr="http://schemas.openxmlformats.org/drawingml/2006/chartDrawing">
    <cdr:from>
      <cdr:x>0.82476</cdr:x>
      <cdr:y>0.42857</cdr:y>
    </cdr:from>
    <cdr:to>
      <cdr:x>0.97251</cdr:x>
      <cdr:y>0.51785</cdr:y>
    </cdr:to>
    <cdr:sp macro="" textlink="">
      <cdr:nvSpPr>
        <cdr:cNvPr id="3" name="QuadreDeText 1"/>
        <cdr:cNvSpPr txBox="1"/>
      </cdr:nvSpPr>
      <cdr:spPr>
        <a:xfrm xmlns:a="http://schemas.openxmlformats.org/drawingml/2006/main">
          <a:off x="6408712" y="1882489"/>
          <a:ext cx="1148067" cy="392161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a-ES" sz="1400" b="1" dirty="0" smtClean="0"/>
            <a:t>2010</a:t>
          </a:r>
          <a:r>
            <a:rPr lang="ca-ES" sz="1400" dirty="0"/>
            <a:t>:</a:t>
          </a:r>
          <a:r>
            <a:rPr lang="ca-ES" sz="1400" dirty="0" smtClean="0"/>
            <a:t> </a:t>
          </a:r>
          <a:r>
            <a:rPr lang="ca-ES" sz="1400" b="1" dirty="0" smtClean="0"/>
            <a:t>13,9 %</a:t>
          </a:r>
          <a:endParaRPr lang="ca-ES" sz="14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0.57853</cdr:x>
      <cdr:y>0.08333</cdr:y>
    </cdr:from>
    <cdr:to>
      <cdr:x>0.96406</cdr:x>
      <cdr:y>0.33333</cdr:y>
    </cdr:to>
    <cdr:sp macro="" textlink="">
      <cdr:nvSpPr>
        <cdr:cNvPr id="2" name="QuadreDeText 1"/>
        <cdr:cNvSpPr txBox="1"/>
      </cdr:nvSpPr>
      <cdr:spPr>
        <a:xfrm xmlns:a="http://schemas.openxmlformats.org/drawingml/2006/main">
          <a:off x="4749141" y="360040"/>
          <a:ext cx="3164774" cy="108012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just"/>
          <a:r>
            <a:rPr lang="ca-ES" sz="1600" dirty="0" smtClean="0"/>
            <a:t>Les agressions per part d’homes que no són parella o exparella es donen majoritàriament a l’àmbit públic</a:t>
          </a:r>
          <a:endParaRPr lang="ca-ES" sz="16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0.06483</cdr:x>
      <cdr:y>0.70265</cdr:y>
    </cdr:from>
    <cdr:to>
      <cdr:x>0.44452</cdr:x>
      <cdr:y>0.76801</cdr:y>
    </cdr:to>
    <cdr:sp macro="" textlink="">
      <cdr:nvSpPr>
        <cdr:cNvPr id="2" name="QuadreDeText 1"/>
        <cdr:cNvSpPr txBox="1"/>
      </cdr:nvSpPr>
      <cdr:spPr>
        <a:xfrm xmlns:a="http://schemas.openxmlformats.org/drawingml/2006/main">
          <a:off x="504056" y="3096344"/>
          <a:ext cx="2952329" cy="28803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ca-ES" sz="1400" dirty="0" smtClean="0"/>
            <a:t>Porta</a:t>
          </a:r>
          <a:r>
            <a:rPr lang="ca-ES" sz="1200" dirty="0" smtClean="0"/>
            <a:t> </a:t>
          </a:r>
          <a:r>
            <a:rPr lang="ca-ES" sz="1400" dirty="0" smtClean="0"/>
            <a:t>algun objecte per defensar-se</a:t>
          </a:r>
          <a:endParaRPr lang="ca-ES" sz="14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0.51794</cdr:x>
      <cdr:y>0.01852</cdr:y>
    </cdr:from>
    <cdr:to>
      <cdr:x>1</cdr:x>
      <cdr:y>0.28097</cdr:y>
    </cdr:to>
    <cdr:sp macro="" textlink="">
      <cdr:nvSpPr>
        <cdr:cNvPr id="2" name="QuadreDeText 6"/>
        <cdr:cNvSpPr txBox="1"/>
      </cdr:nvSpPr>
      <cdr:spPr>
        <a:xfrm xmlns:a="http://schemas.openxmlformats.org/drawingml/2006/main">
          <a:off x="4177132" y="76015"/>
          <a:ext cx="3887764" cy="1077218"/>
        </a:xfrm>
        <a:prstGeom xmlns:a="http://schemas.openxmlformats.org/drawingml/2006/main" prst="rect">
          <a:avLst/>
        </a:prstGeom>
        <a:gradFill xmlns:a="http://schemas.openxmlformats.org/drawingml/2006/main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xmlns:a="http://schemas.openxmlformats.org/drawingml/2006/main" w="28575">
          <a:solidFill>
            <a:schemeClr val="tx1"/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ca-E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Arial" charset="0"/>
            </a:defRPr>
          </a:lvl9pPr>
        </a:lstStyle>
        <a:p xmlns:a="http://schemas.openxmlformats.org/drawingml/2006/main">
          <a:r>
            <a:rPr lang="ca-ES" sz="1600" dirty="0" smtClean="0"/>
            <a:t>Un 12,4% de les dones han patit algun fet en tota la relació. </a:t>
          </a:r>
        </a:p>
        <a:p xmlns:a="http://schemas.openxmlformats.org/drawingml/2006/main">
          <a:r>
            <a:rPr lang="ca-ES" sz="1600" dirty="0" smtClean="0"/>
            <a:t>Si mirem l'últim any, el percentatge és del 6,3%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0.29524</cdr:x>
      <cdr:y>0.25962</cdr:y>
    </cdr:from>
    <cdr:to>
      <cdr:x>0.37143</cdr:x>
      <cdr:y>0.32859</cdr:y>
    </cdr:to>
    <cdr:sp macro="" textlink="">
      <cdr:nvSpPr>
        <cdr:cNvPr id="2" name="Fletxa dreta 1"/>
        <cdr:cNvSpPr/>
      </cdr:nvSpPr>
      <cdr:spPr>
        <a:xfrm xmlns:a="http://schemas.openxmlformats.org/drawingml/2006/main">
          <a:off x="2232248" y="1084307"/>
          <a:ext cx="576064" cy="2880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ca-ES"/>
        </a:p>
      </cdr:txBody>
    </cdr:sp>
  </cdr:relSizeAnchor>
  <cdr:relSizeAnchor xmlns:cdr="http://schemas.openxmlformats.org/drawingml/2006/chartDrawing">
    <cdr:from>
      <cdr:x>0.69524</cdr:x>
      <cdr:y>0.63005</cdr:y>
    </cdr:from>
    <cdr:to>
      <cdr:x>0.77143</cdr:x>
      <cdr:y>0.68177</cdr:y>
    </cdr:to>
    <cdr:sp macro="" textlink="">
      <cdr:nvSpPr>
        <cdr:cNvPr id="3" name="Fletxa dreta 2"/>
        <cdr:cNvSpPr/>
      </cdr:nvSpPr>
      <cdr:spPr>
        <a:xfrm xmlns:a="http://schemas.openxmlformats.org/drawingml/2006/main">
          <a:off x="5256584" y="2631383"/>
          <a:ext cx="576064" cy="216024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ca-E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81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3" name="Contenidor de data 2"/>
          <p:cNvSpPr>
            <a:spLocks noGrp="1"/>
          </p:cNvSpPr>
          <p:nvPr>
            <p:ph type="dt" sz="quarter" idx="1"/>
          </p:nvPr>
        </p:nvSpPr>
        <p:spPr>
          <a:xfrm>
            <a:off x="4020506" y="2"/>
            <a:ext cx="3077137" cy="51181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4AC0734B-4D15-4D2D-9508-C0C5CCD8B9DF}" type="datetimeFigureOut">
              <a:rPr lang="ca-ES" smtClean="0"/>
              <a:t>23/07/2018</a:t>
            </a:fld>
            <a:endParaRPr lang="ca-ES" dirty="0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2"/>
          </p:nvPr>
        </p:nvSpPr>
        <p:spPr>
          <a:xfrm>
            <a:off x="2" y="9721156"/>
            <a:ext cx="3077137" cy="51181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0506" y="9721156"/>
            <a:ext cx="3077137" cy="51181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DF938E19-668C-46BA-8019-B24FCB7C8591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915080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81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4020506" y="2"/>
            <a:ext cx="3077137" cy="51181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7C3764B-8A96-45C5-A565-8191071DAA42}" type="datetimeFigureOut">
              <a:rPr lang="ca-ES"/>
              <a:pPr>
                <a:defRPr/>
              </a:pPr>
              <a:t>23/07/2018</a:t>
            </a:fld>
            <a:endParaRPr lang="ca-ES" dirty="0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ca-ES" noProof="0" dirty="0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709601" y="4861400"/>
            <a:ext cx="5680103" cy="4606317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ca-ES" noProof="0" smtClean="0"/>
              <a:t>Feu clic aquí per editar estils</a:t>
            </a:r>
          </a:p>
          <a:p>
            <a:pPr lvl="1"/>
            <a:r>
              <a:rPr lang="ca-ES" noProof="0" smtClean="0"/>
              <a:t>Segon nivell</a:t>
            </a:r>
          </a:p>
          <a:p>
            <a:pPr lvl="2"/>
            <a:r>
              <a:rPr lang="ca-ES" noProof="0" smtClean="0"/>
              <a:t>Tercer nivell</a:t>
            </a:r>
          </a:p>
          <a:p>
            <a:pPr lvl="3"/>
            <a:r>
              <a:rPr lang="ca-ES" noProof="0" smtClean="0"/>
              <a:t>Quart nivell</a:t>
            </a:r>
          </a:p>
          <a:p>
            <a:pPr lvl="4"/>
            <a:r>
              <a:rPr lang="ca-ES" noProof="0" smtClean="0"/>
              <a:t>Cinquè nivell</a:t>
            </a:r>
            <a:endParaRPr lang="ca-ES" noProof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2" y="9721156"/>
            <a:ext cx="3077137" cy="51181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0506" y="9721156"/>
            <a:ext cx="3077137" cy="511812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28008A-FA5B-4B12-BAAE-5938C489FB70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50692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1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7326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3E1E40-FC22-4E88-887D-A9D24B4647DD}" type="slidenum">
              <a:rPr lang="ca-ES" altLang="ca-ES" smtClean="0"/>
              <a:pPr eaLnBrk="1" hangingPunct="1">
                <a:spcBef>
                  <a:spcPct val="0"/>
                </a:spcBef>
              </a:pPr>
              <a:t>10</a:t>
            </a:fld>
            <a:endParaRPr lang="ca-ES" altLang="ca-E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063997-8591-43DD-9DE5-921D336ECBA7}" type="slidenum">
              <a:rPr lang="ca-ES" altLang="ca-ES" smtClean="0"/>
              <a:pPr eaLnBrk="1" hangingPunct="1">
                <a:spcBef>
                  <a:spcPct val="0"/>
                </a:spcBef>
              </a:pPr>
              <a:t>11</a:t>
            </a:fld>
            <a:endParaRPr lang="ca-ES" altLang="ca-E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7CFDCE-540F-4024-ABC0-54027F20543B}" type="slidenum">
              <a:rPr lang="ca-ES" altLang="ca-ES" smtClean="0"/>
              <a:pPr eaLnBrk="1" hangingPunct="1">
                <a:spcBef>
                  <a:spcPct val="0"/>
                </a:spcBef>
              </a:pPr>
              <a:t>12</a:t>
            </a:fld>
            <a:endParaRPr lang="ca-ES" altLang="ca-E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3240D6-F769-452F-BF9D-9A68342A2B6E}" type="slidenum">
              <a:rPr lang="ca-ES" altLang="ca-ES" smtClean="0"/>
              <a:pPr eaLnBrk="1" hangingPunct="1">
                <a:spcBef>
                  <a:spcPct val="0"/>
                </a:spcBef>
              </a:pPr>
              <a:t>13</a:t>
            </a:fld>
            <a:endParaRPr lang="ca-ES" altLang="ca-E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47545B-92CE-4443-B608-5EDB3115A392}" type="slidenum">
              <a:rPr lang="ca-ES" altLang="ca-ES" smtClean="0"/>
              <a:pPr eaLnBrk="1" hangingPunct="1">
                <a:spcBef>
                  <a:spcPct val="0"/>
                </a:spcBef>
              </a:pPr>
              <a:t>14</a:t>
            </a:fld>
            <a:endParaRPr lang="ca-ES" altLang="ca-E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3240D6-F769-452F-BF9D-9A68342A2B6E}" type="slidenum">
              <a:rPr lang="ca-ES" altLang="ca-ES" smtClean="0"/>
              <a:pPr eaLnBrk="1" hangingPunct="1">
                <a:spcBef>
                  <a:spcPct val="0"/>
                </a:spcBef>
              </a:pPr>
              <a:t>15</a:t>
            </a:fld>
            <a:endParaRPr lang="ca-ES" altLang="ca-E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9F2568-862E-43F0-A6EE-CD2C4F1FB5C3}" type="slidenum">
              <a:rPr lang="ca-ES" altLang="ca-ES" smtClean="0"/>
              <a:pPr eaLnBrk="1" hangingPunct="1">
                <a:spcBef>
                  <a:spcPct val="0"/>
                </a:spcBef>
              </a:pPr>
              <a:t>16</a:t>
            </a:fld>
            <a:endParaRPr lang="ca-ES" altLang="ca-E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6BDA71-FCED-4DC1-ABE1-E043D56303CE}" type="slidenum">
              <a:rPr lang="ca-ES" altLang="ca-ES" smtClean="0"/>
              <a:pPr eaLnBrk="1" hangingPunct="1">
                <a:spcBef>
                  <a:spcPct val="0"/>
                </a:spcBef>
              </a:pPr>
              <a:t>17</a:t>
            </a:fld>
            <a:endParaRPr lang="ca-ES" altLang="ca-E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778E6B-33E8-4A1E-BBB6-F895BBCAA91B}" type="slidenum">
              <a:rPr lang="ca-ES" altLang="ca-ES" smtClean="0"/>
              <a:pPr eaLnBrk="1" hangingPunct="1">
                <a:spcBef>
                  <a:spcPct val="0"/>
                </a:spcBef>
              </a:pPr>
              <a:t>18</a:t>
            </a:fld>
            <a:endParaRPr lang="ca-ES" altLang="ca-E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3240D6-F769-452F-BF9D-9A68342A2B6E}" type="slidenum">
              <a:rPr lang="ca-ES" altLang="ca-ES" smtClean="0"/>
              <a:pPr eaLnBrk="1" hangingPunct="1">
                <a:spcBef>
                  <a:spcPct val="0"/>
                </a:spcBef>
              </a:pPr>
              <a:t>19</a:t>
            </a:fld>
            <a:endParaRPr lang="ca-ES" altLang="ca-E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2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2806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38049D-8764-4914-B66D-C9C9E05C150C}" type="slidenum">
              <a:rPr lang="ca-ES" altLang="ca-ES" smtClean="0"/>
              <a:pPr eaLnBrk="1" hangingPunct="1">
                <a:spcBef>
                  <a:spcPct val="0"/>
                </a:spcBef>
              </a:pPr>
              <a:t>20</a:t>
            </a:fld>
            <a:endParaRPr lang="ca-ES" altLang="ca-E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EFF8C1-711F-40E8-8101-7E1F84591E0F}" type="slidenum">
              <a:rPr lang="ca-ES" altLang="ca-ES" smtClean="0"/>
              <a:pPr eaLnBrk="1" hangingPunct="1">
                <a:spcBef>
                  <a:spcPct val="0"/>
                </a:spcBef>
              </a:pPr>
              <a:t>21</a:t>
            </a:fld>
            <a:endParaRPr lang="ca-ES" altLang="ca-E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13A4F5-CBAA-4C5E-B3E4-2D0B41629E38}" type="slidenum">
              <a:rPr lang="ca-ES" altLang="ca-ES" smtClean="0"/>
              <a:pPr eaLnBrk="1" hangingPunct="1">
                <a:spcBef>
                  <a:spcPct val="0"/>
                </a:spcBef>
              </a:pPr>
              <a:t>22</a:t>
            </a:fld>
            <a:endParaRPr lang="ca-ES" altLang="ca-E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3240D6-F769-452F-BF9D-9A68342A2B6E}" type="slidenum">
              <a:rPr lang="ca-ES" altLang="ca-ES" smtClean="0"/>
              <a:pPr eaLnBrk="1" hangingPunct="1">
                <a:spcBef>
                  <a:spcPct val="0"/>
                </a:spcBef>
              </a:pPr>
              <a:t>23</a:t>
            </a:fld>
            <a:endParaRPr lang="ca-ES" altLang="ca-E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1120DE-C2CF-447C-B269-CB4F089BC487}" type="slidenum">
              <a:rPr lang="ca-ES" altLang="ca-ES" smtClean="0"/>
              <a:pPr eaLnBrk="1" hangingPunct="1">
                <a:spcBef>
                  <a:spcPct val="0"/>
                </a:spcBef>
              </a:pPr>
              <a:t>24</a:t>
            </a:fld>
            <a:endParaRPr lang="ca-ES" altLang="ca-E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67B9F3-A2ED-4390-8377-B9F5519FE6AC}" type="slidenum">
              <a:rPr lang="ca-ES" altLang="ca-ES" smtClean="0"/>
              <a:pPr eaLnBrk="1" hangingPunct="1">
                <a:spcBef>
                  <a:spcPct val="0"/>
                </a:spcBef>
              </a:pPr>
              <a:t>25</a:t>
            </a:fld>
            <a:endParaRPr lang="ca-ES" altLang="ca-E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CFAF1-7600-49D4-8287-2642EB8F29D7}" type="slidenum">
              <a:rPr lang="ca-ES" altLang="ca-ES" smtClean="0"/>
              <a:pPr eaLnBrk="1" hangingPunct="1">
                <a:spcBef>
                  <a:spcPct val="0"/>
                </a:spcBef>
              </a:pPr>
              <a:t>26</a:t>
            </a:fld>
            <a:endParaRPr lang="ca-ES" altLang="ca-E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30E140-525A-4008-8097-E6E451D3A7D4}" type="slidenum">
              <a:rPr lang="ca-ES" altLang="ca-ES" smtClean="0"/>
              <a:pPr eaLnBrk="1" hangingPunct="1">
                <a:spcBef>
                  <a:spcPct val="0"/>
                </a:spcBef>
              </a:pPr>
              <a:t>27</a:t>
            </a:fld>
            <a:endParaRPr lang="ca-ES" altLang="ca-E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5E2DA8-7D06-4E90-8580-A1ACCBD4DF57}" type="slidenum">
              <a:rPr lang="ca-ES" altLang="ca-ES" smtClean="0"/>
              <a:pPr eaLnBrk="1" hangingPunct="1">
                <a:spcBef>
                  <a:spcPct val="0"/>
                </a:spcBef>
              </a:pPr>
              <a:t>28</a:t>
            </a:fld>
            <a:endParaRPr lang="ca-ES" altLang="ca-E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CF679C-DB67-47E1-8AC1-F92F67ACBEF3}" type="slidenum">
              <a:rPr lang="ca-ES" altLang="ca-ES" smtClean="0"/>
              <a:pPr eaLnBrk="1" hangingPunct="1">
                <a:spcBef>
                  <a:spcPct val="0"/>
                </a:spcBef>
              </a:pPr>
              <a:t>29</a:t>
            </a:fld>
            <a:endParaRPr lang="ca-ES" altLang="ca-E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3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50039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CFAF1-7600-49D4-8287-2642EB8F29D7}" type="slidenum">
              <a:rPr lang="ca-ES" altLang="ca-ES" smtClean="0"/>
              <a:pPr eaLnBrk="1" hangingPunct="1">
                <a:spcBef>
                  <a:spcPct val="0"/>
                </a:spcBef>
              </a:pPr>
              <a:t>30</a:t>
            </a:fld>
            <a:endParaRPr lang="ca-ES" altLang="ca-E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DBBEB-3792-4C8F-8EB5-F7024649E6E0}" type="slidenum">
              <a:rPr lang="ca-ES" altLang="ca-ES" smtClean="0"/>
              <a:pPr eaLnBrk="1" hangingPunct="1">
                <a:spcBef>
                  <a:spcPct val="0"/>
                </a:spcBef>
              </a:pPr>
              <a:t>31</a:t>
            </a:fld>
            <a:endParaRPr lang="ca-ES" altLang="ca-E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DBBEB-3792-4C8F-8EB5-F7024649E6E0}" type="slidenum">
              <a:rPr lang="ca-ES" altLang="ca-ES" smtClean="0"/>
              <a:pPr eaLnBrk="1" hangingPunct="1">
                <a:spcBef>
                  <a:spcPct val="0"/>
                </a:spcBef>
              </a:pPr>
              <a:t>32</a:t>
            </a:fld>
            <a:endParaRPr lang="ca-ES" altLang="ca-E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1120DE-C2CF-447C-B269-CB4F089BC487}" type="slidenum">
              <a:rPr lang="ca-ES" altLang="ca-ES" smtClean="0"/>
              <a:pPr eaLnBrk="1" hangingPunct="1">
                <a:spcBef>
                  <a:spcPct val="0"/>
                </a:spcBef>
              </a:pPr>
              <a:t>33</a:t>
            </a:fld>
            <a:endParaRPr lang="ca-ES" altLang="ca-E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030B30-DF36-40A7-9424-14507AC2480C}" type="slidenum">
              <a:rPr lang="ca-ES" altLang="ca-ES" smtClean="0"/>
              <a:pPr eaLnBrk="1" hangingPunct="1">
                <a:spcBef>
                  <a:spcPct val="0"/>
                </a:spcBef>
              </a:pPr>
              <a:t>34</a:t>
            </a:fld>
            <a:endParaRPr lang="ca-ES" altLang="ca-E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030B30-DF36-40A7-9424-14507AC2480C}" type="slidenum">
              <a:rPr lang="ca-ES" altLang="ca-ES" smtClean="0"/>
              <a:pPr eaLnBrk="1" hangingPunct="1">
                <a:spcBef>
                  <a:spcPct val="0"/>
                </a:spcBef>
              </a:pPr>
              <a:t>35</a:t>
            </a:fld>
            <a:endParaRPr lang="ca-ES" altLang="ca-E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7EA208-02CF-4DC7-93B6-E541044076E6}" type="slidenum">
              <a:rPr lang="ca-ES" altLang="ca-ES" smtClean="0"/>
              <a:pPr eaLnBrk="1" hangingPunct="1">
                <a:spcBef>
                  <a:spcPct val="0"/>
                </a:spcBef>
              </a:pPr>
              <a:t>36</a:t>
            </a:fld>
            <a:endParaRPr lang="ca-ES" altLang="ca-E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1120DE-C2CF-447C-B269-CB4F089BC487}" type="slidenum">
              <a:rPr lang="ca-ES" altLang="ca-ES" smtClean="0"/>
              <a:pPr eaLnBrk="1" hangingPunct="1">
                <a:spcBef>
                  <a:spcPct val="0"/>
                </a:spcBef>
              </a:pPr>
              <a:t>37</a:t>
            </a:fld>
            <a:endParaRPr lang="ca-ES" altLang="ca-E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67B9F3-A2ED-4390-8377-B9F5519FE6AC}" type="slidenum">
              <a:rPr lang="ca-ES" altLang="ca-E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ca-ES" altLang="ca-ES" smtClean="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39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7481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4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9041280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3240D6-F769-452F-BF9D-9A68342A2B6E}" type="slidenum">
              <a:rPr lang="ca-ES" altLang="ca-ES" smtClean="0"/>
              <a:pPr eaLnBrk="1" hangingPunct="1">
                <a:spcBef>
                  <a:spcPct val="0"/>
                </a:spcBef>
              </a:pPr>
              <a:t>40</a:t>
            </a:fld>
            <a:endParaRPr lang="ca-ES" altLang="ca-E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CFAF1-7600-49D4-8287-2642EB8F29D7}" type="slidenum">
              <a:rPr lang="ca-ES" altLang="ca-ES" smtClean="0"/>
              <a:pPr eaLnBrk="1" hangingPunct="1">
                <a:spcBef>
                  <a:spcPct val="0"/>
                </a:spcBef>
              </a:pPr>
              <a:t>41</a:t>
            </a:fld>
            <a:endParaRPr lang="ca-ES" altLang="ca-E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CFAF1-7600-49D4-8287-2642EB8F29D7}" type="slidenum">
              <a:rPr lang="ca-ES" altLang="ca-ES" smtClean="0"/>
              <a:pPr eaLnBrk="1" hangingPunct="1">
                <a:spcBef>
                  <a:spcPct val="0"/>
                </a:spcBef>
              </a:pPr>
              <a:t>42</a:t>
            </a:fld>
            <a:endParaRPr lang="ca-ES" altLang="ca-E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CFAF1-7600-49D4-8287-2642EB8F29D7}" type="slidenum">
              <a:rPr lang="ca-ES" altLang="ca-ES" smtClean="0"/>
              <a:pPr eaLnBrk="1" hangingPunct="1">
                <a:spcBef>
                  <a:spcPct val="0"/>
                </a:spcBef>
              </a:pPr>
              <a:t>43</a:t>
            </a:fld>
            <a:endParaRPr lang="ca-ES" altLang="ca-E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9CFAF1-7600-49D4-8287-2642EB8F29D7}" type="slidenum">
              <a:rPr lang="ca-ES" altLang="ca-ES" smtClean="0"/>
              <a:pPr eaLnBrk="1" hangingPunct="1">
                <a:spcBef>
                  <a:spcPct val="0"/>
                </a:spcBef>
              </a:pPr>
              <a:t>44</a:t>
            </a:fld>
            <a:endParaRPr lang="ca-ES" altLang="ca-E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45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833783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05693A-7162-4B2A-8DD3-C41C8DE8F2F8}" type="slidenum">
              <a:rPr lang="ca-ES" altLang="ca-ES" smtClean="0"/>
              <a:pPr eaLnBrk="1" hangingPunct="1">
                <a:spcBef>
                  <a:spcPct val="0"/>
                </a:spcBef>
              </a:pPr>
              <a:t>46</a:t>
            </a:fld>
            <a:endParaRPr lang="ca-ES" altLang="ca-ES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88572B-A743-4BB7-B81F-477D79B79266}" type="slidenum">
              <a:rPr lang="ca-ES" altLang="ca-ES" smtClean="0"/>
              <a:pPr eaLnBrk="1" hangingPunct="1">
                <a:spcBef>
                  <a:spcPct val="0"/>
                </a:spcBef>
              </a:pPr>
              <a:t>47</a:t>
            </a:fld>
            <a:endParaRPr lang="ca-ES" altLang="ca-E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88572B-A743-4BB7-B81F-477D79B79266}" type="slidenum">
              <a:rPr lang="ca-ES" altLang="ca-ES" smtClean="0"/>
              <a:pPr eaLnBrk="1" hangingPunct="1">
                <a:spcBef>
                  <a:spcPct val="0"/>
                </a:spcBef>
              </a:pPr>
              <a:t>48</a:t>
            </a:fld>
            <a:endParaRPr lang="ca-ES" altLang="ca-E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49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5932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860992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50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748138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03755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7663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7043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11427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67463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8008A-FA5B-4B12-BAAE-5938C489FB70}" type="slidenum">
              <a:rPr lang="ca-ES" smtClean="0"/>
              <a:pPr>
                <a:defRPr/>
              </a:pPr>
              <a:t>56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3848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D9A4D9-F4D9-405E-88F3-C52EC8FA1349}" type="slidenum">
              <a:rPr lang="ca-ES" altLang="ca-ES" smtClean="0"/>
              <a:pPr eaLnBrk="1" hangingPunct="1">
                <a:spcBef>
                  <a:spcPct val="0"/>
                </a:spcBef>
              </a:pPr>
              <a:t>6</a:t>
            </a:fld>
            <a:endParaRPr lang="ca-ES" altLang="ca-E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67B9F3-A2ED-4390-8377-B9F5519FE6AC}" type="slidenum">
              <a:rPr lang="ca-ES" altLang="ca-ES" smtClean="0"/>
              <a:pPr eaLnBrk="1" hangingPunct="1">
                <a:spcBef>
                  <a:spcPct val="0"/>
                </a:spcBef>
              </a:pPr>
              <a:t>7</a:t>
            </a:fld>
            <a:endParaRPr lang="ca-ES" altLang="ca-E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12A611-7426-422E-87A5-9D146E1DEC86}" type="slidenum">
              <a:rPr lang="ca-ES" altLang="ca-ES" smtClean="0"/>
              <a:pPr eaLnBrk="1" hangingPunct="1">
                <a:spcBef>
                  <a:spcPct val="0"/>
                </a:spcBef>
              </a:pPr>
              <a:t>8</a:t>
            </a:fld>
            <a:endParaRPr lang="ca-ES" altLang="ca-E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9993" indent="-29615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84605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58447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32289" indent="-2369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06131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9974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53816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27658" indent="-2369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DBBEB-3792-4C8F-8EB5-F7024649E6E0}" type="slidenum">
              <a:rPr lang="ca-ES" altLang="ca-ES" smtClean="0"/>
              <a:pPr eaLnBrk="1" hangingPunct="1">
                <a:spcBef>
                  <a:spcPct val="0"/>
                </a:spcBef>
              </a:pPr>
              <a:t>9</a:t>
            </a:fld>
            <a:endParaRPr lang="ca-ES" altLang="ca-ES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a-ES" altLang="ca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ol i comia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ptpresi_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374650"/>
            <a:ext cx="418941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3290400"/>
            <a:ext cx="7772400" cy="12528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87600" y="4827600"/>
            <a:ext cx="7772400" cy="763200"/>
          </a:xfrm>
        </p:spPr>
        <p:txBody>
          <a:bodyPr/>
          <a:lstStyle>
            <a:lvl1pPr marL="0" indent="0" algn="ctr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dirty="0" smtClean="0"/>
              <a:t>Feu clic aquí per editar l'estil de subtítols del patró</a:t>
            </a:r>
            <a:endParaRPr lang="ca-ES" dirty="0"/>
          </a:p>
        </p:txBody>
      </p:sp>
      <p:sp>
        <p:nvSpPr>
          <p:cNvPr id="5" name="Contenidor de número de diapositiva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A680-4886-4B71-9F3D-B061A4BC0E5C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5119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14DF5-C33B-4D6F-847D-B9936CC06CE4}" type="slidenum">
              <a:rPr lang="ca-ES" altLang="ca-ES"/>
              <a:pPr>
                <a:defRPr/>
              </a:pPr>
              <a:t>‹#›</a:t>
            </a:fld>
            <a:endParaRPr lang="ca-ES" altLang="ca-ES" dirty="0"/>
          </a:p>
        </p:txBody>
      </p:sp>
    </p:spTree>
    <p:extLst>
      <p:ext uri="{BB962C8B-B14F-4D97-AF65-F5344CB8AC3E}">
        <p14:creationId xmlns:p14="http://schemas.microsoft.com/office/powerpoint/2010/main" val="279880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84AB-C05D-4D57-942E-1F9A2FEA9C2E}" type="slidenum">
              <a:rPr lang="ca-ES" altLang="ca-ES"/>
              <a:pPr>
                <a:defRPr/>
              </a:pPr>
              <a:t>‹#›</a:t>
            </a:fld>
            <a:endParaRPr lang="ca-ES" altLang="ca-ES" dirty="0"/>
          </a:p>
        </p:txBody>
      </p:sp>
    </p:spTree>
    <p:extLst>
      <p:ext uri="{BB962C8B-B14F-4D97-AF65-F5344CB8AC3E}">
        <p14:creationId xmlns:p14="http://schemas.microsoft.com/office/powerpoint/2010/main" val="109645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ol i comia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87600" y="2708920"/>
            <a:ext cx="7772400" cy="763200"/>
          </a:xfrm>
        </p:spPr>
        <p:txBody>
          <a:bodyPr/>
          <a:lstStyle>
            <a:lvl1pPr marL="0" indent="0" algn="ctr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dirty="0" smtClean="0"/>
              <a:t>Feu clic aquí per editar l'estil de subtítols del patró</a:t>
            </a:r>
            <a:endParaRPr lang="ca-ES" dirty="0"/>
          </a:p>
        </p:txBody>
      </p:sp>
      <p:sp>
        <p:nvSpPr>
          <p:cNvPr id="5" name="Contenidor de número de diapositiva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EA680-4886-4B71-9F3D-B061A4BC0E5C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  <p:pic>
        <p:nvPicPr>
          <p:cNvPr id="7" name="Picture 12" descr="dptpresi_h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265271"/>
            <a:ext cx="1007343" cy="25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4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6400" y="2059201"/>
            <a:ext cx="8464072" cy="3674056"/>
          </a:xfrm>
        </p:spPr>
        <p:txBody>
          <a:bodyPr/>
          <a:lstStyle/>
          <a:p>
            <a:pPr lvl="0"/>
            <a:r>
              <a:rPr lang="ca-ES" dirty="0" smtClean="0"/>
              <a:t>Feu clic aquí per editar estils</a:t>
            </a:r>
          </a:p>
          <a:p>
            <a:pPr lvl="1"/>
            <a:r>
              <a:rPr lang="ca-ES" dirty="0" smtClean="0"/>
              <a:t>Segon nivell</a:t>
            </a:r>
          </a:p>
          <a:p>
            <a:pPr lvl="2"/>
            <a:r>
              <a:rPr lang="ca-ES" dirty="0" smtClean="0"/>
              <a:t>Tercer nivell</a:t>
            </a:r>
          </a:p>
          <a:p>
            <a:pPr lvl="3"/>
            <a:r>
              <a:rPr lang="ca-ES" dirty="0" smtClean="0"/>
              <a:t>Quart nivell</a:t>
            </a:r>
          </a:p>
          <a:p>
            <a:pPr lvl="4"/>
            <a:r>
              <a:rPr lang="ca-ES" dirty="0" smtClean="0"/>
              <a:t>Cinquè nivell</a:t>
            </a:r>
            <a:endParaRPr lang="ca-ES" dirty="0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56399" y="1268413"/>
            <a:ext cx="85716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/>
            </a:lvl1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57860-C719-4EF6-AB0E-831BAC87B4F4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89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ol i objectes sens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 recte 4"/>
          <p:cNvCxnSpPr/>
          <p:nvPr/>
        </p:nvCxnSpPr>
        <p:spPr>
          <a:xfrm>
            <a:off x="468313" y="1073150"/>
            <a:ext cx="792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6400" y="2059200"/>
            <a:ext cx="8464072" cy="4106103"/>
          </a:xfrm>
        </p:spPr>
        <p:txBody>
          <a:bodyPr/>
          <a:lstStyle/>
          <a:p>
            <a:pPr lvl="0"/>
            <a:r>
              <a:rPr lang="ca-ES" dirty="0" smtClean="0"/>
              <a:t>Feu clic aquí per editar estils</a:t>
            </a:r>
          </a:p>
          <a:p>
            <a:pPr lvl="1"/>
            <a:r>
              <a:rPr lang="ca-ES" dirty="0" smtClean="0"/>
              <a:t>Segon nivell</a:t>
            </a:r>
          </a:p>
          <a:p>
            <a:pPr lvl="2"/>
            <a:r>
              <a:rPr lang="ca-ES" dirty="0" smtClean="0"/>
              <a:t>Tercer nivell</a:t>
            </a:r>
          </a:p>
          <a:p>
            <a:pPr lvl="3"/>
            <a:r>
              <a:rPr lang="ca-ES" dirty="0" smtClean="0"/>
              <a:t>Quart nivell</a:t>
            </a:r>
          </a:p>
          <a:p>
            <a:pPr lvl="4"/>
            <a:r>
              <a:rPr lang="ca-ES" dirty="0" smtClean="0"/>
              <a:t>Cinquè nivell</a:t>
            </a:r>
            <a:endParaRPr lang="ca-ES" dirty="0"/>
          </a:p>
        </p:txBody>
      </p:sp>
      <p:sp>
        <p:nvSpPr>
          <p:cNvPr id="8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56399" y="1268413"/>
            <a:ext cx="85716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/>
            </a:lvl1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B7A2A-24B5-4962-A5DC-6A7C23F305E5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6363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objectes sense nive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6400" y="2059200"/>
            <a:ext cx="8464072" cy="35300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a-ES" dirty="0" smtClean="0"/>
              <a:t>Feu clic aquí per editar estils</a:t>
            </a:r>
          </a:p>
        </p:txBody>
      </p:sp>
      <p:sp>
        <p:nvSpPr>
          <p:cNvPr id="7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56399" y="1268413"/>
            <a:ext cx="85716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/>
            </a:lvl1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8EA14-DA90-4677-9C3E-BBDC13227F0F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  <p:sp>
        <p:nvSpPr>
          <p:cNvPr id="6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804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s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356400" y="2059201"/>
            <a:ext cx="4038600" cy="36740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dirty="0" smtClean="0"/>
              <a:t>Feu clic aquí per editar estils</a:t>
            </a:r>
          </a:p>
          <a:p>
            <a:pPr lvl="1"/>
            <a:r>
              <a:rPr lang="ca-ES" dirty="0" smtClean="0"/>
              <a:t>Segon nivell</a:t>
            </a:r>
          </a:p>
          <a:p>
            <a:pPr lvl="2"/>
            <a:r>
              <a:rPr lang="ca-ES" dirty="0" smtClean="0"/>
              <a:t>Tercer nivell</a:t>
            </a:r>
          </a:p>
          <a:p>
            <a:pPr lvl="3"/>
            <a:r>
              <a:rPr lang="ca-ES" dirty="0" smtClean="0"/>
              <a:t>Quart nivell</a:t>
            </a:r>
          </a:p>
          <a:p>
            <a:pPr lvl="4"/>
            <a:r>
              <a:rPr lang="ca-ES" dirty="0" smtClean="0"/>
              <a:t>Cinquè nivell</a:t>
            </a:r>
            <a:endParaRPr lang="ca-ES" dirty="0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2059201"/>
            <a:ext cx="4038600" cy="367405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dirty="0" smtClean="0"/>
              <a:t>Feu clic aquí per editar estils</a:t>
            </a:r>
          </a:p>
          <a:p>
            <a:pPr lvl="1"/>
            <a:r>
              <a:rPr lang="ca-ES" dirty="0" smtClean="0"/>
              <a:t>Segon nivell</a:t>
            </a:r>
          </a:p>
          <a:p>
            <a:pPr lvl="2"/>
            <a:r>
              <a:rPr lang="ca-ES" dirty="0" smtClean="0"/>
              <a:t>Tercer nivell</a:t>
            </a:r>
          </a:p>
          <a:p>
            <a:pPr lvl="3"/>
            <a:r>
              <a:rPr lang="ca-ES" dirty="0" smtClean="0"/>
              <a:t>Quart nivell</a:t>
            </a:r>
          </a:p>
          <a:p>
            <a:pPr lvl="4"/>
            <a:r>
              <a:rPr lang="ca-ES" dirty="0" smtClean="0"/>
              <a:t>Cinquè nivell</a:t>
            </a:r>
            <a:endParaRPr lang="ca-ES" dirty="0"/>
          </a:p>
        </p:txBody>
      </p:sp>
      <p:sp>
        <p:nvSpPr>
          <p:cNvPr id="9" name="Contenidor de text 4"/>
          <p:cNvSpPr>
            <a:spLocks noGrp="1"/>
          </p:cNvSpPr>
          <p:nvPr>
            <p:ph type="body" sz="quarter" idx="13"/>
          </p:nvPr>
        </p:nvSpPr>
        <p:spPr>
          <a:xfrm>
            <a:off x="356399" y="1268413"/>
            <a:ext cx="8571600" cy="428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00" b="1"/>
            </a:lvl1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C256-8F9B-4F53-AD61-644E1B222501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3690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2D8C8-A933-4053-9870-C0B97CBCB603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56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ol i object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84AB-C05D-4D57-942E-1F9A2FEA9C2E}" type="slidenum">
              <a:rPr lang="ca-ES" altLang="ca-ES"/>
              <a:pPr>
                <a:defRPr/>
              </a:pPr>
              <a:t>‹#›</a:t>
            </a:fld>
            <a:endParaRPr lang="ca-ES" altLang="ca-ES" dirty="0"/>
          </a:p>
        </p:txBody>
      </p:sp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2546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ol, objectes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685800" y="2517775"/>
            <a:ext cx="3810000" cy="1541463"/>
          </a:xfrm>
        </p:spPr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648200" y="2517775"/>
            <a:ext cx="3811588" cy="1541463"/>
          </a:xfrm>
        </p:spPr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6" name="Contenidor de peu de pàgina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 altLang="ca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EB369-A71D-4086-B96D-DFABFD6AAEAA}" type="slidenum">
              <a:rPr lang="ca-ES" altLang="ca-ES"/>
              <a:pPr>
                <a:defRPr/>
              </a:pPr>
              <a:t>‹#›</a:t>
            </a:fld>
            <a:endParaRPr lang="ca-ES" altLang="ca-ES" dirty="0"/>
          </a:p>
        </p:txBody>
      </p:sp>
      <p:sp>
        <p:nvSpPr>
          <p:cNvPr id="8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ca-ES" dirty="0" smtClean="0"/>
              <a:t>Feu clic aquí per editar l'estil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5947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ontenidor de títol 1"/>
          <p:cNvSpPr>
            <a:spLocks noGrp="1"/>
          </p:cNvSpPr>
          <p:nvPr>
            <p:ph type="title"/>
          </p:nvPr>
        </p:nvSpPr>
        <p:spPr bwMode="auto">
          <a:xfrm>
            <a:off x="357188" y="573088"/>
            <a:ext cx="85709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a-ES" altLang="ca-ES" smtClean="0"/>
              <a:t>Feu clic aquí per editar l'estil</a:t>
            </a:r>
          </a:p>
        </p:txBody>
      </p:sp>
      <p:sp>
        <p:nvSpPr>
          <p:cNvPr id="1027" name="Contenidor de text 2"/>
          <p:cNvSpPr>
            <a:spLocks noGrp="1"/>
          </p:cNvSpPr>
          <p:nvPr>
            <p:ph type="body" idx="1"/>
          </p:nvPr>
        </p:nvSpPr>
        <p:spPr bwMode="auto">
          <a:xfrm>
            <a:off x="357188" y="2058988"/>
            <a:ext cx="8383587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altLang="ca-ES" smtClean="0"/>
              <a:t>Feu clic aquí per editar estils</a:t>
            </a:r>
          </a:p>
          <a:p>
            <a:pPr lvl="1"/>
            <a:r>
              <a:rPr lang="ca-ES" altLang="ca-ES" smtClean="0"/>
              <a:t>Segon nivell</a:t>
            </a:r>
          </a:p>
          <a:p>
            <a:pPr lvl="2"/>
            <a:r>
              <a:rPr lang="ca-ES" altLang="ca-ES" smtClean="0"/>
              <a:t>Tercer nivell</a:t>
            </a:r>
          </a:p>
          <a:p>
            <a:pPr lvl="3"/>
            <a:r>
              <a:rPr lang="ca-ES" altLang="ca-ES" smtClean="0"/>
              <a:t>Quart nivell</a:t>
            </a:r>
          </a:p>
          <a:p>
            <a:pPr lvl="4"/>
            <a:r>
              <a:rPr lang="ca-ES" altLang="ca-ES" smtClean="0"/>
              <a:t>Cinquè nivell</a:t>
            </a:r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6A097E-047D-4C1A-9951-DF65A8ACAC54}" type="slidenum">
              <a:rPr lang="ca-ES"/>
              <a:pPr>
                <a:defRPr/>
              </a:pPr>
              <a:t>‹#›</a:t>
            </a:fld>
            <a:endParaRPr lang="ca-ES" dirty="0"/>
          </a:p>
        </p:txBody>
      </p:sp>
      <p:cxnSp>
        <p:nvCxnSpPr>
          <p:cNvPr id="8" name="Connector recte 7"/>
          <p:cNvCxnSpPr/>
          <p:nvPr/>
        </p:nvCxnSpPr>
        <p:spPr>
          <a:xfrm>
            <a:off x="468313" y="1073150"/>
            <a:ext cx="792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12" descr="dptpresi_h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265271"/>
            <a:ext cx="1007343" cy="25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694" r:id="rId3"/>
    <p:sldLayoutId id="2147483699" r:id="rId4"/>
    <p:sldLayoutId id="2147483695" r:id="rId5"/>
    <p:sldLayoutId id="2147483696" r:id="rId6"/>
    <p:sldLayoutId id="2147483700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Arial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 2" pitchFamily="18" charset="2"/>
        <a:buChar char="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ol 1"/>
          <p:cNvSpPr>
            <a:spLocks noGrp="1"/>
          </p:cNvSpPr>
          <p:nvPr>
            <p:ph type="ctrTitle"/>
          </p:nvPr>
        </p:nvSpPr>
        <p:spPr>
          <a:xfrm>
            <a:off x="685800" y="3290888"/>
            <a:ext cx="7772400" cy="1252537"/>
          </a:xfrm>
        </p:spPr>
        <p:txBody>
          <a:bodyPr/>
          <a:lstStyle/>
          <a:p>
            <a:pPr eaLnBrk="1" hangingPunct="1"/>
            <a:r>
              <a:rPr lang="ca-ES" altLang="ca-ES" dirty="0"/>
              <a:t>Enquesta de violència masclista a Catalunya</a:t>
            </a:r>
            <a:endParaRPr lang="es-ES" altLang="ca-ES" dirty="0" smtClean="0">
              <a:latin typeface="Arial" charset="0"/>
              <a:cs typeface="Arial" charset="0"/>
            </a:endParaRPr>
          </a:p>
        </p:txBody>
      </p:sp>
      <p:sp>
        <p:nvSpPr>
          <p:cNvPr id="6147" name="Subtítol 2"/>
          <p:cNvSpPr>
            <a:spLocks noGrp="1"/>
          </p:cNvSpPr>
          <p:nvPr>
            <p:ph type="subTitle" idx="1"/>
          </p:nvPr>
        </p:nvSpPr>
        <p:spPr>
          <a:xfrm>
            <a:off x="687388" y="4827588"/>
            <a:ext cx="7772400" cy="763587"/>
          </a:xfrm>
        </p:spPr>
        <p:txBody>
          <a:bodyPr/>
          <a:lstStyle/>
          <a:p>
            <a:pPr eaLnBrk="1" hangingPunct="1"/>
            <a:r>
              <a:rPr lang="ca-ES" altLang="ca-ES" sz="2000" dirty="0"/>
              <a:t>Resultats </a:t>
            </a:r>
            <a:r>
              <a:rPr lang="ca-ES" altLang="ca-ES" sz="2000" dirty="0" smtClean="0"/>
              <a:t>destacats</a:t>
            </a:r>
            <a:endParaRPr lang="ca-ES" altLang="ca-E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2924944"/>
            <a:ext cx="4104456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fr-FR" dirty="0" smtClean="0"/>
              <a:t>Victimització general</a:t>
            </a:r>
            <a:endParaRPr lang="ca-ES" dirty="0"/>
          </a:p>
        </p:txBody>
      </p:sp>
      <p:sp>
        <p:nvSpPr>
          <p:cNvPr id="11266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B08AD3A-34E3-4EBE-9C10-8401FAB4F220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ca-ES" altLang="ca-ES" dirty="0" smtClean="0"/>
          </a:p>
        </p:txBody>
      </p:sp>
      <p:sp>
        <p:nvSpPr>
          <p:cNvPr id="11269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77755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Dones que han estat víctimes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d’algun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fet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especialment greu .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Ú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ltim any</a:t>
            </a:r>
            <a:endParaRPr lang="ca-ES" altLang="ca-ES" sz="1600" b="1" kern="0" dirty="0">
              <a:solidFill>
                <a:srgbClr val="000000"/>
              </a:solidFill>
              <a:cs typeface="+mn-cs"/>
            </a:endParaRPr>
          </a:p>
          <a:p>
            <a:pPr>
              <a:spcBef>
                <a:spcPct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totes les dones de Catalunya</a:t>
            </a:r>
          </a:p>
          <a:p>
            <a:pPr>
              <a:spcBef>
                <a:spcPct val="0"/>
              </a:spcBef>
              <a:buFontTx/>
              <a:buNone/>
            </a:pPr>
            <a:endParaRPr lang="ca-ES" altLang="ca-ES" sz="1600" dirty="0"/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335"/>
              </p:ext>
            </p:extLst>
          </p:nvPr>
        </p:nvGraphicFramePr>
        <p:xfrm>
          <a:off x="323528" y="1844824"/>
          <a:ext cx="776078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QuadreDeText 2"/>
          <p:cNvSpPr txBox="1"/>
          <p:nvPr/>
        </p:nvSpPr>
        <p:spPr>
          <a:xfrm>
            <a:off x="4860032" y="3227527"/>
            <a:ext cx="36004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Una de cada 4 dones han patit algun fet especialment greu al llarg de la seva vida</a:t>
            </a:r>
            <a:endParaRPr lang="ca-ES" sz="1600" dirty="0"/>
          </a:p>
        </p:txBody>
      </p:sp>
      <p:graphicFrame>
        <p:nvGraphicFramePr>
          <p:cNvPr id="11" name="Gràfic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167490"/>
              </p:ext>
            </p:extLst>
          </p:nvPr>
        </p:nvGraphicFramePr>
        <p:xfrm>
          <a:off x="4642718" y="4005064"/>
          <a:ext cx="3453479" cy="122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QuadreDeText 5"/>
          <p:cNvSpPr txBox="1"/>
          <p:nvPr/>
        </p:nvSpPr>
        <p:spPr>
          <a:xfrm>
            <a:off x="7884368" y="414908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/>
              <a:t>26,6%</a:t>
            </a:r>
            <a:endParaRPr lang="ca-ES" sz="1200" b="1" dirty="0"/>
          </a:p>
        </p:txBody>
      </p:sp>
      <p:sp>
        <p:nvSpPr>
          <p:cNvPr id="15" name="QuadreDeText 14"/>
          <p:cNvSpPr txBox="1"/>
          <p:nvPr/>
        </p:nvSpPr>
        <p:spPr>
          <a:xfrm>
            <a:off x="7808166" y="435474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b="1" dirty="0" smtClean="0"/>
              <a:t>25,3%</a:t>
            </a:r>
            <a:endParaRPr lang="ca-ES" sz="1200" b="1" dirty="0"/>
          </a:p>
        </p:txBody>
      </p:sp>
    </p:spTree>
    <p:extLst>
      <p:ext uri="{BB962C8B-B14F-4D97-AF65-F5344CB8AC3E}">
        <p14:creationId xmlns:p14="http://schemas.microsoft.com/office/powerpoint/2010/main" val="7041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o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VIOLÈNCIES PER PART DE NO PARELLES</a:t>
            </a:r>
            <a:endParaRPr lang="ca-ES" dirty="0"/>
          </a:p>
        </p:txBody>
      </p:sp>
      <p:sp>
        <p:nvSpPr>
          <p:cNvPr id="16386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DEBE223-DC28-4D49-87C7-9F4AEF3E86E0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ca-ES" altLang="ca-ES" dirty="0" smtClean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87600" y="115888"/>
            <a:ext cx="77755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ca-ES" sz="1800" kern="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208AD19-E589-43D6-A810-8025BFEE77D3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ca-ES" altLang="ca-ES" dirty="0" smtClean="0"/>
          </a:p>
        </p:txBody>
      </p:sp>
      <p:sp>
        <p:nvSpPr>
          <p:cNvPr id="17413" name="QuadreDeText 1"/>
          <p:cNvSpPr txBox="1">
            <a:spLocks noChangeArrowheads="1"/>
          </p:cNvSpPr>
          <p:nvPr/>
        </p:nvSpPr>
        <p:spPr bwMode="auto">
          <a:xfrm>
            <a:off x="467544" y="1146810"/>
            <a:ext cx="7775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Víctimes segons la gravetat dels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fets, des dels 15 anys i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l’últim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any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totes les dones de Catalunya de 16 i més anys</a:t>
            </a:r>
          </a:p>
        </p:txBody>
      </p:sp>
      <p:graphicFrame>
        <p:nvGraphicFramePr>
          <p:cNvPr id="9" name="Gràfic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68895"/>
              </p:ext>
            </p:extLst>
          </p:nvPr>
        </p:nvGraphicFramePr>
        <p:xfrm>
          <a:off x="611560" y="2348880"/>
          <a:ext cx="8280921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Violències per part de no parelles</a:t>
            </a:r>
            <a:endParaRPr lang="ca-ES" dirty="0"/>
          </a:p>
        </p:txBody>
      </p:sp>
      <p:sp>
        <p:nvSpPr>
          <p:cNvPr id="2" name="QuadreDeText 1"/>
          <p:cNvSpPr txBox="1"/>
          <p:nvPr/>
        </p:nvSpPr>
        <p:spPr>
          <a:xfrm>
            <a:off x="4067944" y="1844824"/>
            <a:ext cx="4824536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dirty="0">
                <a:latin typeface="+mj-lt"/>
                <a:cs typeface="Arial" panose="020B0604020202020204" pitchFamily="34" charset="0"/>
              </a:rPr>
              <a:t>Un 49,9% de les dones han patit algun fet des dels 15 anys. </a:t>
            </a:r>
          </a:p>
          <a:p>
            <a:r>
              <a:rPr lang="ca-ES" sz="1600" dirty="0" smtClean="0">
                <a:latin typeface="+mj-lt"/>
                <a:cs typeface="Arial" panose="020B0604020202020204" pitchFamily="34" charset="0"/>
              </a:rPr>
              <a:t>A l’últim </a:t>
            </a:r>
            <a:r>
              <a:rPr lang="ca-ES" sz="1600" dirty="0">
                <a:latin typeface="+mj-lt"/>
                <a:cs typeface="Arial" panose="020B0604020202020204" pitchFamily="34" charset="0"/>
              </a:rPr>
              <a:t>any, el percentatge és del 11,2%</a:t>
            </a:r>
          </a:p>
          <a:p>
            <a:r>
              <a:rPr lang="ca-ES" sz="1600" dirty="0">
                <a:latin typeface="+mj-lt"/>
                <a:cs typeface="Arial" panose="020B0604020202020204" pitchFamily="34" charset="0"/>
              </a:rPr>
              <a:t>(incloent comentaris, gestos sexuals i exhibicionismes</a:t>
            </a:r>
            <a:r>
              <a:rPr lang="ca-ES" sz="1600" dirty="0" smtClean="0">
                <a:latin typeface="+mj-lt"/>
                <a:cs typeface="Arial" panose="020B0604020202020204" pitchFamily="34" charset="0"/>
              </a:rPr>
              <a:t>)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3798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Violències per part de no parelles</a:t>
            </a:r>
            <a:endParaRPr lang="ca-ES" dirty="0"/>
          </a:p>
        </p:txBody>
      </p:sp>
      <p:sp>
        <p:nvSpPr>
          <p:cNvPr id="2355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4F7566-40D3-4F4F-AA5F-7FAB22936481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ca-ES" altLang="ca-ES" dirty="0" smtClean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777398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Autors de l’agressió. Últim any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víctimes d’algun fet (no inclou comentaris, gestos sexuals ni exhibicionismes)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600" dirty="0"/>
          </a:p>
        </p:txBody>
      </p:sp>
      <p:graphicFrame>
        <p:nvGraphicFramePr>
          <p:cNvPr id="6" name="Gràfic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084456"/>
              </p:ext>
            </p:extLst>
          </p:nvPr>
        </p:nvGraphicFramePr>
        <p:xfrm>
          <a:off x="539551" y="2204864"/>
          <a:ext cx="7701979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QuadreDeText 2"/>
          <p:cNvSpPr txBox="1"/>
          <p:nvPr/>
        </p:nvSpPr>
        <p:spPr>
          <a:xfrm>
            <a:off x="4283967" y="2204864"/>
            <a:ext cx="395756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De les dones que han patit algun fet, un 70,9% ha patit un fet per part d’un desconegut, un 33, 4% per part d’un conegut i un 0,5% per part d’un familiar (una mateixa dona pot estar en més d’un grup).</a:t>
            </a:r>
            <a:endParaRPr lang="ca-ES" sz="1600" dirty="0"/>
          </a:p>
        </p:txBody>
      </p:sp>
    </p:spTree>
    <p:extLst>
      <p:ext uri="{BB962C8B-B14F-4D97-AF65-F5344CB8AC3E}">
        <p14:creationId xmlns:p14="http://schemas.microsoft.com/office/powerpoint/2010/main" val="18969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Violències per part de no parelles</a:t>
            </a:r>
            <a:endParaRPr lang="ca-ES" dirty="0"/>
          </a:p>
        </p:txBody>
      </p:sp>
      <p:sp>
        <p:nvSpPr>
          <p:cNvPr id="19458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D0E94F-D955-40A2-A075-9C37C5386BA5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ca-ES" altLang="ca-ES" dirty="0" smtClean="0"/>
          </a:p>
        </p:txBody>
      </p:sp>
      <p:sp>
        <p:nvSpPr>
          <p:cNvPr id="19459" name="Text Box 12"/>
          <p:cNvSpPr txBox="1">
            <a:spLocks noChangeArrowheads="1"/>
          </p:cNvSpPr>
          <p:nvPr/>
        </p:nvSpPr>
        <p:spPr bwMode="auto">
          <a:xfrm>
            <a:off x="467544" y="1124421"/>
            <a:ext cx="7773987" cy="5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Llocs on passen les agressions. Últim any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víctimes d’algun fet</a:t>
            </a:r>
          </a:p>
        </p:txBody>
      </p:sp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891952"/>
              </p:ext>
            </p:extLst>
          </p:nvPr>
        </p:nvGraphicFramePr>
        <p:xfrm>
          <a:off x="470931" y="1700808"/>
          <a:ext cx="820891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31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Violències per part de no parelles</a:t>
            </a:r>
            <a:endParaRPr lang="ca-ES" dirty="0"/>
          </a:p>
        </p:txBody>
      </p:sp>
      <p:sp>
        <p:nvSpPr>
          <p:cNvPr id="2355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4F7566-40D3-4F4F-AA5F-7FAB22936481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ca-ES" altLang="ca-ES" dirty="0" smtClean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467544" y="1124421"/>
            <a:ext cx="7773987" cy="5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Conseqüències de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l’agressió per les dones que han  patit algun fet.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Últim any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víctimes amb una afectació “Molt” o “Força” i una valoració de 5 a 10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4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600" dirty="0"/>
          </a:p>
        </p:txBody>
      </p:sp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745791"/>
              </p:ext>
            </p:extLst>
          </p:nvPr>
        </p:nvGraphicFramePr>
        <p:xfrm>
          <a:off x="611560" y="2348880"/>
          <a:ext cx="7775575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QuadreDeText 2"/>
          <p:cNvSpPr txBox="1"/>
          <p:nvPr/>
        </p:nvSpPr>
        <p:spPr>
          <a:xfrm>
            <a:off x="467544" y="1772816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d’aquests fets que ha patit ha tingut conseqüències com....</a:t>
            </a:r>
            <a:endParaRPr lang="ca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687600" y="2708920"/>
            <a:ext cx="7772400" cy="763200"/>
          </a:xfrm>
        </p:spPr>
        <p:txBody>
          <a:bodyPr/>
          <a:lstStyle/>
          <a:p>
            <a:r>
              <a:rPr lang="ca-ES" dirty="0"/>
              <a:t>VIOLÈNCIES PER PART </a:t>
            </a:r>
            <a:r>
              <a:rPr lang="ca-ES" dirty="0" smtClean="0"/>
              <a:t>D’EXPARELLES</a:t>
            </a:r>
            <a:endParaRPr lang="ca-ES" dirty="0"/>
          </a:p>
        </p:txBody>
      </p:sp>
      <p:sp>
        <p:nvSpPr>
          <p:cNvPr id="25602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2793DE1-804A-4E29-83E0-175A5DB1E9FB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ca-ES" altLang="ca-ES" dirty="0" smtClean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687600" y="116632"/>
            <a:ext cx="77755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ca-ES" sz="1800" kern="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/>
              <a:t>Violència per part </a:t>
            </a:r>
            <a:r>
              <a:rPr lang="ca-ES" dirty="0" smtClean="0"/>
              <a:t>d’exparelles</a:t>
            </a:r>
            <a:endParaRPr lang="ca-ES" dirty="0"/>
          </a:p>
        </p:txBody>
      </p:sp>
      <p:sp>
        <p:nvSpPr>
          <p:cNvPr id="27650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345CAC-DB17-4352-B3C8-C8BD2A9CD8AA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ca-ES" altLang="ca-ES" dirty="0" smtClean="0"/>
          </a:p>
        </p:txBody>
      </p:sp>
      <p:sp>
        <p:nvSpPr>
          <p:cNvPr id="27652" name="QuadreDeText 1"/>
          <p:cNvSpPr txBox="1">
            <a:spLocks noChangeArrowheads="1"/>
          </p:cNvSpPr>
          <p:nvPr/>
        </p:nvSpPr>
        <p:spPr bwMode="auto">
          <a:xfrm>
            <a:off x="467544" y="1116033"/>
            <a:ext cx="7775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Víctimes segons la gravetat dels fets.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Des dels 15 anys i l’últim any</a:t>
            </a:r>
          </a:p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que han tingut exparella</a:t>
            </a:r>
          </a:p>
        </p:txBody>
      </p:sp>
      <p:graphicFrame>
        <p:nvGraphicFramePr>
          <p:cNvPr id="6" name="Gràfic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253558"/>
              </p:ext>
            </p:extLst>
          </p:nvPr>
        </p:nvGraphicFramePr>
        <p:xfrm>
          <a:off x="611560" y="2348880"/>
          <a:ext cx="784887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QuadreDeText 6"/>
          <p:cNvSpPr txBox="1"/>
          <p:nvPr/>
        </p:nvSpPr>
        <p:spPr>
          <a:xfrm>
            <a:off x="4788024" y="1841994"/>
            <a:ext cx="3672408" cy="107721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Un 42,9% de les dones han patit algun fet des dels 15 anys. </a:t>
            </a:r>
          </a:p>
          <a:p>
            <a:r>
              <a:rPr lang="ca-ES" sz="1600" dirty="0" smtClean="0"/>
              <a:t>Si mirem l'últim any, el percentatge és del 7,5%. </a:t>
            </a:r>
          </a:p>
        </p:txBody>
      </p:sp>
    </p:spTree>
    <p:extLst>
      <p:ext uri="{BB962C8B-B14F-4D97-AF65-F5344CB8AC3E}">
        <p14:creationId xmlns:p14="http://schemas.microsoft.com/office/powerpoint/2010/main" val="18088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/>
              <a:t>Violència per part </a:t>
            </a:r>
            <a:r>
              <a:rPr lang="ca-ES" dirty="0" smtClean="0"/>
              <a:t>d’exparelles</a:t>
            </a:r>
            <a:endParaRPr lang="ca-ES" dirty="0"/>
          </a:p>
        </p:txBody>
      </p:sp>
      <p:sp>
        <p:nvSpPr>
          <p:cNvPr id="26626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559A8C-E8D3-48B1-8C7F-15B88BCF2F95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ca-ES" altLang="ca-ES" dirty="0" smtClean="0"/>
          </a:p>
        </p:txBody>
      </p:sp>
      <p:sp>
        <p:nvSpPr>
          <p:cNvPr id="22533" name="QuadreDeText 1"/>
          <p:cNvSpPr txBox="1">
            <a:spLocks noChangeArrowheads="1"/>
          </p:cNvSpPr>
          <p:nvPr/>
        </p:nvSpPr>
        <p:spPr bwMode="auto">
          <a:xfrm>
            <a:off x="467544" y="1116033"/>
            <a:ext cx="7775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Víctimes segons el tipus de violència patida des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que tenia 15 anys i l'últim any</a:t>
            </a:r>
          </a:p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que han tingut exparella</a:t>
            </a:r>
          </a:p>
        </p:txBody>
      </p:sp>
      <p:graphicFrame>
        <p:nvGraphicFramePr>
          <p:cNvPr id="7" name="Gràfic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739387"/>
              </p:ext>
            </p:extLst>
          </p:nvPr>
        </p:nvGraphicFramePr>
        <p:xfrm>
          <a:off x="687600" y="2060848"/>
          <a:ext cx="762881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34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/>
              <a:t>Violència per part </a:t>
            </a:r>
            <a:r>
              <a:rPr lang="ca-ES" dirty="0" smtClean="0"/>
              <a:t>d’exparelles</a:t>
            </a:r>
            <a:endParaRPr lang="ca-ES" dirty="0"/>
          </a:p>
        </p:txBody>
      </p:sp>
      <p:sp>
        <p:nvSpPr>
          <p:cNvPr id="2355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4F7566-40D3-4F4F-AA5F-7FAB22936481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ca-ES" altLang="ca-ES" dirty="0" smtClean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467544" y="1124421"/>
            <a:ext cx="7773987" cy="5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</a:pPr>
            <a:r>
              <a:rPr lang="ca-ES" altLang="ca-ES" sz="1600" b="1" kern="0" dirty="0">
                <a:solidFill>
                  <a:srgbClr val="000000"/>
                </a:solidFill>
              </a:rPr>
              <a:t>Conseqüències de l’agressió per les dones que han  patit algun fet. Últim any</a:t>
            </a:r>
          </a:p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400" i="1" kern="0" dirty="0" smtClean="0">
                <a:solidFill>
                  <a:srgbClr val="000000"/>
                </a:solidFill>
                <a:cs typeface="+mn-cs"/>
              </a:rPr>
              <a:t>Base</a:t>
            </a:r>
            <a:r>
              <a:rPr lang="ca-ES" altLang="ca-ES" sz="1400" i="1" kern="0" dirty="0">
                <a:solidFill>
                  <a:srgbClr val="000000"/>
                </a:solidFill>
                <a:cs typeface="+mn-cs"/>
              </a:rPr>
              <a:t>: dones víctimes per part </a:t>
            </a:r>
            <a:r>
              <a:rPr lang="ca-ES" altLang="ca-ES" sz="1400" i="1" kern="0" dirty="0" smtClean="0">
                <a:solidFill>
                  <a:srgbClr val="000000"/>
                </a:solidFill>
                <a:cs typeface="+mn-cs"/>
              </a:rPr>
              <a:t>d’exparelles </a:t>
            </a:r>
            <a:endParaRPr lang="ca-ES" altLang="ca-ES" sz="1400" i="1" kern="0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35912"/>
              </p:ext>
            </p:extLst>
          </p:nvPr>
        </p:nvGraphicFramePr>
        <p:xfrm>
          <a:off x="611560" y="2204864"/>
          <a:ext cx="7769955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QuadreDeText 2"/>
          <p:cNvSpPr txBox="1"/>
          <p:nvPr/>
        </p:nvSpPr>
        <p:spPr>
          <a:xfrm>
            <a:off x="473411" y="1638804"/>
            <a:ext cx="755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 </a:t>
            </a: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causa d’aquest tipus de fets o agressions va utilitzar després....</a:t>
            </a:r>
            <a:endParaRPr lang="ca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PRESENTACIÓ</a:t>
            </a:r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D768FF-8AC6-4147-9E3B-C98D27CB52C5}" type="slidenum">
              <a:rPr lang="ca-ES"/>
              <a:pPr>
                <a:defRPr/>
              </a:pPr>
              <a:t>2</a:t>
            </a:fld>
            <a:endParaRPr lang="ca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755576" y="2996952"/>
            <a:ext cx="7772400" cy="763200"/>
          </a:xfrm>
        </p:spPr>
        <p:txBody>
          <a:bodyPr/>
          <a:lstStyle/>
          <a:p>
            <a:r>
              <a:rPr lang="fr-FR" dirty="0" smtClean="0"/>
              <a:t>VIOLÈNCIA </a:t>
            </a:r>
            <a:r>
              <a:rPr lang="fr-FR" dirty="0"/>
              <a:t>PER PART DE PARELLES ACTUALS</a:t>
            </a:r>
            <a:endParaRPr lang="ca-ES" dirty="0"/>
          </a:p>
        </p:txBody>
      </p:sp>
      <p:sp>
        <p:nvSpPr>
          <p:cNvPr id="30722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D3DA31-BC66-489A-9214-62C0654422F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ca-ES" altLang="ca-ES" dirty="0" smtClean="0"/>
          </a:p>
        </p:txBody>
      </p:sp>
    </p:spTree>
    <p:extLst>
      <p:ext uri="{BB962C8B-B14F-4D97-AF65-F5344CB8AC3E}">
        <p14:creationId xmlns:p14="http://schemas.microsoft.com/office/powerpoint/2010/main" val="9708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Violència per part de parelles actuals</a:t>
            </a:r>
            <a:endParaRPr lang="ca-ES" dirty="0"/>
          </a:p>
        </p:txBody>
      </p:sp>
      <p:sp>
        <p:nvSpPr>
          <p:cNvPr id="31746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03DCEAB-BFB8-4CA7-87B3-EBDCF018FA4C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ca-ES" altLang="ca-ES" smtClean="0"/>
          </a:p>
        </p:txBody>
      </p:sp>
      <p:sp>
        <p:nvSpPr>
          <p:cNvPr id="31748" name="QuadreDeText 1"/>
          <p:cNvSpPr txBox="1">
            <a:spLocks noChangeArrowheads="1"/>
          </p:cNvSpPr>
          <p:nvPr/>
        </p:nvSpPr>
        <p:spPr bwMode="auto">
          <a:xfrm>
            <a:off x="467544" y="1116033"/>
            <a:ext cx="7775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Víctimes segons la gravetat dels fets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. Durant tota la relació i l’últim any</a:t>
            </a:r>
          </a:p>
          <a:p>
            <a:pPr eaLnBrk="1" hangingPunct="1">
              <a:spcBef>
                <a:spcPts val="0"/>
              </a:spcBef>
              <a:buClrTx/>
              <a:buFontTx/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que tenen parella</a:t>
            </a:r>
          </a:p>
        </p:txBody>
      </p:sp>
      <p:graphicFrame>
        <p:nvGraphicFramePr>
          <p:cNvPr id="7" name="Gràfic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175059"/>
              </p:ext>
            </p:extLst>
          </p:nvPr>
        </p:nvGraphicFramePr>
        <p:xfrm>
          <a:off x="322883" y="1916832"/>
          <a:ext cx="806489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8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97F27E8-9F4B-421F-ABC9-FE1AF0E0F89B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ca-ES" altLang="ca-ES" smtClean="0"/>
          </a:p>
        </p:txBody>
      </p:sp>
      <p:sp>
        <p:nvSpPr>
          <p:cNvPr id="26629" name="QuadreDeText 1"/>
          <p:cNvSpPr txBox="1">
            <a:spLocks noChangeArrowheads="1"/>
          </p:cNvSpPr>
          <p:nvPr/>
        </p:nvSpPr>
        <p:spPr bwMode="auto">
          <a:xfrm>
            <a:off x="467544" y="1124744"/>
            <a:ext cx="8208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600" b="1" kern="0" dirty="0" smtClean="0">
                <a:solidFill>
                  <a:srgbClr val="000000"/>
                </a:solidFill>
              </a:rPr>
              <a:t>Víctimes segons el tipus </a:t>
            </a:r>
            <a:r>
              <a:rPr lang="ca-ES" altLang="ca-ES" sz="1600" b="1" kern="0" dirty="0">
                <a:solidFill>
                  <a:srgbClr val="000000"/>
                </a:solidFill>
              </a:rPr>
              <a:t>de violència patida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des de l’inici de la relació i l’últim any</a:t>
            </a:r>
          </a:p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que tenen parella</a:t>
            </a:r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670373"/>
              </p:ext>
            </p:extLst>
          </p:nvPr>
        </p:nvGraphicFramePr>
        <p:xfrm>
          <a:off x="705970" y="2132856"/>
          <a:ext cx="7753173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Violència per part de parelles actuals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930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Violència per part de parelles actuals</a:t>
            </a:r>
            <a:endParaRPr lang="ca-ES" dirty="0"/>
          </a:p>
        </p:txBody>
      </p:sp>
      <p:sp>
        <p:nvSpPr>
          <p:cNvPr id="2355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4F7566-40D3-4F4F-AA5F-7FAB22936481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ca-ES" altLang="ca-ES" smtClean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467544" y="1124421"/>
            <a:ext cx="7773987" cy="5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None/>
            </a:pPr>
            <a:r>
              <a:rPr lang="ca-ES" altLang="ca-ES" sz="1600" b="1" kern="0" dirty="0">
                <a:solidFill>
                  <a:srgbClr val="000000"/>
                </a:solidFill>
              </a:rPr>
              <a:t>Conseqüències de l’agressió per les dones que han  patit algun fet. Últim any</a:t>
            </a:r>
          </a:p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400" i="1" kern="0" dirty="0" smtClean="0">
                <a:solidFill>
                  <a:srgbClr val="000000"/>
                </a:solidFill>
                <a:cs typeface="+mn-cs"/>
              </a:rPr>
              <a:t>Base</a:t>
            </a:r>
            <a:r>
              <a:rPr lang="ca-ES" altLang="ca-ES" sz="1400" i="1" kern="0" dirty="0">
                <a:solidFill>
                  <a:srgbClr val="000000"/>
                </a:solidFill>
                <a:cs typeface="+mn-cs"/>
              </a:rPr>
              <a:t>: dones víctimes amb un grau d’afectació de 5 a 10</a:t>
            </a:r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591880"/>
              </p:ext>
            </p:extLst>
          </p:nvPr>
        </p:nvGraphicFramePr>
        <p:xfrm>
          <a:off x="448064" y="2027216"/>
          <a:ext cx="7775575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QuadreDeText 5"/>
          <p:cNvSpPr txBox="1"/>
          <p:nvPr/>
        </p:nvSpPr>
        <p:spPr>
          <a:xfrm>
            <a:off x="473411" y="1638804"/>
            <a:ext cx="755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 </a:t>
            </a: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causa d’aquest tipus de fets o agressions va utilitzar després.....</a:t>
            </a:r>
            <a:endParaRPr lang="ca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687600" y="2708920"/>
            <a:ext cx="7772400" cy="1440160"/>
          </a:xfrm>
        </p:spPr>
        <p:txBody>
          <a:bodyPr/>
          <a:lstStyle/>
          <a:p>
            <a:r>
              <a:rPr lang="fr-FR" dirty="0" smtClean="0"/>
              <a:t>VIOLÈNCIA </a:t>
            </a:r>
            <a:r>
              <a:rPr lang="fr-FR" dirty="0"/>
              <a:t>P</a:t>
            </a:r>
            <a:r>
              <a:rPr lang="fr-FR" dirty="0" smtClean="0"/>
              <a:t>ER </a:t>
            </a:r>
            <a:r>
              <a:rPr lang="fr-FR" dirty="0"/>
              <a:t>PART DE PARELLES ACTUALS </a:t>
            </a:r>
            <a:endParaRPr lang="fr-FR" dirty="0" smtClean="0"/>
          </a:p>
          <a:p>
            <a:r>
              <a:rPr lang="fr-FR" dirty="0" smtClean="0"/>
              <a:t>I/O EXPARELLES</a:t>
            </a:r>
            <a:endParaRPr lang="ca-ES" dirty="0"/>
          </a:p>
        </p:txBody>
      </p:sp>
      <p:sp>
        <p:nvSpPr>
          <p:cNvPr id="34818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190A96-D3B7-45D3-9C82-A68DB7E72A5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ca-ES" altLang="ca-ES" smtClean="0"/>
          </a:p>
        </p:txBody>
      </p:sp>
    </p:spTree>
    <p:extLst>
      <p:ext uri="{BB962C8B-B14F-4D97-AF65-F5344CB8AC3E}">
        <p14:creationId xmlns:p14="http://schemas.microsoft.com/office/powerpoint/2010/main" val="16265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6EEA6B-352D-4044-B589-91DD67D939DE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ca-ES" altLang="ca-ES" smtClean="0"/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777398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Dones que han patit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com a mínim 1 fet per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part d’una exparella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i/o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de la parella actual</a:t>
            </a:r>
          </a:p>
          <a:p>
            <a:pPr eaLnBrk="1" hangingPunct="1">
              <a:spcBef>
                <a:spcPts val="0"/>
              </a:spcBef>
              <a:buClrTx/>
              <a:buNone/>
              <a:defRPr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dones que tenen o  han tingut parella o exparella des dels 15 anys</a:t>
            </a:r>
          </a:p>
        </p:txBody>
      </p:sp>
      <p:graphicFrame>
        <p:nvGraphicFramePr>
          <p:cNvPr id="2" name="Gràfic 1"/>
          <p:cNvGraphicFramePr/>
          <p:nvPr>
            <p:extLst>
              <p:ext uri="{D42A27DB-BD31-4B8C-83A1-F6EECF244321}">
                <p14:modId xmlns:p14="http://schemas.microsoft.com/office/powerpoint/2010/main" val="2653443459"/>
              </p:ext>
            </p:extLst>
          </p:nvPr>
        </p:nvGraphicFramePr>
        <p:xfrm>
          <a:off x="1306537" y="2060848"/>
          <a:ext cx="6096000" cy="385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928992" cy="506412"/>
          </a:xfrm>
        </p:spPr>
        <p:txBody>
          <a:bodyPr/>
          <a:lstStyle/>
          <a:p>
            <a:r>
              <a:rPr lang="ca-ES" dirty="0" smtClean="0"/>
              <a:t>Violència per part de parelles actuals i/o exparelles</a:t>
            </a:r>
            <a:endParaRPr lang="ca-ES" dirty="0"/>
          </a:p>
        </p:txBody>
      </p:sp>
      <p:sp>
        <p:nvSpPr>
          <p:cNvPr id="3" name="QuadreDeText 2"/>
          <p:cNvSpPr txBox="1"/>
          <p:nvPr/>
        </p:nvSpPr>
        <p:spPr>
          <a:xfrm>
            <a:off x="4860032" y="3356992"/>
            <a:ext cx="1800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Fets molt greus: 1’8%</a:t>
            </a:r>
            <a:endParaRPr lang="ca-ES" sz="1400" dirty="0"/>
          </a:p>
        </p:txBody>
      </p:sp>
      <p:sp>
        <p:nvSpPr>
          <p:cNvPr id="7" name="Fletxa dreta 6"/>
          <p:cNvSpPr/>
          <p:nvPr/>
        </p:nvSpPr>
        <p:spPr>
          <a:xfrm rot="16200000">
            <a:off x="5517806" y="3969067"/>
            <a:ext cx="576061" cy="216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376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VIOLÈNCIES </a:t>
            </a:r>
            <a:r>
              <a:rPr lang="ca-ES" dirty="0" smtClean="0"/>
              <a:t>MASCLISTES QUE HA PATIT LA DONA DURANT LA SEVA INFÀNCIA</a:t>
            </a:r>
            <a:endParaRPr lang="ca-ES" dirty="0"/>
          </a:p>
        </p:txBody>
      </p:sp>
      <p:sp>
        <p:nvSpPr>
          <p:cNvPr id="38914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A49FB0-ECE4-461C-8DE3-8BD5C687A33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ca-ES" altLang="ca-ES" smtClean="0"/>
          </a:p>
        </p:txBody>
      </p:sp>
    </p:spTree>
    <p:extLst>
      <p:ext uri="{BB962C8B-B14F-4D97-AF65-F5344CB8AC3E}">
        <p14:creationId xmlns:p14="http://schemas.microsoft.com/office/powerpoint/2010/main" val="3402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352928" cy="506412"/>
          </a:xfrm>
        </p:spPr>
        <p:txBody>
          <a:bodyPr/>
          <a:lstStyle/>
          <a:p>
            <a:r>
              <a:rPr lang="ca-ES" dirty="0"/>
              <a:t>Violències masclistes </a:t>
            </a:r>
            <a:r>
              <a:rPr lang="ca-ES" dirty="0" smtClean="0"/>
              <a:t>que ha patit la dona durant la seva infància</a:t>
            </a:r>
            <a:endParaRPr lang="ca-ES" dirty="0"/>
          </a:p>
        </p:txBody>
      </p:sp>
      <p:sp>
        <p:nvSpPr>
          <p:cNvPr id="40962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A3FABA6-62D1-4E77-89AB-5CB7482A90CB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ca-ES" altLang="ca-ES" smtClean="0"/>
          </a:p>
        </p:txBody>
      </p:sp>
      <p:sp>
        <p:nvSpPr>
          <p:cNvPr id="40963" name="Text Box 12"/>
          <p:cNvSpPr txBox="1">
            <a:spLocks noChangeArrowheads="1"/>
          </p:cNvSpPr>
          <p:nvPr/>
        </p:nvSpPr>
        <p:spPr bwMode="auto">
          <a:xfrm>
            <a:off x="467544" y="1123851"/>
            <a:ext cx="7773987" cy="50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dirty="0" smtClean="0"/>
              <a:t>Víctimes de com a mínim 1 fet segons agrupació de fets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200" i="1" dirty="0" smtClean="0"/>
              <a:t>Base: totes les dones de Catalunya de 16 i més anys</a:t>
            </a:r>
            <a:endParaRPr lang="ca-ES" altLang="ca-ES" sz="1200" i="1" dirty="0"/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330745"/>
              </p:ext>
            </p:extLst>
          </p:nvPr>
        </p:nvGraphicFramePr>
        <p:xfrm>
          <a:off x="323528" y="1916832"/>
          <a:ext cx="835292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7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3C9A1AF-B36B-4BEC-A900-571E0C13773C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ca-ES" altLang="ca-ES" smtClean="0"/>
          </a:p>
        </p:txBody>
      </p:sp>
      <p:sp>
        <p:nvSpPr>
          <p:cNvPr id="43011" name="Text Box 12"/>
          <p:cNvSpPr txBox="1">
            <a:spLocks noChangeArrowheads="1"/>
          </p:cNvSpPr>
          <p:nvPr/>
        </p:nvSpPr>
        <p:spPr bwMode="auto">
          <a:xfrm>
            <a:off x="467544" y="1125439"/>
            <a:ext cx="7773987" cy="50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dirty="0" smtClean="0"/>
              <a:t>Víctimes segons la gravetat dels fets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200" i="1" dirty="0"/>
              <a:t>Base: totes les dones de Catalunya de </a:t>
            </a:r>
            <a:r>
              <a:rPr lang="ca-ES" altLang="ca-ES" sz="1200" i="1" dirty="0" smtClean="0"/>
              <a:t>16 </a:t>
            </a:r>
            <a:r>
              <a:rPr lang="ca-ES" altLang="ca-ES" sz="1200" i="1" dirty="0"/>
              <a:t>i més anys</a:t>
            </a:r>
            <a:endParaRPr lang="ca-ES" altLang="ca-ES" sz="1200" dirty="0"/>
          </a:p>
        </p:txBody>
      </p:sp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064225"/>
              </p:ext>
            </p:extLst>
          </p:nvPr>
        </p:nvGraphicFramePr>
        <p:xfrm>
          <a:off x="611560" y="2204864"/>
          <a:ext cx="7954509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352928" cy="506412"/>
          </a:xfrm>
        </p:spPr>
        <p:txBody>
          <a:bodyPr/>
          <a:lstStyle/>
          <a:p>
            <a:r>
              <a:rPr lang="ca-ES" dirty="0"/>
              <a:t>Violències masclistes que ha patit la dona durant la seva infància</a:t>
            </a:r>
          </a:p>
        </p:txBody>
      </p:sp>
      <p:sp>
        <p:nvSpPr>
          <p:cNvPr id="2" name="QuadreDeText 1"/>
          <p:cNvSpPr txBox="1"/>
          <p:nvPr/>
        </p:nvSpPr>
        <p:spPr>
          <a:xfrm>
            <a:off x="4572000" y="1857598"/>
            <a:ext cx="3744416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700" dirty="0" smtClean="0"/>
              <a:t>Un 12% de les dones van patir algun fet molt greu en la seva infància, és a dir fins els 15 anys</a:t>
            </a:r>
            <a:endParaRPr lang="ca-ES" sz="1700" dirty="0"/>
          </a:p>
        </p:txBody>
      </p:sp>
    </p:spTree>
    <p:extLst>
      <p:ext uri="{BB962C8B-B14F-4D97-AF65-F5344CB8AC3E}">
        <p14:creationId xmlns:p14="http://schemas.microsoft.com/office/powerpoint/2010/main" val="39709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44EDFFE-B19D-4D94-8EF9-EC05204B7EBB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ca-ES" altLang="ca-ES" smtClean="0"/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467544" y="1125116"/>
            <a:ext cx="7773988" cy="79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dirty="0" smtClean="0"/>
              <a:t>Agressors:  Autor de l’agressió de les dones que han estat víctimes  </a:t>
            </a:r>
            <a:r>
              <a:rPr lang="ca-ES" altLang="ca-ES" sz="1400" dirty="0" smtClean="0"/>
              <a:t>(no inclou: comentaris</a:t>
            </a:r>
            <a:r>
              <a:rPr lang="ca-ES" altLang="ca-ES" sz="1400" dirty="0"/>
              <a:t>, gestos sexuals o </a:t>
            </a:r>
            <a:r>
              <a:rPr lang="ca-ES" altLang="ca-ES" sz="1400" dirty="0" smtClean="0"/>
              <a:t>exhibicionismes)</a:t>
            </a:r>
            <a:endParaRPr lang="ca-ES" altLang="ca-ES" sz="16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ca-ES" altLang="ca-ES" sz="1200" i="1" dirty="0"/>
              <a:t>Base: </a:t>
            </a:r>
            <a:r>
              <a:rPr lang="ca-ES" altLang="ca-ES" sz="1200" i="1" dirty="0" smtClean="0"/>
              <a:t>Dones </a:t>
            </a:r>
            <a:r>
              <a:rPr lang="ca-ES" altLang="ca-ES" sz="1200" i="1" dirty="0"/>
              <a:t>víctimes fins als 15 anys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400" dirty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400" dirty="0"/>
          </a:p>
        </p:txBody>
      </p:sp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421935"/>
              </p:ext>
            </p:extLst>
          </p:nvPr>
        </p:nvGraphicFramePr>
        <p:xfrm>
          <a:off x="683568" y="1916832"/>
          <a:ext cx="7730349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474316"/>
            <a:ext cx="8352928" cy="506412"/>
          </a:xfrm>
        </p:spPr>
        <p:txBody>
          <a:bodyPr/>
          <a:lstStyle/>
          <a:p>
            <a:r>
              <a:rPr lang="ca-ES" dirty="0"/>
              <a:t>Violències masclistes que ha patit la dona durant la seva infància</a:t>
            </a:r>
          </a:p>
        </p:txBody>
      </p:sp>
    </p:spTree>
    <p:extLst>
      <p:ext uri="{BB962C8B-B14F-4D97-AF65-F5344CB8AC3E}">
        <p14:creationId xmlns:p14="http://schemas.microsoft.com/office/powerpoint/2010/main" val="13707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Fitxa tècnica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3</a:t>
            </a:fld>
            <a:endParaRPr lang="ca-E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 bwMode="auto">
          <a:xfrm>
            <a:off x="469776" y="1256365"/>
            <a:ext cx="5110163" cy="37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2" pitchFamily="18" charset="2"/>
              <a:buChar char="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ca-ES" altLang="ca-ES" sz="1600" b="1" dirty="0" smtClean="0"/>
              <a:t>MOSTRA</a:t>
            </a:r>
            <a:endParaRPr lang="ca-ES" altLang="ca-ES" b="1" dirty="0" smtClean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27950" y="2292972"/>
            <a:ext cx="38681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a-ES" altLang="ca-ES" sz="1400" dirty="0">
                <a:solidFill>
                  <a:schemeClr val="tx2"/>
                </a:solidFill>
              </a:rPr>
              <a:t>Distribució de la </a:t>
            </a:r>
            <a:r>
              <a:rPr lang="ca-ES" altLang="ca-ES" sz="1400" dirty="0" smtClean="0">
                <a:solidFill>
                  <a:schemeClr val="tx2"/>
                </a:solidFill>
              </a:rPr>
              <a:t>mostra per regions policials</a:t>
            </a:r>
            <a:endParaRPr lang="ca-ES" altLang="ca-ES" sz="1400" dirty="0">
              <a:solidFill>
                <a:schemeClr val="tx2"/>
              </a:solidFill>
            </a:endParaRPr>
          </a:p>
        </p:txBody>
      </p: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003676" y="2638325"/>
            <a:ext cx="3600450" cy="3382963"/>
            <a:chOff x="3061" y="1117"/>
            <a:chExt cx="2268" cy="2131"/>
          </a:xfrm>
        </p:grpSpPr>
        <p:pic>
          <p:nvPicPr>
            <p:cNvPr id="10" name="Picture 5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61" y="1117"/>
              <a:ext cx="2268" cy="2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54"/>
            <p:cNvSpPr txBox="1">
              <a:spLocks noChangeArrowheads="1"/>
            </p:cNvSpPr>
            <p:nvPr/>
          </p:nvSpPr>
          <p:spPr bwMode="auto">
            <a:xfrm>
              <a:off x="4422" y="2091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1.299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4513" y="2341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4.075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 bwMode="auto">
            <a:xfrm>
              <a:off x="4059" y="2387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968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58"/>
            <p:cNvSpPr txBox="1">
              <a:spLocks noChangeArrowheads="1"/>
            </p:cNvSpPr>
            <p:nvPr/>
          </p:nvSpPr>
          <p:spPr bwMode="auto">
            <a:xfrm>
              <a:off x="4740" y="1682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688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59"/>
            <p:cNvSpPr txBox="1">
              <a:spLocks noChangeArrowheads="1"/>
            </p:cNvSpPr>
            <p:nvPr/>
          </p:nvSpPr>
          <p:spPr bwMode="auto">
            <a:xfrm>
              <a:off x="4059" y="1842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584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 bwMode="auto">
            <a:xfrm>
              <a:off x="3424" y="1435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384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52" y="2795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439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62"/>
            <p:cNvSpPr txBox="1">
              <a:spLocks noChangeArrowheads="1"/>
            </p:cNvSpPr>
            <p:nvPr/>
          </p:nvSpPr>
          <p:spPr bwMode="auto">
            <a:xfrm>
              <a:off x="3606" y="2454"/>
              <a:ext cx="363" cy="16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a-E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627</a:t>
              </a:r>
              <a:endPara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QuadreDeText 19"/>
          <p:cNvSpPr txBox="1"/>
          <p:nvPr/>
        </p:nvSpPr>
        <p:spPr>
          <a:xfrm>
            <a:off x="469776" y="1608156"/>
            <a:ext cx="475260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Àmbit: Catalunya</a:t>
            </a:r>
          </a:p>
          <a:p>
            <a:pPr>
              <a:lnSpc>
                <a:spcPct val="150000"/>
              </a:lnSpc>
            </a:pP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Univers: </a:t>
            </a:r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dones i homes de 16 anys i més residents a Catalunya</a:t>
            </a:r>
          </a:p>
          <a:p>
            <a:pPr>
              <a:lnSpc>
                <a:spcPct val="150000"/>
              </a:lnSpc>
            </a:pPr>
            <a:r>
              <a:rPr lang="ca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Grandària de la mostra: </a:t>
            </a:r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9.577 dones i 1.378 homes</a:t>
            </a:r>
          </a:p>
          <a:p>
            <a:pPr>
              <a:lnSpc>
                <a:spcPct val="150000"/>
              </a:lnSpc>
            </a:pPr>
            <a:r>
              <a:rPr lang="ca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Tipus de mostra: estratificada, no proporcional, per estrats territorials i edats </a:t>
            </a:r>
          </a:p>
          <a:p>
            <a:pPr>
              <a:lnSpc>
                <a:spcPct val="150000"/>
              </a:lnSpc>
            </a:pPr>
            <a:r>
              <a:rPr lang="ca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Tipus d’entrevista: </a:t>
            </a:r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enquesta telefònica </a:t>
            </a:r>
            <a:r>
              <a:rPr lang="ca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amb sistema CATI</a:t>
            </a:r>
          </a:p>
          <a:p>
            <a:pPr>
              <a:lnSpc>
                <a:spcPct val="150000"/>
              </a:lnSpc>
            </a:pPr>
            <a:r>
              <a:rPr lang="ca-E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Error mostral: error del +/- 1,01, amb un nivell de confiança del 95,5% i màxima indeterminació (p=q=0,5)</a:t>
            </a:r>
          </a:p>
          <a:p>
            <a:pPr>
              <a:lnSpc>
                <a:spcPct val="150000"/>
              </a:lnSpc>
            </a:pP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Treball de camp: </a:t>
            </a:r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novembre-desembre de 2016</a:t>
            </a:r>
            <a:endParaRPr lang="ca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5519343" y="4189622"/>
            <a:ext cx="576263" cy="2540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513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8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VIOLÈNCIES MASCLISTES I DONES AMB DIVERSITAT FUNCIONAL</a:t>
            </a:r>
          </a:p>
          <a:p>
            <a:endParaRPr lang="ca-ES" dirty="0"/>
          </a:p>
        </p:txBody>
      </p:sp>
      <p:sp>
        <p:nvSpPr>
          <p:cNvPr id="38914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A49FB0-ECE4-461C-8DE3-8BD5C687A33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ca-ES" altLang="ca-ES" smtClean="0"/>
          </a:p>
        </p:txBody>
      </p:sp>
    </p:spTree>
    <p:extLst>
      <p:ext uri="{BB962C8B-B14F-4D97-AF65-F5344CB8AC3E}">
        <p14:creationId xmlns:p14="http://schemas.microsoft.com/office/powerpoint/2010/main" val="8681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/>
              <a:t>Violències masclistes i dones amb diversitat funcional</a:t>
            </a:r>
          </a:p>
        </p:txBody>
      </p:sp>
      <p:sp>
        <p:nvSpPr>
          <p:cNvPr id="44034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2ED598-0F4B-4F68-8456-1FB783F26E9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ca-ES" altLang="ca-ES" smtClean="0"/>
          </a:p>
        </p:txBody>
      </p:sp>
      <p:sp>
        <p:nvSpPr>
          <p:cNvPr id="44035" name="Text Box 12"/>
          <p:cNvSpPr txBox="1">
            <a:spLocks noChangeArrowheads="1"/>
          </p:cNvSpPr>
          <p:nvPr/>
        </p:nvSpPr>
        <p:spPr bwMode="auto">
          <a:xfrm>
            <a:off x="467544" y="1127720"/>
            <a:ext cx="8136904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dirty="0" smtClean="0"/>
              <a:t>Víctimes. Tota la vida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ca-ES" altLang="ca-ES" sz="1200" i="1" dirty="0"/>
              <a:t>Base: totes les dones de Catalunya de 16 i més anys</a:t>
            </a:r>
          </a:p>
        </p:txBody>
      </p:sp>
      <p:sp>
        <p:nvSpPr>
          <p:cNvPr id="2" name="QuadreDeText 1"/>
          <p:cNvSpPr txBox="1"/>
          <p:nvPr/>
        </p:nvSpPr>
        <p:spPr>
          <a:xfrm>
            <a:off x="2339752" y="6102953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altLang="ca-ES" sz="1200" b="0" dirty="0"/>
              <a:t>* No inclou </a:t>
            </a:r>
            <a:r>
              <a:rPr lang="ca-ES" altLang="ca-ES" sz="1200" b="0" dirty="0" smtClean="0"/>
              <a:t>comentaris grollers, gestos </a:t>
            </a:r>
            <a:r>
              <a:rPr lang="ca-ES" altLang="ca-ES" sz="1200" b="0" dirty="0"/>
              <a:t>de contingut </a:t>
            </a:r>
            <a:r>
              <a:rPr lang="ca-ES" altLang="ca-ES" sz="1200" b="0" dirty="0" smtClean="0"/>
              <a:t>sexual ni exhibicionismes</a:t>
            </a:r>
            <a:endParaRPr lang="ca-ES" sz="1200" b="0" dirty="0"/>
          </a:p>
        </p:txBody>
      </p:sp>
      <p:graphicFrame>
        <p:nvGraphicFramePr>
          <p:cNvPr id="7" name="Gràfic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534923"/>
              </p:ext>
            </p:extLst>
          </p:nvPr>
        </p:nvGraphicFramePr>
        <p:xfrm>
          <a:off x="550302" y="2218229"/>
          <a:ext cx="7992888" cy="3930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QuadreDeText 7"/>
          <p:cNvSpPr txBox="1"/>
          <p:nvPr/>
        </p:nvSpPr>
        <p:spPr>
          <a:xfrm>
            <a:off x="4067944" y="1772816"/>
            <a:ext cx="4464496" cy="10772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altLang="ca-ES" sz="1600" b="0" dirty="0" smtClean="0"/>
              <a:t>Inclou les dones amb un certificat de discapacitat de grau igual o superior al 33% i les dones que consideren que tenen algun tipus de </a:t>
            </a:r>
            <a:r>
              <a:rPr lang="ca-ES" altLang="ca-ES" sz="1600" dirty="0" smtClean="0"/>
              <a:t>discapacitat física i/o </a:t>
            </a:r>
            <a:r>
              <a:rPr lang="ca-ES" altLang="ca-ES" sz="1600" dirty="0"/>
              <a:t>psíquica </a:t>
            </a:r>
            <a:r>
              <a:rPr lang="ca-ES" altLang="ca-ES" sz="1600" dirty="0" smtClean="0"/>
              <a:t>que la limita </a:t>
            </a:r>
            <a:endParaRPr lang="ca-ES" sz="1600" b="0" dirty="0"/>
          </a:p>
        </p:txBody>
      </p:sp>
    </p:spTree>
    <p:extLst>
      <p:ext uri="{BB962C8B-B14F-4D97-AF65-F5344CB8AC3E}">
        <p14:creationId xmlns:p14="http://schemas.microsoft.com/office/powerpoint/2010/main" val="32809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2ED598-0F4B-4F68-8456-1FB783F26E9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ca-ES" altLang="ca-ES" smtClean="0"/>
          </a:p>
        </p:txBody>
      </p:sp>
      <p:sp>
        <p:nvSpPr>
          <p:cNvPr id="44035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8136904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1600" b="1" dirty="0" smtClean="0"/>
              <a:t>Víctimes segons si tenen discapacitat física i/o psíquica que les limiti de manera important. Tota la vida</a:t>
            </a:r>
            <a:endParaRPr lang="ca-ES" altLang="ca-ES" sz="1600" b="1" dirty="0"/>
          </a:p>
        </p:txBody>
      </p:sp>
      <p:sp>
        <p:nvSpPr>
          <p:cNvPr id="2" name="QuadreDeText 1"/>
          <p:cNvSpPr txBox="1"/>
          <p:nvPr/>
        </p:nvSpPr>
        <p:spPr>
          <a:xfrm>
            <a:off x="2680910" y="609329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altLang="ca-ES" sz="1200" b="0" dirty="0"/>
              <a:t>* No inclou comentaris o gestos de contingut sexual</a:t>
            </a:r>
            <a:endParaRPr lang="ca-ES" sz="1200" b="0" dirty="0"/>
          </a:p>
        </p:txBody>
      </p:sp>
      <p:sp>
        <p:nvSpPr>
          <p:cNvPr id="8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Violències masclistes i dones amb diversitat funcional</a:t>
            </a:r>
          </a:p>
        </p:txBody>
      </p:sp>
      <p:graphicFrame>
        <p:nvGraphicFramePr>
          <p:cNvPr id="9" name="Gràfic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443049"/>
              </p:ext>
            </p:extLst>
          </p:nvPr>
        </p:nvGraphicFramePr>
        <p:xfrm>
          <a:off x="435198" y="1716154"/>
          <a:ext cx="8235840" cy="430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72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687600" y="2881824"/>
            <a:ext cx="7772400" cy="763200"/>
          </a:xfrm>
        </p:spPr>
        <p:txBody>
          <a:bodyPr/>
          <a:lstStyle/>
          <a:p>
            <a:r>
              <a:rPr lang="ca-ES" dirty="0"/>
              <a:t>VICTIMITZACIÓ </a:t>
            </a:r>
            <a:r>
              <a:rPr lang="ca-ES" dirty="0" smtClean="0"/>
              <a:t>DE LES FILLES I ELS FILLS</a:t>
            </a:r>
            <a:endParaRPr lang="ca-ES" dirty="0"/>
          </a:p>
          <a:p>
            <a:endParaRPr lang="ca-ES" dirty="0"/>
          </a:p>
        </p:txBody>
      </p:sp>
      <p:sp>
        <p:nvSpPr>
          <p:cNvPr id="34818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190A96-D3B7-45D3-9C82-A68DB7E72A5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ca-ES" altLang="ca-ES" dirty="0" smtClean="0"/>
          </a:p>
        </p:txBody>
      </p:sp>
    </p:spTree>
    <p:extLst>
      <p:ext uri="{BB962C8B-B14F-4D97-AF65-F5344CB8AC3E}">
        <p14:creationId xmlns:p14="http://schemas.microsoft.com/office/powerpoint/2010/main" val="5336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1FA01A-88C2-4E63-B033-422896AC9F38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ca-ES" altLang="ca-ES" smtClean="0"/>
          </a:p>
        </p:txBody>
      </p:sp>
      <p:sp>
        <p:nvSpPr>
          <p:cNvPr id="36867" name="Text Box 12"/>
          <p:cNvSpPr txBox="1">
            <a:spLocks noChangeArrowheads="1"/>
          </p:cNvSpPr>
          <p:nvPr/>
        </p:nvSpPr>
        <p:spPr bwMode="auto">
          <a:xfrm>
            <a:off x="467544" y="1126999"/>
            <a:ext cx="7992888" cy="50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Presència dels menors d’edat durant els episodis de violència </a:t>
            </a:r>
            <a:r>
              <a:rPr lang="ca-ES" altLang="ca-E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masclista. Últim any</a:t>
            </a:r>
            <a:endParaRPr lang="ca-ES" altLang="ca-E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Base: dones víctimes durant l’últim any i que tenien menors d’edat convivint en el moment dels fets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400" i="1" dirty="0"/>
          </a:p>
        </p:txBody>
      </p:sp>
      <p:sp>
        <p:nvSpPr>
          <p:cNvPr id="9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Victimització de les filles i els fills</a:t>
            </a:r>
            <a:endParaRPr lang="ca-ES" dirty="0"/>
          </a:p>
        </p:txBody>
      </p:sp>
      <p:graphicFrame>
        <p:nvGraphicFramePr>
          <p:cNvPr id="6" name="Gràfic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107541"/>
              </p:ext>
            </p:extLst>
          </p:nvPr>
        </p:nvGraphicFramePr>
        <p:xfrm>
          <a:off x="467544" y="1988840"/>
          <a:ext cx="648072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QuadreDeText 1"/>
          <p:cNvSpPr txBox="1"/>
          <p:nvPr/>
        </p:nvSpPr>
        <p:spPr>
          <a:xfrm>
            <a:off x="5201479" y="2120037"/>
            <a:ext cx="32403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Un 32,3% </a:t>
            </a:r>
            <a:r>
              <a:rPr lang="ca-ES" sz="1600" dirty="0" smtClean="0"/>
              <a:t>de les dones víctimes diuen que els </a:t>
            </a:r>
            <a:r>
              <a:rPr lang="ca-ES" sz="1600" dirty="0" smtClean="0"/>
              <a:t>menors d’edat van estar presents, de manera continua, sovint o força vegades, quan s’estava produint un episodi de violència masclista</a:t>
            </a:r>
            <a:endParaRPr lang="ca-ES" sz="1600" dirty="0"/>
          </a:p>
        </p:txBody>
      </p:sp>
      <p:sp>
        <p:nvSpPr>
          <p:cNvPr id="3" name="QuadreDeText 2"/>
          <p:cNvSpPr txBox="1"/>
          <p:nvPr/>
        </p:nvSpPr>
        <p:spPr>
          <a:xfrm>
            <a:off x="2233836" y="2149628"/>
            <a:ext cx="1620000" cy="117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ca-ES" sz="3200" b="1" dirty="0" smtClean="0">
                <a:solidFill>
                  <a:srgbClr val="FF0000"/>
                </a:solidFill>
              </a:rPr>
              <a:t>32,3%</a:t>
            </a:r>
            <a:endParaRPr lang="ca-E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1FA01A-88C2-4E63-B033-422896AC9F38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ca-ES" altLang="ca-ES" smtClean="0"/>
          </a:p>
        </p:txBody>
      </p:sp>
      <p:sp>
        <p:nvSpPr>
          <p:cNvPr id="36867" name="Text Box 12"/>
          <p:cNvSpPr txBox="1">
            <a:spLocks noChangeArrowheads="1"/>
          </p:cNvSpPr>
          <p:nvPr/>
        </p:nvSpPr>
        <p:spPr bwMode="auto">
          <a:xfrm>
            <a:off x="683568" y="907200"/>
            <a:ext cx="77755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ca-ES" altLang="ca-ES" sz="1600" dirty="0"/>
          </a:p>
        </p:txBody>
      </p:sp>
      <p:sp>
        <p:nvSpPr>
          <p:cNvPr id="9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Victimització de les filles </a:t>
            </a:r>
            <a:r>
              <a:rPr lang="ca-ES" dirty="0"/>
              <a:t>i </a:t>
            </a:r>
            <a:r>
              <a:rPr lang="ca-ES" dirty="0" smtClean="0"/>
              <a:t>els fills</a:t>
            </a:r>
            <a:endParaRPr lang="ca-ES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7544" y="1126999"/>
            <a:ext cx="8064896" cy="1077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1600" b="1" dirty="0" smtClean="0"/>
              <a:t>Víctimes menors d’edat. </a:t>
            </a:r>
            <a:r>
              <a:rPr lang="ca-ES" altLang="ca-ES" sz="1600" b="1" dirty="0"/>
              <a:t>Ú</a:t>
            </a:r>
            <a:r>
              <a:rPr lang="ca-ES" altLang="ca-ES" sz="1600" b="1" dirty="0" smtClean="0"/>
              <a:t>ltim any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200" i="1" dirty="0" smtClean="0"/>
              <a:t>Base: dones </a:t>
            </a:r>
            <a:r>
              <a:rPr lang="ca-ES" altLang="ca-ES" sz="1200" i="1" dirty="0"/>
              <a:t>víctimes durant l’últim any i que tenien </a:t>
            </a:r>
            <a:r>
              <a:rPr lang="ca-ES" altLang="ca-ES" sz="1200" i="1" dirty="0" smtClean="0"/>
              <a:t>menors d’edat </a:t>
            </a:r>
            <a:r>
              <a:rPr lang="ca-ES" altLang="ca-ES" sz="1200" i="1" dirty="0"/>
              <a:t>convivint en el moment dels </a:t>
            </a:r>
            <a:r>
              <a:rPr lang="ca-ES" altLang="ca-ES" sz="1200" i="1" dirty="0" smtClean="0"/>
              <a:t>fets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200" i="1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ca-ES" altLang="ca-ES" sz="1400" b="1" dirty="0" smtClean="0"/>
              <a:t>Pregunta:</a:t>
            </a:r>
            <a:r>
              <a:rPr lang="ca-ES" altLang="ca-ES" sz="1400" dirty="0" smtClean="0">
                <a:solidFill>
                  <a:srgbClr val="FF0000"/>
                </a:solidFill>
              </a:rPr>
              <a:t> </a:t>
            </a:r>
            <a:r>
              <a:rPr lang="ca-ES" sz="1400" dirty="0"/>
              <a:t>Aquests/es menors van partir directament algun d’aquests fets? És a dir, la </a:t>
            </a:r>
            <a:r>
              <a:rPr lang="ca-ES" sz="1400" dirty="0" smtClean="0"/>
              <a:t>seva exparella / parella </a:t>
            </a:r>
            <a:r>
              <a:rPr lang="ca-ES" sz="1400" dirty="0"/>
              <a:t>va agredir físicament, psicològicament o sexualment algun dels fills/filles?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ca-ES" altLang="ca-ES" sz="1200" i="1" dirty="0">
              <a:solidFill>
                <a:srgbClr val="FF0000"/>
              </a:solidFill>
            </a:endParaRPr>
          </a:p>
        </p:txBody>
      </p:sp>
      <p:graphicFrame>
        <p:nvGraphicFramePr>
          <p:cNvPr id="12" name="Gràfic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96403"/>
              </p:ext>
            </p:extLst>
          </p:nvPr>
        </p:nvGraphicFramePr>
        <p:xfrm>
          <a:off x="683568" y="2433588"/>
          <a:ext cx="6480000" cy="401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QuadreDeText 1"/>
          <p:cNvSpPr txBox="1"/>
          <p:nvPr/>
        </p:nvSpPr>
        <p:spPr>
          <a:xfrm>
            <a:off x="2448208" y="2575106"/>
            <a:ext cx="1620000" cy="50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a-ES" sz="2800" b="1" dirty="0" smtClean="0">
                <a:solidFill>
                  <a:srgbClr val="FF0000"/>
                </a:solidFill>
              </a:rPr>
              <a:t>13,9%</a:t>
            </a:r>
            <a:endParaRPr lang="ca-ES" sz="2800" b="1" dirty="0">
              <a:solidFill>
                <a:srgbClr val="FF0000"/>
              </a:solidFill>
            </a:endParaRPr>
          </a:p>
        </p:txBody>
      </p:sp>
      <p:sp>
        <p:nvSpPr>
          <p:cNvPr id="8" name="QuadreDeText 7"/>
          <p:cNvSpPr txBox="1"/>
          <p:nvPr/>
        </p:nvSpPr>
        <p:spPr>
          <a:xfrm>
            <a:off x="5091183" y="2570294"/>
            <a:ext cx="336795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600" dirty="0" smtClean="0"/>
              <a:t>Un 13,9% </a:t>
            </a:r>
            <a:r>
              <a:rPr lang="ca-ES" sz="1600" dirty="0" smtClean="0"/>
              <a:t>de les dones víctimes </a:t>
            </a:r>
            <a:r>
              <a:rPr lang="ca-ES" sz="1600" smtClean="0"/>
              <a:t>diuen que els </a:t>
            </a:r>
            <a:r>
              <a:rPr lang="ca-ES" sz="1600" dirty="0" smtClean="0"/>
              <a:t>menors d’edat </a:t>
            </a:r>
            <a:r>
              <a:rPr lang="ca-ES" sz="1600" dirty="0"/>
              <a:t>també </a:t>
            </a:r>
            <a:r>
              <a:rPr lang="ca-ES" sz="1600" dirty="0" smtClean="0"/>
              <a:t>van patir directament algun tipus d’agressió física, psicològica o sexual de manera continua, sovint o força vegades</a:t>
            </a:r>
            <a:endParaRPr lang="ca-ES" sz="1600" dirty="0"/>
          </a:p>
        </p:txBody>
      </p:sp>
    </p:spTree>
    <p:extLst>
      <p:ext uri="{BB962C8B-B14F-4D97-AF65-F5344CB8AC3E}">
        <p14:creationId xmlns:p14="http://schemas.microsoft.com/office/powerpoint/2010/main" val="8961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359E147-CC58-4E47-BA83-FE564B12EFD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ca-ES" altLang="ca-ES" smtClean="0"/>
          </a:p>
        </p:txBody>
      </p:sp>
      <p:sp>
        <p:nvSpPr>
          <p:cNvPr id="35843" name="Text Box 12"/>
          <p:cNvSpPr txBox="1">
            <a:spLocks noChangeArrowheads="1"/>
          </p:cNvSpPr>
          <p:nvPr/>
        </p:nvSpPr>
        <p:spPr bwMode="auto">
          <a:xfrm>
            <a:off x="467545" y="1124742"/>
            <a:ext cx="8064896" cy="79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dirty="0"/>
              <a:t>Afectació de la violència als </a:t>
            </a:r>
            <a:r>
              <a:rPr lang="ca-ES" altLang="ca-ES" sz="1600" b="1" dirty="0" smtClean="0"/>
              <a:t>menors d’edat (freqüències: “Força vegades”, “Sovint” i “Contínuament”)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200" i="1" dirty="0" smtClean="0"/>
              <a:t>Base: dones amb menors d’edat convivint</a:t>
            </a:r>
            <a:endParaRPr lang="ca-ES" altLang="ca-ES" sz="1200" i="1" dirty="0"/>
          </a:p>
        </p:txBody>
      </p:sp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240412"/>
              </p:ext>
            </p:extLst>
          </p:nvPr>
        </p:nvGraphicFramePr>
        <p:xfrm>
          <a:off x="614799" y="2060848"/>
          <a:ext cx="777038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Victimització de les filles </a:t>
            </a:r>
            <a:r>
              <a:rPr lang="ca-ES" dirty="0"/>
              <a:t>i </a:t>
            </a:r>
            <a:r>
              <a:rPr lang="ca-ES" dirty="0" smtClean="0"/>
              <a:t>els fills</a:t>
            </a:r>
            <a:endParaRPr lang="ca-ES" dirty="0"/>
          </a:p>
        </p:txBody>
      </p:sp>
      <p:sp>
        <p:nvSpPr>
          <p:cNvPr id="3" name="QuadreDeText 2"/>
          <p:cNvSpPr txBox="1"/>
          <p:nvPr/>
        </p:nvSpPr>
        <p:spPr>
          <a:xfrm>
            <a:off x="827584" y="5306995"/>
            <a:ext cx="129614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Trastorns del son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37775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683568" y="2924944"/>
            <a:ext cx="7772400" cy="763200"/>
          </a:xfrm>
        </p:spPr>
        <p:txBody>
          <a:bodyPr/>
          <a:lstStyle/>
          <a:p>
            <a:r>
              <a:rPr lang="ca-ES" dirty="0" smtClean="0"/>
              <a:t>IDENTIFICACIÓ DE LA VIOLÈNCIA VISCUDA</a:t>
            </a:r>
            <a:endParaRPr lang="ca-ES" dirty="0"/>
          </a:p>
          <a:p>
            <a:endParaRPr lang="ca-ES" dirty="0"/>
          </a:p>
        </p:txBody>
      </p:sp>
      <p:sp>
        <p:nvSpPr>
          <p:cNvPr id="34818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8190A96-D3B7-45D3-9C82-A68DB7E72A5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ca-ES" altLang="ca-ES" smtClean="0"/>
          </a:p>
        </p:txBody>
      </p:sp>
    </p:spTree>
    <p:extLst>
      <p:ext uri="{BB962C8B-B14F-4D97-AF65-F5344CB8AC3E}">
        <p14:creationId xmlns:p14="http://schemas.microsoft.com/office/powerpoint/2010/main" val="36154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6EEA6B-352D-4044-B589-91DD67D939DE}" type="slidenum">
              <a:rPr lang="ca-ES" altLang="ca-E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ca-ES" altLang="ca-ES" smtClean="0">
              <a:solidFill>
                <a:prstClr val="black"/>
              </a:solidFill>
            </a:endParaRPr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835292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ca-ES" sz="1700" b="1" dirty="0" smtClean="0">
                <a:solidFill>
                  <a:prstClr val="black"/>
                </a:solidFill>
              </a:rPr>
              <a:t>Dones que han patit algun fet i manifesten sentir-se maltractades sobre el total de dones víctimes. Últim any</a:t>
            </a:r>
            <a:endParaRPr lang="ca-ES" altLang="ca-ES" sz="1700" b="1" i="1" dirty="0">
              <a:solidFill>
                <a:prstClr val="black"/>
              </a:solidFill>
            </a:endParaRPr>
          </a:p>
        </p:txBody>
      </p:sp>
      <p:sp>
        <p:nvSpPr>
          <p:cNvPr id="7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Identificació de la violència viscuda</a:t>
            </a:r>
            <a:endParaRPr lang="ca-ES" dirty="0"/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241020"/>
              </p:ext>
            </p:extLst>
          </p:nvPr>
        </p:nvGraphicFramePr>
        <p:xfrm>
          <a:off x="683568" y="2420888"/>
          <a:ext cx="7889049" cy="35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QuadreDeText 1"/>
          <p:cNvSpPr txBox="1"/>
          <p:nvPr/>
        </p:nvSpPr>
        <p:spPr>
          <a:xfrm>
            <a:off x="3203848" y="5639468"/>
            <a:ext cx="136815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 lIns="0" rtlCol="0">
            <a:spAutoFit/>
          </a:bodyPr>
          <a:lstStyle/>
          <a:p>
            <a:r>
              <a:rPr lang="ca-ES" sz="1100" dirty="0" smtClean="0"/>
              <a:t>Víctimes d’exparella</a:t>
            </a:r>
            <a:endParaRPr lang="ca-ES" sz="1100" dirty="0"/>
          </a:p>
        </p:txBody>
      </p:sp>
      <p:sp>
        <p:nvSpPr>
          <p:cNvPr id="9" name="QuadreDeText 8"/>
          <p:cNvSpPr txBox="1"/>
          <p:nvPr/>
        </p:nvSpPr>
        <p:spPr>
          <a:xfrm>
            <a:off x="485393" y="1703445"/>
            <a:ext cx="797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Base: Dones que manifesten sentir-se maltractades sobre el total de dones víctimes en cada bloc</a:t>
            </a:r>
            <a:endParaRPr lang="ca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Identificació de la violència viscuda</a:t>
            </a:r>
          </a:p>
        </p:txBody>
      </p:sp>
      <p:sp>
        <p:nvSpPr>
          <p:cNvPr id="3" name="Conteni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14DF5-C33B-4D6F-847D-B9936CC06CE4}" type="slidenum">
              <a:rPr lang="ca-ES" altLang="ca-ES" smtClean="0"/>
              <a:pPr>
                <a:defRPr/>
              </a:pPr>
              <a:t>39</a:t>
            </a:fld>
            <a:endParaRPr lang="ca-ES" altLang="ca-ES"/>
          </a:p>
        </p:txBody>
      </p:sp>
      <p:sp>
        <p:nvSpPr>
          <p:cNvPr id="7" name="QuadreDeText 6"/>
          <p:cNvSpPr txBox="1"/>
          <p:nvPr/>
        </p:nvSpPr>
        <p:spPr>
          <a:xfrm>
            <a:off x="380562" y="1124744"/>
            <a:ext cx="8496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a-ES" altLang="ca-ES" sz="1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Dones que han patit algun </a:t>
            </a:r>
            <a:r>
              <a:rPr lang="ca-ES" altLang="ca-ES" sz="17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 des dels 15 anys </a:t>
            </a:r>
            <a:r>
              <a:rPr lang="ca-ES" altLang="ca-ES" sz="1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manifesten sentir-se </a:t>
            </a:r>
            <a:r>
              <a:rPr lang="ca-ES" altLang="ca-ES" sz="17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maltractades. Per tipus de violència exercida </a:t>
            </a:r>
            <a:endParaRPr lang="ca-ES" sz="17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àfic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564609"/>
              </p:ext>
            </p:extLst>
          </p:nvPr>
        </p:nvGraphicFramePr>
        <p:xfrm>
          <a:off x="827584" y="2189418"/>
          <a:ext cx="734481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QuadreDeText 3"/>
          <p:cNvSpPr txBox="1"/>
          <p:nvPr/>
        </p:nvSpPr>
        <p:spPr>
          <a:xfrm>
            <a:off x="2238072" y="5629675"/>
            <a:ext cx="23612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Es sent maltractada exparella</a:t>
            </a:r>
            <a:endParaRPr lang="ca-ES" sz="1400" dirty="0"/>
          </a:p>
        </p:txBody>
      </p:sp>
      <p:sp>
        <p:nvSpPr>
          <p:cNvPr id="8" name="QuadreDeText 7"/>
          <p:cNvSpPr txBox="1"/>
          <p:nvPr/>
        </p:nvSpPr>
        <p:spPr>
          <a:xfrm>
            <a:off x="4899382" y="5624832"/>
            <a:ext cx="23612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Es sent maltractada parella</a:t>
            </a:r>
            <a:endParaRPr lang="ca-ES" sz="1400" dirty="0"/>
          </a:p>
        </p:txBody>
      </p:sp>
      <p:sp>
        <p:nvSpPr>
          <p:cNvPr id="9" name="QuadreDeText 8"/>
          <p:cNvSpPr txBox="1"/>
          <p:nvPr/>
        </p:nvSpPr>
        <p:spPr>
          <a:xfrm>
            <a:off x="417325" y="1700808"/>
            <a:ext cx="761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Base: sobre el total de víctimes de cada tipus de violència</a:t>
            </a:r>
            <a:endParaRPr lang="ca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Presentació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4</a:t>
            </a:fld>
            <a:endParaRPr lang="ca-ES" dirty="0"/>
          </a:p>
        </p:txBody>
      </p:sp>
      <p:sp>
        <p:nvSpPr>
          <p:cNvPr id="7171" name="Contenidor de contingut 2"/>
          <p:cNvSpPr>
            <a:spLocks noGrp="1"/>
          </p:cNvSpPr>
          <p:nvPr>
            <p:ph idx="4294967295"/>
          </p:nvPr>
        </p:nvSpPr>
        <p:spPr>
          <a:xfrm>
            <a:off x="681038" y="1844675"/>
            <a:ext cx="8462962" cy="36750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ca-ES" altLang="ca-ES" sz="1600" dirty="0" smtClean="0"/>
              <a:t>Victimització </a:t>
            </a:r>
            <a:r>
              <a:rPr lang="ca-ES" altLang="ca-ES" sz="1600" dirty="0"/>
              <a:t>per part de no parelles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ca-ES" altLang="ca-ES" sz="1600" dirty="0"/>
              <a:t>Victimització per part </a:t>
            </a:r>
            <a:r>
              <a:rPr lang="ca-ES" altLang="ca-ES" sz="1600" dirty="0" smtClean="0"/>
              <a:t>d’exparelles</a:t>
            </a:r>
            <a:endParaRPr lang="ca-ES" altLang="ca-ES" sz="16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ca-ES" altLang="ca-ES" sz="1600" dirty="0"/>
              <a:t>Victimització per part de parelles actuals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ca-ES" altLang="ca-ES" sz="1600" dirty="0"/>
              <a:t>Victimització </a:t>
            </a:r>
            <a:r>
              <a:rPr lang="ca-ES" altLang="ca-ES" sz="1600" dirty="0" smtClean="0"/>
              <a:t>patida per les dones a la infància</a:t>
            </a:r>
            <a:endParaRPr lang="ca-ES" altLang="ca-ES" sz="1600" dirty="0"/>
          </a:p>
          <a:p>
            <a:pPr lvl="0">
              <a:lnSpc>
                <a:spcPct val="150000"/>
              </a:lnSpc>
            </a:pPr>
            <a:r>
              <a:rPr lang="ca-ES" sz="1600" dirty="0" smtClean="0"/>
              <a:t>Violència i impacte de la violència en menors</a:t>
            </a:r>
          </a:p>
          <a:p>
            <a:pPr lvl="0">
              <a:lnSpc>
                <a:spcPct val="150000"/>
              </a:lnSpc>
            </a:pPr>
            <a:r>
              <a:rPr lang="ca-ES" sz="1600" dirty="0" smtClean="0"/>
              <a:t>Violència en dones amb diversitat funcional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ca-ES" altLang="ca-ES" sz="1600" dirty="0" smtClean="0"/>
              <a:t>Discriminacions </a:t>
            </a:r>
            <a:r>
              <a:rPr lang="ca-ES" altLang="ca-ES" sz="1600" dirty="0"/>
              <a:t>a la feina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ca-ES" altLang="ca-ES" sz="1600" dirty="0"/>
              <a:t>Assetjament sexual a l’àmbit laboral</a:t>
            </a:r>
          </a:p>
          <a:p>
            <a:pPr>
              <a:lnSpc>
                <a:spcPct val="150000"/>
              </a:lnSpc>
            </a:pPr>
            <a:r>
              <a:rPr lang="ca-ES" altLang="ca-ES" sz="1600" dirty="0" smtClean="0"/>
              <a:t>Percepcions sobre la violència masclista i estereotips de gènere</a:t>
            </a:r>
          </a:p>
          <a:p>
            <a:pPr eaLnBrk="1" hangingPunct="1"/>
            <a:endParaRPr lang="es-ES" altLang="ca-ES" sz="1400" dirty="0" smtClean="0">
              <a:latin typeface="Arial" charset="0"/>
              <a:cs typeface="Arial" charset="0"/>
            </a:endParaRPr>
          </a:p>
        </p:txBody>
      </p:sp>
      <p:sp>
        <p:nvSpPr>
          <p:cNvPr id="7172" name="Contenidor de text 3"/>
          <p:cNvSpPr>
            <a:spLocks noGrp="1"/>
          </p:cNvSpPr>
          <p:nvPr>
            <p:ph type="body" sz="quarter" idx="4294967295"/>
          </p:nvPr>
        </p:nvSpPr>
        <p:spPr>
          <a:xfrm>
            <a:off x="573088" y="1268413"/>
            <a:ext cx="8570912" cy="4286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ca-ES" altLang="ca-ES" sz="1600" b="1" dirty="0" smtClean="0"/>
              <a:t>Àmbits </a:t>
            </a:r>
            <a:r>
              <a:rPr lang="ca-ES" altLang="ca-ES" sz="1600" b="1" dirty="0"/>
              <a:t>bàsics d’estudi</a:t>
            </a:r>
          </a:p>
          <a:p>
            <a:pPr eaLnBrk="1" hangingPunct="1"/>
            <a:endParaRPr lang="ca-ES" altLang="ca-ES" sz="16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Identificació de la violència viscuda</a:t>
            </a:r>
            <a:endParaRPr lang="ca-ES" dirty="0"/>
          </a:p>
        </p:txBody>
      </p:sp>
      <p:sp>
        <p:nvSpPr>
          <p:cNvPr id="2355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44F7566-40D3-4F4F-AA5F-7FAB22936481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ca-ES" altLang="ca-ES" smtClean="0"/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467544" y="1124421"/>
            <a:ext cx="7773987" cy="115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 del maltractament </a:t>
            </a:r>
            <a:r>
              <a:rPr lang="ca-ES" altLang="ca-E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sentiments de por. Dones </a:t>
            </a:r>
            <a:r>
              <a:rPr lang="ca-ES" altLang="ca-E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han patit algun fet i s’han </a:t>
            </a:r>
            <a:r>
              <a:rPr lang="ca-ES" altLang="ca-E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sentit maltractades per la seva parella o exparella</a:t>
            </a:r>
            <a:r>
              <a:rPr lang="ca-ES" altLang="ca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Base: dones víctimes per part d’exparelles i de </a:t>
            </a:r>
            <a:r>
              <a:rPr lang="ca-ES" altLang="ca-ES" sz="1200" i="1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parelles</a:t>
            </a:r>
            <a:endParaRPr lang="ca-ES" altLang="ca-ES" sz="1200" b="1" i="1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ca-ES" altLang="ca-ES" sz="1400" b="1" dirty="0" smtClean="0"/>
              <a:t>Pregunta:</a:t>
            </a:r>
            <a:r>
              <a:rPr lang="ca-ES" altLang="ca-ES" sz="1600" b="1" dirty="0" smtClean="0"/>
              <a:t> </a:t>
            </a:r>
            <a:r>
              <a:rPr lang="ca-ES" sz="1400" dirty="0"/>
              <a:t>Amb quina freqüència va sentir por d’aquesta exparella</a:t>
            </a:r>
            <a:r>
              <a:rPr lang="ca-ES" sz="1400" dirty="0" smtClean="0"/>
              <a:t>? / </a:t>
            </a:r>
            <a:r>
              <a:rPr lang="ca-ES" sz="1400" dirty="0"/>
              <a:t>de la seva </a:t>
            </a:r>
            <a:r>
              <a:rPr lang="ca-ES" sz="1400" dirty="0" smtClean="0"/>
              <a:t>parella?</a:t>
            </a:r>
            <a:endParaRPr lang="ca-ES" sz="1400" dirty="0"/>
          </a:p>
        </p:txBody>
      </p:sp>
      <p:graphicFrame>
        <p:nvGraphicFramePr>
          <p:cNvPr id="6" name="Gràfic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108184"/>
              </p:ext>
            </p:extLst>
          </p:nvPr>
        </p:nvGraphicFramePr>
        <p:xfrm>
          <a:off x="179512" y="2204864"/>
          <a:ext cx="756084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QuadreDeText 2"/>
          <p:cNvSpPr txBox="1"/>
          <p:nvPr/>
        </p:nvSpPr>
        <p:spPr>
          <a:xfrm>
            <a:off x="3130401" y="3068960"/>
            <a:ext cx="2305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El 50% </a:t>
            </a:r>
            <a:r>
              <a:rPr lang="ca-ES" sz="1400" dirty="0"/>
              <a:t>de les dones que han identificat el maltractament ha </a:t>
            </a:r>
            <a:r>
              <a:rPr lang="ca-ES" sz="1400" dirty="0" smtClean="0"/>
              <a:t>sentit por força vegades, sovint o contínuament</a:t>
            </a:r>
            <a:endParaRPr lang="ca-ES" sz="1400" dirty="0"/>
          </a:p>
        </p:txBody>
      </p:sp>
      <p:sp>
        <p:nvSpPr>
          <p:cNvPr id="9" name="QuadreDeText 8"/>
          <p:cNvSpPr txBox="1"/>
          <p:nvPr/>
        </p:nvSpPr>
        <p:spPr>
          <a:xfrm>
            <a:off x="6300192" y="4581128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400" dirty="0" smtClean="0"/>
              <a:t>El 22,5% </a:t>
            </a:r>
            <a:r>
              <a:rPr lang="ca-ES" sz="1400" dirty="0"/>
              <a:t>de les dones que han identificat el maltractament ha </a:t>
            </a:r>
            <a:r>
              <a:rPr lang="ca-ES" sz="1400" dirty="0" smtClean="0"/>
              <a:t>sentit por força vegades, sovint o contínuament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10467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7772400" cy="763200"/>
          </a:xfrm>
        </p:spPr>
        <p:txBody>
          <a:bodyPr/>
          <a:lstStyle/>
          <a:p>
            <a:r>
              <a:rPr lang="ca-ES" dirty="0"/>
              <a:t>DENÚNCIA</a:t>
            </a:r>
          </a:p>
        </p:txBody>
      </p:sp>
      <p:sp>
        <p:nvSpPr>
          <p:cNvPr id="38914" name="Contenidor de número de diapositiva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A49FB0-ECE4-461C-8DE3-8BD5C687A33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ca-ES" altLang="ca-ES" smtClean="0"/>
          </a:p>
        </p:txBody>
      </p:sp>
    </p:spTree>
    <p:extLst>
      <p:ext uri="{BB962C8B-B14F-4D97-AF65-F5344CB8AC3E}">
        <p14:creationId xmlns:p14="http://schemas.microsoft.com/office/powerpoint/2010/main" val="20843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Denúncia</a:t>
            </a:r>
            <a:endParaRPr lang="ca-ES" dirty="0"/>
          </a:p>
        </p:txBody>
      </p:sp>
      <p:sp>
        <p:nvSpPr>
          <p:cNvPr id="3891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A49FB0-ECE4-461C-8DE3-8BD5C687A33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ca-ES" altLang="ca-ES" smtClean="0"/>
          </a:p>
        </p:txBody>
      </p:sp>
      <p:sp>
        <p:nvSpPr>
          <p:cNvPr id="2" name="QuadreDeText 1"/>
          <p:cNvSpPr txBox="1"/>
          <p:nvPr/>
        </p:nvSpPr>
        <p:spPr>
          <a:xfrm>
            <a:off x="467544" y="1124744"/>
            <a:ext cx="793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Víctimes: agressions, valoracions i denúncia. Últim any</a:t>
            </a:r>
          </a:p>
          <a:p>
            <a:pPr>
              <a:spcBef>
                <a:spcPts val="0"/>
              </a:spcBef>
            </a:pPr>
            <a:r>
              <a:rPr lang="ca-ES" sz="12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Base: dones víctimes de qualsevol fet en qualsevol bloc (prevalença total)</a:t>
            </a:r>
            <a:endParaRPr lang="ca-ES" sz="12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QuadreDeText 2"/>
          <p:cNvSpPr txBox="1"/>
          <p:nvPr/>
        </p:nvSpPr>
        <p:spPr>
          <a:xfrm>
            <a:off x="5911552" y="5301208"/>
            <a:ext cx="280831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Denúncia 2010: 17,7% de les dones que consideraven el fet com a delictiu</a:t>
            </a:r>
            <a:endParaRPr lang="ca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Gràfic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898852"/>
              </p:ext>
            </p:extLst>
          </p:nvPr>
        </p:nvGraphicFramePr>
        <p:xfrm>
          <a:off x="5086773" y="2132856"/>
          <a:ext cx="3173591" cy="308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923082"/>
              </p:ext>
            </p:extLst>
          </p:nvPr>
        </p:nvGraphicFramePr>
        <p:xfrm>
          <a:off x="467544" y="2693057"/>
          <a:ext cx="4896544" cy="2942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QuadreDeText 5"/>
          <p:cNvSpPr txBox="1"/>
          <p:nvPr/>
        </p:nvSpPr>
        <p:spPr>
          <a:xfrm>
            <a:off x="611560" y="1844824"/>
            <a:ext cx="4248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dirty="0" smtClean="0"/>
              <a:t>Un 20,9% de les dones que han patit algun fet han considerat que és delictiu. D’aquest grup, un 26,1% ha denunciat finalment.</a:t>
            </a:r>
            <a:endParaRPr lang="ca-ES" dirty="0"/>
          </a:p>
        </p:txBody>
      </p:sp>
      <p:sp>
        <p:nvSpPr>
          <p:cNvPr id="4" name="Fletxa dreta 3"/>
          <p:cNvSpPr/>
          <p:nvPr/>
        </p:nvSpPr>
        <p:spPr bwMode="auto">
          <a:xfrm>
            <a:off x="4556043" y="3933056"/>
            <a:ext cx="1080120" cy="41556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2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A49FB0-ECE4-461C-8DE3-8BD5C687A33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ca-ES" altLang="ca-ES" smtClean="0"/>
          </a:p>
        </p:txBody>
      </p:sp>
      <p:sp>
        <p:nvSpPr>
          <p:cNvPr id="2" name="QuadreDeText 1"/>
          <p:cNvSpPr txBox="1"/>
          <p:nvPr/>
        </p:nvSpPr>
        <p:spPr>
          <a:xfrm>
            <a:off x="467544" y="1127646"/>
            <a:ext cx="793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Valoració mitjana del servei de recepció de denúncies. Últim any</a:t>
            </a:r>
          </a:p>
          <a:p>
            <a:pPr>
              <a:spcBef>
                <a:spcPts val="0"/>
              </a:spcBef>
            </a:pPr>
            <a:r>
              <a:rPr lang="ca-ES" sz="12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Base: dones que han denunciat algun fet durant l’últim any (blocs no parelles, exparelles i parelles actuals).</a:t>
            </a:r>
          </a:p>
          <a:p>
            <a:pPr>
              <a:spcBef>
                <a:spcPts val="0"/>
              </a:spcBef>
            </a:pPr>
            <a:r>
              <a:rPr lang="ca-ES" sz="1600" b="1" i="1" dirty="0" smtClean="0">
                <a:latin typeface="+mn-lt"/>
                <a:cs typeface="Arial" panose="020B0604020202020204" pitchFamily="34" charset="0"/>
              </a:rPr>
              <a:t>Escala: </a:t>
            </a:r>
            <a:r>
              <a:rPr lang="ca-ES" sz="1600" b="1" dirty="0" smtClean="0">
                <a:latin typeface="+mn-lt"/>
              </a:rPr>
              <a:t>de </a:t>
            </a:r>
            <a:r>
              <a:rPr lang="ca-ES" sz="1600" b="1" dirty="0">
                <a:latin typeface="+mn-lt"/>
              </a:rPr>
              <a:t>0 (gens satisfeta) a 10 (totalment satisfeta</a:t>
            </a:r>
            <a:r>
              <a:rPr lang="ca-ES" sz="1600" b="1" dirty="0" smtClean="0">
                <a:latin typeface="+mn-lt"/>
              </a:rPr>
              <a:t>)</a:t>
            </a:r>
            <a:endParaRPr lang="ca-ES" sz="1600" b="1" i="1" dirty="0" smtClean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9" name="Gràfic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759928"/>
              </p:ext>
            </p:extLst>
          </p:nvPr>
        </p:nvGraphicFramePr>
        <p:xfrm>
          <a:off x="683568" y="2060848"/>
          <a:ext cx="755680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QuadreDeText 2"/>
          <p:cNvSpPr txBox="1"/>
          <p:nvPr/>
        </p:nvSpPr>
        <p:spPr>
          <a:xfrm>
            <a:off x="3419872" y="3192651"/>
            <a:ext cx="208823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ca-ES" sz="2000" dirty="0" smtClean="0"/>
              <a:t>Mitjana: 7,7</a:t>
            </a:r>
            <a:endParaRPr lang="ca-ES" sz="1600" dirty="0"/>
          </a:p>
        </p:txBody>
      </p:sp>
      <p:sp>
        <p:nvSpPr>
          <p:cNvPr id="10" name="Títol 4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Denúncia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70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1A49FB0-ECE4-461C-8DE3-8BD5C687A33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ca-ES" altLang="ca-ES" smtClean="0"/>
          </a:p>
        </p:txBody>
      </p:sp>
      <p:sp>
        <p:nvSpPr>
          <p:cNvPr id="2" name="QuadreDeText 1"/>
          <p:cNvSpPr txBox="1"/>
          <p:nvPr/>
        </p:nvSpPr>
        <p:spPr>
          <a:xfrm>
            <a:off x="467544" y="1127646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Principals motius de no denúncia dels fets soferts l'últim any en algun dels àmbits</a:t>
            </a:r>
          </a:p>
          <a:p>
            <a:pPr>
              <a:spcBef>
                <a:spcPts val="0"/>
              </a:spcBef>
            </a:pPr>
            <a:r>
              <a:rPr lang="ca-ES" sz="12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Base: motius expressats per les  dones que no han denunciat algun fet amb una afectació psicològica de 7 a 10</a:t>
            </a:r>
          </a:p>
          <a:p>
            <a:pPr>
              <a:spcBef>
                <a:spcPts val="0"/>
              </a:spcBef>
            </a:pPr>
            <a:endParaRPr lang="ca-ES" sz="1400" b="1" i="1" dirty="0" smtClean="0">
              <a:latin typeface="+mn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ca-E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 </a:t>
            </a:r>
            <a:r>
              <a:rPr lang="ca-ES" sz="1400" dirty="0">
                <a:latin typeface="Arial" panose="020B0604020202020204" pitchFamily="34" charset="0"/>
                <a:cs typeface="Arial" panose="020B0604020202020204" pitchFamily="34" charset="0"/>
              </a:rPr>
              <a:t>Per què no va denunciar-ho?</a:t>
            </a:r>
            <a:endParaRPr lang="ca-ES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ol 4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Denúncia</a:t>
            </a:r>
            <a:endParaRPr lang="ca-ES" dirty="0"/>
          </a:p>
        </p:txBody>
      </p:sp>
      <p:graphicFrame>
        <p:nvGraphicFramePr>
          <p:cNvPr id="7" name="Gràfic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472018"/>
              </p:ext>
            </p:extLst>
          </p:nvPr>
        </p:nvGraphicFramePr>
        <p:xfrm>
          <a:off x="611560" y="2057400"/>
          <a:ext cx="7776863" cy="3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99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o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ÀMBIT LABORAL</a:t>
            </a:r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57860-C719-4EF6-AB0E-831BAC87B4F4}" type="slidenum">
              <a:rPr lang="ca-ES" smtClean="0"/>
              <a:pPr>
                <a:defRPr/>
              </a:pPr>
              <a:t>45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665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3096D4C-B529-4669-9A7D-D880AF7CB425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ca-ES" altLang="ca-ES" dirty="0" smtClean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dirty="0">
                <a:latin typeface="Arial" charset="0"/>
                <a:cs typeface="Arial" charset="0"/>
              </a:rPr>
              <a:t>Àmbit laboral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7702550" cy="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ca-ES" sz="1600" b="1" dirty="0"/>
              <a:t>Discriminacions a la </a:t>
            </a:r>
            <a:r>
              <a:rPr lang="ca-ES" altLang="ca-ES" sz="1600" b="1" dirty="0" smtClean="0"/>
              <a:t>feina. Últim any</a:t>
            </a:r>
          </a:p>
          <a:p>
            <a:pPr>
              <a:spcBef>
                <a:spcPct val="0"/>
              </a:spcBef>
              <a:buNone/>
            </a:pPr>
            <a:r>
              <a:rPr lang="ca-ES" altLang="ca-ES" sz="1200" b="0" i="1" dirty="0" smtClean="0"/>
              <a:t>Base</a:t>
            </a:r>
            <a:r>
              <a:rPr lang="ca-ES" altLang="ca-ES" sz="1200" b="0" i="1" dirty="0"/>
              <a:t>: dones </a:t>
            </a:r>
            <a:r>
              <a:rPr lang="ca-ES" altLang="ca-ES" sz="1200" b="0" i="1" dirty="0" smtClean="0"/>
              <a:t>que han tingut una feina remunerada l’últim any</a:t>
            </a:r>
            <a:endParaRPr lang="ca-ES" altLang="ca-ES" sz="1200" b="0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ca-ES" altLang="ca-ES" sz="1600" dirty="0" smtClean="0"/>
              <a:t> </a:t>
            </a:r>
            <a:endParaRPr lang="ca-ES" altLang="ca-ES" sz="1600" dirty="0"/>
          </a:p>
        </p:txBody>
      </p:sp>
      <p:sp>
        <p:nvSpPr>
          <p:cNvPr id="14345" name="Fletxa dreta 2"/>
          <p:cNvSpPr>
            <a:spLocks noChangeArrowheads="1"/>
          </p:cNvSpPr>
          <p:nvPr/>
        </p:nvSpPr>
        <p:spPr bwMode="auto">
          <a:xfrm>
            <a:off x="2051050" y="4292600"/>
            <a:ext cx="576263" cy="431800"/>
          </a:xfrm>
          <a:prstGeom prst="rightArrow">
            <a:avLst>
              <a:gd name="adj1" fmla="val 50000"/>
              <a:gd name="adj2" fmla="val 5004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ca-ES" altLang="ca-ES" dirty="0"/>
          </a:p>
        </p:txBody>
      </p:sp>
      <p:graphicFrame>
        <p:nvGraphicFramePr>
          <p:cNvPr id="10" name="Gràfic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333653"/>
              </p:ext>
            </p:extLst>
          </p:nvPr>
        </p:nvGraphicFramePr>
        <p:xfrm>
          <a:off x="323528" y="2274879"/>
          <a:ext cx="3339205" cy="282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QuadreDeText 1"/>
          <p:cNvSpPr txBox="1"/>
          <p:nvPr/>
        </p:nvSpPr>
        <p:spPr>
          <a:xfrm>
            <a:off x="625550" y="5353471"/>
            <a:ext cx="2520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a-ES" sz="1400" b="0" dirty="0" smtClean="0"/>
              <a:t>Discriminacions 2010: 14,7%</a:t>
            </a:r>
            <a:endParaRPr lang="ca-ES" sz="1400" b="0" dirty="0"/>
          </a:p>
        </p:txBody>
      </p:sp>
      <p:sp>
        <p:nvSpPr>
          <p:cNvPr id="4" name="Fletxa dreta 3"/>
          <p:cNvSpPr/>
          <p:nvPr/>
        </p:nvSpPr>
        <p:spPr>
          <a:xfrm>
            <a:off x="3526731" y="3501008"/>
            <a:ext cx="792088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aphicFrame>
        <p:nvGraphicFramePr>
          <p:cNvPr id="11" name="Gràfic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5323"/>
              </p:ext>
            </p:extLst>
          </p:nvPr>
        </p:nvGraphicFramePr>
        <p:xfrm>
          <a:off x="3361854" y="2271431"/>
          <a:ext cx="5184576" cy="308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QuadreDeText 4"/>
          <p:cNvSpPr txBox="1"/>
          <p:nvPr/>
        </p:nvSpPr>
        <p:spPr>
          <a:xfrm>
            <a:off x="5018038" y="198684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 dirty="0" smtClean="0"/>
              <a:t>Motiu de la discriminació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38236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/>
              <a:t>Àmbit </a:t>
            </a:r>
            <a:r>
              <a:rPr lang="ca-ES" dirty="0" smtClean="0"/>
              <a:t>laboral</a:t>
            </a:r>
            <a:endParaRPr lang="ca-ES" dirty="0"/>
          </a:p>
        </p:txBody>
      </p:sp>
      <p:sp>
        <p:nvSpPr>
          <p:cNvPr id="15362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A18510-8C17-423C-BDDA-A29BD95B354B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ca-ES" altLang="ca-ES" dirty="0" smtClean="0"/>
          </a:p>
        </p:txBody>
      </p:sp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8136904" cy="54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1600" b="1" dirty="0"/>
              <a:t>Assetjament sexual a la feina </a:t>
            </a:r>
            <a:r>
              <a:rPr lang="ca-ES" altLang="ca-ES" sz="1600" b="1" dirty="0" smtClean="0"/>
              <a:t>(no inclou: </a:t>
            </a:r>
            <a:r>
              <a:rPr lang="ca-ES" altLang="ca-ES" sz="1600" b="1" dirty="0"/>
              <a:t>comentaris, gestos sexuals </a:t>
            </a:r>
            <a:r>
              <a:rPr lang="ca-ES" altLang="ca-ES" sz="1600" b="1" dirty="0" smtClean="0"/>
              <a:t>ni exhibicionismes). Últim any</a:t>
            </a:r>
          </a:p>
          <a:p>
            <a:pPr>
              <a:spcBef>
                <a:spcPct val="0"/>
              </a:spcBef>
              <a:buNone/>
            </a:pPr>
            <a:r>
              <a:rPr lang="ca-ES" altLang="ca-ES" sz="1200" b="0" i="1" dirty="0"/>
              <a:t>Base: dones que han tingut una feina remunerada l’últim any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ca-ES" altLang="ca-ES" sz="16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ca-ES" sz="1600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ca-ES" altLang="ca-ES" dirty="0"/>
          </a:p>
        </p:txBody>
      </p:sp>
      <p:sp>
        <p:nvSpPr>
          <p:cNvPr id="7" name="QuadreDeText 1"/>
          <p:cNvSpPr txBox="1"/>
          <p:nvPr/>
        </p:nvSpPr>
        <p:spPr>
          <a:xfrm>
            <a:off x="5220072" y="2060847"/>
            <a:ext cx="1224136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a-ES" sz="1600" b="1" dirty="0" smtClean="0"/>
              <a:t>2010</a:t>
            </a:r>
            <a:r>
              <a:rPr lang="ca-ES" sz="1600" dirty="0"/>
              <a:t>:</a:t>
            </a:r>
            <a:r>
              <a:rPr lang="ca-ES" sz="1600" dirty="0" smtClean="0"/>
              <a:t> </a:t>
            </a:r>
            <a:r>
              <a:rPr lang="ca-ES" sz="1600" b="1" dirty="0" smtClean="0"/>
              <a:t>1,8 %</a:t>
            </a:r>
            <a:endParaRPr lang="ca-ES" sz="1600" b="1" dirty="0"/>
          </a:p>
        </p:txBody>
      </p:sp>
      <p:graphicFrame>
        <p:nvGraphicFramePr>
          <p:cNvPr id="8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371693"/>
              </p:ext>
            </p:extLst>
          </p:nvPr>
        </p:nvGraphicFramePr>
        <p:xfrm>
          <a:off x="610188" y="1772816"/>
          <a:ext cx="7779607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36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Àmbit laboral</a:t>
            </a:r>
            <a:endParaRPr lang="ca-ES" dirty="0"/>
          </a:p>
        </p:txBody>
      </p:sp>
      <p:sp>
        <p:nvSpPr>
          <p:cNvPr id="15362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A18510-8C17-423C-BDDA-A29BD95B354B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ca-ES" altLang="ca-ES" dirty="0" smtClean="0"/>
          </a:p>
        </p:txBody>
      </p:sp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835292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ca-ES" sz="1600" b="1" dirty="0" smtClean="0"/>
              <a:t>Autors dels assetjaments sexuals </a:t>
            </a:r>
            <a:r>
              <a:rPr lang="ca-ES" altLang="ca-ES" sz="1600" b="1" dirty="0"/>
              <a:t>a la feina </a:t>
            </a:r>
            <a:r>
              <a:rPr lang="ca-ES" altLang="ca-ES" sz="1600" b="1" dirty="0" smtClean="0"/>
              <a:t>(no inclou: </a:t>
            </a:r>
            <a:r>
              <a:rPr lang="ca-ES" altLang="ca-ES" sz="1600" b="1" dirty="0"/>
              <a:t>comentaris, gestos sexuals </a:t>
            </a:r>
            <a:r>
              <a:rPr lang="ca-ES" altLang="ca-ES" sz="1600" b="1" dirty="0" smtClean="0"/>
              <a:t>ni exhibicionismes). Últim any</a:t>
            </a:r>
            <a:endParaRPr lang="ca-ES" altLang="ca-ES" sz="1600" b="1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ca-ES" altLang="ca-ES" sz="1200" b="0" i="1" dirty="0"/>
              <a:t>Base: </a:t>
            </a:r>
            <a:r>
              <a:rPr lang="ca-ES" altLang="ca-ES" sz="1200" b="0" i="1" dirty="0" smtClean="0"/>
              <a:t>dones víctimes d’assetjament sexual a la feina l’últim any</a:t>
            </a:r>
            <a:endParaRPr lang="ca-ES" altLang="ca-ES" sz="1200" b="0" i="1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ca-ES" altLang="ca-ES" sz="1600" dirty="0"/>
          </a:p>
        </p:txBody>
      </p:sp>
      <p:graphicFrame>
        <p:nvGraphicFramePr>
          <p:cNvPr id="2" name="Gràfic 1"/>
          <p:cNvGraphicFramePr/>
          <p:nvPr>
            <p:extLst>
              <p:ext uri="{D42A27DB-BD31-4B8C-83A1-F6EECF244321}">
                <p14:modId xmlns:p14="http://schemas.microsoft.com/office/powerpoint/2010/main" val="424926419"/>
              </p:ext>
            </p:extLst>
          </p:nvPr>
        </p:nvGraphicFramePr>
        <p:xfrm>
          <a:off x="1043608" y="1916832"/>
          <a:ext cx="691276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4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611560" y="3025840"/>
            <a:ext cx="7772400" cy="763200"/>
          </a:xfrm>
        </p:spPr>
        <p:txBody>
          <a:bodyPr/>
          <a:lstStyle/>
          <a:p>
            <a:r>
              <a:rPr lang="ca-ES" dirty="0" smtClean="0"/>
              <a:t>PERCEPCIÓ</a:t>
            </a:r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D768FF-8AC6-4147-9E3B-C98D27CB52C5}" type="slidenum">
              <a:rPr lang="ca-ES"/>
              <a:pPr>
                <a:defRPr/>
              </a:pPr>
              <a:t>49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951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Presentació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5</a:t>
            </a:fld>
            <a:endParaRPr lang="ca-ES" dirty="0"/>
          </a:p>
        </p:txBody>
      </p:sp>
      <p:sp>
        <p:nvSpPr>
          <p:cNvPr id="7171" name="Contenidor de contingut 2"/>
          <p:cNvSpPr>
            <a:spLocks noGrp="1"/>
          </p:cNvSpPr>
          <p:nvPr>
            <p:ph idx="4294967295"/>
          </p:nvPr>
        </p:nvSpPr>
        <p:spPr>
          <a:xfrm>
            <a:off x="323528" y="5013176"/>
            <a:ext cx="8606978" cy="1008261"/>
          </a:xfrm>
        </p:spPr>
        <p:txBody>
          <a:bodyPr/>
          <a:lstStyle/>
          <a:p>
            <a:pPr marL="61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ca-ES" altLang="ca-ES" sz="1200" b="1" dirty="0" smtClean="0"/>
              <a:t>FETS MENYS GREUS</a:t>
            </a:r>
          </a:p>
          <a:p>
            <a:pPr marL="61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ca-ES" altLang="ca-ES" sz="1200" b="1" dirty="0" smtClean="0"/>
              <a:t>FETS GREUS</a:t>
            </a:r>
          </a:p>
          <a:p>
            <a:pPr marL="61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ca-ES" altLang="ca-ES" sz="1200" b="1" dirty="0" smtClean="0"/>
              <a:t>FETS MOLT GREUS</a:t>
            </a:r>
          </a:p>
          <a:p>
            <a:pPr marL="0" indent="0" eaLnBrk="1" hangingPunct="1">
              <a:buNone/>
            </a:pPr>
            <a:endParaRPr lang="es-ES" altLang="ca-ES" sz="1200" b="1" dirty="0" smtClean="0">
              <a:latin typeface="Arial" charset="0"/>
              <a:cs typeface="Arial" charset="0"/>
            </a:endParaRPr>
          </a:p>
        </p:txBody>
      </p:sp>
      <p:sp>
        <p:nvSpPr>
          <p:cNvPr id="7172" name="Contenidor de text 3"/>
          <p:cNvSpPr>
            <a:spLocks noGrp="1"/>
          </p:cNvSpPr>
          <p:nvPr>
            <p:ph type="body" sz="quarter" idx="4294967295"/>
          </p:nvPr>
        </p:nvSpPr>
        <p:spPr>
          <a:xfrm>
            <a:off x="467544" y="3861048"/>
            <a:ext cx="8136904" cy="1076222"/>
          </a:xfrm>
        </p:spPr>
        <p:txBody>
          <a:bodyPr>
            <a:normAutofit fontScale="25000" lnSpcReduction="20000"/>
          </a:bodyPr>
          <a:lstStyle/>
          <a:p>
            <a:pPr marL="0" indent="0" eaLnBrk="1" hangingPunct="1">
              <a:buNone/>
            </a:pPr>
            <a:endParaRPr lang="ca-ES" altLang="ca-ES" sz="1600" b="1" dirty="0" smtClean="0"/>
          </a:p>
          <a:p>
            <a:pPr marL="0" indent="0" eaLnBrk="1" hangingPunct="1">
              <a:buNone/>
            </a:pPr>
            <a:endParaRPr lang="ca-ES" altLang="ca-ES" sz="1600" b="1" dirty="0"/>
          </a:p>
          <a:p>
            <a:pPr eaLnBrk="1" hangingPunct="1"/>
            <a:r>
              <a:rPr lang="ca-ES" altLang="ca-ES" sz="5600" b="1" dirty="0" smtClean="0"/>
              <a:t>Classificació dels fets</a:t>
            </a:r>
          </a:p>
          <a:p>
            <a:pPr marL="0" indent="0" eaLnBrk="1" hangingPunct="1">
              <a:buNone/>
            </a:pPr>
            <a:r>
              <a:rPr lang="ca-ES" altLang="ca-ES" sz="2900" dirty="0"/>
              <a:t> </a:t>
            </a:r>
            <a:r>
              <a:rPr lang="ca-ES" altLang="ca-ES" sz="2900" dirty="0" smtClean="0"/>
              <a:t>      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ca-ES" altLang="ca-ES" sz="4800" dirty="0" smtClean="0"/>
              <a:t>Construïda sobre la base de </a:t>
            </a:r>
            <a:r>
              <a:rPr lang="ca-ES" altLang="ca-ES" sz="4800" b="0" dirty="0" smtClean="0"/>
              <a:t>la </a:t>
            </a:r>
            <a:r>
              <a:rPr lang="ca-ES" altLang="ca-ES" sz="4800" b="0" dirty="0"/>
              <a:t>tipologia de fets i </a:t>
            </a:r>
            <a:r>
              <a:rPr lang="ca-ES" altLang="ca-ES" sz="4800" b="0" dirty="0" smtClean="0"/>
              <a:t>la </a:t>
            </a:r>
            <a:r>
              <a:rPr lang="ca-ES" altLang="ca-ES" sz="4800" b="0" dirty="0"/>
              <a:t>freqüència de la </a:t>
            </a:r>
            <a:r>
              <a:rPr lang="ca-ES" altLang="ca-ES" sz="4800" b="0" dirty="0" smtClean="0"/>
              <a:t>victimització (tipus de fet i la freqüència amb què es pateix</a:t>
            </a:r>
            <a:r>
              <a:rPr lang="ca-ES" altLang="ca-ES" sz="4800" dirty="0"/>
              <a:t>). En aquests casos, una dona pot estar comptabilitzada en 1, 2 o 3 grups, segons els fets que ha patit.</a:t>
            </a:r>
          </a:p>
          <a:p>
            <a:pPr eaLnBrk="1" hangingPunct="1"/>
            <a:endParaRPr lang="ca-ES" altLang="ca-ES" sz="1600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endParaRPr lang="ca-ES" altLang="ca-ES" sz="2900" b="0" dirty="0"/>
          </a:p>
          <a:p>
            <a:pPr eaLnBrk="1" hangingPunct="1"/>
            <a:endParaRPr lang="ca-ES" altLang="ca-ES" sz="1600" dirty="0" smtClean="0">
              <a:latin typeface="Arial" charset="0"/>
              <a:cs typeface="Arial" charset="0"/>
            </a:endParaRPr>
          </a:p>
        </p:txBody>
      </p:sp>
      <p:sp>
        <p:nvSpPr>
          <p:cNvPr id="8" name="Contenidor de contingut 2"/>
          <p:cNvSpPr txBox="1">
            <a:spLocks/>
          </p:cNvSpPr>
          <p:nvPr/>
        </p:nvSpPr>
        <p:spPr bwMode="auto">
          <a:xfrm>
            <a:off x="539552" y="1628800"/>
            <a:ext cx="75243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2" pitchFamily="18" charset="2"/>
              <a:buChar char="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ca-ES" altLang="ca-ES" sz="1200" b="1" dirty="0" smtClean="0"/>
              <a:t>BLOC NO PARELLA: </a:t>
            </a:r>
            <a:r>
              <a:rPr lang="ca-ES" altLang="ca-ES" sz="1200" dirty="0" smtClean="0"/>
              <a:t>Fets que han patit per part d’homes amb els quals  no tenen ni han tingut cap relació de parella, coneguts o desconeguts.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ca-ES" altLang="ca-ES" sz="1200" b="1" dirty="0" smtClean="0"/>
              <a:t>BLOC EXPARELLES: </a:t>
            </a:r>
            <a:r>
              <a:rPr lang="ca-ES" altLang="ca-ES" sz="1200" dirty="0" smtClean="0"/>
              <a:t>Fets que han patit per part d’homes amb els quals havien tingut una relació  de parella.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ca-ES" altLang="ca-ES" sz="1200" b="1" dirty="0" smtClean="0"/>
              <a:t>BLOC PARELLES ACTUALS</a:t>
            </a:r>
            <a:r>
              <a:rPr lang="ca-ES" altLang="ca-ES" sz="1200" dirty="0" smtClean="0"/>
              <a:t>: Fets que han patit per part d’homes amb els quals actualment tenen una relació de parella.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AutoNum type="arabicPeriod"/>
              <a:defRPr/>
            </a:pPr>
            <a:r>
              <a:rPr lang="ca-ES" altLang="ca-ES" sz="1200" b="1" dirty="0" smtClean="0"/>
              <a:t>BLOC INFÀNCIA: </a:t>
            </a:r>
            <a:r>
              <a:rPr lang="ca-ES" altLang="ca-ES" sz="1200" dirty="0" smtClean="0"/>
              <a:t>Fets que van patir fins als 15 anys per part d’algun home.</a:t>
            </a:r>
            <a:endParaRPr lang="es-ES" altLang="ca-ES" sz="1200" dirty="0" smtClean="0">
              <a:latin typeface="Arial" charset="0"/>
              <a:cs typeface="Arial" charset="0"/>
            </a:endParaRPr>
          </a:p>
        </p:txBody>
      </p:sp>
      <p:sp>
        <p:nvSpPr>
          <p:cNvPr id="9" name="Contenidor de text 3"/>
          <p:cNvSpPr txBox="1">
            <a:spLocks/>
          </p:cNvSpPr>
          <p:nvPr/>
        </p:nvSpPr>
        <p:spPr bwMode="auto">
          <a:xfrm>
            <a:off x="467544" y="1268760"/>
            <a:ext cx="85709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2" pitchFamily="18" charset="2"/>
              <a:buChar char="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ca-ES" altLang="ca-ES" sz="1400" b="1" dirty="0" smtClean="0"/>
              <a:t>Estructura de l’enquesta</a:t>
            </a:r>
          </a:p>
          <a:p>
            <a:pPr eaLnBrk="1" hangingPunct="1"/>
            <a:endParaRPr lang="ca-ES" altLang="ca-E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PERCEPCIÓ</a:t>
            </a:r>
            <a:endParaRPr lang="ca-ES" dirty="0"/>
          </a:p>
        </p:txBody>
      </p:sp>
      <p:sp>
        <p:nvSpPr>
          <p:cNvPr id="3" name="Conteni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14DF5-C33B-4D6F-847D-B9936CC06CE4}" type="slidenum">
              <a:rPr lang="ca-ES" altLang="ca-ES" smtClean="0"/>
              <a:pPr>
                <a:defRPr/>
              </a:pPr>
              <a:t>50</a:t>
            </a:fld>
            <a:endParaRPr lang="ca-ES" altLang="ca-ES" dirty="0"/>
          </a:p>
        </p:txBody>
      </p:sp>
      <p:graphicFrame>
        <p:nvGraphicFramePr>
          <p:cNvPr id="6" name="Tau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56952"/>
              </p:ext>
            </p:extLst>
          </p:nvPr>
        </p:nvGraphicFramePr>
        <p:xfrm>
          <a:off x="614494" y="1988840"/>
          <a:ext cx="8064896" cy="416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99">
                <a:tc>
                  <a:txBody>
                    <a:bodyPr/>
                    <a:lstStyle/>
                    <a:p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 smtClean="0"/>
                        <a:t>Dones que han valorat</a:t>
                      </a:r>
                      <a:r>
                        <a:rPr lang="ca-ES" sz="1200" baseline="0" dirty="0" smtClean="0"/>
                        <a:t> de</a:t>
                      </a:r>
                      <a:r>
                        <a:rPr lang="ca-ES" sz="1200" dirty="0" smtClean="0"/>
                        <a:t> 0 a</a:t>
                      </a:r>
                      <a:r>
                        <a:rPr lang="ca-ES" sz="1200" baseline="0" dirty="0" smtClean="0"/>
                        <a:t> 4</a:t>
                      </a:r>
                      <a:endParaRPr lang="ca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200" dirty="0" smtClean="0"/>
                        <a:t>Homes que han valorat</a:t>
                      </a:r>
                      <a:r>
                        <a:rPr lang="ca-ES" sz="1200" baseline="0" dirty="0" smtClean="0"/>
                        <a:t> de</a:t>
                      </a:r>
                      <a:r>
                        <a:rPr lang="ca-ES" sz="1200" dirty="0" smtClean="0"/>
                        <a:t> 0 a</a:t>
                      </a:r>
                      <a:r>
                        <a:rPr lang="ca-ES" sz="1200" baseline="0" dirty="0" smtClean="0"/>
                        <a:t> 4</a:t>
                      </a:r>
                      <a:endParaRPr lang="ca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deixar que parli amb altres homes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a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Enviar missatges pel mòbil contínuament per controlar, saber què fa en cada moment o amb qui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4,4%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a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Controlar o no deixar decidir sobre els diners propis o de la llar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deixar que quedi o parli amb amistats o família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tenir en compte la seva opinió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Controlar on, amb qui i què fa en cada moment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a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Fer sentir por, amenaçar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a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Obligar a tenir relacions sexuals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a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Donar una bufetada, un cop, una empenta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ca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Menysprear, humiliar, cridar o insultar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a-E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2,6%</a:t>
                      </a:r>
                      <a:endParaRPr lang="ca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QuadreDeText 6"/>
          <p:cNvSpPr txBox="1"/>
          <p:nvPr/>
        </p:nvSpPr>
        <p:spPr>
          <a:xfrm>
            <a:off x="467544" y="1116033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Valoració sobre comportaments de violència masclista </a:t>
            </a:r>
          </a:p>
          <a:p>
            <a:r>
              <a:rPr lang="ca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Pregunta:</a:t>
            </a:r>
            <a:r>
              <a:rPr lang="ca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Indiqui fins a quin punt li sembla que aquests comportaments són formes de violència masclista. Valori-ho en una escala de 0 gens a 10 totalment.</a:t>
            </a:r>
          </a:p>
        </p:txBody>
      </p:sp>
    </p:spTree>
    <p:extLst>
      <p:ext uri="{BB962C8B-B14F-4D97-AF65-F5344CB8AC3E}">
        <p14:creationId xmlns:p14="http://schemas.microsoft.com/office/powerpoint/2010/main" val="15342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o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FITXA TÈCNICA</a:t>
            </a:r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A57860-C719-4EF6-AB0E-831BAC87B4F4}" type="slidenum">
              <a:rPr lang="ca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ca-E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Fitxa tècnica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52</a:t>
            </a:fld>
            <a:endParaRPr lang="ca-ES" dirty="0"/>
          </a:p>
        </p:txBody>
      </p:sp>
      <p:sp>
        <p:nvSpPr>
          <p:cNvPr id="7171" name="Contenidor de contingut 2"/>
          <p:cNvSpPr>
            <a:spLocks noGrp="1"/>
          </p:cNvSpPr>
          <p:nvPr>
            <p:ph idx="4294967295"/>
          </p:nvPr>
        </p:nvSpPr>
        <p:spPr>
          <a:xfrm>
            <a:off x="681038" y="1700212"/>
            <a:ext cx="7707386" cy="432107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b="1" dirty="0"/>
              <a:t>BLOC NO PARELLA: fets que han patit per part d’un home amb el qual no tenien ni havien tingut cap relació de </a:t>
            </a:r>
            <a:r>
              <a:rPr lang="ca-ES" altLang="ca-ES" sz="1400" b="1" dirty="0" smtClean="0"/>
              <a:t>parella, coneguts o desconeguts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ca-ES" altLang="ca-ES" sz="14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Comentaris, gestos sexuals o exhibicionismes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Assetjament o missatges no volguts de caire sexual a través de xarxes socials, correu electrònic, mòbil o paper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Publicar o amenaçar amb publicar fotos o vídeos seus de contingut sexual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Amenaçar amb represàlies (acomiadaments, etc.) si no s’acceptaven propostes sexuals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Insinuacions o propostes d’aconseguir millores (laborals, estudis, etc.) a canvi de favors sexuals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Fregaments o tocaments sexuals sense violència física ni intimidació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Fregaments o tocaments sexuals amb amenaces, intimidació o violència física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Una </a:t>
            </a:r>
            <a:r>
              <a:rPr lang="ca-ES" altLang="ca-ES" sz="1400" i="1" dirty="0" smtClean="0"/>
              <a:t>violació, </a:t>
            </a:r>
            <a:r>
              <a:rPr lang="ca-ES" altLang="ca-ES" sz="1400" i="1" dirty="0"/>
              <a:t>ja sigui oral, anal o vaginal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Un intent de </a:t>
            </a:r>
            <a:r>
              <a:rPr lang="ca-ES" altLang="ca-ES" sz="1400" i="1" dirty="0" smtClean="0"/>
              <a:t>violació</a:t>
            </a:r>
            <a:endParaRPr lang="es-ES" altLang="ca-ES" sz="1400" i="1" dirty="0" smtClean="0">
              <a:latin typeface="Arial" charset="0"/>
              <a:cs typeface="Arial" charset="0"/>
            </a:endParaRPr>
          </a:p>
        </p:txBody>
      </p:sp>
      <p:sp>
        <p:nvSpPr>
          <p:cNvPr id="7172" name="Contenidor de text 3"/>
          <p:cNvSpPr>
            <a:spLocks noGrp="1"/>
          </p:cNvSpPr>
          <p:nvPr>
            <p:ph type="body" sz="quarter" idx="4294967295"/>
          </p:nvPr>
        </p:nvSpPr>
        <p:spPr>
          <a:xfrm>
            <a:off x="573088" y="1268413"/>
            <a:ext cx="8570912" cy="428625"/>
          </a:xfrm>
        </p:spPr>
        <p:txBody>
          <a:bodyPr>
            <a:normAutofit/>
          </a:bodyPr>
          <a:lstStyle/>
          <a:p>
            <a:pPr eaLnBrk="1" hangingPunct="1"/>
            <a:r>
              <a:rPr lang="ca-ES" altLang="ca-ES" sz="1600" dirty="0" smtClean="0"/>
              <a:t>Cistella de fets</a:t>
            </a:r>
            <a:endParaRPr lang="ca-ES" altLang="ca-E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2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Fitxa tècnica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53</a:t>
            </a:fld>
            <a:endParaRPr lang="ca-ES" dirty="0"/>
          </a:p>
        </p:txBody>
      </p:sp>
      <p:sp>
        <p:nvSpPr>
          <p:cNvPr id="7171" name="Contenidor de contingut 2"/>
          <p:cNvSpPr>
            <a:spLocks noGrp="1"/>
          </p:cNvSpPr>
          <p:nvPr>
            <p:ph idx="4294967295"/>
          </p:nvPr>
        </p:nvSpPr>
        <p:spPr>
          <a:xfrm>
            <a:off x="681038" y="1700212"/>
            <a:ext cx="7635378" cy="4465091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b="1" dirty="0"/>
              <a:t>BLOC </a:t>
            </a:r>
            <a:r>
              <a:rPr lang="ca-ES" altLang="ca-ES" sz="1400" b="1" dirty="0" smtClean="0"/>
              <a:t>EXPARELLA: </a:t>
            </a:r>
            <a:r>
              <a:rPr lang="ca-ES" altLang="ca-ES" sz="1400" b="1" dirty="0"/>
              <a:t>fets que han patit per part d’homes amb els </a:t>
            </a:r>
            <a:r>
              <a:rPr lang="ca-ES" altLang="ca-ES" sz="1400" b="1" dirty="0" smtClean="0"/>
              <a:t>quals </a:t>
            </a:r>
            <a:r>
              <a:rPr lang="ca-ES" altLang="ca-ES" sz="1400" b="1" dirty="0"/>
              <a:t>havien tingut una relació de parella </a:t>
            </a:r>
            <a:endParaRPr lang="ca-ES" altLang="ca-ES" sz="1400" b="1" dirty="0" smtClean="0"/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ca-ES" altLang="ca-ES" sz="1400" b="1" dirty="0" smtClean="0"/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Ridiculitzar davant dels altres, insultar, fer sentir inferior </a:t>
            </a:r>
            <a:r>
              <a:rPr lang="ca-ES" altLang="ca-ES" sz="1400" i="1" dirty="0" smtClean="0"/>
              <a:t>o </a:t>
            </a:r>
            <a:r>
              <a:rPr lang="ca-ES" altLang="ca-ES" sz="1400" i="1" dirty="0"/>
              <a:t>valorar-se poc a si mateixa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Assetjar </a:t>
            </a:r>
            <a:r>
              <a:rPr lang="ca-ES" altLang="ca-ES" sz="1400" i="1" dirty="0"/>
              <a:t>pel mòbil o </a:t>
            </a:r>
            <a:r>
              <a:rPr lang="ca-ES" altLang="ca-ES" sz="1400" i="1" dirty="0" smtClean="0"/>
              <a:t>a les xarxes </a:t>
            </a:r>
            <a:r>
              <a:rPr lang="ca-ES" altLang="ca-ES" sz="1400" i="1" dirty="0"/>
              <a:t>socials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Intentar que no es relacionés amb amistats o família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Controlar </a:t>
            </a:r>
            <a:r>
              <a:rPr lang="ca-ES" altLang="ca-ES" sz="1400" i="1" dirty="0" smtClean="0"/>
              <a:t>on</a:t>
            </a:r>
            <a:r>
              <a:rPr lang="ca-ES" altLang="ca-ES" sz="1400" i="1" dirty="0"/>
              <a:t>, amb qui estava i què feia en tot moment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Controlar no </a:t>
            </a:r>
            <a:r>
              <a:rPr lang="ca-ES" altLang="ca-ES" sz="1400" i="1" dirty="0" smtClean="0"/>
              <a:t>deixar </a:t>
            </a:r>
            <a:r>
              <a:rPr lang="ca-ES" altLang="ca-ES" sz="1400" i="1" dirty="0"/>
              <a:t>decidir sobre els diners propis o de la llar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Imposar com s’havia de vestir, pentinar, comportar en públic...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Sospitar contínuament que li era infidel. Li impedia parlar amb altres homes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Amenaçar fins al punt d’espantar-la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Pegar, donar una bufetada, agafar violentament, llençar un objecte o agredir físicament d’alguna manera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Obligar a tenir relacions sexuals quan vostè no volia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Intentar forçar </a:t>
            </a:r>
            <a:r>
              <a:rPr lang="ca-ES" altLang="ca-ES" sz="1400" i="1" dirty="0" smtClean="0"/>
              <a:t>a </a:t>
            </a:r>
            <a:r>
              <a:rPr lang="ca-ES" altLang="ca-ES" sz="1400" i="1" dirty="0"/>
              <a:t>tenir relacions sexuals quan vostè no volia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Amenaçar </a:t>
            </a:r>
            <a:r>
              <a:rPr lang="ca-ES" altLang="ca-ES" sz="1400" i="1" dirty="0" smtClean="0"/>
              <a:t>amb </a:t>
            </a:r>
            <a:r>
              <a:rPr lang="ca-ES" altLang="ca-ES" sz="1400" i="1" dirty="0"/>
              <a:t>impedir-li el contacte amb els seus fills/filles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Amenaçar amb treure-li o fer mal als fills/filles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Emportar-se els fills/filles sense permís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Amenaçar amb no pagar la manutenció dels fills/filles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Deixar de pagar alguna mensualitat de la manutenció dels fills/filles </a:t>
            </a:r>
          </a:p>
        </p:txBody>
      </p:sp>
      <p:sp>
        <p:nvSpPr>
          <p:cNvPr id="7172" name="Contenidor de text 3"/>
          <p:cNvSpPr>
            <a:spLocks noGrp="1"/>
          </p:cNvSpPr>
          <p:nvPr>
            <p:ph type="body" sz="quarter" idx="4294967295"/>
          </p:nvPr>
        </p:nvSpPr>
        <p:spPr>
          <a:xfrm>
            <a:off x="573088" y="1268413"/>
            <a:ext cx="8570912" cy="428625"/>
          </a:xfrm>
        </p:spPr>
        <p:txBody>
          <a:bodyPr>
            <a:normAutofit/>
          </a:bodyPr>
          <a:lstStyle/>
          <a:p>
            <a:pPr eaLnBrk="1" hangingPunct="1"/>
            <a:r>
              <a:rPr lang="ca-ES" altLang="ca-ES" sz="1600" dirty="0" smtClean="0"/>
              <a:t>Cistella de fets</a:t>
            </a:r>
            <a:endParaRPr lang="ca-ES" altLang="ca-E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Fitxa tècnica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54</a:t>
            </a:fld>
            <a:endParaRPr lang="ca-ES" dirty="0"/>
          </a:p>
        </p:txBody>
      </p:sp>
      <p:sp>
        <p:nvSpPr>
          <p:cNvPr id="7171" name="Contenidor de contingut 2"/>
          <p:cNvSpPr>
            <a:spLocks noGrp="1"/>
          </p:cNvSpPr>
          <p:nvPr>
            <p:ph idx="4294967295"/>
          </p:nvPr>
        </p:nvSpPr>
        <p:spPr>
          <a:xfrm>
            <a:off x="683568" y="1700808"/>
            <a:ext cx="7200800" cy="4464496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b="1" dirty="0"/>
              <a:t>BLOC </a:t>
            </a:r>
            <a:r>
              <a:rPr lang="ca-ES" altLang="ca-ES" sz="1400" b="1" dirty="0" smtClean="0"/>
              <a:t>PARELLA</a:t>
            </a:r>
            <a:r>
              <a:rPr lang="ca-ES" altLang="ca-ES" sz="1400" b="1" dirty="0"/>
              <a:t>: </a:t>
            </a:r>
            <a:r>
              <a:rPr lang="ca-ES" altLang="ca-ES" sz="1400" b="1" dirty="0" smtClean="0"/>
              <a:t>fets que han patit per part d’homes amb els quals té una relació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b="1" dirty="0" smtClean="0"/>
              <a:t>de parella actualment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s-ES" altLang="ca-ES" sz="1400" b="1" dirty="0" smtClean="0"/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Ridiculitzar </a:t>
            </a:r>
            <a:r>
              <a:rPr lang="ca-ES" altLang="ca-ES" sz="1400" i="1" dirty="0"/>
              <a:t>davant dels altres, </a:t>
            </a:r>
            <a:r>
              <a:rPr lang="ca-ES" altLang="ca-ES" sz="1400" i="1" dirty="0" smtClean="0"/>
              <a:t>insultar-la, fer-la </a:t>
            </a:r>
            <a:r>
              <a:rPr lang="ca-ES" altLang="ca-ES" sz="1400" i="1" dirty="0"/>
              <a:t>sentir-se inferior i valorar-se poc a si mateixa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Assetjar pel mòbil o a les xarxes socials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Intentar que no es relacioni amb amistats o família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Controlar </a:t>
            </a:r>
            <a:r>
              <a:rPr lang="ca-ES" altLang="ca-ES" sz="1400" i="1" dirty="0"/>
              <a:t>on és i què fa en tot moment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Controlar els diners, no </a:t>
            </a:r>
            <a:r>
              <a:rPr lang="ca-ES" altLang="ca-ES" sz="1400" i="1" dirty="0" smtClean="0"/>
              <a:t>deixar </a:t>
            </a:r>
            <a:r>
              <a:rPr lang="ca-ES" altLang="ca-ES" sz="1400" i="1" dirty="0"/>
              <a:t>decidir sobre els diners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Imposar com s’ha de vestir, pentinar, comportar en públic...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Sospitar contínuament que li és infidel. </a:t>
            </a:r>
            <a:r>
              <a:rPr lang="ca-ES" altLang="ca-ES" sz="1400" i="1" dirty="0" smtClean="0"/>
              <a:t>Impedir </a:t>
            </a:r>
            <a:r>
              <a:rPr lang="ca-ES" altLang="ca-ES" sz="1400" i="1" dirty="0"/>
              <a:t>parlar amb altres homes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Amenaçar fins al punt d’espantar-la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Pegar, donar una </a:t>
            </a:r>
            <a:r>
              <a:rPr lang="ca-ES" altLang="ca-ES" sz="1400" i="1" dirty="0" smtClean="0"/>
              <a:t>bufetada, agafar </a:t>
            </a:r>
            <a:r>
              <a:rPr lang="ca-ES" altLang="ca-ES" sz="1400" i="1" dirty="0"/>
              <a:t>violentament, llençar un objecte o agredir físicament d’alguna manera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Obligar </a:t>
            </a:r>
            <a:r>
              <a:rPr lang="ca-ES" altLang="ca-ES" sz="1400" i="1" dirty="0" smtClean="0"/>
              <a:t>a tenir relacions sexuals quan vostè no volia 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Intentar forçar-la a tenir relacions sexuals quan vostè no volia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Amenaçar amb treure-li o fer mal els fills/filles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Amenaçar amb no pagar el que li correspon com a manutenció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dirty="0" smtClean="0"/>
              <a:t> </a:t>
            </a:r>
            <a:endParaRPr lang="ca-ES" altLang="ca-ES" sz="1400" dirty="0"/>
          </a:p>
        </p:txBody>
      </p:sp>
      <p:sp>
        <p:nvSpPr>
          <p:cNvPr id="7172" name="Contenidor de text 3"/>
          <p:cNvSpPr>
            <a:spLocks noGrp="1"/>
          </p:cNvSpPr>
          <p:nvPr>
            <p:ph type="body" sz="quarter" idx="4294967295"/>
          </p:nvPr>
        </p:nvSpPr>
        <p:spPr>
          <a:xfrm>
            <a:off x="573088" y="1268760"/>
            <a:ext cx="8570912" cy="428625"/>
          </a:xfrm>
        </p:spPr>
        <p:txBody>
          <a:bodyPr>
            <a:normAutofit/>
          </a:bodyPr>
          <a:lstStyle/>
          <a:p>
            <a:pPr eaLnBrk="1" hangingPunct="1"/>
            <a:r>
              <a:rPr lang="ca-ES" altLang="ca-ES" sz="1600" dirty="0" smtClean="0"/>
              <a:t>Cistella de fets</a:t>
            </a:r>
            <a:endParaRPr lang="ca-ES" altLang="ca-E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a-ES" altLang="ca-ES" dirty="0" smtClean="0">
                <a:latin typeface="Arial" charset="0"/>
                <a:cs typeface="Arial" charset="0"/>
              </a:rPr>
              <a:t>Fitxa tècnica</a:t>
            </a:r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1ACB7B-284B-4ED6-B1D8-62DFADFBC232}" type="slidenum">
              <a:rPr lang="ca-ES"/>
              <a:pPr>
                <a:defRPr/>
              </a:pPr>
              <a:t>55</a:t>
            </a:fld>
            <a:endParaRPr lang="ca-ES" dirty="0"/>
          </a:p>
        </p:txBody>
      </p:sp>
      <p:sp>
        <p:nvSpPr>
          <p:cNvPr id="7171" name="Contenidor de contingut 2"/>
          <p:cNvSpPr>
            <a:spLocks noGrp="1"/>
          </p:cNvSpPr>
          <p:nvPr>
            <p:ph idx="4294967295"/>
          </p:nvPr>
        </p:nvSpPr>
        <p:spPr>
          <a:xfrm>
            <a:off x="681038" y="1700213"/>
            <a:ext cx="7851402" cy="36750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b="1" dirty="0" smtClean="0"/>
              <a:t>BLOC INFÀNCIA: fets que han sofert  per part d’homes fins als 15 anys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ca-ES" altLang="ca-ES" sz="1400" b="1" dirty="0"/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Comentaris, gestos sexuals o exhibicionismes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Missatges no volguts de contingut sexual o groller per mòbil, correu electrònic, xarxes socials o paper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Publicar, amenaçar amb publicar o demanar fotos o vídeos seus de contingut sexual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Exhibicionismes, mostrar-se indecentment davant de vostè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Obligar a veure pornografia o relacions sexuals entre adults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 smtClean="0"/>
              <a:t>Tocaments </a:t>
            </a:r>
            <a:r>
              <a:rPr lang="ca-ES" altLang="ca-ES" sz="1400" i="1" dirty="0"/>
              <a:t>sexuals tant que li fessin a vostè </a:t>
            </a:r>
            <a:r>
              <a:rPr lang="ca-ES" altLang="ca-ES" sz="1400" i="1" dirty="0" smtClean="0"/>
              <a:t>com </a:t>
            </a:r>
            <a:r>
              <a:rPr lang="ca-ES" altLang="ca-ES" sz="1400" i="1" dirty="0"/>
              <a:t>que </a:t>
            </a:r>
            <a:r>
              <a:rPr lang="ca-ES" altLang="ca-ES" sz="1400" i="1" dirty="0" smtClean="0"/>
              <a:t>l’obliguessin </a:t>
            </a:r>
            <a:r>
              <a:rPr lang="ca-ES" altLang="ca-ES" sz="1400" i="1" dirty="0"/>
              <a:t>a </a:t>
            </a:r>
            <a:r>
              <a:rPr lang="ca-ES" altLang="ca-ES" sz="1400" i="1" dirty="0" smtClean="0"/>
              <a:t>fer a </a:t>
            </a:r>
            <a:r>
              <a:rPr lang="ca-ES" altLang="ca-ES" sz="1400" i="1" dirty="0"/>
              <a:t>una </a:t>
            </a:r>
            <a:r>
              <a:rPr lang="ca-ES" altLang="ca-ES" sz="1400" i="1" dirty="0" smtClean="0"/>
              <a:t>altra </a:t>
            </a:r>
            <a:r>
              <a:rPr lang="ca-ES" altLang="ca-ES" sz="1400" i="1" dirty="0"/>
              <a:t>persona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Agressions físiques violentes (bufetades, cops de peu, cops amb objectes...)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Agressió sexual violenta, obligar d’alguna manera a tenir una relació sexual (oral, anal, vaginal) </a:t>
            </a:r>
          </a:p>
          <a:p>
            <a:pPr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ca-ES" altLang="ca-ES" sz="1400" i="1" dirty="0"/>
              <a:t>Van intentar forçar-la d’alguna manera a tenir una relació sexual no volguda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ca-ES" altLang="ca-ES" sz="1400" dirty="0" smtClean="0"/>
              <a:t> </a:t>
            </a:r>
            <a:endParaRPr lang="ca-ES" altLang="ca-ES" sz="1400" dirty="0"/>
          </a:p>
        </p:txBody>
      </p:sp>
      <p:sp>
        <p:nvSpPr>
          <p:cNvPr id="7172" name="Contenidor de text 3"/>
          <p:cNvSpPr>
            <a:spLocks noGrp="1"/>
          </p:cNvSpPr>
          <p:nvPr>
            <p:ph type="body" sz="quarter" idx="4294967295"/>
          </p:nvPr>
        </p:nvSpPr>
        <p:spPr>
          <a:xfrm>
            <a:off x="573088" y="1268413"/>
            <a:ext cx="8570912" cy="428625"/>
          </a:xfrm>
        </p:spPr>
        <p:txBody>
          <a:bodyPr>
            <a:normAutofit/>
          </a:bodyPr>
          <a:lstStyle/>
          <a:p>
            <a:pPr eaLnBrk="1" hangingPunct="1"/>
            <a:r>
              <a:rPr lang="ca-ES" altLang="ca-ES" sz="1600" dirty="0" smtClean="0"/>
              <a:t>Cistella de fets</a:t>
            </a:r>
            <a:endParaRPr lang="ca-ES" altLang="ca-E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3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 7"/>
          <p:cNvGrpSpPr/>
          <p:nvPr/>
        </p:nvGrpSpPr>
        <p:grpSpPr>
          <a:xfrm>
            <a:off x="467544" y="3008096"/>
            <a:ext cx="8568951" cy="588846"/>
            <a:chOff x="1203076" y="1627188"/>
            <a:chExt cx="7617074" cy="506412"/>
          </a:xfrm>
        </p:grpSpPr>
        <p:pic>
          <p:nvPicPr>
            <p:cNvPr id="9" name="Picture 11" descr="RGB_marca_Colo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879" y="1673619"/>
              <a:ext cx="1538529" cy="413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824" y="1627188"/>
              <a:ext cx="3909326" cy="50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2" descr="M:\GABINET\00 GS\08 Logos Secretaria\idbh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076" y="1673619"/>
              <a:ext cx="1608387" cy="41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3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ol 1"/>
          <p:cNvSpPr>
            <a:spLocks noGrp="1"/>
          </p:cNvSpPr>
          <p:nvPr>
            <p:ph type="subTitle" idx="1"/>
          </p:nvPr>
        </p:nvSpPr>
        <p:spPr>
          <a:xfrm>
            <a:off x="827584" y="3068960"/>
            <a:ext cx="7772400" cy="763200"/>
          </a:xfrm>
        </p:spPr>
        <p:txBody>
          <a:bodyPr/>
          <a:lstStyle/>
          <a:p>
            <a:r>
              <a:rPr lang="ca-ES" dirty="0" smtClean="0"/>
              <a:t>VICTIMITZACIÓ GENERAL</a:t>
            </a:r>
            <a:endParaRPr lang="ca-ES" dirty="0"/>
          </a:p>
        </p:txBody>
      </p:sp>
      <p:sp>
        <p:nvSpPr>
          <p:cNvPr id="7170" name="Contenidor de número de diapositiva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0461822-A5E8-4667-B0C5-5F46843E74B1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ca-ES" altLang="ca-ES" dirty="0" smtClean="0"/>
          </a:p>
        </p:txBody>
      </p:sp>
    </p:spTree>
    <p:extLst>
      <p:ext uri="{BB962C8B-B14F-4D97-AF65-F5344CB8AC3E}">
        <p14:creationId xmlns:p14="http://schemas.microsoft.com/office/powerpoint/2010/main" val="1117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/>
              <a:t>Victimització general</a:t>
            </a:r>
          </a:p>
        </p:txBody>
      </p:sp>
      <p:sp>
        <p:nvSpPr>
          <p:cNvPr id="8194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6EEA6B-352D-4044-B589-91DD67D939DE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ca-ES" altLang="ca-ES" dirty="0" smtClean="0"/>
          </a:p>
        </p:txBody>
      </p:sp>
      <p:graphicFrame>
        <p:nvGraphicFramePr>
          <p:cNvPr id="9" name="Gràfic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828525"/>
              </p:ext>
            </p:extLst>
          </p:nvPr>
        </p:nvGraphicFramePr>
        <p:xfrm>
          <a:off x="683568" y="1844824"/>
          <a:ext cx="7770387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7773987" cy="64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ca-ES" altLang="ca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+mn-cs"/>
              </a:rPr>
              <a:t>Dones que han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patit </a:t>
            </a:r>
            <a:r>
              <a:rPr kumimoji="0" lang="ca-ES" altLang="ca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+mn-cs"/>
              </a:rPr>
              <a:t>com a mínim un </a:t>
            </a:r>
            <a:r>
              <a:rPr kumimoji="0" lang="ca-ES" altLang="ca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+mn-cs"/>
              </a:rPr>
              <a:t>fet en algun dels </a:t>
            </a:r>
            <a:r>
              <a:rPr kumimoji="0" lang="ca-ES" altLang="ca-E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+mn-cs"/>
              </a:rPr>
              <a:t>blocs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ca-ES" altLang="ca-ES" sz="120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Base: totes les dones de Catalunya de 16 anys i més </a:t>
            </a:r>
            <a:endParaRPr kumimoji="0" lang="ca-ES" altLang="ca-ES" sz="12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8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Victimització general</a:t>
            </a:r>
            <a:endParaRPr lang="ca-ES" dirty="0"/>
          </a:p>
        </p:txBody>
      </p:sp>
      <p:sp>
        <p:nvSpPr>
          <p:cNvPr id="9218" name="Contenidor de número de diapositiva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25A791B-C917-4EB8-BE56-D802F0436CB7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ca-ES" altLang="ca-ES" dirty="0" smtClean="0"/>
          </a:p>
        </p:txBody>
      </p:sp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467544" y="1124744"/>
            <a:ext cx="777557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Dones que han estat 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víctimes, </a:t>
            </a: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segons la gravetat dels fets patits </a:t>
            </a:r>
          </a:p>
          <a:p>
            <a:pPr>
              <a:spcBef>
                <a:spcPct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totes les dones de Catalunya de 16 i més anys</a:t>
            </a:r>
          </a:p>
        </p:txBody>
      </p:sp>
      <p:graphicFrame>
        <p:nvGraphicFramePr>
          <p:cNvPr id="9" name="Gràfic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320447"/>
              </p:ext>
            </p:extLst>
          </p:nvPr>
        </p:nvGraphicFramePr>
        <p:xfrm>
          <a:off x="683568" y="1772816"/>
          <a:ext cx="8136904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7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67544" y="573088"/>
            <a:ext cx="8352928" cy="506412"/>
          </a:xfrm>
        </p:spPr>
        <p:txBody>
          <a:bodyPr/>
          <a:lstStyle/>
          <a:p>
            <a:r>
              <a:rPr lang="ca-ES" dirty="0" smtClean="0"/>
              <a:t>Victimització general</a:t>
            </a:r>
            <a:endParaRPr lang="ca-ES" dirty="0"/>
          </a:p>
        </p:txBody>
      </p:sp>
      <p:sp>
        <p:nvSpPr>
          <p:cNvPr id="44034" name="Contenidor de número de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2ED598-0F4B-4F68-8456-1FB783F26E94}" type="slidenum">
              <a:rPr lang="ca-ES" altLang="ca-ES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ca-ES" altLang="ca-ES" dirty="0" smtClean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544" y="1123224"/>
            <a:ext cx="8136904" cy="79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600" b="1" kern="0" dirty="0">
                <a:solidFill>
                  <a:srgbClr val="000000"/>
                </a:solidFill>
                <a:cs typeface="+mn-cs"/>
              </a:rPr>
              <a:t>Per grups d’edat: Víctimes d'algun fet en algun dels blocs (no parella, exparella i parella</a:t>
            </a:r>
            <a:r>
              <a:rPr lang="ca-ES" altLang="ca-ES" sz="1600" b="1" kern="0" dirty="0" smtClean="0">
                <a:solidFill>
                  <a:srgbClr val="000000"/>
                </a:solidFill>
                <a:cs typeface="+mn-cs"/>
              </a:rPr>
              <a:t>). Últim any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ca-ES" altLang="ca-ES" sz="1400" kern="0" dirty="0" smtClean="0">
                <a:solidFill>
                  <a:srgbClr val="000000"/>
                </a:solidFill>
                <a:cs typeface="+mn-cs"/>
              </a:rPr>
              <a:t>No </a:t>
            </a:r>
            <a:r>
              <a:rPr lang="ca-ES" altLang="ca-ES" sz="1400" kern="0" dirty="0">
                <a:solidFill>
                  <a:srgbClr val="000000"/>
                </a:solidFill>
                <a:cs typeface="+mn-cs"/>
              </a:rPr>
              <a:t>inclou: comentaris, gestos sexuals ni </a:t>
            </a:r>
            <a:r>
              <a:rPr lang="ca-ES" altLang="ca-ES" sz="1400" kern="0" dirty="0" smtClean="0">
                <a:solidFill>
                  <a:srgbClr val="000000"/>
                </a:solidFill>
                <a:cs typeface="+mn-cs"/>
              </a:rPr>
              <a:t>exhibicionismes. </a:t>
            </a:r>
            <a:endParaRPr lang="ca-ES" altLang="ca-ES" sz="1400" kern="0" dirty="0">
              <a:solidFill>
                <a:srgbClr val="000000"/>
              </a:solidFill>
              <a:cs typeface="+mn-cs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ca-ES" altLang="ca-ES" sz="1200" i="1" kern="0" dirty="0">
                <a:solidFill>
                  <a:srgbClr val="000000"/>
                </a:solidFill>
                <a:cs typeface="+mn-cs"/>
              </a:rPr>
              <a:t>Base: total de dones del grup d'edat</a:t>
            </a:r>
          </a:p>
        </p:txBody>
      </p:sp>
      <p:graphicFrame>
        <p:nvGraphicFramePr>
          <p:cNvPr id="10" name="Gràfic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327597"/>
              </p:ext>
            </p:extLst>
          </p:nvPr>
        </p:nvGraphicFramePr>
        <p:xfrm>
          <a:off x="820587" y="2132856"/>
          <a:ext cx="7509600" cy="394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85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icin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icin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3221</Words>
  <Application>Microsoft Office PowerPoint</Application>
  <PresentationFormat>Presentació en pantalla (4:3)</PresentationFormat>
  <Paragraphs>598</Paragraphs>
  <Slides>56</Slides>
  <Notes>56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56</vt:i4>
      </vt:variant>
    </vt:vector>
  </HeadingPairs>
  <TitlesOfParts>
    <vt:vector size="61" baseType="lpstr">
      <vt:lpstr>Arial</vt:lpstr>
      <vt:lpstr>Calibri</vt:lpstr>
      <vt:lpstr>Wingdings</vt:lpstr>
      <vt:lpstr>Wingdings 2</vt:lpstr>
      <vt:lpstr>Tema de l'Office</vt:lpstr>
      <vt:lpstr>Enquesta de violència masclista a Catalunya</vt:lpstr>
      <vt:lpstr>Presentació del PowerPoint</vt:lpstr>
      <vt:lpstr>Fitxa tècnica</vt:lpstr>
      <vt:lpstr>Presentació</vt:lpstr>
      <vt:lpstr>Presentació</vt:lpstr>
      <vt:lpstr>Presentació del PowerPoint</vt:lpstr>
      <vt:lpstr>Victimització general</vt:lpstr>
      <vt:lpstr>Victimització general</vt:lpstr>
      <vt:lpstr>Victimització general</vt:lpstr>
      <vt:lpstr>Victimització general</vt:lpstr>
      <vt:lpstr>Presentació del PowerPoint</vt:lpstr>
      <vt:lpstr>Violències per part de no parelles</vt:lpstr>
      <vt:lpstr>Violències per part de no parelles</vt:lpstr>
      <vt:lpstr>Violències per part de no parelles</vt:lpstr>
      <vt:lpstr>Violències per part de no parelles</vt:lpstr>
      <vt:lpstr>Presentació del PowerPoint</vt:lpstr>
      <vt:lpstr>Violència per part d’exparelles</vt:lpstr>
      <vt:lpstr>Violència per part d’exparelles</vt:lpstr>
      <vt:lpstr>Violència per part d’exparelles</vt:lpstr>
      <vt:lpstr>Presentació del PowerPoint</vt:lpstr>
      <vt:lpstr>Violència per part de parelles actuals</vt:lpstr>
      <vt:lpstr>Violència per part de parelles actuals</vt:lpstr>
      <vt:lpstr>Violència per part de parelles actuals</vt:lpstr>
      <vt:lpstr>Presentació del PowerPoint</vt:lpstr>
      <vt:lpstr>Violència per part de parelles actuals i/o exparelles</vt:lpstr>
      <vt:lpstr>Presentació del PowerPoint</vt:lpstr>
      <vt:lpstr>Violències masclistes que ha patit la dona durant la seva infància</vt:lpstr>
      <vt:lpstr>Violències masclistes que ha patit la dona durant la seva infància</vt:lpstr>
      <vt:lpstr>Violències masclistes que ha patit la dona durant la seva infància</vt:lpstr>
      <vt:lpstr>Presentació del PowerPoint</vt:lpstr>
      <vt:lpstr>Violències masclistes i dones amb diversitat funcional</vt:lpstr>
      <vt:lpstr>Violències masclistes i dones amb diversitat funcional</vt:lpstr>
      <vt:lpstr>Presentació del PowerPoint</vt:lpstr>
      <vt:lpstr>Victimització de les filles i els fills</vt:lpstr>
      <vt:lpstr>Victimització de les filles i els fills</vt:lpstr>
      <vt:lpstr>Victimització de les filles i els fills</vt:lpstr>
      <vt:lpstr>Presentació del PowerPoint</vt:lpstr>
      <vt:lpstr>Identificació de la violència viscuda</vt:lpstr>
      <vt:lpstr>Identificació de la violència viscuda</vt:lpstr>
      <vt:lpstr>Identificació de la violència viscuda</vt:lpstr>
      <vt:lpstr>Presentació del PowerPoint</vt:lpstr>
      <vt:lpstr>Denúncia</vt:lpstr>
      <vt:lpstr>Denúncia</vt:lpstr>
      <vt:lpstr>Denúncia</vt:lpstr>
      <vt:lpstr>Presentació del PowerPoint</vt:lpstr>
      <vt:lpstr>Àmbit laboral</vt:lpstr>
      <vt:lpstr>Àmbit laboral</vt:lpstr>
      <vt:lpstr>Àmbit laboral</vt:lpstr>
      <vt:lpstr>Presentació del PowerPoint</vt:lpstr>
      <vt:lpstr>PERCEPCIÓ</vt:lpstr>
      <vt:lpstr>Presentació del PowerPoint</vt:lpstr>
      <vt:lpstr>Fitxa tècnica</vt:lpstr>
      <vt:lpstr>Fitxa tècnica</vt:lpstr>
      <vt:lpstr>Fitxa tècnica</vt:lpstr>
      <vt:lpstr>Fitxa tècnica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2018-07-19T16:02:19Z</dcterms:created>
  <dcterms:modified xsi:type="dcterms:W3CDTF">2018-07-23T11:02:03Z</dcterms:modified>
</cp:coreProperties>
</file>