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6576000" cy="292608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3291804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69624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7652520" y="6846480"/>
            <a:ext cx="21269880" cy="16970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7652520" y="6846480"/>
            <a:ext cx="21269880" cy="1697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8800" y="6846840"/>
            <a:ext cx="32918040" cy="1697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0" y="1167480"/>
            <a:ext cx="32918040" cy="2264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869624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3291804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2514600" y="27120600"/>
            <a:ext cx="8229240" cy="1557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8B8B8B"/>
                </a:solidFill>
                <a:latin typeface="Calibri"/>
              </a:rPr>
              <a:t>3/14/16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2115800" y="27120600"/>
            <a:ext cx="12344040" cy="15573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5831800" y="27120600"/>
            <a:ext cx="8229240" cy="1557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29446F-3C7C-4F3A-A8F5-6DB8C0E41EEE}" type="slidenum">
              <a:rPr lang="en-US" sz="48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5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622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1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8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7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7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12850" y="699120"/>
            <a:ext cx="33993720" cy="438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0" b="1" dirty="0">
                <a:solidFill>
                  <a:srgbClr val="000000"/>
                </a:solidFill>
                <a:latin typeface="Agency FB"/>
              </a:rPr>
              <a:t>Predicting NFL Player Performance Using Pre-Draft Combine </a:t>
            </a:r>
            <a:r>
              <a:rPr lang="en-US" sz="10500" b="1" dirty="0" err="1">
                <a:solidFill>
                  <a:srgbClr val="000000"/>
                </a:solidFill>
                <a:latin typeface="Agency FB"/>
              </a:rPr>
              <a:t>Measurables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7200" dirty="0">
                <a:solidFill>
                  <a:srgbClr val="000000"/>
                </a:solidFill>
                <a:latin typeface="Agency FB"/>
              </a:rPr>
              <a:t>Long Chen, Melaku Dubie, Rich Lee, and </a:t>
            </a:r>
            <a:r>
              <a:rPr lang="en-US" sz="7200" dirty="0" err="1">
                <a:solidFill>
                  <a:srgbClr val="000000"/>
                </a:solidFill>
                <a:latin typeface="Agency FB"/>
              </a:rPr>
              <a:t>Kivan</a:t>
            </a:r>
            <a:r>
              <a:rPr lang="en-US" sz="7200" dirty="0">
                <a:solidFill>
                  <a:srgbClr val="000000"/>
                </a:solidFill>
                <a:latin typeface="Agency FB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Agency FB"/>
              </a:rPr>
              <a:t>Polimis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11752740" y="4269600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 b="1" dirty="0">
                <a:solidFill>
                  <a:srgbClr val="000000"/>
                </a:solidFill>
                <a:latin typeface="Agency FB"/>
              </a:rPr>
              <a:t>Bivariate Analysis by Position</a:t>
            </a:r>
            <a:endParaRPr dirty="0"/>
          </a:p>
        </p:txBody>
      </p:sp>
      <p:pic>
        <p:nvPicPr>
          <p:cNvPr id="4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752740" y="699372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2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842700" y="699372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3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933020" y="6993720"/>
            <a:ext cx="4089960" cy="47714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11752740" y="5835240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 dirty="0">
                <a:solidFill>
                  <a:srgbClr val="000000"/>
                </a:solidFill>
                <a:latin typeface="Agency FB"/>
              </a:rPr>
              <a:t>40 Yard Dash vs. Career Yardage </a:t>
            </a:r>
            <a:endParaRPr dirty="0"/>
          </a:p>
        </p:txBody>
      </p:sp>
      <p:pic>
        <p:nvPicPr>
          <p:cNvPr id="45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1752740" y="2332008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6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15842700" y="2332008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7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9933020" y="23320080"/>
            <a:ext cx="4089960" cy="477144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11752740" y="22215240"/>
            <a:ext cx="12270240" cy="103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>
                <a:solidFill>
                  <a:srgbClr val="000000"/>
                </a:solidFill>
                <a:latin typeface="Agency FB"/>
              </a:rPr>
              <a:t>Height vs. Career Yardage </a:t>
            </a:r>
            <a:endParaRPr/>
          </a:p>
        </p:txBody>
      </p:sp>
      <p:pic>
        <p:nvPicPr>
          <p:cNvPr id="49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11752740" y="1394676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50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15842700" y="1394676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51" name="Picture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19933020" y="13946760"/>
            <a:ext cx="4089960" cy="47714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11752740" y="12789000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>
                <a:solidFill>
                  <a:srgbClr val="000000"/>
                </a:solidFill>
                <a:latin typeface="Agency FB"/>
              </a:rPr>
              <a:t>Speed Score vs. Career Yardage </a:t>
            </a:r>
            <a:endParaRPr/>
          </a:p>
        </p:txBody>
      </p:sp>
      <p:pic>
        <p:nvPicPr>
          <p:cNvPr id="53" name="Picture 23"/>
          <p:cNvPicPr/>
          <p:nvPr/>
        </p:nvPicPr>
        <p:blipFill>
          <a:blip r:embed="rId11"/>
          <a:stretch>
            <a:fillRect/>
          </a:stretch>
        </p:blipFill>
        <p:spPr>
          <a:xfrm>
            <a:off x="16609500" y="20224080"/>
            <a:ext cx="2885760" cy="1247400"/>
          </a:xfrm>
          <a:prstGeom prst="rect">
            <a:avLst/>
          </a:prstGeom>
          <a:ln>
            <a:noFill/>
          </a:ln>
        </p:spPr>
      </p:pic>
      <p:sp>
        <p:nvSpPr>
          <p:cNvPr id="54" name="CustomShape 6"/>
          <p:cNvSpPr/>
          <p:nvPr/>
        </p:nvSpPr>
        <p:spPr>
          <a:xfrm>
            <a:off x="11752740" y="18933120"/>
            <a:ext cx="12270240" cy="173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Speed score is a metric used to measure speed that adjusts for players' weight and is calculated using the following formula:</a:t>
            </a:r>
            <a:endParaRPr/>
          </a:p>
        </p:txBody>
      </p:sp>
      <p:sp>
        <p:nvSpPr>
          <p:cNvPr id="55" name="CustomShape 7"/>
          <p:cNvSpPr/>
          <p:nvPr/>
        </p:nvSpPr>
        <p:spPr>
          <a:xfrm>
            <a:off x="1104840" y="4019670"/>
            <a:ext cx="9933274" cy="77454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220" b="1" dirty="0">
                <a:solidFill>
                  <a:srgbClr val="000000"/>
                </a:solidFill>
                <a:latin typeface="Agency FB" panose="020B0503020202020204" pitchFamily="34" charset="0"/>
              </a:rPr>
              <a:t>Intro</a:t>
            </a:r>
            <a:endParaRPr b="1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500" dirty="0">
                <a:solidFill>
                  <a:srgbClr val="000000"/>
                </a:solidFill>
                <a:latin typeface="Calibri"/>
              </a:rPr>
              <a:t>Every year, hundreds of collegiate football players are invited to participate in a week-long scouting combine. Players are evaluated by NFL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personnel 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departments on a series of physical and mental tests. Results from these “</a:t>
            </a:r>
            <a:r>
              <a:rPr lang="en-US" sz="4500" dirty="0" err="1">
                <a:solidFill>
                  <a:srgbClr val="000000"/>
                </a:solidFill>
                <a:latin typeface="Calibri"/>
              </a:rPr>
              <a:t>measurables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” influence positioning in the ensuing NFL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draft. 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Our goal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was 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to determine the association between pre-draft metrics and career performance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56" name="CustomShape 8"/>
          <p:cNvSpPr/>
          <p:nvPr/>
        </p:nvSpPr>
        <p:spPr>
          <a:xfrm>
            <a:off x="1104840" y="12519041"/>
            <a:ext cx="10259846" cy="401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220" b="1" dirty="0">
                <a:solidFill>
                  <a:srgbClr val="000000"/>
                </a:solidFill>
                <a:latin typeface="Agency FB" panose="020B0503020202020204" pitchFamily="34" charset="0"/>
              </a:rPr>
              <a:t>Data</a:t>
            </a:r>
            <a:endParaRPr b="1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Annual passing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, rushing and receiving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data: Pro-football-reference.com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4500" dirty="0">
                <a:solidFill>
                  <a:srgbClr val="000000"/>
                </a:solidFill>
                <a:latin typeface="Calibri"/>
              </a:rPr>
              <a:t>Scouting combine and player database: NFLsavant.com</a:t>
            </a:r>
            <a:endParaRPr dirty="0"/>
          </a:p>
        </p:txBody>
      </p:sp>
      <p:sp>
        <p:nvSpPr>
          <p:cNvPr id="57" name="CustomShape 9"/>
          <p:cNvSpPr/>
          <p:nvPr/>
        </p:nvSpPr>
        <p:spPr>
          <a:xfrm>
            <a:off x="1104840" y="17190979"/>
            <a:ext cx="9410400" cy="515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22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Processing and Database Design</a:t>
            </a:r>
            <a:endParaRPr sz="6220" b="1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500" dirty="0">
                <a:solidFill>
                  <a:srgbClr val="000000"/>
                </a:solidFill>
                <a:latin typeface="Calibri"/>
              </a:rPr>
              <a:t>We used pandas to wrangle and clean .csv files obtained online. Then, processed .csv files were merged and stored in relational databases with sqlite3 to handle analysis queries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3" y="21692994"/>
            <a:ext cx="7895141" cy="7237213"/>
          </a:xfrm>
          <a:prstGeom prst="rect">
            <a:avLst/>
          </a:prstGeom>
        </p:spPr>
      </p:pic>
      <p:sp>
        <p:nvSpPr>
          <p:cNvPr id="67" name="CustomShape 5"/>
          <p:cNvSpPr/>
          <p:nvPr/>
        </p:nvSpPr>
        <p:spPr>
          <a:xfrm>
            <a:off x="30174787" y="25676070"/>
            <a:ext cx="5772563" cy="26056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gency FB"/>
              </a:rPr>
              <a:t>WR Pick</a:t>
            </a:r>
            <a:endParaRPr lang="en-US" sz="4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Weight- higher weight shows positive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Height- higher height shows positive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40-Yard Dash- higher times shows negative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Twenty Yard Shuttle- higher times shows negative impacts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Vertical Jump- higher jump shows negative impacts on pick</a:t>
            </a:r>
          </a:p>
          <a:p>
            <a:pPr algn="ctr">
              <a:lnSpc>
                <a:spcPct val="100000"/>
              </a:lnSpc>
            </a:pPr>
            <a:endParaRPr lang="en-US" sz="6220" dirty="0" smtClean="0">
              <a:solidFill>
                <a:srgbClr val="000000"/>
              </a:solidFill>
              <a:latin typeface="Agency FB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30091593" y="9437529"/>
            <a:ext cx="6096000" cy="23302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gency FB"/>
              </a:rPr>
              <a:t>RB Yardage</a:t>
            </a:r>
            <a:endParaRPr lang="en-US" sz="2400" dirty="0" smtClean="0">
              <a:solidFill>
                <a:srgbClr val="000000"/>
              </a:solidFill>
              <a:latin typeface="Agency FB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Weight- higher weight shows positive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Height- higher height shows positive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40-Yard Dash- higher times shows negative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Twenty Yard Shuttle- higher times shows negative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Vertical Jump- higher jump shows positive impacts on yardage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gency FB"/>
            </a:endParaRPr>
          </a:p>
          <a:p>
            <a:pPr>
              <a:lnSpc>
                <a:spcPct val="100000"/>
              </a:lnSpc>
            </a:pPr>
            <a:endParaRPr sz="700" dirty="0"/>
          </a:p>
        </p:txBody>
      </p:sp>
      <p:sp>
        <p:nvSpPr>
          <p:cNvPr id="69" name="CustomShape 5"/>
          <p:cNvSpPr/>
          <p:nvPr/>
        </p:nvSpPr>
        <p:spPr>
          <a:xfrm>
            <a:off x="30174787" y="13076565"/>
            <a:ext cx="6095999" cy="25216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gency FB"/>
              </a:rPr>
              <a:t>WR Yardage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Weight- higher weight shows positive impacts on yardage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Height- higher height shows positive impacts on yardage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40-Yard Dash- higher times shows negative impacts on yardage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Twenty Yard Shuttle- higher times shows negative impacts on yardage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Vertical Jump- higher jump shows positive impacts on yardage</a:t>
            </a: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gency FB"/>
            </a:endParaRPr>
          </a:p>
          <a:p>
            <a:pPr algn="ctr">
              <a:lnSpc>
                <a:spcPct val="100000"/>
              </a:lnSpc>
            </a:pPr>
            <a:endParaRPr sz="800" dirty="0"/>
          </a:p>
        </p:txBody>
      </p:sp>
      <p:sp>
        <p:nvSpPr>
          <p:cNvPr id="70" name="CustomShape 5"/>
          <p:cNvSpPr/>
          <p:nvPr/>
        </p:nvSpPr>
        <p:spPr>
          <a:xfrm>
            <a:off x="30091593" y="5827198"/>
            <a:ext cx="5963251" cy="25968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gency FB"/>
              </a:rPr>
              <a:t>QB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Weight- higher weight shows negative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Height- higher height shows positive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40-Yard Dash- higher times shows negative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Twenty Yard Shuttle- higher times shows positive impacts on yardage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Vertical Jump- lower jump shows negative impacts on yardage</a:t>
            </a:r>
          </a:p>
          <a:p>
            <a:pPr>
              <a:lnSpc>
                <a:spcPct val="100000"/>
              </a:lnSpc>
            </a:pPr>
            <a:endParaRPr lang="en-US" sz="6220" dirty="0" smtClean="0">
              <a:solidFill>
                <a:srgbClr val="000000"/>
              </a:solidFill>
              <a:latin typeface="Agency FB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1" name="CustomShape 5"/>
          <p:cNvSpPr/>
          <p:nvPr/>
        </p:nvSpPr>
        <p:spPr>
          <a:xfrm>
            <a:off x="30091593" y="17698352"/>
            <a:ext cx="5829300" cy="28101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gency FB"/>
              </a:rPr>
              <a:t>QB Pick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Weight- higher weight shows positive impacts on pick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Height- higher height shows negative impacts on pick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40-Yard Dash- higher times shows negative impacts on pick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Twenty Yard Shuttle- higher times shows negative impacts on pick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Vertical Jump- higher jump shows negative impacts on pick</a:t>
            </a:r>
          </a:p>
          <a:p>
            <a:pPr>
              <a:lnSpc>
                <a:spcPct val="100000"/>
              </a:lnSpc>
            </a:pPr>
            <a:endParaRPr lang="en-US" sz="6220" dirty="0" smtClean="0">
              <a:solidFill>
                <a:srgbClr val="000000"/>
              </a:solidFill>
              <a:latin typeface="Agency FB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2" name="CustomShape 5"/>
          <p:cNvSpPr/>
          <p:nvPr/>
        </p:nvSpPr>
        <p:spPr>
          <a:xfrm>
            <a:off x="30174787" y="21467430"/>
            <a:ext cx="5772563" cy="24970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Agency FB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Agency FB"/>
              </a:rPr>
              <a:t>B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Weight- higher weight shows positive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Height- higher height shows negative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40-Yard Dash- higher times shows positive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Twenty Yard Shuttle- higher times shows negative impacts on pick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gency FB"/>
              </a:rPr>
              <a:t>Vertical Jump- higher jump shows positive impacts on pick</a:t>
            </a:r>
          </a:p>
          <a:p>
            <a:pPr>
              <a:lnSpc>
                <a:spcPct val="100000"/>
              </a:lnSpc>
            </a:pPr>
            <a:endParaRPr lang="en-US" sz="6220" dirty="0" smtClean="0">
              <a:solidFill>
                <a:srgbClr val="000000"/>
              </a:solidFill>
              <a:latin typeface="Agency FB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434" y="5504298"/>
            <a:ext cx="5224864" cy="296454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434" y="9063728"/>
            <a:ext cx="5224864" cy="293293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434" y="13033124"/>
            <a:ext cx="5337859" cy="303598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523" y="17528469"/>
            <a:ext cx="5564460" cy="324332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66" y="21337388"/>
            <a:ext cx="5601600" cy="312956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913" y="25278579"/>
            <a:ext cx="5809680" cy="3400625"/>
          </a:xfrm>
          <a:prstGeom prst="rect">
            <a:avLst/>
          </a:prstGeom>
        </p:spPr>
      </p:pic>
      <p:sp>
        <p:nvSpPr>
          <p:cNvPr id="79" name="CustomShape 2"/>
          <p:cNvSpPr/>
          <p:nvPr/>
        </p:nvSpPr>
        <p:spPr>
          <a:xfrm>
            <a:off x="24000546" y="3303614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 b="1" dirty="0" smtClean="0">
                <a:solidFill>
                  <a:srgbClr val="000000"/>
                </a:solidFill>
                <a:latin typeface="Agency FB"/>
              </a:rPr>
              <a:t>Multivariable Regression Model</a:t>
            </a:r>
          </a:p>
          <a:p>
            <a:pPr algn="ctr">
              <a:lnSpc>
                <a:spcPct val="100000"/>
              </a:lnSpc>
            </a:pPr>
            <a:r>
              <a:rPr lang="en-US" sz="6220" b="1" dirty="0" smtClean="0">
                <a:solidFill>
                  <a:srgbClr val="000000"/>
                </a:solidFill>
                <a:latin typeface="Agency FB"/>
              </a:rPr>
              <a:t>by </a:t>
            </a:r>
            <a:r>
              <a:rPr lang="en-US" sz="6220" b="1" dirty="0">
                <a:solidFill>
                  <a:srgbClr val="000000"/>
                </a:solidFill>
                <a:latin typeface="Agency FB"/>
              </a:rPr>
              <a:t>Position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461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DejaVu Sans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 Lee</cp:lastModifiedBy>
  <cp:revision>4</cp:revision>
  <dcterms:modified xsi:type="dcterms:W3CDTF">2016-03-14T21:02:23Z</dcterms:modified>
</cp:coreProperties>
</file>