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6576000" cy="292608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" d="100"/>
          <a:sy n="20" d="100"/>
        </p:scale>
        <p:origin x="1116" y="-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828800" y="1167480"/>
            <a:ext cx="32918040" cy="488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828800" y="6846840"/>
            <a:ext cx="32918040" cy="809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828800" y="15711120"/>
            <a:ext cx="32918040" cy="809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28800" y="1167480"/>
            <a:ext cx="32918040" cy="488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828800" y="6846840"/>
            <a:ext cx="16063920" cy="809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8696240" y="6846840"/>
            <a:ext cx="16063920" cy="809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8696240" y="15711120"/>
            <a:ext cx="16063920" cy="809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828800" y="15711120"/>
            <a:ext cx="16063920" cy="809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828800" y="1167480"/>
            <a:ext cx="32918040" cy="488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828800" y="6846840"/>
            <a:ext cx="32918040" cy="1697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828800" y="6846840"/>
            <a:ext cx="32918040" cy="1697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7652520" y="6846480"/>
            <a:ext cx="21269880" cy="169707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7652520" y="6846480"/>
            <a:ext cx="21269880" cy="1697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828800" y="1167480"/>
            <a:ext cx="32918040" cy="488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828800" y="6846840"/>
            <a:ext cx="32918040" cy="16971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828800" y="1167480"/>
            <a:ext cx="32918040" cy="488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828800" y="6846840"/>
            <a:ext cx="32918040" cy="1697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28800" y="1167480"/>
            <a:ext cx="32918040" cy="488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828800" y="6846840"/>
            <a:ext cx="16063920" cy="1697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8696240" y="6846840"/>
            <a:ext cx="16063920" cy="1697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28800" y="1167480"/>
            <a:ext cx="32918040" cy="488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828800" y="1167480"/>
            <a:ext cx="32918040" cy="2264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828800" y="1167480"/>
            <a:ext cx="32918040" cy="488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828800" y="6846840"/>
            <a:ext cx="16063920" cy="809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828800" y="15711120"/>
            <a:ext cx="16063920" cy="809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8696240" y="6846840"/>
            <a:ext cx="16063920" cy="1697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828800" y="1167480"/>
            <a:ext cx="32918040" cy="488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828800" y="6846840"/>
            <a:ext cx="16063920" cy="1697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8696240" y="6846840"/>
            <a:ext cx="16063920" cy="809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8696240" y="15711120"/>
            <a:ext cx="16063920" cy="809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828800" y="1167480"/>
            <a:ext cx="32918040" cy="488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828800" y="6846840"/>
            <a:ext cx="16063920" cy="809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8696240" y="6846840"/>
            <a:ext cx="16063920" cy="809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828800" y="15711120"/>
            <a:ext cx="32918040" cy="809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2514600" y="27120600"/>
            <a:ext cx="8229240" cy="1557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800">
                <a:solidFill>
                  <a:srgbClr val="8B8B8B"/>
                </a:solidFill>
                <a:latin typeface="Calibri"/>
              </a:rPr>
              <a:t>3/14/16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12115800" y="27120600"/>
            <a:ext cx="12344040" cy="155736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25831800" y="27120600"/>
            <a:ext cx="8229240" cy="15573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429446F-3C7C-4F3A-A8F5-6DB8C0E41EEE}" type="slidenum">
              <a:rPr lang="en-US" sz="48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828800" y="1167480"/>
            <a:ext cx="32918040" cy="48859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6220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828800" y="6846840"/>
            <a:ext cx="32918040" cy="169707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1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8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72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72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398600" y="699120"/>
            <a:ext cx="33993720" cy="4386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0" b="1">
                <a:solidFill>
                  <a:srgbClr val="000000"/>
                </a:solidFill>
                <a:latin typeface="Agency FB"/>
              </a:rPr>
              <a:t>Predicting NFL Player Performance Using Pre-Draft Combine Measurables</a:t>
            </a:r>
            <a:endParaRPr/>
          </a:p>
          <a:p>
            <a:pPr>
              <a:lnSpc>
                <a:spcPct val="100000"/>
              </a:lnSpc>
            </a:pPr>
            <a:r>
              <a:rPr lang="en-US" sz="7200">
                <a:solidFill>
                  <a:srgbClr val="000000"/>
                </a:solidFill>
                <a:latin typeface="Agency FB"/>
              </a:rPr>
              <a:t>Long Chen, Melaku Dubie, Rich Lee, and Kivan Polimis</a:t>
            </a:r>
            <a:endParaRPr/>
          </a:p>
        </p:txBody>
      </p:sp>
      <p:sp>
        <p:nvSpPr>
          <p:cNvPr id="40" name="CustomShape 2"/>
          <p:cNvSpPr/>
          <p:nvPr/>
        </p:nvSpPr>
        <p:spPr>
          <a:xfrm>
            <a:off x="12095640" y="4269600"/>
            <a:ext cx="12270240" cy="198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220" b="1" dirty="0">
                <a:solidFill>
                  <a:srgbClr val="000000"/>
                </a:solidFill>
                <a:latin typeface="Agency FB"/>
              </a:rPr>
              <a:t>Bivariate Analysis by Position</a:t>
            </a:r>
            <a:endParaRPr dirty="0"/>
          </a:p>
        </p:txBody>
      </p:sp>
      <p:pic>
        <p:nvPicPr>
          <p:cNvPr id="41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095640" y="6993720"/>
            <a:ext cx="4089960" cy="4771440"/>
          </a:xfrm>
          <a:prstGeom prst="rect">
            <a:avLst/>
          </a:prstGeom>
          <a:ln>
            <a:noFill/>
          </a:ln>
        </p:spPr>
      </p:pic>
      <p:pic>
        <p:nvPicPr>
          <p:cNvPr id="42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6185600" y="6993720"/>
            <a:ext cx="4089960" cy="4771440"/>
          </a:xfrm>
          <a:prstGeom prst="rect">
            <a:avLst/>
          </a:prstGeom>
          <a:ln>
            <a:noFill/>
          </a:ln>
        </p:spPr>
      </p:pic>
      <p:pic>
        <p:nvPicPr>
          <p:cNvPr id="43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20275920" y="6993720"/>
            <a:ext cx="4089960" cy="4771440"/>
          </a:xfrm>
          <a:prstGeom prst="rect">
            <a:avLst/>
          </a:prstGeom>
          <a:ln>
            <a:noFill/>
          </a:ln>
        </p:spPr>
      </p:pic>
      <p:sp>
        <p:nvSpPr>
          <p:cNvPr id="44" name="CustomShape 3"/>
          <p:cNvSpPr/>
          <p:nvPr/>
        </p:nvSpPr>
        <p:spPr>
          <a:xfrm>
            <a:off x="12095640" y="5835240"/>
            <a:ext cx="12270240" cy="198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220">
                <a:solidFill>
                  <a:srgbClr val="000000"/>
                </a:solidFill>
                <a:latin typeface="Agency FB"/>
              </a:rPr>
              <a:t>40 Yard Dash vs. Career Yardage </a:t>
            </a:r>
            <a:endParaRPr/>
          </a:p>
        </p:txBody>
      </p:sp>
      <p:pic>
        <p:nvPicPr>
          <p:cNvPr id="45" name="Picture 13"/>
          <p:cNvPicPr/>
          <p:nvPr/>
        </p:nvPicPr>
        <p:blipFill>
          <a:blip r:embed="rId5"/>
          <a:stretch>
            <a:fillRect/>
          </a:stretch>
        </p:blipFill>
        <p:spPr>
          <a:xfrm>
            <a:off x="12095640" y="23320080"/>
            <a:ext cx="4089960" cy="4771440"/>
          </a:xfrm>
          <a:prstGeom prst="rect">
            <a:avLst/>
          </a:prstGeom>
          <a:ln>
            <a:noFill/>
          </a:ln>
        </p:spPr>
      </p:pic>
      <p:pic>
        <p:nvPicPr>
          <p:cNvPr id="46" name="Picture 14"/>
          <p:cNvPicPr/>
          <p:nvPr/>
        </p:nvPicPr>
        <p:blipFill>
          <a:blip r:embed="rId6"/>
          <a:stretch>
            <a:fillRect/>
          </a:stretch>
        </p:blipFill>
        <p:spPr>
          <a:xfrm>
            <a:off x="16185600" y="23320080"/>
            <a:ext cx="4089960" cy="4771440"/>
          </a:xfrm>
          <a:prstGeom prst="rect">
            <a:avLst/>
          </a:prstGeom>
          <a:ln>
            <a:noFill/>
          </a:ln>
        </p:spPr>
      </p:pic>
      <p:pic>
        <p:nvPicPr>
          <p:cNvPr id="47" name="Picture 15"/>
          <p:cNvPicPr/>
          <p:nvPr/>
        </p:nvPicPr>
        <p:blipFill>
          <a:blip r:embed="rId7"/>
          <a:stretch>
            <a:fillRect/>
          </a:stretch>
        </p:blipFill>
        <p:spPr>
          <a:xfrm>
            <a:off x="20275920" y="23320080"/>
            <a:ext cx="4089960" cy="4771440"/>
          </a:xfrm>
          <a:prstGeom prst="rect">
            <a:avLst/>
          </a:prstGeom>
          <a:ln>
            <a:noFill/>
          </a:ln>
        </p:spPr>
      </p:pic>
      <p:sp>
        <p:nvSpPr>
          <p:cNvPr id="48" name="CustomShape 4"/>
          <p:cNvSpPr/>
          <p:nvPr/>
        </p:nvSpPr>
        <p:spPr>
          <a:xfrm>
            <a:off x="12095640" y="22215240"/>
            <a:ext cx="12270240" cy="1037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220">
                <a:solidFill>
                  <a:srgbClr val="000000"/>
                </a:solidFill>
                <a:latin typeface="Agency FB"/>
              </a:rPr>
              <a:t>Height vs. Career Yardage </a:t>
            </a:r>
            <a:endParaRPr/>
          </a:p>
        </p:txBody>
      </p:sp>
      <p:pic>
        <p:nvPicPr>
          <p:cNvPr id="49" name="Picture 9"/>
          <p:cNvPicPr/>
          <p:nvPr/>
        </p:nvPicPr>
        <p:blipFill>
          <a:blip r:embed="rId8"/>
          <a:stretch>
            <a:fillRect/>
          </a:stretch>
        </p:blipFill>
        <p:spPr>
          <a:xfrm>
            <a:off x="12095640" y="13946760"/>
            <a:ext cx="4089960" cy="4771440"/>
          </a:xfrm>
          <a:prstGeom prst="rect">
            <a:avLst/>
          </a:prstGeom>
          <a:ln>
            <a:noFill/>
          </a:ln>
        </p:spPr>
      </p:pic>
      <p:pic>
        <p:nvPicPr>
          <p:cNvPr id="50" name="Picture 10"/>
          <p:cNvPicPr/>
          <p:nvPr/>
        </p:nvPicPr>
        <p:blipFill>
          <a:blip r:embed="rId9"/>
          <a:stretch>
            <a:fillRect/>
          </a:stretch>
        </p:blipFill>
        <p:spPr>
          <a:xfrm>
            <a:off x="16185600" y="13946760"/>
            <a:ext cx="4089960" cy="4771440"/>
          </a:xfrm>
          <a:prstGeom prst="rect">
            <a:avLst/>
          </a:prstGeom>
          <a:ln>
            <a:noFill/>
          </a:ln>
        </p:spPr>
      </p:pic>
      <p:pic>
        <p:nvPicPr>
          <p:cNvPr id="51" name="Picture 11"/>
          <p:cNvPicPr/>
          <p:nvPr/>
        </p:nvPicPr>
        <p:blipFill>
          <a:blip r:embed="rId10"/>
          <a:stretch>
            <a:fillRect/>
          </a:stretch>
        </p:blipFill>
        <p:spPr>
          <a:xfrm>
            <a:off x="20275920" y="13946760"/>
            <a:ext cx="4089960" cy="4771440"/>
          </a:xfrm>
          <a:prstGeom prst="rect">
            <a:avLst/>
          </a:prstGeom>
          <a:ln>
            <a:noFill/>
          </a:ln>
        </p:spPr>
      </p:pic>
      <p:sp>
        <p:nvSpPr>
          <p:cNvPr id="52" name="CustomShape 5"/>
          <p:cNvSpPr/>
          <p:nvPr/>
        </p:nvSpPr>
        <p:spPr>
          <a:xfrm>
            <a:off x="12095640" y="12789000"/>
            <a:ext cx="12270240" cy="198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220">
                <a:solidFill>
                  <a:srgbClr val="000000"/>
                </a:solidFill>
                <a:latin typeface="Agency FB"/>
              </a:rPr>
              <a:t>Speed Score vs. Career Yardage </a:t>
            </a:r>
            <a:endParaRPr/>
          </a:p>
        </p:txBody>
      </p:sp>
      <p:pic>
        <p:nvPicPr>
          <p:cNvPr id="53" name="Picture 23"/>
          <p:cNvPicPr/>
          <p:nvPr/>
        </p:nvPicPr>
        <p:blipFill>
          <a:blip r:embed="rId11"/>
          <a:stretch>
            <a:fillRect/>
          </a:stretch>
        </p:blipFill>
        <p:spPr>
          <a:xfrm>
            <a:off x="16952400" y="20224080"/>
            <a:ext cx="2885760" cy="1247400"/>
          </a:xfrm>
          <a:prstGeom prst="rect">
            <a:avLst/>
          </a:prstGeom>
          <a:ln>
            <a:noFill/>
          </a:ln>
        </p:spPr>
      </p:pic>
      <p:sp>
        <p:nvSpPr>
          <p:cNvPr id="54" name="CustomShape 6"/>
          <p:cNvSpPr/>
          <p:nvPr/>
        </p:nvSpPr>
        <p:spPr>
          <a:xfrm>
            <a:off x="12095640" y="18933120"/>
            <a:ext cx="12270240" cy="173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Speed score is a metric used to measure speed that adjusts for players' weight and is calculated using the following formula:</a:t>
            </a:r>
            <a:endParaRPr/>
          </a:p>
        </p:txBody>
      </p:sp>
      <p:sp>
        <p:nvSpPr>
          <p:cNvPr id="55" name="CustomShape 7"/>
          <p:cNvSpPr/>
          <p:nvPr/>
        </p:nvSpPr>
        <p:spPr>
          <a:xfrm>
            <a:off x="1104840" y="4019670"/>
            <a:ext cx="9933274" cy="77454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220" b="1" dirty="0">
                <a:solidFill>
                  <a:srgbClr val="000000"/>
                </a:solidFill>
                <a:latin typeface="Agency FB" panose="020B0503020202020204" pitchFamily="34" charset="0"/>
              </a:rPr>
              <a:t>Intro</a:t>
            </a:r>
            <a:endParaRPr b="1" dirty="0">
              <a:latin typeface="Agency FB" panose="020B0503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4500" dirty="0">
                <a:solidFill>
                  <a:srgbClr val="000000"/>
                </a:solidFill>
                <a:latin typeface="Calibri"/>
              </a:rPr>
              <a:t>Every year, hundreds of collegiate football players are invited to participate in a week-long scouting combine. Players are evaluated by NFL </a:t>
            </a:r>
            <a:r>
              <a:rPr lang="en-US" sz="4500" dirty="0" smtClean="0">
                <a:solidFill>
                  <a:srgbClr val="000000"/>
                </a:solidFill>
                <a:latin typeface="Calibri"/>
              </a:rPr>
              <a:t>personnel </a:t>
            </a:r>
            <a:r>
              <a:rPr lang="en-US" sz="4500" dirty="0">
                <a:solidFill>
                  <a:srgbClr val="000000"/>
                </a:solidFill>
                <a:latin typeface="Calibri"/>
              </a:rPr>
              <a:t>departments on a series of physical and mental tests. Results from these “</a:t>
            </a:r>
            <a:r>
              <a:rPr lang="en-US" sz="4500" dirty="0" err="1">
                <a:solidFill>
                  <a:srgbClr val="000000"/>
                </a:solidFill>
                <a:latin typeface="Calibri"/>
              </a:rPr>
              <a:t>measurables</a:t>
            </a:r>
            <a:r>
              <a:rPr lang="en-US" sz="4500" dirty="0">
                <a:solidFill>
                  <a:srgbClr val="000000"/>
                </a:solidFill>
                <a:latin typeface="Calibri"/>
              </a:rPr>
              <a:t>” influence positioning in the ensuing NFL </a:t>
            </a:r>
            <a:r>
              <a:rPr lang="en-US" sz="4500" dirty="0" smtClean="0">
                <a:solidFill>
                  <a:srgbClr val="000000"/>
                </a:solidFill>
                <a:latin typeface="Calibri"/>
              </a:rPr>
              <a:t>draft. </a:t>
            </a:r>
            <a:r>
              <a:rPr lang="en-US" sz="4500" dirty="0">
                <a:solidFill>
                  <a:srgbClr val="000000"/>
                </a:solidFill>
                <a:latin typeface="Calibri"/>
              </a:rPr>
              <a:t>Our goal </a:t>
            </a:r>
            <a:r>
              <a:rPr lang="en-US" sz="4500" dirty="0" smtClean="0">
                <a:solidFill>
                  <a:srgbClr val="000000"/>
                </a:solidFill>
                <a:latin typeface="Calibri"/>
              </a:rPr>
              <a:t>was </a:t>
            </a:r>
            <a:r>
              <a:rPr lang="en-US" sz="4500" dirty="0">
                <a:solidFill>
                  <a:srgbClr val="000000"/>
                </a:solidFill>
                <a:latin typeface="Calibri"/>
              </a:rPr>
              <a:t>to determine the association between pre-draft metrics and career performance </a:t>
            </a:r>
            <a:r>
              <a:rPr lang="en-US" sz="4500" dirty="0" smtClean="0">
                <a:solidFill>
                  <a:srgbClr val="000000"/>
                </a:solidFill>
                <a:latin typeface="Calibri"/>
              </a:rPr>
              <a:t>.</a:t>
            </a:r>
            <a:endParaRPr dirty="0"/>
          </a:p>
        </p:txBody>
      </p:sp>
      <p:sp>
        <p:nvSpPr>
          <p:cNvPr id="56" name="CustomShape 8"/>
          <p:cNvSpPr/>
          <p:nvPr/>
        </p:nvSpPr>
        <p:spPr>
          <a:xfrm>
            <a:off x="1104840" y="12519041"/>
            <a:ext cx="10259846" cy="401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220" b="1" dirty="0">
                <a:solidFill>
                  <a:srgbClr val="000000"/>
                </a:solidFill>
                <a:latin typeface="Agency FB" panose="020B0503020202020204" pitchFamily="34" charset="0"/>
              </a:rPr>
              <a:t>Data</a:t>
            </a:r>
            <a:endParaRPr b="1" dirty="0">
              <a:latin typeface="Agency FB" panose="020B0503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4500" dirty="0" smtClean="0">
                <a:solidFill>
                  <a:srgbClr val="000000"/>
                </a:solidFill>
                <a:latin typeface="Calibri"/>
              </a:rPr>
              <a:t>Annual passing</a:t>
            </a:r>
            <a:r>
              <a:rPr lang="en-US" sz="4500" dirty="0">
                <a:solidFill>
                  <a:srgbClr val="000000"/>
                </a:solidFill>
                <a:latin typeface="Calibri"/>
              </a:rPr>
              <a:t>, rushing and receiving </a:t>
            </a:r>
            <a:r>
              <a:rPr lang="en-US" sz="4500" dirty="0" smtClean="0">
                <a:solidFill>
                  <a:srgbClr val="000000"/>
                </a:solidFill>
                <a:latin typeface="Calibri"/>
              </a:rPr>
              <a:t>data: Pro-football-reference.com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4500" dirty="0">
                <a:solidFill>
                  <a:srgbClr val="000000"/>
                </a:solidFill>
                <a:latin typeface="Calibri"/>
              </a:rPr>
              <a:t>Scouting combine and player database: NFLsavant.com</a:t>
            </a:r>
            <a:endParaRPr dirty="0"/>
          </a:p>
        </p:txBody>
      </p:sp>
      <p:sp>
        <p:nvSpPr>
          <p:cNvPr id="57" name="CustomShape 9"/>
          <p:cNvSpPr/>
          <p:nvPr/>
        </p:nvSpPr>
        <p:spPr>
          <a:xfrm>
            <a:off x="1104840" y="17190979"/>
            <a:ext cx="9410400" cy="5151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220" b="1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Processing and Database Design</a:t>
            </a:r>
            <a:endParaRPr sz="6220" b="1" dirty="0">
              <a:latin typeface="Agency FB" panose="020B0503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4500" dirty="0">
                <a:solidFill>
                  <a:srgbClr val="000000"/>
                </a:solidFill>
                <a:latin typeface="Calibri"/>
              </a:rPr>
              <a:t>We used pandas to wrangle and clean .csv files obtained online. Then, processed .csv files were merged and stored in relational databases with sqlite3 to handle analysis queries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63" y="21692994"/>
            <a:ext cx="7895141" cy="7237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Agency FB</vt:lpstr>
      <vt:lpstr>Arial</vt:lpstr>
      <vt:lpstr>Calibri</vt:lpstr>
      <vt:lpstr>DejaVu Sans</vt:lpstr>
      <vt:lpstr>StarSymbol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Rich Lee</cp:lastModifiedBy>
  <cp:revision>1</cp:revision>
  <dcterms:modified xsi:type="dcterms:W3CDTF">2016-03-14T19:21:53Z</dcterms:modified>
</cp:coreProperties>
</file>