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x="18288000" cy="10287000"/>
  <p:notesSz cx="6858000" cy="9144000"/>
  <p:embeddedFontLst>
    <p:embeddedFont>
      <p:font typeface="Baloo" charset="1" panose="03080902040302020200"/>
      <p:regular r:id="rId40"/>
    </p:embeddedFont>
    <p:embeddedFont>
      <p:font typeface="Clear Sans" charset="1" panose="020B0503030202020304"/>
      <p:regular r:id="rId41"/>
    </p:embeddedFont>
    <p:embeddedFont>
      <p:font typeface="Clear Sans Bold" charset="1" panose="020B0803030202020304"/>
      <p:regular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2.gif"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7.gif"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7.gif"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7.gif"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7.gif"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7.gif"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7.gif"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7.gif"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4.gif"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7.gif"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7.gif"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7.gif"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7.gif"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7.gif"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7.gif"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7.gif"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7.gif"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12.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7.gif"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4.gif"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7.gif"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7.gif"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7.gif"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7.gif"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2.gif"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4.gif"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7.gif"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7D8AAB"/>
        </a:solidFill>
      </p:bgPr>
    </p:bg>
    <p:spTree>
      <p:nvGrpSpPr>
        <p:cNvPr id="1" name=""/>
        <p:cNvGrpSpPr/>
        <p:nvPr/>
      </p:nvGrpSpPr>
      <p:grpSpPr>
        <a:xfrm>
          <a:off x="0" y="0"/>
          <a:ext cx="0" cy="0"/>
          <a:chOff x="0" y="0"/>
          <a:chExt cx="0" cy="0"/>
        </a:xfrm>
      </p:grpSpPr>
      <p:grpSp>
        <p:nvGrpSpPr>
          <p:cNvPr name="Group 2" id="2"/>
          <p:cNvGrpSpPr/>
          <p:nvPr/>
        </p:nvGrpSpPr>
        <p:grpSpPr>
          <a:xfrm rot="0">
            <a:off x="1028700" y="2276484"/>
            <a:ext cx="15555091" cy="6100426"/>
            <a:chOff x="0" y="0"/>
            <a:chExt cx="20740121" cy="8133902"/>
          </a:xfrm>
        </p:grpSpPr>
        <p:sp>
          <p:nvSpPr>
            <p:cNvPr name="TextBox 3" id="3"/>
            <p:cNvSpPr txBox="true"/>
            <p:nvPr/>
          </p:nvSpPr>
          <p:spPr>
            <a:xfrm rot="0">
              <a:off x="0" y="1282264"/>
              <a:ext cx="20740121" cy="5080000"/>
            </a:xfrm>
            <a:prstGeom prst="rect">
              <a:avLst/>
            </a:prstGeom>
          </p:spPr>
          <p:txBody>
            <a:bodyPr anchor="t" rtlCol="false" tIns="0" lIns="0" bIns="0" rIns="0">
              <a:spAutoFit/>
            </a:bodyPr>
            <a:lstStyle/>
            <a:p>
              <a:pPr algn="ctr">
                <a:lnSpc>
                  <a:spcPts val="15000"/>
                </a:lnSpc>
              </a:pPr>
              <a:r>
                <a:rPr lang="en-US" sz="12500">
                  <a:solidFill>
                    <a:srgbClr val="FFFAEF"/>
                  </a:solidFill>
                  <a:latin typeface="Baloo"/>
                  <a:ea typeface="Baloo"/>
                  <a:cs typeface="Baloo"/>
                  <a:sym typeface="Baloo"/>
                </a:rPr>
                <a:t>Data Structures &amp; Algorithms</a:t>
              </a:r>
            </a:p>
          </p:txBody>
        </p:sp>
        <p:sp>
          <p:nvSpPr>
            <p:cNvPr name="TextBox 4" id="4"/>
            <p:cNvSpPr txBox="true"/>
            <p:nvPr/>
          </p:nvSpPr>
          <p:spPr>
            <a:xfrm rot="0">
              <a:off x="0" y="7237564"/>
              <a:ext cx="20740121" cy="902547"/>
            </a:xfrm>
            <a:prstGeom prst="rect">
              <a:avLst/>
            </a:prstGeom>
          </p:spPr>
          <p:txBody>
            <a:bodyPr anchor="t" rtlCol="false" tIns="0" lIns="0" bIns="0" rIns="0">
              <a:spAutoFit/>
            </a:bodyPr>
            <a:lstStyle/>
            <a:p>
              <a:pPr algn="ctr">
                <a:lnSpc>
                  <a:spcPts val="5740"/>
                </a:lnSpc>
              </a:pPr>
            </a:p>
          </p:txBody>
        </p:sp>
        <p:sp>
          <p:nvSpPr>
            <p:cNvPr name="TextBox 5" id="5"/>
            <p:cNvSpPr txBox="true"/>
            <p:nvPr/>
          </p:nvSpPr>
          <p:spPr>
            <a:xfrm rot="0">
              <a:off x="0" y="-69779"/>
              <a:ext cx="20740121" cy="729615"/>
            </a:xfrm>
            <a:prstGeom prst="rect">
              <a:avLst/>
            </a:prstGeom>
          </p:spPr>
          <p:txBody>
            <a:bodyPr anchor="t" rtlCol="false" tIns="0" lIns="0" bIns="0" rIns="0">
              <a:spAutoFit/>
            </a:bodyPr>
            <a:lstStyle/>
            <a:p>
              <a:pPr algn="ctr">
                <a:lnSpc>
                  <a:spcPts val="4620"/>
                </a:lnSpc>
              </a:pPr>
              <a:r>
                <a:rPr lang="en-US" sz="3300">
                  <a:solidFill>
                    <a:srgbClr val="FFFAEF"/>
                  </a:solidFill>
                  <a:latin typeface="Clear Sans"/>
                  <a:ea typeface="Clear Sans"/>
                  <a:cs typeface="Clear Sans"/>
                  <a:sym typeface="Clear Sans"/>
                </a:rPr>
                <a:t>Duong Bao Long - BH02012</a:t>
              </a:r>
            </a:p>
          </p:txBody>
        </p:sp>
      </p:grpSp>
      <p:pic>
        <p:nvPicPr>
          <p:cNvPr name="Picture 6" id="6"/>
          <p:cNvPicPr>
            <a:picLocks noChangeAspect="true"/>
          </p:cNvPicPr>
          <p:nvPr/>
        </p:nvPicPr>
        <p:blipFill>
          <a:blip r:embed="rId2"/>
          <a:srcRect l="64771" t="21970" r="0" b="0"/>
          <a:stretch>
            <a:fillRect/>
          </a:stretch>
        </p:blipFill>
        <p:spPr>
          <a:xfrm flipH="false" flipV="false" rot="5400000">
            <a:off x="2310738" y="4172522"/>
            <a:ext cx="3803740" cy="8425216"/>
          </a:xfrm>
          <a:prstGeom prst="rect">
            <a:avLst/>
          </a:prstGeom>
        </p:spPr>
      </p:pic>
      <p:grpSp>
        <p:nvGrpSpPr>
          <p:cNvPr name="Group 7" id="7"/>
          <p:cNvGrpSpPr/>
          <p:nvPr/>
        </p:nvGrpSpPr>
        <p:grpSpPr>
          <a:xfrm rot="0">
            <a:off x="1028700" y="1028700"/>
            <a:ext cx="367402" cy="346352"/>
            <a:chOff x="0" y="0"/>
            <a:chExt cx="489869" cy="461803"/>
          </a:xfrm>
        </p:grpSpPr>
        <p:sp>
          <p:nvSpPr>
            <p:cNvPr name="AutoShape 8" id="8"/>
            <p:cNvSpPr/>
            <p:nvPr/>
          </p:nvSpPr>
          <p:spPr>
            <a:xfrm rot="0">
              <a:off x="0" y="0"/>
              <a:ext cx="489869" cy="0"/>
            </a:xfrm>
            <a:prstGeom prst="line">
              <a:avLst/>
            </a:prstGeom>
            <a:ln cap="rnd" w="50800">
              <a:solidFill>
                <a:srgbClr val="FFFAEF"/>
              </a:solidFill>
              <a:prstDash val="solid"/>
              <a:headEnd type="none" len="sm" w="sm"/>
              <a:tailEnd type="none" len="sm" w="sm"/>
            </a:ln>
          </p:spPr>
        </p:sp>
        <p:sp>
          <p:nvSpPr>
            <p:cNvPr name="AutoShape 9" id="9"/>
            <p:cNvSpPr/>
            <p:nvPr/>
          </p:nvSpPr>
          <p:spPr>
            <a:xfrm rot="0">
              <a:off x="0" y="205275"/>
              <a:ext cx="489869" cy="0"/>
            </a:xfrm>
            <a:prstGeom prst="line">
              <a:avLst/>
            </a:prstGeom>
            <a:ln cap="rnd" w="50800">
              <a:solidFill>
                <a:srgbClr val="FFFAEF"/>
              </a:solidFill>
              <a:prstDash val="solid"/>
              <a:headEnd type="none" len="sm" w="sm"/>
              <a:tailEnd type="none" len="sm" w="sm"/>
            </a:ln>
          </p:spPr>
        </p:sp>
        <p:sp>
          <p:nvSpPr>
            <p:cNvPr name="AutoShape 10" id="10"/>
            <p:cNvSpPr/>
            <p:nvPr/>
          </p:nvSpPr>
          <p:spPr>
            <a:xfrm rot="0">
              <a:off x="0" y="410931"/>
              <a:ext cx="489869" cy="0"/>
            </a:xfrm>
            <a:prstGeom prst="line">
              <a:avLst/>
            </a:prstGeom>
            <a:ln cap="rnd" w="50800">
              <a:solidFill>
                <a:srgbClr val="FFFAEF"/>
              </a:solidFill>
              <a:prstDash val="solid"/>
              <a:headEnd type="none" len="sm" w="sm"/>
              <a:tailEnd type="none" len="sm" w="sm"/>
            </a:ln>
          </p:spPr>
        </p:sp>
      </p:grpSp>
      <p:grpSp>
        <p:nvGrpSpPr>
          <p:cNvPr name="Group 11" id="11"/>
          <p:cNvGrpSpPr/>
          <p:nvPr/>
        </p:nvGrpSpPr>
        <p:grpSpPr>
          <a:xfrm rot="0">
            <a:off x="16356600" y="9076225"/>
            <a:ext cx="902700" cy="182075"/>
            <a:chOff x="0" y="0"/>
            <a:chExt cx="2128209" cy="429260"/>
          </a:xfrm>
        </p:grpSpPr>
        <p:sp>
          <p:nvSpPr>
            <p:cNvPr name="Freeform 12" id="12"/>
            <p:cNvSpPr/>
            <p:nvPr/>
          </p:nvSpPr>
          <p:spPr>
            <a:xfrm flipH="false" flipV="false" rot="0">
              <a:off x="0" y="-5080"/>
              <a:ext cx="2128209" cy="434340"/>
            </a:xfrm>
            <a:custGeom>
              <a:avLst/>
              <a:gdLst/>
              <a:ahLst/>
              <a:cxnLst/>
              <a:rect r="r" b="b" t="t" l="l"/>
              <a:pathLst>
                <a:path h="434340" w="2128209">
                  <a:moveTo>
                    <a:pt x="2110429" y="187960"/>
                  </a:moveTo>
                  <a:lnTo>
                    <a:pt x="1848809" y="11430"/>
                  </a:lnTo>
                  <a:cubicBezTo>
                    <a:pt x="1831029" y="0"/>
                    <a:pt x="1808169" y="3810"/>
                    <a:pt x="1795469" y="21590"/>
                  </a:cubicBezTo>
                  <a:cubicBezTo>
                    <a:pt x="1784039" y="39370"/>
                    <a:pt x="1787849" y="62230"/>
                    <a:pt x="1805629" y="74930"/>
                  </a:cubicBezTo>
                  <a:lnTo>
                    <a:pt x="1964379" y="181610"/>
                  </a:lnTo>
                  <a:lnTo>
                    <a:pt x="0" y="181610"/>
                  </a:lnTo>
                  <a:lnTo>
                    <a:pt x="0" y="257810"/>
                  </a:lnTo>
                  <a:lnTo>
                    <a:pt x="1964379" y="257810"/>
                  </a:lnTo>
                  <a:lnTo>
                    <a:pt x="1805629" y="364490"/>
                  </a:lnTo>
                  <a:cubicBezTo>
                    <a:pt x="1787849" y="375920"/>
                    <a:pt x="1784039" y="400050"/>
                    <a:pt x="1795469" y="417830"/>
                  </a:cubicBezTo>
                  <a:cubicBezTo>
                    <a:pt x="1803089" y="429260"/>
                    <a:pt x="1814519" y="434340"/>
                    <a:pt x="1827219" y="434340"/>
                  </a:cubicBezTo>
                  <a:cubicBezTo>
                    <a:pt x="1834839" y="434340"/>
                    <a:pt x="1842459" y="431800"/>
                    <a:pt x="1848809" y="427990"/>
                  </a:cubicBezTo>
                  <a:lnTo>
                    <a:pt x="2111699" y="251460"/>
                  </a:lnTo>
                  <a:cubicBezTo>
                    <a:pt x="2121859" y="243840"/>
                    <a:pt x="2128209" y="232410"/>
                    <a:pt x="2128209" y="219710"/>
                  </a:cubicBezTo>
                  <a:cubicBezTo>
                    <a:pt x="2128209" y="207010"/>
                    <a:pt x="2121859" y="195580"/>
                    <a:pt x="2110429" y="187960"/>
                  </a:cubicBezTo>
                  <a:close/>
                </a:path>
              </a:pathLst>
            </a:custGeom>
            <a:solidFill>
              <a:srgbClr val="FFFAEF"/>
            </a:solidFill>
          </p:spPr>
        </p:sp>
      </p:grpSp>
      <p:pic>
        <p:nvPicPr>
          <p:cNvPr name="Picture 13" id="13"/>
          <p:cNvPicPr>
            <a:picLocks noChangeAspect="true"/>
          </p:cNvPicPr>
          <p:nvPr/>
        </p:nvPicPr>
        <p:blipFill>
          <a:blip r:embed="rId3"/>
          <a:srcRect l="0" t="0" r="0" b="0"/>
          <a:stretch>
            <a:fillRect/>
          </a:stretch>
        </p:blipFill>
        <p:spPr>
          <a:xfrm flipH="false" flipV="false" rot="-7094170">
            <a:off x="14148180" y="-2590072"/>
            <a:ext cx="7036829" cy="7237544"/>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CDFFD8">
                <a:alpha val="100000"/>
              </a:srgbClr>
            </a:gs>
            <a:gs pos="100000">
              <a:srgbClr val="94B9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776060">
            <a:off x="12219516" y="-1981356"/>
            <a:ext cx="8338090" cy="7254138"/>
          </a:xfrm>
          <a:custGeom>
            <a:avLst/>
            <a:gdLst/>
            <a:ahLst/>
            <a:cxnLst/>
            <a:rect r="r" b="b" t="t" l="l"/>
            <a:pathLst>
              <a:path h="7254138" w="8338090">
                <a:moveTo>
                  <a:pt x="0" y="0"/>
                </a:moveTo>
                <a:lnTo>
                  <a:pt x="8338090" y="0"/>
                </a:lnTo>
                <a:lnTo>
                  <a:pt x="8338090" y="7254138"/>
                </a:lnTo>
                <a:lnTo>
                  <a:pt x="0" y="72541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rnd">
            <a:noFill/>
            <a:prstDash val="lgDash"/>
            <a:round/>
          </a:ln>
        </p:spPr>
      </p:sp>
      <p:sp>
        <p:nvSpPr>
          <p:cNvPr name="TextBox 3" id="3"/>
          <p:cNvSpPr txBox="true"/>
          <p:nvPr/>
        </p:nvSpPr>
        <p:spPr>
          <a:xfrm rot="0">
            <a:off x="1028700" y="2596538"/>
            <a:ext cx="16230600" cy="923925"/>
          </a:xfrm>
          <a:prstGeom prst="rect">
            <a:avLst/>
          </a:prstGeom>
        </p:spPr>
        <p:txBody>
          <a:bodyPr anchor="t" rtlCol="false" tIns="0" lIns="0" bIns="0" rIns="0">
            <a:spAutoFit/>
          </a:bodyPr>
          <a:lstStyle/>
          <a:p>
            <a:pPr algn="l">
              <a:lnSpc>
                <a:spcPts val="7320"/>
              </a:lnSpc>
            </a:pPr>
            <a:r>
              <a:rPr lang="en-US" sz="6100">
                <a:solidFill>
                  <a:srgbClr val="000000"/>
                </a:solidFill>
                <a:latin typeface="Baloo"/>
                <a:ea typeface="Baloo"/>
                <a:cs typeface="Baloo"/>
                <a:sym typeface="Baloo"/>
              </a:rPr>
              <a:t>Data Retrieval and Processing</a:t>
            </a:r>
          </a:p>
        </p:txBody>
      </p:sp>
      <p:sp>
        <p:nvSpPr>
          <p:cNvPr name="TextBox 4" id="4"/>
          <p:cNvSpPr txBox="true"/>
          <p:nvPr/>
        </p:nvSpPr>
        <p:spPr>
          <a:xfrm rot="0">
            <a:off x="1028700" y="4013008"/>
            <a:ext cx="17259300" cy="4863465"/>
          </a:xfrm>
          <a:prstGeom prst="rect">
            <a:avLst/>
          </a:prstGeom>
        </p:spPr>
        <p:txBody>
          <a:bodyPr anchor="t" rtlCol="false" tIns="0" lIns="0" bIns="0" rIns="0">
            <a:spAutoFit/>
          </a:bodyPr>
          <a:lstStyle/>
          <a:p>
            <a:pPr algn="l" marL="712467" indent="-356233" lvl="1">
              <a:lnSpc>
                <a:spcPts val="4289"/>
              </a:lnSpc>
              <a:buFont typeface="Arial"/>
              <a:buChar char="•"/>
            </a:pPr>
            <a:r>
              <a:rPr lang="en-US" sz="3299">
                <a:solidFill>
                  <a:srgbClr val="000000"/>
                </a:solidFill>
                <a:latin typeface="Clear Sans"/>
                <a:ea typeface="Clear Sans"/>
                <a:cs typeface="Clear Sans"/>
                <a:sym typeface="Clear Sans"/>
              </a:rPr>
              <a:t>Stacks: Ideal for scenarios requiring LIFO (Last-In, First-Out) order.</a:t>
            </a:r>
          </a:p>
          <a:p>
            <a:pPr algn="l" marL="712467" indent="-356233" lvl="1">
              <a:lnSpc>
                <a:spcPts val="4289"/>
              </a:lnSpc>
              <a:buFont typeface="Arial"/>
              <a:buChar char="•"/>
            </a:pPr>
            <a:r>
              <a:rPr lang="en-US" sz="3299">
                <a:solidFill>
                  <a:srgbClr val="000000"/>
                </a:solidFill>
                <a:latin typeface="Clear Sans"/>
                <a:ea typeface="Clear Sans"/>
                <a:cs typeface="Clear Sans"/>
                <a:sym typeface="Clear Sans"/>
              </a:rPr>
              <a:t>Example: Undo/redo functionality in software.</a:t>
            </a:r>
          </a:p>
          <a:p>
            <a:pPr algn="l" marL="712467" indent="-356233" lvl="1">
              <a:lnSpc>
                <a:spcPts val="4289"/>
              </a:lnSpc>
              <a:buFont typeface="Arial"/>
              <a:buChar char="•"/>
            </a:pPr>
            <a:r>
              <a:rPr lang="en-US" sz="3299">
                <a:solidFill>
                  <a:srgbClr val="000000"/>
                </a:solidFill>
                <a:latin typeface="Clear Sans"/>
                <a:ea typeface="Clear Sans"/>
                <a:cs typeface="Clear Sans"/>
                <a:sym typeface="Clear Sans"/>
              </a:rPr>
              <a:t>Queues: Perfect for FIFO (First-In, First-Out) situations.</a:t>
            </a:r>
          </a:p>
          <a:p>
            <a:pPr algn="l" marL="712467" indent="-356233" lvl="1">
              <a:lnSpc>
                <a:spcPts val="4289"/>
              </a:lnSpc>
              <a:buFont typeface="Arial"/>
              <a:buChar char="•"/>
            </a:pPr>
            <a:r>
              <a:rPr lang="en-US" sz="3299">
                <a:solidFill>
                  <a:srgbClr val="000000"/>
                </a:solidFill>
                <a:latin typeface="Clear Sans"/>
                <a:ea typeface="Clear Sans"/>
                <a:cs typeface="Clear Sans"/>
                <a:sym typeface="Clear Sans"/>
              </a:rPr>
              <a:t>Example: Handling print jobs or processing tasks in the order they arrive.</a:t>
            </a:r>
          </a:p>
          <a:p>
            <a:pPr algn="l" marL="712467" indent="-356233" lvl="1">
              <a:lnSpc>
                <a:spcPts val="4289"/>
              </a:lnSpc>
              <a:buFont typeface="Arial"/>
              <a:buChar char="•"/>
            </a:pPr>
            <a:r>
              <a:rPr lang="en-US" sz="3299">
                <a:solidFill>
                  <a:srgbClr val="000000"/>
                </a:solidFill>
                <a:latin typeface="Clear Sans"/>
                <a:ea typeface="Clear Sans"/>
                <a:cs typeface="Clear Sans"/>
                <a:sym typeface="Clear Sans"/>
              </a:rPr>
              <a:t>Trees: Efficient for searching (e.g., binary search trees) and hierarchical data representation.</a:t>
            </a:r>
          </a:p>
          <a:p>
            <a:pPr algn="l" marL="712467" indent="-356233" lvl="1">
              <a:lnSpc>
                <a:spcPts val="4289"/>
              </a:lnSpc>
              <a:buFont typeface="Arial"/>
              <a:buChar char="•"/>
            </a:pPr>
            <a:r>
              <a:rPr lang="en-US" sz="3299">
                <a:solidFill>
                  <a:srgbClr val="000000"/>
                </a:solidFill>
                <a:latin typeface="Clear Sans"/>
                <a:ea typeface="Clear Sans"/>
                <a:cs typeface="Clear Sans"/>
                <a:sym typeface="Clear Sans"/>
              </a:rPr>
              <a:t>Gr</a:t>
            </a:r>
            <a:r>
              <a:rPr lang="en-US" sz="3299">
                <a:solidFill>
                  <a:srgbClr val="000000"/>
                </a:solidFill>
                <a:latin typeface="Clear Sans"/>
                <a:ea typeface="Clear Sans"/>
                <a:cs typeface="Clear Sans"/>
                <a:sym typeface="Clear Sans"/>
              </a:rPr>
              <a:t>aphs: Enable you to perform operations like finding shortest paths, detecting cycles, and traversing networks.</a:t>
            </a:r>
          </a:p>
          <a:p>
            <a:pPr algn="l">
              <a:lnSpc>
                <a:spcPts val="428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C52FF">
                <a:alpha val="100000"/>
              </a:srgbClr>
            </a:gs>
            <a:gs pos="100000">
              <a:srgbClr val="00BF63">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776060">
            <a:off x="12219516" y="-1981356"/>
            <a:ext cx="8338090" cy="7254138"/>
          </a:xfrm>
          <a:custGeom>
            <a:avLst/>
            <a:gdLst/>
            <a:ahLst/>
            <a:cxnLst/>
            <a:rect r="r" b="b" t="t" l="l"/>
            <a:pathLst>
              <a:path h="7254138" w="8338090">
                <a:moveTo>
                  <a:pt x="0" y="0"/>
                </a:moveTo>
                <a:lnTo>
                  <a:pt x="8338090" y="0"/>
                </a:lnTo>
                <a:lnTo>
                  <a:pt x="8338090" y="7254138"/>
                </a:lnTo>
                <a:lnTo>
                  <a:pt x="0" y="72541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rnd">
            <a:noFill/>
            <a:prstDash val="lgDash"/>
            <a:round/>
          </a:ln>
        </p:spPr>
      </p:sp>
      <p:sp>
        <p:nvSpPr>
          <p:cNvPr name="TextBox 3" id="3"/>
          <p:cNvSpPr txBox="true"/>
          <p:nvPr/>
        </p:nvSpPr>
        <p:spPr>
          <a:xfrm rot="0">
            <a:off x="1028700" y="2596538"/>
            <a:ext cx="16230600" cy="4619625"/>
          </a:xfrm>
          <a:prstGeom prst="rect">
            <a:avLst/>
          </a:prstGeom>
        </p:spPr>
        <p:txBody>
          <a:bodyPr anchor="t" rtlCol="false" tIns="0" lIns="0" bIns="0" rIns="0">
            <a:spAutoFit/>
          </a:bodyPr>
          <a:lstStyle/>
          <a:p>
            <a:pPr algn="l">
              <a:lnSpc>
                <a:spcPts val="7320"/>
              </a:lnSpc>
            </a:pPr>
            <a:r>
              <a:rPr lang="en-US" sz="6100">
                <a:solidFill>
                  <a:srgbClr val="000000"/>
                </a:solidFill>
                <a:latin typeface="Baloo"/>
                <a:ea typeface="Baloo"/>
                <a:cs typeface="Baloo"/>
                <a:sym typeface="Baloo"/>
              </a:rPr>
              <a:t>Classification of Data Structures</a:t>
            </a:r>
          </a:p>
          <a:p>
            <a:pPr algn="l">
              <a:lnSpc>
                <a:spcPts val="7320"/>
              </a:lnSpc>
            </a:pPr>
          </a:p>
          <a:p>
            <a:pPr algn="l">
              <a:lnSpc>
                <a:spcPts val="7320"/>
              </a:lnSpc>
            </a:pPr>
          </a:p>
          <a:p>
            <a:pPr algn="l">
              <a:lnSpc>
                <a:spcPts val="7320"/>
              </a:lnSpc>
            </a:pPr>
          </a:p>
          <a:p>
            <a:pPr algn="l">
              <a:lnSpc>
                <a:spcPts val="7320"/>
              </a:lnSpc>
            </a:pPr>
          </a:p>
        </p:txBody>
      </p:sp>
      <p:sp>
        <p:nvSpPr>
          <p:cNvPr name="TextBox 4" id="4"/>
          <p:cNvSpPr txBox="true"/>
          <p:nvPr/>
        </p:nvSpPr>
        <p:spPr>
          <a:xfrm rot="0">
            <a:off x="1028700" y="4013008"/>
            <a:ext cx="17259300" cy="5949315"/>
          </a:xfrm>
          <a:prstGeom prst="rect">
            <a:avLst/>
          </a:prstGeom>
        </p:spPr>
        <p:txBody>
          <a:bodyPr anchor="t" rtlCol="false" tIns="0" lIns="0" bIns="0" rIns="0">
            <a:spAutoFit/>
          </a:bodyPr>
          <a:lstStyle/>
          <a:p>
            <a:pPr algn="l">
              <a:lnSpc>
                <a:spcPts val="4289"/>
              </a:lnSpc>
            </a:pPr>
            <a:r>
              <a:rPr lang="en-US" sz="3299" b="true">
                <a:solidFill>
                  <a:srgbClr val="000000"/>
                </a:solidFill>
                <a:latin typeface="Clear Sans Bold"/>
                <a:ea typeface="Clear Sans Bold"/>
                <a:cs typeface="Clear Sans Bold"/>
                <a:sym typeface="Clear Sans Bold"/>
              </a:rPr>
              <a:t>Types of Data Structures:</a:t>
            </a:r>
          </a:p>
          <a:p>
            <a:pPr algn="l">
              <a:lnSpc>
                <a:spcPts val="4289"/>
              </a:lnSpc>
            </a:pPr>
            <a:r>
              <a:rPr lang="en-US" sz="3299">
                <a:solidFill>
                  <a:srgbClr val="000000"/>
                </a:solidFill>
                <a:latin typeface="Clear Sans"/>
                <a:ea typeface="Clear Sans"/>
                <a:cs typeface="Clear Sans"/>
                <a:sym typeface="Clear Sans"/>
              </a:rPr>
              <a:t>Data structures can be broadly classified into two main categories:</a:t>
            </a:r>
          </a:p>
          <a:p>
            <a:pPr algn="l">
              <a:lnSpc>
                <a:spcPts val="4289"/>
              </a:lnSpc>
            </a:pPr>
            <a:r>
              <a:rPr lang="en-US" sz="3299">
                <a:solidFill>
                  <a:srgbClr val="000000"/>
                </a:solidFill>
                <a:latin typeface="Clear Sans"/>
                <a:ea typeface="Clear Sans"/>
                <a:cs typeface="Clear Sans"/>
                <a:sym typeface="Clear Sans"/>
              </a:rPr>
              <a:t>1. Linear Data Structures</a:t>
            </a:r>
          </a:p>
          <a:p>
            <a:pPr algn="l" marL="712467" indent="-356233" lvl="1">
              <a:lnSpc>
                <a:spcPts val="4289"/>
              </a:lnSpc>
              <a:buFont typeface="Arial"/>
              <a:buChar char="•"/>
            </a:pPr>
            <a:r>
              <a:rPr lang="en-US" sz="3299">
                <a:solidFill>
                  <a:srgbClr val="000000"/>
                </a:solidFill>
                <a:latin typeface="Clear Sans"/>
                <a:ea typeface="Clear Sans"/>
                <a:cs typeface="Clear Sans"/>
                <a:sym typeface="Clear Sans"/>
              </a:rPr>
              <a:t>Definition: Data elements are arranged in a sequential, linear order. Each element has a unique predecessor (except the first) and a unique successor (except the last).</a:t>
            </a:r>
          </a:p>
          <a:p>
            <a:pPr algn="l">
              <a:lnSpc>
                <a:spcPts val="4289"/>
              </a:lnSpc>
            </a:pPr>
            <a:r>
              <a:rPr lang="en-US" sz="3299">
                <a:solidFill>
                  <a:srgbClr val="000000"/>
                </a:solidFill>
                <a:latin typeface="Clear Sans"/>
                <a:ea typeface="Clear Sans"/>
                <a:cs typeface="Clear Sans"/>
                <a:sym typeface="Clear Sans"/>
              </a:rPr>
              <a:t>2. Non-Linear Data Structures</a:t>
            </a:r>
          </a:p>
          <a:p>
            <a:pPr algn="l" marL="712467" indent="-356233" lvl="1">
              <a:lnSpc>
                <a:spcPts val="4289"/>
              </a:lnSpc>
              <a:buFont typeface="Arial"/>
              <a:buChar char="•"/>
            </a:pPr>
            <a:r>
              <a:rPr lang="en-US" sz="3299">
                <a:solidFill>
                  <a:srgbClr val="000000"/>
                </a:solidFill>
                <a:latin typeface="Clear Sans"/>
                <a:ea typeface="Clear Sans"/>
                <a:cs typeface="Clear Sans"/>
                <a:sym typeface="Clear Sans"/>
              </a:rPr>
              <a:t>Definition: Data elements are not arranged in a sequence.</a:t>
            </a:r>
          </a:p>
          <a:p>
            <a:pPr algn="l" marL="712467" indent="-356233" lvl="1">
              <a:lnSpc>
                <a:spcPts val="4289"/>
              </a:lnSpc>
              <a:buFont typeface="Arial"/>
              <a:buChar char="•"/>
            </a:pPr>
          </a:p>
          <a:p>
            <a:pPr algn="l" marL="712467" indent="-356233" lvl="1">
              <a:lnSpc>
                <a:spcPts val="4289"/>
              </a:lnSpc>
              <a:buFont typeface="Arial"/>
              <a:buChar char="•"/>
            </a:pPr>
            <a:r>
              <a:rPr lang="en-US" sz="3299">
                <a:solidFill>
                  <a:srgbClr val="000000"/>
                </a:solidFill>
                <a:latin typeface="Clear Sans"/>
                <a:ea typeface="Clear Sans"/>
                <a:cs typeface="Clear Sans"/>
                <a:sym typeface="Clear Sans"/>
              </a:rPr>
              <a:t> They can have multiple paths to access elements.</a:t>
            </a:r>
          </a:p>
          <a:p>
            <a:pPr algn="l">
              <a:lnSpc>
                <a:spcPts val="4289"/>
              </a:lnSpc>
            </a:pPr>
          </a:p>
          <a:p>
            <a:pPr algn="l">
              <a:lnSpc>
                <a:spcPts val="4289"/>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8A1A6"/>
        </a:solidFill>
      </p:bgPr>
    </p:bg>
    <p:spTree>
      <p:nvGrpSpPr>
        <p:cNvPr id="1" name=""/>
        <p:cNvGrpSpPr/>
        <p:nvPr/>
      </p:nvGrpSpPr>
      <p:grpSpPr>
        <a:xfrm>
          <a:off x="0" y="0"/>
          <a:ext cx="0" cy="0"/>
          <a:chOff x="0" y="0"/>
          <a:chExt cx="0" cy="0"/>
        </a:xfrm>
      </p:grpSpPr>
      <p:sp>
        <p:nvSpPr>
          <p:cNvPr name="Freeform 2" id="2"/>
          <p:cNvSpPr/>
          <p:nvPr/>
        </p:nvSpPr>
        <p:spPr>
          <a:xfrm flipH="true" flipV="false" rot="-776060">
            <a:off x="13090255" y="6659931"/>
            <a:ext cx="8338090" cy="7254138"/>
          </a:xfrm>
          <a:custGeom>
            <a:avLst/>
            <a:gdLst/>
            <a:ahLst/>
            <a:cxnLst/>
            <a:rect r="r" b="b" t="t" l="l"/>
            <a:pathLst>
              <a:path h="7254138" w="8338090">
                <a:moveTo>
                  <a:pt x="8338090" y="0"/>
                </a:moveTo>
                <a:lnTo>
                  <a:pt x="0" y="0"/>
                </a:lnTo>
                <a:lnTo>
                  <a:pt x="0" y="7254138"/>
                </a:lnTo>
                <a:lnTo>
                  <a:pt x="8338090" y="7254138"/>
                </a:lnTo>
                <a:lnTo>
                  <a:pt x="8338090" y="0"/>
                </a:lnTo>
                <a:close/>
              </a:path>
            </a:pathLst>
          </a:custGeom>
          <a:blipFill>
            <a:blip r:embed="rId2">
              <a:extLst>
                <a:ext uri="{96DAC541-7B7A-43D3-8B79-37D633B846F1}">
                  <asvg:svgBlip xmlns:asvg="http://schemas.microsoft.com/office/drawing/2016/SVG/main" r:embed="rId3"/>
                </a:ext>
              </a:extLst>
            </a:blip>
            <a:stretch>
              <a:fillRect l="0" t="0" r="0" b="0"/>
            </a:stretch>
          </a:blipFill>
          <a:ln cap="rnd">
            <a:noFill/>
            <a:prstDash val="lgDash"/>
            <a:round/>
          </a:ln>
        </p:spPr>
      </p:sp>
      <p:sp>
        <p:nvSpPr>
          <p:cNvPr name="TextBox 3" id="3"/>
          <p:cNvSpPr txBox="true"/>
          <p:nvPr/>
        </p:nvSpPr>
        <p:spPr>
          <a:xfrm rot="0">
            <a:off x="808653" y="677020"/>
            <a:ext cx="16230600" cy="4619625"/>
          </a:xfrm>
          <a:prstGeom prst="rect">
            <a:avLst/>
          </a:prstGeom>
        </p:spPr>
        <p:txBody>
          <a:bodyPr anchor="t" rtlCol="false" tIns="0" lIns="0" bIns="0" rIns="0">
            <a:spAutoFit/>
          </a:bodyPr>
          <a:lstStyle/>
          <a:p>
            <a:pPr algn="l">
              <a:lnSpc>
                <a:spcPts val="7320"/>
              </a:lnSpc>
            </a:pPr>
            <a:r>
              <a:rPr lang="en-US" sz="6100">
                <a:solidFill>
                  <a:srgbClr val="000000"/>
                </a:solidFill>
                <a:latin typeface="Baloo"/>
                <a:ea typeface="Baloo"/>
                <a:cs typeface="Baloo"/>
                <a:sym typeface="Baloo"/>
              </a:rPr>
              <a:t>Classification of Data Structures</a:t>
            </a:r>
          </a:p>
          <a:p>
            <a:pPr algn="l">
              <a:lnSpc>
                <a:spcPts val="7320"/>
              </a:lnSpc>
            </a:pPr>
          </a:p>
          <a:p>
            <a:pPr algn="l">
              <a:lnSpc>
                <a:spcPts val="7320"/>
              </a:lnSpc>
            </a:pPr>
          </a:p>
          <a:p>
            <a:pPr algn="l">
              <a:lnSpc>
                <a:spcPts val="7320"/>
              </a:lnSpc>
            </a:pPr>
          </a:p>
          <a:p>
            <a:pPr algn="l">
              <a:lnSpc>
                <a:spcPts val="7320"/>
              </a:lnSpc>
            </a:pPr>
          </a:p>
        </p:txBody>
      </p:sp>
      <p:sp>
        <p:nvSpPr>
          <p:cNvPr name="TextBox 4" id="4"/>
          <p:cNvSpPr txBox="true"/>
          <p:nvPr/>
        </p:nvSpPr>
        <p:spPr>
          <a:xfrm rot="0">
            <a:off x="808653" y="2043896"/>
            <a:ext cx="22870508" cy="8121015"/>
          </a:xfrm>
          <a:prstGeom prst="rect">
            <a:avLst/>
          </a:prstGeom>
        </p:spPr>
        <p:txBody>
          <a:bodyPr anchor="t" rtlCol="false" tIns="0" lIns="0" bIns="0" rIns="0">
            <a:spAutoFit/>
          </a:bodyPr>
          <a:lstStyle/>
          <a:p>
            <a:pPr algn="l" marL="712467" indent="-356233" lvl="1">
              <a:lnSpc>
                <a:spcPts val="4289"/>
              </a:lnSpc>
              <a:buAutoNum type="arabicPeriod" startAt="1"/>
            </a:pPr>
            <a:r>
              <a:rPr lang="en-US" sz="3299">
                <a:solidFill>
                  <a:srgbClr val="000000"/>
                </a:solidFill>
                <a:latin typeface="Clear Sans"/>
                <a:ea typeface="Clear Sans"/>
                <a:cs typeface="Clear Sans"/>
                <a:sym typeface="Clear Sans"/>
              </a:rPr>
              <a:t>Linear Data Structures</a:t>
            </a:r>
          </a:p>
          <a:p>
            <a:pPr algn="l" marL="712467" indent="-356233" lvl="1">
              <a:lnSpc>
                <a:spcPts val="4289"/>
              </a:lnSpc>
              <a:buFont typeface="Arial"/>
              <a:buChar char="•"/>
            </a:pPr>
            <a:r>
              <a:rPr lang="en-US" sz="3299">
                <a:solidFill>
                  <a:srgbClr val="000000"/>
                </a:solidFill>
                <a:latin typeface="Clear Sans"/>
                <a:ea typeface="Clear Sans"/>
                <a:cs typeface="Clear Sans"/>
                <a:sym typeface="Clear Sans"/>
              </a:rPr>
              <a:t>Arrays: Contiguous collection of the same type.</a:t>
            </a:r>
          </a:p>
          <a:p>
            <a:pPr algn="l" marL="712467" indent="-356233" lvl="1">
              <a:lnSpc>
                <a:spcPts val="4289"/>
              </a:lnSpc>
              <a:buFont typeface="Arial"/>
              <a:buChar char="•"/>
            </a:pPr>
            <a:r>
              <a:rPr lang="en-US" sz="3299">
                <a:solidFill>
                  <a:srgbClr val="000000"/>
                </a:solidFill>
                <a:latin typeface="Clear Sans"/>
                <a:ea typeface="Clear Sans"/>
                <a:cs typeface="Clear Sans"/>
                <a:sym typeface="Clear Sans"/>
              </a:rPr>
              <a:t>Pros: Fast indexed access.</a:t>
            </a:r>
          </a:p>
          <a:p>
            <a:pPr algn="l" marL="712467" indent="-356233" lvl="1">
              <a:lnSpc>
                <a:spcPts val="4289"/>
              </a:lnSpc>
              <a:buFont typeface="Arial"/>
              <a:buChar char="•"/>
            </a:pPr>
            <a:r>
              <a:rPr lang="en-US" sz="3299">
                <a:solidFill>
                  <a:srgbClr val="000000"/>
                </a:solidFill>
                <a:latin typeface="Clear Sans"/>
                <a:ea typeface="Clear Sans"/>
                <a:cs typeface="Clear Sans"/>
                <a:sym typeface="Clear Sans"/>
              </a:rPr>
              <a:t>Cons: Fixed size, inefficient middle insertions/deletions.</a:t>
            </a:r>
          </a:p>
          <a:p>
            <a:pPr algn="l" marL="712467" indent="-356233" lvl="1">
              <a:lnSpc>
                <a:spcPts val="4289"/>
              </a:lnSpc>
              <a:buFont typeface="Arial"/>
              <a:buChar char="•"/>
            </a:pPr>
            <a:r>
              <a:rPr lang="en-US" sz="3299">
                <a:solidFill>
                  <a:srgbClr val="000000"/>
                </a:solidFill>
                <a:latin typeface="Clear Sans"/>
                <a:ea typeface="Clear Sans"/>
                <a:cs typeface="Clear Sans"/>
                <a:sym typeface="Clear Sans"/>
              </a:rPr>
              <a:t>Stacks: LIFO (Last-In, First-Out).</a:t>
            </a:r>
          </a:p>
          <a:p>
            <a:pPr algn="l" marL="712467" indent="-356233" lvl="1">
              <a:lnSpc>
                <a:spcPts val="4289"/>
              </a:lnSpc>
              <a:buFont typeface="Arial"/>
              <a:buChar char="•"/>
            </a:pPr>
            <a:r>
              <a:rPr lang="en-US" sz="3299">
                <a:solidFill>
                  <a:srgbClr val="000000"/>
                </a:solidFill>
                <a:latin typeface="Clear Sans"/>
                <a:ea typeface="Clear Sans"/>
                <a:cs typeface="Clear Sans"/>
                <a:sym typeface="Clear Sans"/>
              </a:rPr>
              <a:t>Pros: Simple, useful for function calls/undo.</a:t>
            </a:r>
          </a:p>
          <a:p>
            <a:pPr algn="l" marL="712467" indent="-356233" lvl="1">
              <a:lnSpc>
                <a:spcPts val="4289"/>
              </a:lnSpc>
              <a:buFont typeface="Arial"/>
              <a:buChar char="•"/>
            </a:pPr>
            <a:r>
              <a:rPr lang="en-US" sz="3299">
                <a:solidFill>
                  <a:srgbClr val="000000"/>
                </a:solidFill>
                <a:latin typeface="Clear Sans"/>
                <a:ea typeface="Clear Sans"/>
                <a:cs typeface="Clear Sans"/>
                <a:sym typeface="Clear Sans"/>
              </a:rPr>
              <a:t>Cons: Access limited to the top.</a:t>
            </a:r>
          </a:p>
          <a:p>
            <a:pPr algn="l" marL="712467" indent="-356233" lvl="1">
              <a:lnSpc>
                <a:spcPts val="4289"/>
              </a:lnSpc>
              <a:buFont typeface="Arial"/>
              <a:buChar char="•"/>
            </a:pPr>
            <a:r>
              <a:rPr lang="en-US" sz="3299">
                <a:solidFill>
                  <a:srgbClr val="000000"/>
                </a:solidFill>
                <a:latin typeface="Clear Sans"/>
                <a:ea typeface="Clear Sans"/>
                <a:cs typeface="Clear Sans"/>
                <a:sym typeface="Clear Sans"/>
              </a:rPr>
              <a:t>Queues: FIFO (First-In, First-Out).</a:t>
            </a:r>
          </a:p>
          <a:p>
            <a:pPr algn="l" marL="712467" indent="-356233" lvl="1">
              <a:lnSpc>
                <a:spcPts val="4289"/>
              </a:lnSpc>
              <a:buFont typeface="Arial"/>
              <a:buChar char="•"/>
            </a:pPr>
            <a:r>
              <a:rPr lang="en-US" sz="3299">
                <a:solidFill>
                  <a:srgbClr val="000000"/>
                </a:solidFill>
                <a:latin typeface="Clear Sans"/>
                <a:ea typeface="Clear Sans"/>
                <a:cs typeface="Clear Sans"/>
                <a:sym typeface="Clear Sans"/>
              </a:rPr>
              <a:t>Pros: Manages tasks in arrival order.</a:t>
            </a:r>
          </a:p>
          <a:p>
            <a:pPr algn="l" marL="712467" indent="-356233" lvl="1">
              <a:lnSpc>
                <a:spcPts val="4289"/>
              </a:lnSpc>
              <a:buFont typeface="Arial"/>
              <a:buChar char="•"/>
            </a:pPr>
            <a:r>
              <a:rPr lang="en-US" sz="3299">
                <a:solidFill>
                  <a:srgbClr val="000000"/>
                </a:solidFill>
                <a:latin typeface="Clear Sans"/>
                <a:ea typeface="Clear Sans"/>
                <a:cs typeface="Clear Sans"/>
                <a:sym typeface="Clear Sans"/>
              </a:rPr>
              <a:t>Cons: Access limited to front and rear.</a:t>
            </a:r>
          </a:p>
          <a:p>
            <a:pPr algn="l" marL="712467" indent="-356233" lvl="1">
              <a:lnSpc>
                <a:spcPts val="4289"/>
              </a:lnSpc>
              <a:buFont typeface="Arial"/>
              <a:buChar char="•"/>
            </a:pPr>
            <a:r>
              <a:rPr lang="en-US" sz="3299">
                <a:solidFill>
                  <a:srgbClr val="000000"/>
                </a:solidFill>
                <a:latin typeface="Clear Sans"/>
                <a:ea typeface="Clear Sans"/>
                <a:cs typeface="Clear Sans"/>
                <a:sym typeface="Clear Sans"/>
              </a:rPr>
              <a:t>Linked Lists: Elements connected by pointers for dynamic sizing.</a:t>
            </a:r>
          </a:p>
          <a:p>
            <a:pPr algn="l" marL="712467" indent="-356233" lvl="1">
              <a:lnSpc>
                <a:spcPts val="4289"/>
              </a:lnSpc>
              <a:buFont typeface="Arial"/>
              <a:buChar char="•"/>
            </a:pPr>
            <a:r>
              <a:rPr lang="en-US" sz="3299">
                <a:solidFill>
                  <a:srgbClr val="000000"/>
                </a:solidFill>
                <a:latin typeface="Clear Sans"/>
                <a:ea typeface="Clear Sans"/>
                <a:cs typeface="Clear Sans"/>
                <a:sym typeface="Clear Sans"/>
              </a:rPr>
              <a:t>Pros: Efficient insertions/deletions.</a:t>
            </a:r>
          </a:p>
          <a:p>
            <a:pPr algn="l" marL="712467" indent="-356233" lvl="1">
              <a:lnSpc>
                <a:spcPts val="4289"/>
              </a:lnSpc>
              <a:buFont typeface="Arial"/>
              <a:buChar char="•"/>
            </a:pPr>
            <a:r>
              <a:rPr lang="en-US" sz="3299">
                <a:solidFill>
                  <a:srgbClr val="000000"/>
                </a:solidFill>
                <a:latin typeface="Clear Sans"/>
                <a:ea typeface="Clear Sans"/>
                <a:cs typeface="Clear Sans"/>
                <a:sym typeface="Clear Sans"/>
              </a:rPr>
              <a:t>Cons: Slower access to elements than arrays.</a:t>
            </a:r>
          </a:p>
          <a:p>
            <a:pPr algn="l">
              <a:lnSpc>
                <a:spcPts val="4289"/>
              </a:lnSpc>
            </a:pPr>
          </a:p>
          <a:p>
            <a:pPr algn="l">
              <a:lnSpc>
                <a:spcPts val="4289"/>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7D8AA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64034" b="46739"/>
          <a:stretch>
            <a:fillRect/>
          </a:stretch>
        </p:blipFill>
        <p:spPr>
          <a:xfrm flipH="true" flipV="false" rot="-5400000">
            <a:off x="-4815703" y="-1693918"/>
            <a:ext cx="4331879" cy="6415001"/>
          </a:xfrm>
          <a:prstGeom prst="rect">
            <a:avLst/>
          </a:prstGeom>
        </p:spPr>
      </p:pic>
      <p:pic>
        <p:nvPicPr>
          <p:cNvPr name="Picture 3" id="3"/>
          <p:cNvPicPr>
            <a:picLocks noChangeAspect="true"/>
          </p:cNvPicPr>
          <p:nvPr/>
        </p:nvPicPr>
        <p:blipFill>
          <a:blip r:embed="rId2"/>
          <a:srcRect l="64771" t="21970" r="0" b="0"/>
          <a:stretch>
            <a:fillRect/>
          </a:stretch>
        </p:blipFill>
        <p:spPr>
          <a:xfrm flipH="false" flipV="false" rot="5400000">
            <a:off x="3124630" y="2018870"/>
            <a:ext cx="5143500" cy="11392761"/>
          </a:xfrm>
          <a:prstGeom prst="rect">
            <a:avLst/>
          </a:prstGeom>
        </p:spPr>
      </p:pic>
      <p:sp>
        <p:nvSpPr>
          <p:cNvPr name="Freeform 4" id="4"/>
          <p:cNvSpPr/>
          <p:nvPr/>
        </p:nvSpPr>
        <p:spPr>
          <a:xfrm flipH="false" flipV="false" rot="-1016799">
            <a:off x="9736550" y="-2506878"/>
            <a:ext cx="11406363" cy="9923536"/>
          </a:xfrm>
          <a:custGeom>
            <a:avLst/>
            <a:gdLst/>
            <a:ahLst/>
            <a:cxnLst/>
            <a:rect r="r" b="b" t="t" l="l"/>
            <a:pathLst>
              <a:path h="9923536" w="11406363">
                <a:moveTo>
                  <a:pt x="0" y="0"/>
                </a:moveTo>
                <a:lnTo>
                  <a:pt x="11406363" y="0"/>
                </a:lnTo>
                <a:lnTo>
                  <a:pt x="11406363" y="9923536"/>
                </a:lnTo>
                <a:lnTo>
                  <a:pt x="0" y="99235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49439" y="1944486"/>
            <a:ext cx="16777001" cy="8229600"/>
          </a:xfrm>
          <a:prstGeom prst="rect">
            <a:avLst/>
          </a:prstGeom>
        </p:spPr>
        <p:txBody>
          <a:bodyPr anchor="t" rtlCol="false" tIns="0" lIns="0" bIns="0" rIns="0">
            <a:spAutoFit/>
          </a:bodyPr>
          <a:lstStyle/>
          <a:p>
            <a:pPr algn="r">
              <a:lnSpc>
                <a:spcPts val="10800"/>
              </a:lnSpc>
            </a:pPr>
            <a:r>
              <a:rPr lang="en-US" sz="9000">
                <a:solidFill>
                  <a:srgbClr val="FFFAEF"/>
                </a:solidFill>
                <a:latin typeface="Baloo"/>
                <a:ea typeface="Baloo"/>
                <a:cs typeface="Baloo"/>
                <a:sym typeface="Baloo"/>
              </a:rPr>
              <a:t>2. Non-Linear Data Structures</a:t>
            </a:r>
          </a:p>
          <a:p>
            <a:pPr algn="r">
              <a:lnSpc>
                <a:spcPts val="10800"/>
              </a:lnSpc>
            </a:pPr>
          </a:p>
          <a:p>
            <a:pPr algn="r">
              <a:lnSpc>
                <a:spcPts val="10800"/>
              </a:lnSpc>
            </a:pPr>
          </a:p>
          <a:p>
            <a:pPr algn="r" marL="1943100" indent="-971550" lvl="1">
              <a:lnSpc>
                <a:spcPts val="10800"/>
              </a:lnSpc>
              <a:buFont typeface="Arial"/>
              <a:buChar char="•"/>
            </a:pPr>
          </a:p>
          <a:p>
            <a:pPr algn="r">
              <a:lnSpc>
                <a:spcPts val="10800"/>
              </a:lnSpc>
            </a:pPr>
          </a:p>
          <a:p>
            <a:pPr algn="r">
              <a:lnSpc>
                <a:spcPts val="10800"/>
              </a:lnSpc>
            </a:pPr>
          </a:p>
        </p:txBody>
      </p:sp>
      <p:grpSp>
        <p:nvGrpSpPr>
          <p:cNvPr name="Group 6" id="6"/>
          <p:cNvGrpSpPr/>
          <p:nvPr/>
        </p:nvGrpSpPr>
        <p:grpSpPr>
          <a:xfrm rot="0">
            <a:off x="509517" y="2860271"/>
            <a:ext cx="16749783" cy="6398029"/>
            <a:chOff x="0" y="0"/>
            <a:chExt cx="22333044" cy="8530705"/>
          </a:xfrm>
        </p:grpSpPr>
        <p:sp>
          <p:nvSpPr>
            <p:cNvPr name="TextBox 7" id="7"/>
            <p:cNvSpPr txBox="true"/>
            <p:nvPr/>
          </p:nvSpPr>
          <p:spPr>
            <a:xfrm rot="0">
              <a:off x="0" y="-38100"/>
              <a:ext cx="22333044" cy="764540"/>
            </a:xfrm>
            <a:prstGeom prst="rect">
              <a:avLst/>
            </a:prstGeom>
          </p:spPr>
          <p:txBody>
            <a:bodyPr anchor="t" rtlCol="false" tIns="0" lIns="0" bIns="0" rIns="0">
              <a:spAutoFit/>
            </a:bodyPr>
            <a:lstStyle/>
            <a:p>
              <a:pPr algn="l">
                <a:lnSpc>
                  <a:spcPts val="4680"/>
                </a:lnSpc>
              </a:pPr>
            </a:p>
          </p:txBody>
        </p:sp>
        <p:sp>
          <p:nvSpPr>
            <p:cNvPr name="TextBox 8" id="8"/>
            <p:cNvSpPr txBox="true"/>
            <p:nvPr/>
          </p:nvSpPr>
          <p:spPr>
            <a:xfrm rot="0">
              <a:off x="0" y="1133943"/>
              <a:ext cx="22333044" cy="7984914"/>
            </a:xfrm>
            <a:prstGeom prst="rect">
              <a:avLst/>
            </a:prstGeom>
          </p:spPr>
          <p:txBody>
            <a:bodyPr anchor="t" rtlCol="false" tIns="0" lIns="0" bIns="0" rIns="0">
              <a:spAutoFit/>
            </a:bodyPr>
            <a:lstStyle/>
            <a:p>
              <a:pPr algn="l" marL="2461242" indent="-615311" lvl="3">
                <a:lnSpc>
                  <a:spcPts val="4939"/>
                </a:lnSpc>
                <a:buFont typeface="Arial"/>
                <a:buChar char="￭"/>
              </a:pPr>
              <a:r>
                <a:rPr lang="en-US" sz="3799">
                  <a:solidFill>
                    <a:srgbClr val="FFFAEF"/>
                  </a:solidFill>
                  <a:latin typeface="Clear Sans"/>
                  <a:ea typeface="Clear Sans"/>
                  <a:cs typeface="Clear Sans"/>
                  <a:sym typeface="Clear Sans"/>
                </a:rPr>
                <a:t>Types:Trees: Hierarchical structures with a root node, branches, and child nodes.Pros: Efficient for searching and representing hierarchical relationships.</a:t>
              </a:r>
            </a:p>
            <a:p>
              <a:pPr algn="l" marL="2461242" indent="-615311" lvl="3">
                <a:lnSpc>
                  <a:spcPts val="4939"/>
                </a:lnSpc>
                <a:buFont typeface="Arial"/>
                <a:buChar char="￭"/>
              </a:pPr>
              <a:r>
                <a:rPr lang="en-US" sz="3799">
                  <a:solidFill>
                    <a:srgbClr val="FFFAEF"/>
                  </a:solidFill>
                  <a:latin typeface="Clear Sans"/>
                  <a:ea typeface="Clear Sans"/>
                  <a:cs typeface="Clear Sans"/>
                  <a:sym typeface="Clear Sans"/>
                </a:rPr>
                <a:t>Cons: Can become unbalanced, affecting performance.</a:t>
              </a:r>
            </a:p>
            <a:p>
              <a:pPr algn="l" marL="2461242" indent="-615311" lvl="3">
                <a:lnSpc>
                  <a:spcPts val="4939"/>
                </a:lnSpc>
                <a:buFont typeface="Arial"/>
                <a:buChar char="￭"/>
              </a:pPr>
              <a:r>
                <a:rPr lang="en-US" sz="3799">
                  <a:solidFill>
                    <a:srgbClr val="FFFAEF"/>
                  </a:solidFill>
                  <a:latin typeface="Clear Sans"/>
                  <a:ea typeface="Clear Sans"/>
                  <a:cs typeface="Clear Sans"/>
                  <a:sym typeface="Clear Sans"/>
                </a:rPr>
                <a:t>Graphs: Represent connections (edges) between objects (nodes).Pros: Can model complex relationships.</a:t>
              </a:r>
            </a:p>
            <a:p>
              <a:pPr algn="l" marL="2461242" indent="-615311" lvl="3">
                <a:lnSpc>
                  <a:spcPts val="4939"/>
                </a:lnSpc>
                <a:buFont typeface="Arial"/>
                <a:buChar char="￭"/>
              </a:pPr>
              <a:r>
                <a:rPr lang="en-US" sz="3799">
                  <a:solidFill>
                    <a:srgbClr val="FFFAEF"/>
                  </a:solidFill>
                  <a:latin typeface="Clear Sans"/>
                  <a:ea typeface="Clear Sans"/>
                  <a:cs typeface="Clear Sans"/>
                  <a:sym typeface="Clear Sans"/>
                </a:rPr>
                <a:t>Cons: Can be challenging to implement and traverse efficiently.</a:t>
              </a:r>
            </a:p>
            <a:p>
              <a:pPr algn="l">
                <a:lnSpc>
                  <a:spcPts val="4939"/>
                </a:lnSpc>
              </a:pPr>
            </a:p>
            <a:p>
              <a:pPr algn="l">
                <a:lnSpc>
                  <a:spcPts val="4939"/>
                </a:lnSpc>
              </a:pPr>
            </a:p>
            <a:p>
              <a:pPr algn="l">
                <a:lnSpc>
                  <a:spcPts val="3380"/>
                </a:lnSpc>
              </a:pPr>
            </a:p>
          </p:txBody>
        </p:sp>
      </p:grpSp>
      <p:pic>
        <p:nvPicPr>
          <p:cNvPr name="Picture 9" id="9"/>
          <p:cNvPicPr>
            <a:picLocks noChangeAspect="true"/>
          </p:cNvPicPr>
          <p:nvPr/>
        </p:nvPicPr>
        <p:blipFill>
          <a:blip r:embed="rId5"/>
          <a:srcRect l="0" t="0" r="0" b="0"/>
          <a:stretch>
            <a:fillRect/>
          </a:stretch>
        </p:blipFill>
        <p:spPr>
          <a:xfrm flipH="false" flipV="false" rot="0">
            <a:off x="1303759" y="3679522"/>
            <a:ext cx="658195" cy="645077"/>
          </a:xfrm>
          <a:prstGeom prst="rect">
            <a:avLst/>
          </a:prstGeom>
        </p:spPr>
      </p:pic>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A6A6A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64034" b="46739"/>
          <a:stretch>
            <a:fillRect/>
          </a:stretch>
        </p:blipFill>
        <p:spPr>
          <a:xfrm flipH="true" flipV="false" rot="-5400000">
            <a:off x="-4815703" y="-1693918"/>
            <a:ext cx="4331879" cy="6415001"/>
          </a:xfrm>
          <a:prstGeom prst="rect">
            <a:avLst/>
          </a:prstGeom>
        </p:spPr>
      </p:pic>
      <p:pic>
        <p:nvPicPr>
          <p:cNvPr name="Picture 3" id="3"/>
          <p:cNvPicPr>
            <a:picLocks noChangeAspect="true"/>
          </p:cNvPicPr>
          <p:nvPr/>
        </p:nvPicPr>
        <p:blipFill>
          <a:blip r:embed="rId2"/>
          <a:srcRect l="64771" t="21970" r="0" b="0"/>
          <a:stretch>
            <a:fillRect/>
          </a:stretch>
        </p:blipFill>
        <p:spPr>
          <a:xfrm flipH="false" flipV="false" rot="5400000">
            <a:off x="3124630" y="2018870"/>
            <a:ext cx="5143500" cy="11392761"/>
          </a:xfrm>
          <a:prstGeom prst="rect">
            <a:avLst/>
          </a:prstGeom>
        </p:spPr>
      </p:pic>
      <p:sp>
        <p:nvSpPr>
          <p:cNvPr name="Freeform 4" id="4"/>
          <p:cNvSpPr/>
          <p:nvPr/>
        </p:nvSpPr>
        <p:spPr>
          <a:xfrm flipH="false" flipV="false" rot="-1016799">
            <a:off x="9736550" y="-2506878"/>
            <a:ext cx="11406363" cy="9923536"/>
          </a:xfrm>
          <a:custGeom>
            <a:avLst/>
            <a:gdLst/>
            <a:ahLst/>
            <a:cxnLst/>
            <a:rect r="r" b="b" t="t" l="l"/>
            <a:pathLst>
              <a:path h="9923536" w="11406363">
                <a:moveTo>
                  <a:pt x="0" y="0"/>
                </a:moveTo>
                <a:lnTo>
                  <a:pt x="11406363" y="0"/>
                </a:lnTo>
                <a:lnTo>
                  <a:pt x="11406363" y="9923536"/>
                </a:lnTo>
                <a:lnTo>
                  <a:pt x="0" y="99235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49439" y="1944486"/>
            <a:ext cx="16777001" cy="12344400"/>
          </a:xfrm>
          <a:prstGeom prst="rect">
            <a:avLst/>
          </a:prstGeom>
        </p:spPr>
        <p:txBody>
          <a:bodyPr anchor="t" rtlCol="false" tIns="0" lIns="0" bIns="0" rIns="0">
            <a:spAutoFit/>
          </a:bodyPr>
          <a:lstStyle/>
          <a:p>
            <a:pPr algn="r">
              <a:lnSpc>
                <a:spcPts val="10800"/>
              </a:lnSpc>
            </a:pPr>
            <a:r>
              <a:rPr lang="en-US" sz="9000">
                <a:solidFill>
                  <a:srgbClr val="FFFAEF"/>
                </a:solidFill>
                <a:latin typeface="Baloo"/>
                <a:ea typeface="Baloo"/>
                <a:cs typeface="Baloo"/>
                <a:sym typeface="Baloo"/>
              </a:rPr>
              <a:t>Static vs. Dynamic Structures</a:t>
            </a:r>
          </a:p>
          <a:p>
            <a:pPr algn="r">
              <a:lnSpc>
                <a:spcPts val="10800"/>
              </a:lnSpc>
            </a:pPr>
          </a:p>
          <a:p>
            <a:pPr algn="r">
              <a:lnSpc>
                <a:spcPts val="10800"/>
              </a:lnSpc>
            </a:pPr>
          </a:p>
          <a:p>
            <a:pPr algn="r" marL="1943100" indent="-971550" lvl="1">
              <a:lnSpc>
                <a:spcPts val="10800"/>
              </a:lnSpc>
              <a:buFont typeface="Arial"/>
              <a:buChar char="•"/>
            </a:pPr>
          </a:p>
          <a:p>
            <a:pPr algn="r">
              <a:lnSpc>
                <a:spcPts val="10800"/>
              </a:lnSpc>
            </a:pPr>
          </a:p>
          <a:p>
            <a:pPr algn="r">
              <a:lnSpc>
                <a:spcPts val="10800"/>
              </a:lnSpc>
            </a:pPr>
          </a:p>
          <a:p>
            <a:pPr algn="r" marL="1943100" indent="-971550" lvl="1">
              <a:lnSpc>
                <a:spcPts val="10800"/>
              </a:lnSpc>
              <a:buFont typeface="Arial"/>
              <a:buChar char="•"/>
            </a:pPr>
          </a:p>
          <a:p>
            <a:pPr algn="r">
              <a:lnSpc>
                <a:spcPts val="10800"/>
              </a:lnSpc>
            </a:pPr>
          </a:p>
          <a:p>
            <a:pPr algn="r">
              <a:lnSpc>
                <a:spcPts val="10800"/>
              </a:lnSpc>
            </a:pPr>
          </a:p>
        </p:txBody>
      </p:sp>
      <p:grpSp>
        <p:nvGrpSpPr>
          <p:cNvPr name="Group 6" id="6"/>
          <p:cNvGrpSpPr/>
          <p:nvPr/>
        </p:nvGrpSpPr>
        <p:grpSpPr>
          <a:xfrm rot="0">
            <a:off x="509517" y="2860271"/>
            <a:ext cx="16749783" cy="4540654"/>
            <a:chOff x="0" y="0"/>
            <a:chExt cx="22333044" cy="6054205"/>
          </a:xfrm>
        </p:grpSpPr>
        <p:sp>
          <p:nvSpPr>
            <p:cNvPr name="TextBox 7" id="7"/>
            <p:cNvSpPr txBox="true"/>
            <p:nvPr/>
          </p:nvSpPr>
          <p:spPr>
            <a:xfrm rot="0">
              <a:off x="0" y="-38100"/>
              <a:ext cx="22333044" cy="764540"/>
            </a:xfrm>
            <a:prstGeom prst="rect">
              <a:avLst/>
            </a:prstGeom>
          </p:spPr>
          <p:txBody>
            <a:bodyPr anchor="t" rtlCol="false" tIns="0" lIns="0" bIns="0" rIns="0">
              <a:spAutoFit/>
            </a:bodyPr>
            <a:lstStyle/>
            <a:p>
              <a:pPr algn="l">
                <a:lnSpc>
                  <a:spcPts val="4680"/>
                </a:lnSpc>
              </a:pPr>
            </a:p>
          </p:txBody>
        </p:sp>
        <p:sp>
          <p:nvSpPr>
            <p:cNvPr name="TextBox 8" id="8"/>
            <p:cNvSpPr txBox="true"/>
            <p:nvPr/>
          </p:nvSpPr>
          <p:spPr>
            <a:xfrm rot="0">
              <a:off x="0" y="1133943"/>
              <a:ext cx="22333044" cy="5508414"/>
            </a:xfrm>
            <a:prstGeom prst="rect">
              <a:avLst/>
            </a:prstGeom>
          </p:spPr>
          <p:txBody>
            <a:bodyPr anchor="t" rtlCol="false" tIns="0" lIns="0" bIns="0" rIns="0">
              <a:spAutoFit/>
            </a:bodyPr>
            <a:lstStyle/>
            <a:p>
              <a:pPr algn="l" marL="1640828" indent="-546943" lvl="2">
                <a:lnSpc>
                  <a:spcPts val="4939"/>
                </a:lnSpc>
                <a:buFont typeface="Arial"/>
                <a:buChar char="⚬"/>
              </a:pPr>
              <a:r>
                <a:rPr lang="en-US" sz="3799">
                  <a:solidFill>
                    <a:srgbClr val="FFFAEF"/>
                  </a:solidFill>
                  <a:latin typeface="Clear Sans"/>
                  <a:ea typeface="Clear Sans"/>
                  <a:cs typeface="Clear Sans"/>
                  <a:sym typeface="Clear Sans"/>
                </a:rPr>
                <a:t> Static Data Structures:</a:t>
              </a:r>
            </a:p>
            <a:p>
              <a:pPr algn="l" marL="2461242" indent="-615311" lvl="3">
                <a:lnSpc>
                  <a:spcPts val="4939"/>
                </a:lnSpc>
                <a:buFont typeface="Arial"/>
                <a:buChar char="￭"/>
              </a:pPr>
              <a:r>
                <a:rPr lang="en-US" sz="3799">
                  <a:solidFill>
                    <a:srgbClr val="FFFAEF"/>
                  </a:solidFill>
                  <a:latin typeface="Clear Sans"/>
                  <a:ea typeface="Clear Sans"/>
                  <a:cs typeface="Clear Sans"/>
                  <a:sym typeface="Clear Sans"/>
                </a:rPr>
                <a:t>Fixed Size: Memory is allocated at compile time.</a:t>
              </a:r>
            </a:p>
            <a:p>
              <a:pPr algn="l" marL="2461242" indent="-615311" lvl="3">
                <a:lnSpc>
                  <a:spcPts val="4939"/>
                </a:lnSpc>
                <a:buFont typeface="Arial"/>
                <a:buChar char="￭"/>
              </a:pPr>
              <a:r>
                <a:rPr lang="en-US" sz="3799">
                  <a:solidFill>
                    <a:srgbClr val="FFFAEF"/>
                  </a:solidFill>
                  <a:latin typeface="Clear Sans"/>
                  <a:ea typeface="Clear Sans"/>
                  <a:cs typeface="Clear Sans"/>
                  <a:sym typeface="Clear Sans"/>
                </a:rPr>
                <a:t>Example: Arrays in many programming languages.</a:t>
              </a:r>
            </a:p>
            <a:p>
              <a:pPr algn="l">
                <a:lnSpc>
                  <a:spcPts val="4939"/>
                </a:lnSpc>
              </a:pPr>
              <a:r>
                <a:rPr lang="en-US" sz="3799">
                  <a:solidFill>
                    <a:srgbClr val="FFFAEF"/>
                  </a:solidFill>
                  <a:latin typeface="Clear Sans"/>
                  <a:ea typeface="Clear Sans"/>
                  <a:cs typeface="Clear Sans"/>
                  <a:sym typeface="Clear Sans"/>
                </a:rPr>
                <a:t>              </a:t>
              </a:r>
              <a:r>
                <a:rPr lang="en-US" sz="3799">
                  <a:solidFill>
                    <a:srgbClr val="FFFAEF"/>
                  </a:solidFill>
                  <a:latin typeface="Clear Sans"/>
                  <a:ea typeface="Clear Sans"/>
                  <a:cs typeface="Clear Sans"/>
                  <a:sym typeface="Clear Sans"/>
                </a:rPr>
                <a:t>Dynamic Data Structures:</a:t>
              </a:r>
            </a:p>
            <a:p>
              <a:pPr algn="l">
                <a:lnSpc>
                  <a:spcPts val="4939"/>
                </a:lnSpc>
              </a:pPr>
              <a:r>
                <a:rPr lang="en-US" sz="3799">
                  <a:solidFill>
                    <a:srgbClr val="FFFAEF"/>
                  </a:solidFill>
                  <a:latin typeface="Clear Sans"/>
                  <a:ea typeface="Clear Sans"/>
                  <a:cs typeface="Clear Sans"/>
                  <a:sym typeface="Clear Sans"/>
                </a:rPr>
                <a:t>                - </a:t>
              </a:r>
              <a:r>
                <a:rPr lang="en-US" sz="3799">
                  <a:solidFill>
                    <a:srgbClr val="FFFAEF"/>
                  </a:solidFill>
                  <a:latin typeface="Clear Sans"/>
                  <a:ea typeface="Clear Sans"/>
                  <a:cs typeface="Clear Sans"/>
                  <a:sym typeface="Clear Sans"/>
                </a:rPr>
                <a:t>Variable Size: Memory is allocated as needed during runtime.</a:t>
              </a:r>
            </a:p>
            <a:p>
              <a:pPr algn="l">
                <a:lnSpc>
                  <a:spcPts val="4939"/>
                </a:lnSpc>
              </a:pPr>
              <a:r>
                <a:rPr lang="en-US" sz="3799">
                  <a:solidFill>
                    <a:srgbClr val="FFFAEF"/>
                  </a:solidFill>
                  <a:latin typeface="Clear Sans"/>
                  <a:ea typeface="Clear Sans"/>
                  <a:cs typeface="Clear Sans"/>
                  <a:sym typeface="Clear Sans"/>
                </a:rPr>
                <a:t>                - </a:t>
              </a:r>
              <a:r>
                <a:rPr lang="en-US" sz="3799">
                  <a:solidFill>
                    <a:srgbClr val="FFFAEF"/>
                  </a:solidFill>
                  <a:latin typeface="Clear Sans"/>
                  <a:ea typeface="Clear Sans"/>
                  <a:cs typeface="Clear Sans"/>
                  <a:sym typeface="Clear Sans"/>
                </a:rPr>
                <a:t>Example: Linked lists, trees, graphs.</a:t>
              </a:r>
            </a:p>
            <a:p>
              <a:pPr algn="l">
                <a:lnSpc>
                  <a:spcPts val="3380"/>
                </a:lnSpc>
              </a:pPr>
            </a:p>
          </p:txBody>
        </p:sp>
      </p:grpSp>
      <p:pic>
        <p:nvPicPr>
          <p:cNvPr name="Picture 9" id="9"/>
          <p:cNvPicPr>
            <a:picLocks noChangeAspect="true"/>
          </p:cNvPicPr>
          <p:nvPr/>
        </p:nvPicPr>
        <p:blipFill>
          <a:blip r:embed="rId5"/>
          <a:srcRect l="0" t="0" r="0" b="0"/>
          <a:stretch>
            <a:fillRect/>
          </a:stretch>
        </p:blipFill>
        <p:spPr>
          <a:xfrm flipH="false" flipV="false" rot="0">
            <a:off x="1303759" y="3679522"/>
            <a:ext cx="658195" cy="645077"/>
          </a:xfrm>
          <a:prstGeom prst="rect">
            <a:avLst/>
          </a:prstGeom>
        </p:spPr>
      </p:pic>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A6A6A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64034" b="46739"/>
          <a:stretch>
            <a:fillRect/>
          </a:stretch>
        </p:blipFill>
        <p:spPr>
          <a:xfrm flipH="true" flipV="false" rot="-5400000">
            <a:off x="-4815703" y="-1693918"/>
            <a:ext cx="4331879" cy="6415001"/>
          </a:xfrm>
          <a:prstGeom prst="rect">
            <a:avLst/>
          </a:prstGeom>
        </p:spPr>
      </p:pic>
      <p:pic>
        <p:nvPicPr>
          <p:cNvPr name="Picture 3" id="3"/>
          <p:cNvPicPr>
            <a:picLocks noChangeAspect="true"/>
          </p:cNvPicPr>
          <p:nvPr/>
        </p:nvPicPr>
        <p:blipFill>
          <a:blip r:embed="rId2"/>
          <a:srcRect l="64771" t="21970" r="0" b="0"/>
          <a:stretch>
            <a:fillRect/>
          </a:stretch>
        </p:blipFill>
        <p:spPr>
          <a:xfrm flipH="false" flipV="false" rot="5400000">
            <a:off x="3124630" y="2018870"/>
            <a:ext cx="5143500" cy="11392761"/>
          </a:xfrm>
          <a:prstGeom prst="rect">
            <a:avLst/>
          </a:prstGeom>
        </p:spPr>
      </p:pic>
      <p:sp>
        <p:nvSpPr>
          <p:cNvPr name="Freeform 4" id="4"/>
          <p:cNvSpPr/>
          <p:nvPr/>
        </p:nvSpPr>
        <p:spPr>
          <a:xfrm flipH="false" flipV="false" rot="-1016799">
            <a:off x="9736550" y="-2506878"/>
            <a:ext cx="11406363" cy="9923536"/>
          </a:xfrm>
          <a:custGeom>
            <a:avLst/>
            <a:gdLst/>
            <a:ahLst/>
            <a:cxnLst/>
            <a:rect r="r" b="b" t="t" l="l"/>
            <a:pathLst>
              <a:path h="9923536" w="11406363">
                <a:moveTo>
                  <a:pt x="0" y="0"/>
                </a:moveTo>
                <a:lnTo>
                  <a:pt x="11406363" y="0"/>
                </a:lnTo>
                <a:lnTo>
                  <a:pt x="11406363" y="9923536"/>
                </a:lnTo>
                <a:lnTo>
                  <a:pt x="0" y="99235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755500" y="633971"/>
            <a:ext cx="16777001" cy="16459200"/>
          </a:xfrm>
          <a:prstGeom prst="rect">
            <a:avLst/>
          </a:prstGeom>
        </p:spPr>
        <p:txBody>
          <a:bodyPr anchor="t" rtlCol="false" tIns="0" lIns="0" bIns="0" rIns="0">
            <a:spAutoFit/>
          </a:bodyPr>
          <a:lstStyle/>
          <a:p>
            <a:pPr algn="r">
              <a:lnSpc>
                <a:spcPts val="10800"/>
              </a:lnSpc>
            </a:pPr>
            <a:r>
              <a:rPr lang="en-US" sz="9000">
                <a:solidFill>
                  <a:srgbClr val="FFFAEF"/>
                </a:solidFill>
                <a:latin typeface="Baloo"/>
                <a:ea typeface="Baloo"/>
                <a:cs typeface="Baloo"/>
                <a:sym typeface="Baloo"/>
              </a:rPr>
              <a:t>Operations on Data Structures</a:t>
            </a:r>
          </a:p>
          <a:p>
            <a:pPr algn="r">
              <a:lnSpc>
                <a:spcPts val="10800"/>
              </a:lnSpc>
            </a:pPr>
          </a:p>
          <a:p>
            <a:pPr algn="r">
              <a:lnSpc>
                <a:spcPts val="10800"/>
              </a:lnSpc>
            </a:pPr>
          </a:p>
          <a:p>
            <a:pPr algn="r">
              <a:lnSpc>
                <a:spcPts val="10800"/>
              </a:lnSpc>
            </a:pPr>
          </a:p>
          <a:p>
            <a:pPr algn="r">
              <a:lnSpc>
                <a:spcPts val="10800"/>
              </a:lnSpc>
            </a:pPr>
          </a:p>
          <a:p>
            <a:pPr algn="r">
              <a:lnSpc>
                <a:spcPts val="10800"/>
              </a:lnSpc>
            </a:pPr>
          </a:p>
          <a:p>
            <a:pPr algn="r" marL="1943100" indent="-971550" lvl="1">
              <a:lnSpc>
                <a:spcPts val="10800"/>
              </a:lnSpc>
              <a:buFont typeface="Arial"/>
              <a:buChar char="•"/>
            </a:pPr>
          </a:p>
          <a:p>
            <a:pPr algn="r">
              <a:lnSpc>
                <a:spcPts val="10800"/>
              </a:lnSpc>
            </a:pPr>
          </a:p>
          <a:p>
            <a:pPr algn="r">
              <a:lnSpc>
                <a:spcPts val="10800"/>
              </a:lnSpc>
            </a:pPr>
          </a:p>
          <a:p>
            <a:pPr algn="r" marL="1943100" indent="-971550" lvl="1">
              <a:lnSpc>
                <a:spcPts val="10800"/>
              </a:lnSpc>
              <a:buFont typeface="Arial"/>
              <a:buChar char="•"/>
            </a:pPr>
          </a:p>
          <a:p>
            <a:pPr algn="r">
              <a:lnSpc>
                <a:spcPts val="10800"/>
              </a:lnSpc>
            </a:pPr>
          </a:p>
          <a:p>
            <a:pPr algn="r">
              <a:lnSpc>
                <a:spcPts val="10800"/>
              </a:lnSpc>
            </a:pPr>
          </a:p>
        </p:txBody>
      </p:sp>
      <p:grpSp>
        <p:nvGrpSpPr>
          <p:cNvPr name="Group 6" id="6"/>
          <p:cNvGrpSpPr/>
          <p:nvPr/>
        </p:nvGrpSpPr>
        <p:grpSpPr>
          <a:xfrm rot="0">
            <a:off x="1961954" y="2722742"/>
            <a:ext cx="16749783" cy="5825259"/>
            <a:chOff x="0" y="0"/>
            <a:chExt cx="22333044" cy="7767012"/>
          </a:xfrm>
        </p:grpSpPr>
        <p:sp>
          <p:nvSpPr>
            <p:cNvPr name="TextBox 7" id="7"/>
            <p:cNvSpPr txBox="true"/>
            <p:nvPr/>
          </p:nvSpPr>
          <p:spPr>
            <a:xfrm rot="0">
              <a:off x="0" y="-38100"/>
              <a:ext cx="22333044" cy="764540"/>
            </a:xfrm>
            <a:prstGeom prst="rect">
              <a:avLst/>
            </a:prstGeom>
          </p:spPr>
          <p:txBody>
            <a:bodyPr anchor="t" rtlCol="false" tIns="0" lIns="0" bIns="0" rIns="0">
              <a:spAutoFit/>
            </a:bodyPr>
            <a:lstStyle/>
            <a:p>
              <a:pPr algn="l">
                <a:lnSpc>
                  <a:spcPts val="4680"/>
                </a:lnSpc>
              </a:pPr>
              <a:r>
                <a:rPr lang="en-US" sz="3600">
                  <a:solidFill>
                    <a:srgbClr val="FFFAEF"/>
                  </a:solidFill>
                  <a:latin typeface="Baloo"/>
                  <a:ea typeface="Baloo"/>
                  <a:cs typeface="Baloo"/>
                  <a:sym typeface="Baloo"/>
                </a:rPr>
                <a:t>Basic Operations</a:t>
              </a:r>
            </a:p>
          </p:txBody>
        </p:sp>
        <p:sp>
          <p:nvSpPr>
            <p:cNvPr name="TextBox 8" id="8"/>
            <p:cNvSpPr txBox="true"/>
            <p:nvPr/>
          </p:nvSpPr>
          <p:spPr>
            <a:xfrm rot="0">
              <a:off x="0" y="1152993"/>
              <a:ext cx="22333044" cy="7202170"/>
            </a:xfrm>
            <a:prstGeom prst="rect">
              <a:avLst/>
            </a:prstGeom>
          </p:spPr>
          <p:txBody>
            <a:bodyPr anchor="t" rtlCol="false" tIns="0" lIns="0" bIns="0" rIns="0">
              <a:spAutoFit/>
            </a:bodyPr>
            <a:lstStyle/>
            <a:p>
              <a:pPr algn="l" marL="712467" indent="-356233" lvl="1">
                <a:lnSpc>
                  <a:spcPts val="4289"/>
                </a:lnSpc>
                <a:buFont typeface="Arial"/>
                <a:buChar char="•"/>
              </a:pPr>
              <a:r>
                <a:rPr lang="en-US" sz="3299">
                  <a:solidFill>
                    <a:srgbClr val="FFFAEF"/>
                  </a:solidFill>
                  <a:latin typeface="Clear Sans"/>
                  <a:ea typeface="Clear Sans"/>
                  <a:cs typeface="Clear Sans"/>
                  <a:sym typeface="Clear Sans"/>
                </a:rPr>
                <a:t>Create: Establish a new instance (e.g., empty array or linked list).</a:t>
              </a:r>
            </a:p>
            <a:p>
              <a:pPr algn="l" marL="712467" indent="-356233" lvl="1">
                <a:lnSpc>
                  <a:spcPts val="4289"/>
                </a:lnSpc>
                <a:buFont typeface="Arial"/>
                <a:buChar char="•"/>
              </a:pPr>
              <a:r>
                <a:rPr lang="en-US" sz="3299">
                  <a:solidFill>
                    <a:srgbClr val="FFFAEF"/>
                  </a:solidFill>
                  <a:latin typeface="Clear Sans"/>
                  <a:ea typeface="Clear Sans"/>
                  <a:cs typeface="Clear Sans"/>
                  <a:sym typeface="Clear Sans"/>
                </a:rPr>
                <a:t>Insert: Add a new element (e.g., item to a shopping cart).</a:t>
              </a:r>
            </a:p>
            <a:p>
              <a:pPr algn="l" marL="712467" indent="-356233" lvl="1">
                <a:lnSpc>
                  <a:spcPts val="4289"/>
                </a:lnSpc>
                <a:buFont typeface="Arial"/>
                <a:buChar char="•"/>
              </a:pPr>
              <a:r>
                <a:rPr lang="en-US" sz="3299">
                  <a:solidFill>
                    <a:srgbClr val="FFFAEF"/>
                  </a:solidFill>
                  <a:latin typeface="Clear Sans"/>
                  <a:ea typeface="Clear Sans"/>
                  <a:cs typeface="Clear Sans"/>
                  <a:sym typeface="Clear Sans"/>
                </a:rPr>
                <a:t>Delete: Remove an element (e.g., file from a folder).</a:t>
              </a:r>
            </a:p>
            <a:p>
              <a:pPr algn="l" marL="712467" indent="-356233" lvl="1">
                <a:lnSpc>
                  <a:spcPts val="4289"/>
                </a:lnSpc>
                <a:buFont typeface="Arial"/>
                <a:buChar char="•"/>
              </a:pPr>
              <a:r>
                <a:rPr lang="en-US" sz="3299">
                  <a:solidFill>
                    <a:srgbClr val="FFFAEF"/>
                  </a:solidFill>
                  <a:latin typeface="Clear Sans"/>
                  <a:ea typeface="Clear Sans"/>
                  <a:cs typeface="Clear Sans"/>
                  <a:sym typeface="Clear Sans"/>
                </a:rPr>
                <a:t>Update: Modify an existing element (e.g., change item quantity in a cart).</a:t>
              </a:r>
            </a:p>
            <a:p>
              <a:pPr algn="l" marL="712467" indent="-356233" lvl="1">
                <a:lnSpc>
                  <a:spcPts val="4289"/>
                </a:lnSpc>
                <a:buFont typeface="Arial"/>
                <a:buChar char="•"/>
              </a:pPr>
              <a:r>
                <a:rPr lang="en-US" sz="3299">
                  <a:solidFill>
                    <a:srgbClr val="FFFAEF"/>
                  </a:solidFill>
                  <a:latin typeface="Clear Sans"/>
                  <a:ea typeface="Clear Sans"/>
                  <a:cs typeface="Clear Sans"/>
                  <a:sym typeface="Clear Sans"/>
                </a:rPr>
                <a:t>Access: Retrieve a specific element (e.g., search for a contact).</a:t>
              </a:r>
            </a:p>
            <a:p>
              <a:pPr algn="l" marL="712467" indent="-356233" lvl="1">
                <a:lnSpc>
                  <a:spcPts val="4289"/>
                </a:lnSpc>
                <a:buFont typeface="Arial"/>
                <a:buChar char="•"/>
              </a:pPr>
              <a:r>
                <a:rPr lang="en-US" sz="3299">
                  <a:solidFill>
                    <a:srgbClr val="FFFAEF"/>
                  </a:solidFill>
                  <a:latin typeface="Clear Sans"/>
                  <a:ea typeface="Clear Sans"/>
                  <a:cs typeface="Clear Sans"/>
                  <a:sym typeface="Clear Sans"/>
                </a:rPr>
                <a:t>Search: Find an element's location or existence (e.g., look up a word).</a:t>
              </a:r>
            </a:p>
            <a:p>
              <a:pPr algn="l" marL="712467" indent="-356233" lvl="1">
                <a:lnSpc>
                  <a:spcPts val="4289"/>
                </a:lnSpc>
                <a:buFont typeface="Arial"/>
                <a:buChar char="•"/>
              </a:pPr>
              <a:r>
                <a:rPr lang="en-US" sz="3299">
                  <a:solidFill>
                    <a:srgbClr val="FFFAEF"/>
                  </a:solidFill>
                  <a:latin typeface="Clear Sans"/>
                  <a:ea typeface="Clear Sans"/>
                  <a:cs typeface="Clear Sans"/>
                  <a:sym typeface="Clear Sans"/>
                </a:rPr>
                <a:t>Sort: Arrange elements in order (e.g., alphabetically sort names).</a:t>
              </a:r>
            </a:p>
            <a:p>
              <a:pPr algn="l" marL="712467" indent="-356233" lvl="1">
                <a:lnSpc>
                  <a:spcPts val="4289"/>
                </a:lnSpc>
                <a:buFont typeface="Arial"/>
                <a:buChar char="•"/>
              </a:pPr>
              <a:r>
                <a:rPr lang="en-US" sz="3299">
                  <a:solidFill>
                    <a:srgbClr val="FFFAEF"/>
                  </a:solidFill>
                  <a:latin typeface="Clear Sans"/>
                  <a:ea typeface="Clear Sans"/>
                  <a:cs typeface="Clear Sans"/>
                  <a:sym typeface="Clear Sans"/>
                </a:rPr>
                <a:t>Traverse: Visit all elements systematically (e.g., print all tree nodes).</a:t>
              </a:r>
            </a:p>
            <a:p>
              <a:pPr algn="l" marL="712467" indent="-356233" lvl="1">
                <a:lnSpc>
                  <a:spcPts val="4289"/>
                </a:lnSpc>
                <a:buFont typeface="Arial"/>
                <a:buChar char="•"/>
              </a:pPr>
              <a:r>
                <a:rPr lang="en-US" sz="3299">
                  <a:solidFill>
                    <a:srgbClr val="FFFAEF"/>
                  </a:solidFill>
                  <a:latin typeface="Clear Sans"/>
                  <a:ea typeface="Clear Sans"/>
                  <a:cs typeface="Clear Sans"/>
                  <a:sym typeface="Clear Sans"/>
                </a:rPr>
                <a:t>Merge: Combine two structures (e.g., merge sorted lists).</a:t>
              </a:r>
            </a:p>
            <a:p>
              <a:pPr algn="l">
                <a:lnSpc>
                  <a:spcPts val="4289"/>
                </a:lnSpc>
              </a:pPr>
            </a:p>
          </p:txBody>
        </p:sp>
      </p:grpSp>
      <p:pic>
        <p:nvPicPr>
          <p:cNvPr name="Picture 9" id="9"/>
          <p:cNvPicPr>
            <a:picLocks noChangeAspect="true"/>
          </p:cNvPicPr>
          <p:nvPr/>
        </p:nvPicPr>
        <p:blipFill>
          <a:blip r:embed="rId5"/>
          <a:srcRect l="0" t="0" r="0" b="0"/>
          <a:stretch>
            <a:fillRect/>
          </a:stretch>
        </p:blipFill>
        <p:spPr>
          <a:xfrm flipH="false" flipV="false" rot="0">
            <a:off x="1303759" y="3679522"/>
            <a:ext cx="658195" cy="645077"/>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C52FF">
                <a:alpha val="100000"/>
              </a:srgbClr>
            </a:gs>
            <a:gs pos="100000">
              <a:srgbClr val="5CE1E6">
                <a:alpha val="100000"/>
              </a:srgbClr>
            </a:gs>
          </a:gsLst>
          <a:lin ang="0"/>
        </a:gra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64034" b="46739"/>
          <a:stretch>
            <a:fillRect/>
          </a:stretch>
        </p:blipFill>
        <p:spPr>
          <a:xfrm flipH="true" flipV="false" rot="-5400000">
            <a:off x="-4815703" y="-1693918"/>
            <a:ext cx="4331879" cy="6415001"/>
          </a:xfrm>
          <a:prstGeom prst="rect">
            <a:avLst/>
          </a:prstGeom>
        </p:spPr>
      </p:pic>
      <p:pic>
        <p:nvPicPr>
          <p:cNvPr name="Picture 3" id="3"/>
          <p:cNvPicPr>
            <a:picLocks noChangeAspect="true"/>
          </p:cNvPicPr>
          <p:nvPr/>
        </p:nvPicPr>
        <p:blipFill>
          <a:blip r:embed="rId2"/>
          <a:srcRect l="64771" t="21970" r="0" b="0"/>
          <a:stretch>
            <a:fillRect/>
          </a:stretch>
        </p:blipFill>
        <p:spPr>
          <a:xfrm flipH="false" flipV="false" rot="5400000">
            <a:off x="3124630" y="2018870"/>
            <a:ext cx="5143500" cy="11392761"/>
          </a:xfrm>
          <a:prstGeom prst="rect">
            <a:avLst/>
          </a:prstGeom>
        </p:spPr>
      </p:pic>
      <p:sp>
        <p:nvSpPr>
          <p:cNvPr name="Freeform 4" id="4"/>
          <p:cNvSpPr/>
          <p:nvPr/>
        </p:nvSpPr>
        <p:spPr>
          <a:xfrm flipH="false" flipV="false" rot="-1016799">
            <a:off x="9736550" y="-2506878"/>
            <a:ext cx="11406363" cy="9923536"/>
          </a:xfrm>
          <a:custGeom>
            <a:avLst/>
            <a:gdLst/>
            <a:ahLst/>
            <a:cxnLst/>
            <a:rect r="r" b="b" t="t" l="l"/>
            <a:pathLst>
              <a:path h="9923536" w="11406363">
                <a:moveTo>
                  <a:pt x="0" y="0"/>
                </a:moveTo>
                <a:lnTo>
                  <a:pt x="11406363" y="0"/>
                </a:lnTo>
                <a:lnTo>
                  <a:pt x="11406363" y="9923536"/>
                </a:lnTo>
                <a:lnTo>
                  <a:pt x="0" y="99235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755500" y="573061"/>
            <a:ext cx="16777001" cy="6858000"/>
          </a:xfrm>
          <a:prstGeom prst="rect">
            <a:avLst/>
          </a:prstGeom>
        </p:spPr>
        <p:txBody>
          <a:bodyPr anchor="t" rtlCol="false" tIns="0" lIns="0" bIns="0" rIns="0">
            <a:spAutoFit/>
          </a:bodyPr>
          <a:lstStyle/>
          <a:p>
            <a:pPr algn="r">
              <a:lnSpc>
                <a:spcPts val="10800"/>
              </a:lnSpc>
            </a:pPr>
            <a:r>
              <a:rPr lang="en-US" sz="9000">
                <a:solidFill>
                  <a:srgbClr val="FFFAEF"/>
                </a:solidFill>
                <a:latin typeface="Baloo"/>
                <a:ea typeface="Baloo"/>
                <a:cs typeface="Baloo"/>
                <a:sym typeface="Baloo"/>
              </a:rPr>
              <a:t>Search and Retrieve Operations</a:t>
            </a:r>
          </a:p>
          <a:p>
            <a:pPr algn="r">
              <a:lnSpc>
                <a:spcPts val="10800"/>
              </a:lnSpc>
            </a:pPr>
          </a:p>
          <a:p>
            <a:pPr algn="r">
              <a:lnSpc>
                <a:spcPts val="10800"/>
              </a:lnSpc>
            </a:pPr>
          </a:p>
          <a:p>
            <a:pPr algn="r">
              <a:lnSpc>
                <a:spcPts val="10800"/>
              </a:lnSpc>
            </a:pPr>
          </a:p>
          <a:p>
            <a:pPr algn="r">
              <a:lnSpc>
                <a:spcPts val="10800"/>
              </a:lnSpc>
            </a:pPr>
          </a:p>
        </p:txBody>
      </p:sp>
      <p:grpSp>
        <p:nvGrpSpPr>
          <p:cNvPr name="Group 6" id="6"/>
          <p:cNvGrpSpPr/>
          <p:nvPr/>
        </p:nvGrpSpPr>
        <p:grpSpPr>
          <a:xfrm rot="0">
            <a:off x="1206454" y="1896878"/>
            <a:ext cx="16326046" cy="8390122"/>
            <a:chOff x="0" y="0"/>
            <a:chExt cx="21768062" cy="11186829"/>
          </a:xfrm>
        </p:grpSpPr>
        <p:sp>
          <p:nvSpPr>
            <p:cNvPr name="TextBox 7" id="7"/>
            <p:cNvSpPr txBox="true"/>
            <p:nvPr/>
          </p:nvSpPr>
          <p:spPr>
            <a:xfrm rot="0">
              <a:off x="0" y="-38100"/>
              <a:ext cx="21768062" cy="646573"/>
            </a:xfrm>
            <a:prstGeom prst="rect">
              <a:avLst/>
            </a:prstGeom>
          </p:spPr>
          <p:txBody>
            <a:bodyPr anchor="t" rtlCol="false" tIns="0" lIns="0" bIns="0" rIns="0">
              <a:spAutoFit/>
            </a:bodyPr>
            <a:lstStyle/>
            <a:p>
              <a:pPr algn="l">
                <a:lnSpc>
                  <a:spcPts val="3920"/>
                </a:lnSpc>
              </a:pPr>
              <a:r>
                <a:rPr lang="en-US" sz="3015">
                  <a:solidFill>
                    <a:srgbClr val="FFFAEF"/>
                  </a:solidFill>
                  <a:latin typeface="Baloo"/>
                  <a:ea typeface="Baloo"/>
                  <a:cs typeface="Baloo"/>
                  <a:sym typeface="Baloo"/>
                </a:rPr>
                <a:t>Search Techniques</a:t>
              </a:r>
            </a:p>
          </p:txBody>
        </p:sp>
        <p:sp>
          <p:nvSpPr>
            <p:cNvPr name="TextBox 8" id="8"/>
            <p:cNvSpPr txBox="true"/>
            <p:nvPr/>
          </p:nvSpPr>
          <p:spPr>
            <a:xfrm rot="0">
              <a:off x="0" y="953138"/>
              <a:ext cx="21768062" cy="10726331"/>
            </a:xfrm>
            <a:prstGeom prst="rect">
              <a:avLst/>
            </a:prstGeom>
          </p:spPr>
          <p:txBody>
            <a:bodyPr anchor="t" rtlCol="false" tIns="0" lIns="0" bIns="0" rIns="0">
              <a:spAutoFit/>
            </a:bodyPr>
            <a:lstStyle/>
            <a:p>
              <a:pPr algn="l">
                <a:lnSpc>
                  <a:spcPts val="3565"/>
                </a:lnSpc>
              </a:pPr>
              <a:r>
                <a:rPr lang="en-US" sz="2742">
                  <a:solidFill>
                    <a:srgbClr val="FFFAEF"/>
                  </a:solidFill>
                  <a:latin typeface="Clear Sans"/>
                  <a:ea typeface="Clear Sans"/>
                  <a:cs typeface="Clear Sans"/>
                  <a:sym typeface="Clear Sans"/>
                </a:rPr>
                <a:t>Linear Search:</a:t>
              </a:r>
            </a:p>
            <a:p>
              <a:pPr algn="l" marL="592155" indent="-296077" lvl="1">
                <a:lnSpc>
                  <a:spcPts val="3565"/>
                </a:lnSpc>
                <a:buFont typeface="Arial"/>
                <a:buChar char="•"/>
              </a:pPr>
              <a:r>
                <a:rPr lang="en-US" sz="2742">
                  <a:solidFill>
                    <a:srgbClr val="FFFAEF"/>
                  </a:solidFill>
                  <a:latin typeface="Clear Sans"/>
                  <a:ea typeface="Clear Sans"/>
                  <a:cs typeface="Clear Sans"/>
                  <a:sym typeface="Clear Sans"/>
                </a:rPr>
                <a:t>Examines each element sequentially until the target is found or the end is reached.</a:t>
              </a:r>
            </a:p>
            <a:p>
              <a:pPr algn="l" marL="592155" indent="-296077" lvl="1">
                <a:lnSpc>
                  <a:spcPts val="3565"/>
                </a:lnSpc>
                <a:buFont typeface="Arial"/>
                <a:buChar char="•"/>
              </a:pPr>
              <a:r>
                <a:rPr lang="en-US" sz="2742">
                  <a:solidFill>
                    <a:srgbClr val="FFFAEF"/>
                  </a:solidFill>
                  <a:latin typeface="Clear Sans"/>
                  <a:ea typeface="Clear Sans"/>
                  <a:cs typeface="Clear Sans"/>
                  <a:sym typeface="Clear Sans"/>
                </a:rPr>
                <a:t>Simple but inefficient for large datasets (O(n) time complexity).</a:t>
              </a:r>
            </a:p>
            <a:p>
              <a:pPr algn="l" marL="592155" indent="-296077" lvl="1">
                <a:lnSpc>
                  <a:spcPts val="3565"/>
                </a:lnSpc>
                <a:buFont typeface="Arial"/>
                <a:buChar char="•"/>
              </a:pPr>
              <a:r>
                <a:rPr lang="en-US" sz="2742">
                  <a:solidFill>
                    <a:srgbClr val="FFFAEF"/>
                  </a:solidFill>
                  <a:latin typeface="Clear Sans"/>
                  <a:ea typeface="Clear Sans"/>
                  <a:cs typeface="Clear Sans"/>
                  <a:sym typeface="Clear Sans"/>
                </a:rPr>
                <a:t>Works on any linear data structure, including unsorted ones.</a:t>
              </a:r>
            </a:p>
            <a:p>
              <a:pPr algn="l">
                <a:lnSpc>
                  <a:spcPts val="3565"/>
                </a:lnSpc>
              </a:pPr>
              <a:r>
                <a:rPr lang="en-US" sz="2742">
                  <a:solidFill>
                    <a:srgbClr val="FFFAEF"/>
                  </a:solidFill>
                  <a:latin typeface="Clear Sans"/>
                  <a:ea typeface="Clear Sans"/>
                  <a:cs typeface="Clear Sans"/>
                  <a:sym typeface="Clear Sans"/>
                </a:rPr>
                <a:t>Binary Search:</a:t>
              </a:r>
            </a:p>
            <a:p>
              <a:pPr algn="l" marL="592155" indent="-296077" lvl="1">
                <a:lnSpc>
                  <a:spcPts val="3565"/>
                </a:lnSpc>
                <a:buFont typeface="Arial"/>
                <a:buChar char="•"/>
              </a:pPr>
              <a:r>
                <a:rPr lang="en-US" sz="2742">
                  <a:solidFill>
                    <a:srgbClr val="FFFAEF"/>
                  </a:solidFill>
                  <a:latin typeface="Clear Sans"/>
                  <a:ea typeface="Clear Sans"/>
                  <a:cs typeface="Clear Sans"/>
                  <a:sym typeface="Clear Sans"/>
                </a:rPr>
                <a:t>Requires sorted data.</a:t>
              </a:r>
            </a:p>
            <a:p>
              <a:pPr algn="l" marL="592155" indent="-296077" lvl="1">
                <a:lnSpc>
                  <a:spcPts val="3565"/>
                </a:lnSpc>
                <a:buFont typeface="Arial"/>
                <a:buChar char="•"/>
              </a:pPr>
              <a:r>
                <a:rPr lang="en-US" sz="2742">
                  <a:solidFill>
                    <a:srgbClr val="FFFAEF"/>
                  </a:solidFill>
                  <a:latin typeface="Clear Sans"/>
                  <a:ea typeface="Clear Sans"/>
                  <a:cs typeface="Clear Sans"/>
                  <a:sym typeface="Clear Sans"/>
                </a:rPr>
                <a:t>Divides the search interval in half repeatedly; narrows search to the left or right half if the middle element isn't the target.</a:t>
              </a:r>
            </a:p>
            <a:p>
              <a:pPr algn="l" marL="592155" indent="-296077" lvl="1">
                <a:lnSpc>
                  <a:spcPts val="3565"/>
                </a:lnSpc>
                <a:buFont typeface="Arial"/>
                <a:buChar char="•"/>
              </a:pPr>
              <a:r>
                <a:rPr lang="en-US" sz="2742">
                  <a:solidFill>
                    <a:srgbClr val="FFFAEF"/>
                  </a:solidFill>
                  <a:latin typeface="Clear Sans"/>
                  <a:ea typeface="Clear Sans"/>
                  <a:cs typeface="Clear Sans"/>
                  <a:sym typeface="Clear Sans"/>
                </a:rPr>
                <a:t>Much faster for large datasets (O(log n) time complexity); efficiently implemented on sorted arrays.</a:t>
              </a:r>
            </a:p>
            <a:p>
              <a:pPr algn="l">
                <a:lnSpc>
                  <a:spcPts val="3565"/>
                </a:lnSpc>
              </a:pPr>
              <a:r>
                <a:rPr lang="en-US" sz="2742">
                  <a:solidFill>
                    <a:srgbClr val="FFFAEF"/>
                  </a:solidFill>
                  <a:latin typeface="Clear Sans"/>
                  <a:ea typeface="Clear Sans"/>
                  <a:cs typeface="Clear Sans"/>
                  <a:sym typeface="Clear Sans"/>
                </a:rPr>
                <a:t>Hashing:</a:t>
              </a:r>
            </a:p>
            <a:p>
              <a:pPr algn="l" marL="592155" indent="-296077" lvl="1">
                <a:lnSpc>
                  <a:spcPts val="3565"/>
                </a:lnSpc>
                <a:buFont typeface="Arial"/>
                <a:buChar char="•"/>
              </a:pPr>
              <a:r>
                <a:rPr lang="en-US" sz="2742">
                  <a:solidFill>
                    <a:srgbClr val="FFFAEF"/>
                  </a:solidFill>
                  <a:latin typeface="Clear Sans"/>
                  <a:ea typeface="Clear Sans"/>
                  <a:cs typeface="Clear Sans"/>
                  <a:sym typeface="Clear Sans"/>
                </a:rPr>
                <a:t>Uses a hash function to map keys to indices in a hash table.</a:t>
              </a:r>
            </a:p>
            <a:p>
              <a:pPr algn="l" marL="592155" indent="-296077" lvl="1">
                <a:lnSpc>
                  <a:spcPts val="3565"/>
                </a:lnSpc>
                <a:buFont typeface="Arial"/>
                <a:buChar char="•"/>
              </a:pPr>
              <a:r>
                <a:rPr lang="en-US" sz="2742">
                  <a:solidFill>
                    <a:srgbClr val="FFFAEF"/>
                  </a:solidFill>
                  <a:latin typeface="Clear Sans"/>
                  <a:ea typeface="Clear Sans"/>
                  <a:cs typeface="Clear Sans"/>
                  <a:sym typeface="Clear Sans"/>
                </a:rPr>
                <a:t>Provides average constant-time search (O(1)).</a:t>
              </a:r>
            </a:p>
            <a:p>
              <a:pPr algn="l" marL="592155" indent="-296077" lvl="1">
                <a:lnSpc>
                  <a:spcPts val="3565"/>
                </a:lnSpc>
                <a:buFont typeface="Arial"/>
                <a:buChar char="•"/>
              </a:pPr>
              <a:r>
                <a:rPr lang="en-US" sz="2742">
                  <a:solidFill>
                    <a:srgbClr val="FFFAEF"/>
                  </a:solidFill>
                  <a:latin typeface="Clear Sans"/>
                  <a:ea typeface="Clear Sans"/>
                  <a:cs typeface="Clear Sans"/>
                  <a:sym typeface="Clear Sans"/>
                </a:rPr>
                <a:t>Excellent for fast retrieval in dictionaries, caches, and databases.</a:t>
              </a:r>
            </a:p>
            <a:p>
              <a:pPr algn="l">
                <a:lnSpc>
                  <a:spcPts val="3565"/>
                </a:lnSpc>
              </a:pPr>
              <a:r>
                <a:rPr lang="en-US" sz="2742">
                  <a:solidFill>
                    <a:srgbClr val="FFFAEF"/>
                  </a:solidFill>
                  <a:latin typeface="Clear Sans"/>
                  <a:ea typeface="Clear Sans"/>
                  <a:cs typeface="Clear Sans"/>
                  <a:sym typeface="Clear Sans"/>
                </a:rPr>
                <a:t>Tree Traversal:</a:t>
              </a:r>
            </a:p>
            <a:p>
              <a:pPr algn="l" marL="592155" indent="-296077" lvl="1">
                <a:lnSpc>
                  <a:spcPts val="3565"/>
                </a:lnSpc>
                <a:buFont typeface="Arial"/>
                <a:buChar char="•"/>
              </a:pPr>
              <a:r>
                <a:rPr lang="en-US" sz="2742">
                  <a:solidFill>
                    <a:srgbClr val="FFFAEF"/>
                  </a:solidFill>
                  <a:latin typeface="Clear Sans"/>
                  <a:ea typeface="Clear Sans"/>
                  <a:cs typeface="Clear Sans"/>
                  <a:sym typeface="Clear Sans"/>
                </a:rPr>
                <a:t>Various techniques (e.g., breadth-first search, depth-first search) systematically visit nodes in a tree to find a value.</a:t>
              </a:r>
            </a:p>
            <a:p>
              <a:pPr algn="l" marL="592155" indent="-296077" lvl="1">
                <a:lnSpc>
                  <a:spcPts val="3565"/>
                </a:lnSpc>
                <a:buFont typeface="Arial"/>
                <a:buChar char="•"/>
              </a:pPr>
              <a:r>
                <a:rPr lang="en-US" sz="2742">
                  <a:solidFill>
                    <a:srgbClr val="FFFAEF"/>
                  </a:solidFill>
                  <a:latin typeface="Clear Sans"/>
                  <a:ea typeface="Clear Sans"/>
                  <a:cs typeface="Clear Sans"/>
                  <a:sym typeface="Clear Sans"/>
                </a:rPr>
                <a:t>Efficient for searching hierarchical data.</a:t>
              </a:r>
            </a:p>
            <a:p>
              <a:pPr algn="l">
                <a:lnSpc>
                  <a:spcPts val="3565"/>
                </a:lnSpc>
              </a:pPr>
            </a:p>
          </p:txBody>
        </p:sp>
      </p:grpSp>
      <p:pic>
        <p:nvPicPr>
          <p:cNvPr name="Picture 9" id="9"/>
          <p:cNvPicPr>
            <a:picLocks noChangeAspect="true"/>
          </p:cNvPicPr>
          <p:nvPr/>
        </p:nvPicPr>
        <p:blipFill>
          <a:blip r:embed="rId5"/>
          <a:srcRect l="0" t="0" r="0" b="0"/>
          <a:stretch>
            <a:fillRect/>
          </a:stretch>
        </p:blipFill>
        <p:spPr>
          <a:xfrm flipH="false" flipV="false" rot="0">
            <a:off x="370505" y="2132352"/>
            <a:ext cx="658195" cy="645077"/>
          </a:xfrm>
          <a:prstGeom prst="rect">
            <a:avLst/>
          </a:prstGeom>
        </p:spPr>
      </p:pic>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C52FF">
                <a:alpha val="100000"/>
              </a:srgbClr>
            </a:gs>
            <a:gs pos="100000">
              <a:srgbClr val="5CE1E6">
                <a:alpha val="100000"/>
              </a:srgbClr>
            </a:gs>
          </a:gsLst>
          <a:lin ang="0"/>
        </a:gra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64034" b="46739"/>
          <a:stretch>
            <a:fillRect/>
          </a:stretch>
        </p:blipFill>
        <p:spPr>
          <a:xfrm flipH="true" flipV="false" rot="-5400000">
            <a:off x="-4815703" y="-1693918"/>
            <a:ext cx="4331879" cy="6415001"/>
          </a:xfrm>
          <a:prstGeom prst="rect">
            <a:avLst/>
          </a:prstGeom>
        </p:spPr>
      </p:pic>
      <p:pic>
        <p:nvPicPr>
          <p:cNvPr name="Picture 3" id="3"/>
          <p:cNvPicPr>
            <a:picLocks noChangeAspect="true"/>
          </p:cNvPicPr>
          <p:nvPr/>
        </p:nvPicPr>
        <p:blipFill>
          <a:blip r:embed="rId2"/>
          <a:srcRect l="64771" t="21970" r="0" b="0"/>
          <a:stretch>
            <a:fillRect/>
          </a:stretch>
        </p:blipFill>
        <p:spPr>
          <a:xfrm flipH="false" flipV="false" rot="5400000">
            <a:off x="3124630" y="2018870"/>
            <a:ext cx="5143500" cy="11392761"/>
          </a:xfrm>
          <a:prstGeom prst="rect">
            <a:avLst/>
          </a:prstGeom>
        </p:spPr>
      </p:pic>
      <p:sp>
        <p:nvSpPr>
          <p:cNvPr name="Freeform 4" id="4"/>
          <p:cNvSpPr/>
          <p:nvPr/>
        </p:nvSpPr>
        <p:spPr>
          <a:xfrm flipH="false" flipV="false" rot="-1016799">
            <a:off x="9736550" y="-2506878"/>
            <a:ext cx="11406363" cy="9923536"/>
          </a:xfrm>
          <a:custGeom>
            <a:avLst/>
            <a:gdLst/>
            <a:ahLst/>
            <a:cxnLst/>
            <a:rect r="r" b="b" t="t" l="l"/>
            <a:pathLst>
              <a:path h="9923536" w="11406363">
                <a:moveTo>
                  <a:pt x="0" y="0"/>
                </a:moveTo>
                <a:lnTo>
                  <a:pt x="11406363" y="0"/>
                </a:lnTo>
                <a:lnTo>
                  <a:pt x="11406363" y="9923536"/>
                </a:lnTo>
                <a:lnTo>
                  <a:pt x="0" y="99235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755500" y="573061"/>
            <a:ext cx="16777001" cy="5486400"/>
          </a:xfrm>
          <a:prstGeom prst="rect">
            <a:avLst/>
          </a:prstGeom>
        </p:spPr>
        <p:txBody>
          <a:bodyPr anchor="t" rtlCol="false" tIns="0" lIns="0" bIns="0" rIns="0">
            <a:spAutoFit/>
          </a:bodyPr>
          <a:lstStyle/>
          <a:p>
            <a:pPr algn="r">
              <a:lnSpc>
                <a:spcPts val="10800"/>
              </a:lnSpc>
            </a:pPr>
            <a:r>
              <a:rPr lang="en-US" sz="9000">
                <a:solidFill>
                  <a:srgbClr val="FFFAEF"/>
                </a:solidFill>
                <a:latin typeface="Baloo"/>
                <a:ea typeface="Baloo"/>
                <a:cs typeface="Baloo"/>
                <a:sym typeface="Baloo"/>
              </a:rPr>
              <a:t>Sorting Algorithms Overview</a:t>
            </a:r>
          </a:p>
          <a:p>
            <a:pPr algn="r">
              <a:lnSpc>
                <a:spcPts val="10800"/>
              </a:lnSpc>
            </a:pPr>
          </a:p>
          <a:p>
            <a:pPr algn="r">
              <a:lnSpc>
                <a:spcPts val="10800"/>
              </a:lnSpc>
            </a:pPr>
          </a:p>
          <a:p>
            <a:pPr algn="r">
              <a:lnSpc>
                <a:spcPts val="10800"/>
              </a:lnSpc>
            </a:pPr>
          </a:p>
        </p:txBody>
      </p:sp>
      <p:grpSp>
        <p:nvGrpSpPr>
          <p:cNvPr name="Group 6" id="6"/>
          <p:cNvGrpSpPr/>
          <p:nvPr/>
        </p:nvGrpSpPr>
        <p:grpSpPr>
          <a:xfrm rot="0">
            <a:off x="1206454" y="1896878"/>
            <a:ext cx="16326046" cy="6993742"/>
            <a:chOff x="0" y="0"/>
            <a:chExt cx="21768062" cy="9324989"/>
          </a:xfrm>
        </p:grpSpPr>
        <p:sp>
          <p:nvSpPr>
            <p:cNvPr name="TextBox 7" id="7"/>
            <p:cNvSpPr txBox="true"/>
            <p:nvPr/>
          </p:nvSpPr>
          <p:spPr>
            <a:xfrm rot="0">
              <a:off x="0" y="-38100"/>
              <a:ext cx="21768062" cy="1306106"/>
            </a:xfrm>
            <a:prstGeom prst="rect">
              <a:avLst/>
            </a:prstGeom>
          </p:spPr>
          <p:txBody>
            <a:bodyPr anchor="t" rtlCol="false" tIns="0" lIns="0" bIns="0" rIns="0">
              <a:spAutoFit/>
            </a:bodyPr>
            <a:lstStyle/>
            <a:p>
              <a:pPr algn="l">
                <a:lnSpc>
                  <a:spcPts val="3920"/>
                </a:lnSpc>
              </a:pPr>
              <a:r>
                <a:rPr lang="en-US" sz="3015">
                  <a:solidFill>
                    <a:srgbClr val="FFFAEF"/>
                  </a:solidFill>
                  <a:latin typeface="Baloo"/>
                  <a:ea typeface="Baloo"/>
                  <a:cs typeface="Baloo"/>
                  <a:sym typeface="Baloo"/>
                </a:rPr>
                <a:t>Sorting algorithms are the workhorses of the data world! They put data in order, which is essential for so many tasks.</a:t>
              </a:r>
            </a:p>
          </p:txBody>
        </p:sp>
        <p:sp>
          <p:nvSpPr>
            <p:cNvPr name="TextBox 8" id="8"/>
            <p:cNvSpPr txBox="true"/>
            <p:nvPr/>
          </p:nvSpPr>
          <p:spPr>
            <a:xfrm rot="0">
              <a:off x="0" y="1612671"/>
              <a:ext cx="21768062" cy="8204958"/>
            </a:xfrm>
            <a:prstGeom prst="rect">
              <a:avLst/>
            </a:prstGeom>
          </p:spPr>
          <p:txBody>
            <a:bodyPr anchor="t" rtlCol="false" tIns="0" lIns="0" bIns="0" rIns="0">
              <a:spAutoFit/>
            </a:bodyPr>
            <a:lstStyle/>
            <a:p>
              <a:pPr algn="l">
                <a:lnSpc>
                  <a:spcPts val="4085"/>
                </a:lnSpc>
              </a:pPr>
              <a:r>
                <a:rPr lang="en-US" sz="3142">
                  <a:solidFill>
                    <a:srgbClr val="FFFAEF"/>
                  </a:solidFill>
                  <a:latin typeface="Clear Sans"/>
                  <a:ea typeface="Clear Sans"/>
                  <a:cs typeface="Clear Sans"/>
                  <a:sym typeface="Clear Sans"/>
                </a:rPr>
                <a:t>Importance of Sorting</a:t>
              </a:r>
            </a:p>
            <a:p>
              <a:pPr algn="l" marL="678513" indent="-339256" lvl="1">
                <a:lnSpc>
                  <a:spcPts val="4085"/>
                </a:lnSpc>
                <a:buFont typeface="Arial"/>
                <a:buChar char="•"/>
              </a:pPr>
              <a:r>
                <a:rPr lang="en-US" sz="3142">
                  <a:solidFill>
                    <a:srgbClr val="FFFAEF"/>
                  </a:solidFill>
                  <a:latin typeface="Clear Sans"/>
                  <a:ea typeface="Clear Sans"/>
                  <a:cs typeface="Clear Sans"/>
                  <a:sym typeface="Clear Sans"/>
                </a:rPr>
                <a:t>Efficient Retrieval: Imagine searching for a word in a dictionary where the words are in random order – it would be a nightmare! Sorting allows for techniques like binary search, which drastically speeds up finding specific data.</a:t>
              </a:r>
            </a:p>
            <a:p>
              <a:pPr algn="l" marL="678513" indent="-339256" lvl="1">
                <a:lnSpc>
                  <a:spcPts val="4085"/>
                </a:lnSpc>
                <a:buFont typeface="Arial"/>
                <a:buChar char="•"/>
              </a:pPr>
              <a:r>
                <a:rPr lang="en-US" sz="3142">
                  <a:solidFill>
                    <a:srgbClr val="FFFAEF"/>
                  </a:solidFill>
                  <a:latin typeface="Clear Sans"/>
                  <a:ea typeface="Clear Sans"/>
                  <a:cs typeface="Clear Sans"/>
                  <a:sym typeface="Clear Sans"/>
                </a:rPr>
                <a:t>Efficient Processing: Many algorithms rely on sorted data to work correctly or efficiently. Examples include:</a:t>
              </a:r>
            </a:p>
            <a:p>
              <a:pPr algn="l" marL="1357025" indent="-452342" lvl="2">
                <a:lnSpc>
                  <a:spcPts val="4085"/>
                </a:lnSpc>
                <a:buFont typeface="Arial"/>
                <a:buChar char="⚬"/>
              </a:pPr>
              <a:r>
                <a:rPr lang="en-US" sz="3142">
                  <a:solidFill>
                    <a:srgbClr val="FFFAEF"/>
                  </a:solidFill>
                  <a:latin typeface="Clear Sans"/>
                  <a:ea typeface="Clear Sans"/>
                  <a:cs typeface="Clear Sans"/>
                  <a:sym typeface="Clear Sans"/>
                </a:rPr>
                <a:t>Finding duplicates: Easier to spot duplicates when data is sorted.</a:t>
              </a:r>
            </a:p>
            <a:p>
              <a:pPr algn="l" marL="1357025" indent="-452342" lvl="2">
                <a:lnSpc>
                  <a:spcPts val="4085"/>
                </a:lnSpc>
                <a:buFont typeface="Arial"/>
                <a:buChar char="⚬"/>
              </a:pPr>
              <a:r>
                <a:rPr lang="en-US" sz="3142">
                  <a:solidFill>
                    <a:srgbClr val="FFFAEF"/>
                  </a:solidFill>
                  <a:latin typeface="Clear Sans"/>
                  <a:ea typeface="Clear Sans"/>
                  <a:cs typeface="Clear Sans"/>
                  <a:sym typeface="Clear Sans"/>
                </a:rPr>
                <a:t>Finding the median or mode: Requires sorted data.</a:t>
              </a:r>
            </a:p>
            <a:p>
              <a:pPr algn="l" marL="1357025" indent="-452342" lvl="2">
                <a:lnSpc>
                  <a:spcPts val="4085"/>
                </a:lnSpc>
                <a:buFont typeface="Arial"/>
                <a:buChar char="⚬"/>
              </a:pPr>
              <a:r>
                <a:rPr lang="en-US" sz="3142">
                  <a:solidFill>
                    <a:srgbClr val="FFFAEF"/>
                  </a:solidFill>
                  <a:latin typeface="Clear Sans"/>
                  <a:ea typeface="Clear Sans"/>
                  <a:cs typeface="Clear Sans"/>
                  <a:sym typeface="Clear Sans"/>
                </a:rPr>
                <a:t>Me</a:t>
              </a:r>
              <a:r>
                <a:rPr lang="en-US" sz="3142">
                  <a:solidFill>
                    <a:srgbClr val="FFFAEF"/>
                  </a:solidFill>
                  <a:latin typeface="Clear Sans"/>
                  <a:ea typeface="Clear Sans"/>
                  <a:cs typeface="Clear Sans"/>
                  <a:sym typeface="Clear Sans"/>
                </a:rPr>
                <a:t>rging datasets: Merging is much faster with sorted data.</a:t>
              </a:r>
            </a:p>
            <a:p>
              <a:pPr algn="l" marL="678513" indent="-339256" lvl="1">
                <a:lnSpc>
                  <a:spcPts val="4085"/>
                </a:lnSpc>
                <a:buFont typeface="Arial"/>
                <a:buChar char="•"/>
              </a:pPr>
              <a:r>
                <a:rPr lang="en-US" sz="3142">
                  <a:solidFill>
                    <a:srgbClr val="FFFAEF"/>
                  </a:solidFill>
                  <a:latin typeface="Clear Sans"/>
                  <a:ea typeface="Clear Sans"/>
                  <a:cs typeface="Clear Sans"/>
                  <a:sym typeface="Clear Sans"/>
                </a:rPr>
                <a:t>Data Analysis and Visualization: Sorted data reveals patterns and trends more easily. Think of charts and graphs – they usually present data in some order.</a:t>
              </a:r>
            </a:p>
            <a:p>
              <a:pPr algn="l">
                <a:lnSpc>
                  <a:spcPts val="4085"/>
                </a:lnSpc>
              </a:pPr>
            </a:p>
          </p:txBody>
        </p:sp>
      </p:grpSp>
      <p:pic>
        <p:nvPicPr>
          <p:cNvPr name="Picture 9" id="9"/>
          <p:cNvPicPr>
            <a:picLocks noChangeAspect="true"/>
          </p:cNvPicPr>
          <p:nvPr/>
        </p:nvPicPr>
        <p:blipFill>
          <a:blip r:embed="rId5"/>
          <a:srcRect l="0" t="0" r="0" b="0"/>
          <a:stretch>
            <a:fillRect/>
          </a:stretch>
        </p:blipFill>
        <p:spPr>
          <a:xfrm flipH="false" flipV="false" rot="0">
            <a:off x="370505" y="2132352"/>
            <a:ext cx="658195" cy="645077"/>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C52FF">
                <a:alpha val="100000"/>
              </a:srgbClr>
            </a:gs>
            <a:gs pos="100000">
              <a:srgbClr val="5CE1E6">
                <a:alpha val="100000"/>
              </a:srgbClr>
            </a:gs>
          </a:gsLst>
          <a:lin ang="0"/>
        </a:gra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64034" b="46739"/>
          <a:stretch>
            <a:fillRect/>
          </a:stretch>
        </p:blipFill>
        <p:spPr>
          <a:xfrm flipH="true" flipV="false" rot="-5400000">
            <a:off x="-4815703" y="-1693918"/>
            <a:ext cx="4331879" cy="6415001"/>
          </a:xfrm>
          <a:prstGeom prst="rect">
            <a:avLst/>
          </a:prstGeom>
        </p:spPr>
      </p:pic>
      <p:pic>
        <p:nvPicPr>
          <p:cNvPr name="Picture 3" id="3"/>
          <p:cNvPicPr>
            <a:picLocks noChangeAspect="true"/>
          </p:cNvPicPr>
          <p:nvPr/>
        </p:nvPicPr>
        <p:blipFill>
          <a:blip r:embed="rId2"/>
          <a:srcRect l="64771" t="21970" r="0" b="0"/>
          <a:stretch>
            <a:fillRect/>
          </a:stretch>
        </p:blipFill>
        <p:spPr>
          <a:xfrm flipH="false" flipV="false" rot="5400000">
            <a:off x="3124630" y="2018870"/>
            <a:ext cx="5143500" cy="11392761"/>
          </a:xfrm>
          <a:prstGeom prst="rect">
            <a:avLst/>
          </a:prstGeom>
        </p:spPr>
      </p:pic>
      <p:sp>
        <p:nvSpPr>
          <p:cNvPr name="Freeform 4" id="4"/>
          <p:cNvSpPr/>
          <p:nvPr/>
        </p:nvSpPr>
        <p:spPr>
          <a:xfrm flipH="false" flipV="false" rot="-1016799">
            <a:off x="9736550" y="-2506878"/>
            <a:ext cx="11406363" cy="9923536"/>
          </a:xfrm>
          <a:custGeom>
            <a:avLst/>
            <a:gdLst/>
            <a:ahLst/>
            <a:cxnLst/>
            <a:rect r="r" b="b" t="t" l="l"/>
            <a:pathLst>
              <a:path h="9923536" w="11406363">
                <a:moveTo>
                  <a:pt x="0" y="0"/>
                </a:moveTo>
                <a:lnTo>
                  <a:pt x="11406363" y="0"/>
                </a:lnTo>
                <a:lnTo>
                  <a:pt x="11406363" y="9923536"/>
                </a:lnTo>
                <a:lnTo>
                  <a:pt x="0" y="99235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49439" y="408025"/>
            <a:ext cx="16777001" cy="5486400"/>
          </a:xfrm>
          <a:prstGeom prst="rect">
            <a:avLst/>
          </a:prstGeom>
        </p:spPr>
        <p:txBody>
          <a:bodyPr anchor="t" rtlCol="false" tIns="0" lIns="0" bIns="0" rIns="0">
            <a:spAutoFit/>
          </a:bodyPr>
          <a:lstStyle/>
          <a:p>
            <a:pPr algn="r">
              <a:lnSpc>
                <a:spcPts val="10800"/>
              </a:lnSpc>
            </a:pPr>
            <a:r>
              <a:rPr lang="en-US" sz="9000">
                <a:solidFill>
                  <a:srgbClr val="FFFAEF"/>
                </a:solidFill>
                <a:latin typeface="Baloo"/>
                <a:ea typeface="Baloo"/>
                <a:cs typeface="Baloo"/>
                <a:sym typeface="Baloo"/>
              </a:rPr>
              <a:t>Sorting Algorithms Overview</a:t>
            </a:r>
          </a:p>
          <a:p>
            <a:pPr algn="r">
              <a:lnSpc>
                <a:spcPts val="10800"/>
              </a:lnSpc>
            </a:pPr>
          </a:p>
          <a:p>
            <a:pPr algn="r">
              <a:lnSpc>
                <a:spcPts val="10800"/>
              </a:lnSpc>
            </a:pPr>
          </a:p>
          <a:p>
            <a:pPr algn="r">
              <a:lnSpc>
                <a:spcPts val="10800"/>
              </a:lnSpc>
            </a:pPr>
          </a:p>
        </p:txBody>
      </p:sp>
      <p:grpSp>
        <p:nvGrpSpPr>
          <p:cNvPr name="Group 6" id="6"/>
          <p:cNvGrpSpPr/>
          <p:nvPr/>
        </p:nvGrpSpPr>
        <p:grpSpPr>
          <a:xfrm rot="0">
            <a:off x="1206454" y="1896878"/>
            <a:ext cx="16326046" cy="6921367"/>
            <a:chOff x="0" y="0"/>
            <a:chExt cx="21768062" cy="9228490"/>
          </a:xfrm>
        </p:grpSpPr>
        <p:sp>
          <p:nvSpPr>
            <p:cNvPr name="TextBox 7" id="7"/>
            <p:cNvSpPr txBox="true"/>
            <p:nvPr/>
          </p:nvSpPr>
          <p:spPr>
            <a:xfrm rot="0">
              <a:off x="0" y="-38100"/>
              <a:ext cx="21768062" cy="646573"/>
            </a:xfrm>
            <a:prstGeom prst="rect">
              <a:avLst/>
            </a:prstGeom>
          </p:spPr>
          <p:txBody>
            <a:bodyPr anchor="t" rtlCol="false" tIns="0" lIns="0" bIns="0" rIns="0">
              <a:spAutoFit/>
            </a:bodyPr>
            <a:lstStyle/>
            <a:p>
              <a:pPr algn="l">
                <a:lnSpc>
                  <a:spcPts val="3920"/>
                </a:lnSpc>
              </a:pPr>
              <a:r>
                <a:rPr lang="en-US" sz="3015">
                  <a:solidFill>
                    <a:srgbClr val="FFFAEF"/>
                  </a:solidFill>
                  <a:latin typeface="Baloo"/>
                  <a:ea typeface="Baloo"/>
                  <a:cs typeface="Baloo"/>
                  <a:sym typeface="Baloo"/>
                </a:rPr>
                <a:t>Types of Sorting Algorithms</a:t>
              </a:r>
            </a:p>
          </p:txBody>
        </p:sp>
        <p:sp>
          <p:nvSpPr>
            <p:cNvPr name="TextBox 8" id="8"/>
            <p:cNvSpPr txBox="true"/>
            <p:nvPr/>
          </p:nvSpPr>
          <p:spPr>
            <a:xfrm rot="0">
              <a:off x="0" y="953138"/>
              <a:ext cx="21768062" cy="8767992"/>
            </a:xfrm>
            <a:prstGeom prst="rect">
              <a:avLst/>
            </a:prstGeom>
          </p:spPr>
          <p:txBody>
            <a:bodyPr anchor="t" rtlCol="false" tIns="0" lIns="0" bIns="0" rIns="0">
              <a:spAutoFit/>
            </a:bodyPr>
            <a:lstStyle/>
            <a:p>
              <a:pPr algn="l">
                <a:lnSpc>
                  <a:spcPts val="4735"/>
                </a:lnSpc>
              </a:pPr>
              <a:r>
                <a:rPr lang="en-US" sz="3642">
                  <a:solidFill>
                    <a:srgbClr val="FFFAEF"/>
                  </a:solidFill>
                  <a:latin typeface="Clear Sans"/>
                  <a:ea typeface="Clear Sans"/>
                  <a:cs typeface="Clear Sans"/>
                  <a:sym typeface="Clear Sans"/>
                </a:rPr>
                <a:t>There are many different sorting algorithms, each with its own strengths and weaknesses. Some common ones include:</a:t>
              </a:r>
            </a:p>
            <a:p>
              <a:pPr algn="l" marL="786460" indent="-393230" lvl="1">
                <a:lnSpc>
                  <a:spcPts val="4735"/>
                </a:lnSpc>
                <a:buFont typeface="Arial"/>
                <a:buChar char="•"/>
              </a:pPr>
              <a:r>
                <a:rPr lang="en-US" sz="3642">
                  <a:solidFill>
                    <a:srgbClr val="FFFAEF"/>
                  </a:solidFill>
                  <a:latin typeface="Clear Sans"/>
                  <a:ea typeface="Clear Sans"/>
                  <a:cs typeface="Clear Sans"/>
                  <a:sym typeface="Clear Sans"/>
                </a:rPr>
                <a:t>B</a:t>
              </a:r>
              <a:r>
                <a:rPr lang="en-US" sz="3642">
                  <a:solidFill>
                    <a:srgbClr val="FFFAEF"/>
                  </a:solidFill>
                  <a:latin typeface="Clear Sans"/>
                  <a:ea typeface="Clear Sans"/>
                  <a:cs typeface="Clear Sans"/>
                  <a:sym typeface="Clear Sans"/>
                </a:rPr>
                <a:t>ubble Sort: Simple but inefficient for large datasets.</a:t>
              </a:r>
            </a:p>
            <a:p>
              <a:pPr algn="l" marL="786460" indent="-393230" lvl="1">
                <a:lnSpc>
                  <a:spcPts val="4735"/>
                </a:lnSpc>
                <a:buFont typeface="Arial"/>
                <a:buChar char="•"/>
              </a:pPr>
              <a:r>
                <a:rPr lang="en-US" sz="3642">
                  <a:solidFill>
                    <a:srgbClr val="FFFAEF"/>
                  </a:solidFill>
                  <a:latin typeface="Clear Sans"/>
                  <a:ea typeface="Clear Sans"/>
                  <a:cs typeface="Clear Sans"/>
                  <a:sym typeface="Clear Sans"/>
                </a:rPr>
                <a:t>I</a:t>
              </a:r>
              <a:r>
                <a:rPr lang="en-US" sz="3642">
                  <a:solidFill>
                    <a:srgbClr val="FFFAEF"/>
                  </a:solidFill>
                  <a:latin typeface="Clear Sans"/>
                  <a:ea typeface="Clear Sans"/>
                  <a:cs typeface="Clear Sans"/>
                  <a:sym typeface="Clear Sans"/>
                </a:rPr>
                <a:t>nsertion Sort: Good for small datasets or nearly sorted data.</a:t>
              </a:r>
            </a:p>
            <a:p>
              <a:pPr algn="l" marL="786460" indent="-393230" lvl="1">
                <a:lnSpc>
                  <a:spcPts val="4735"/>
                </a:lnSpc>
                <a:buFont typeface="Arial"/>
                <a:buChar char="•"/>
              </a:pPr>
              <a:r>
                <a:rPr lang="en-US" sz="3642">
                  <a:solidFill>
                    <a:srgbClr val="FFFAEF"/>
                  </a:solidFill>
                  <a:latin typeface="Clear Sans"/>
                  <a:ea typeface="Clear Sans"/>
                  <a:cs typeface="Clear Sans"/>
                  <a:sym typeface="Clear Sans"/>
                </a:rPr>
                <a:t>Me</a:t>
              </a:r>
              <a:r>
                <a:rPr lang="en-US" sz="3642">
                  <a:solidFill>
                    <a:srgbClr val="FFFAEF"/>
                  </a:solidFill>
                  <a:latin typeface="Clear Sans"/>
                  <a:ea typeface="Clear Sans"/>
                  <a:cs typeface="Clear Sans"/>
                  <a:sym typeface="Clear Sans"/>
                </a:rPr>
                <a:t>rge Sort: A divide-and-conquer algorithm that's efficient for large datasets.</a:t>
              </a:r>
            </a:p>
            <a:p>
              <a:pPr algn="l" marL="786460" indent="-393230" lvl="1">
                <a:lnSpc>
                  <a:spcPts val="4735"/>
                </a:lnSpc>
                <a:buFont typeface="Arial"/>
                <a:buChar char="•"/>
              </a:pPr>
              <a:r>
                <a:rPr lang="en-US" sz="3642">
                  <a:solidFill>
                    <a:srgbClr val="FFFAEF"/>
                  </a:solidFill>
                  <a:latin typeface="Clear Sans"/>
                  <a:ea typeface="Clear Sans"/>
                  <a:cs typeface="Clear Sans"/>
                  <a:sym typeface="Clear Sans"/>
                </a:rPr>
                <a:t>Quick Sor</a:t>
              </a:r>
              <a:r>
                <a:rPr lang="en-US" sz="3642">
                  <a:solidFill>
                    <a:srgbClr val="FFFAEF"/>
                  </a:solidFill>
                  <a:latin typeface="Clear Sans"/>
                  <a:ea typeface="Clear Sans"/>
                  <a:cs typeface="Clear Sans"/>
                  <a:sym typeface="Clear Sans"/>
                </a:rPr>
                <a:t>t: Generally very efficient, but performance can degrade in certain cases.</a:t>
              </a:r>
            </a:p>
            <a:p>
              <a:pPr algn="l" marL="786460" indent="-393230" lvl="1">
                <a:lnSpc>
                  <a:spcPts val="4735"/>
                </a:lnSpc>
                <a:buFont typeface="Arial"/>
                <a:buChar char="•"/>
              </a:pPr>
              <a:r>
                <a:rPr lang="en-US" sz="3642">
                  <a:solidFill>
                    <a:srgbClr val="FFFAEF"/>
                  </a:solidFill>
                  <a:latin typeface="Clear Sans"/>
                  <a:ea typeface="Clear Sans"/>
                  <a:cs typeface="Clear Sans"/>
                  <a:sym typeface="Clear Sans"/>
                </a:rPr>
                <a:t>Heap Sort: Guarantees O(n log n) time complexity even in worst-case scenarios.</a:t>
              </a:r>
            </a:p>
            <a:p>
              <a:pPr algn="l">
                <a:lnSpc>
                  <a:spcPts val="4735"/>
                </a:lnSpc>
              </a:pPr>
            </a:p>
          </p:txBody>
        </p:sp>
      </p:grpSp>
      <p:pic>
        <p:nvPicPr>
          <p:cNvPr name="Picture 9" id="9"/>
          <p:cNvPicPr>
            <a:picLocks noChangeAspect="true"/>
          </p:cNvPicPr>
          <p:nvPr/>
        </p:nvPicPr>
        <p:blipFill>
          <a:blip r:embed="rId5"/>
          <a:srcRect l="0" t="0" r="0" b="0"/>
          <a:stretch>
            <a:fillRect/>
          </a:stretch>
        </p:blipFill>
        <p:spPr>
          <a:xfrm flipH="false" flipV="false" rot="0">
            <a:off x="370505" y="2132352"/>
            <a:ext cx="658195" cy="645077"/>
          </a:xfrm>
          <a:prstGeom prst="rect">
            <a:avLst/>
          </a:prstGeom>
        </p:spPr>
      </p:pic>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7D8AA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64034" b="46739"/>
          <a:stretch>
            <a:fillRect/>
          </a:stretch>
        </p:blipFill>
        <p:spPr>
          <a:xfrm flipH="true" flipV="false" rot="-5400000">
            <a:off x="-4815703" y="-1693918"/>
            <a:ext cx="4331879" cy="6415001"/>
          </a:xfrm>
          <a:prstGeom prst="rect">
            <a:avLst/>
          </a:prstGeom>
        </p:spPr>
      </p:pic>
      <p:pic>
        <p:nvPicPr>
          <p:cNvPr name="Picture 3" id="3"/>
          <p:cNvPicPr>
            <a:picLocks noChangeAspect="true"/>
          </p:cNvPicPr>
          <p:nvPr/>
        </p:nvPicPr>
        <p:blipFill>
          <a:blip r:embed="rId2"/>
          <a:srcRect l="64771" t="21970" r="0" b="0"/>
          <a:stretch>
            <a:fillRect/>
          </a:stretch>
        </p:blipFill>
        <p:spPr>
          <a:xfrm flipH="false" flipV="false" rot="5400000">
            <a:off x="3124630" y="2018870"/>
            <a:ext cx="5143500" cy="11392761"/>
          </a:xfrm>
          <a:prstGeom prst="rect">
            <a:avLst/>
          </a:prstGeom>
        </p:spPr>
      </p:pic>
      <p:sp>
        <p:nvSpPr>
          <p:cNvPr name="Freeform 4" id="4"/>
          <p:cNvSpPr/>
          <p:nvPr/>
        </p:nvSpPr>
        <p:spPr>
          <a:xfrm flipH="false" flipV="false" rot="-1016799">
            <a:off x="9736550" y="-2506878"/>
            <a:ext cx="11406363" cy="9923536"/>
          </a:xfrm>
          <a:custGeom>
            <a:avLst/>
            <a:gdLst/>
            <a:ahLst/>
            <a:cxnLst/>
            <a:rect r="r" b="b" t="t" l="l"/>
            <a:pathLst>
              <a:path h="9923536" w="11406363">
                <a:moveTo>
                  <a:pt x="0" y="0"/>
                </a:moveTo>
                <a:lnTo>
                  <a:pt x="11406363" y="0"/>
                </a:lnTo>
                <a:lnTo>
                  <a:pt x="11406363" y="9923536"/>
                </a:lnTo>
                <a:lnTo>
                  <a:pt x="0" y="99235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6065969" y="2783931"/>
            <a:ext cx="22498233" cy="1838325"/>
          </a:xfrm>
          <a:prstGeom prst="rect">
            <a:avLst/>
          </a:prstGeom>
        </p:spPr>
        <p:txBody>
          <a:bodyPr anchor="t" rtlCol="false" tIns="0" lIns="0" bIns="0" rIns="0">
            <a:spAutoFit/>
          </a:bodyPr>
          <a:lstStyle/>
          <a:p>
            <a:pPr algn="r">
              <a:lnSpc>
                <a:spcPts val="7200"/>
              </a:lnSpc>
            </a:pPr>
            <a:r>
              <a:rPr lang="en-US" sz="6000">
                <a:solidFill>
                  <a:srgbClr val="FFFAEF"/>
                </a:solidFill>
                <a:latin typeface="Baloo"/>
                <a:ea typeface="Baloo"/>
                <a:cs typeface="Baloo"/>
                <a:sym typeface="Baloo"/>
              </a:rPr>
              <a:t>Time Complexity of Sorting Algorithms</a:t>
            </a:r>
          </a:p>
          <a:p>
            <a:pPr algn="r">
              <a:lnSpc>
                <a:spcPts val="7200"/>
              </a:lnSpc>
            </a:pPr>
          </a:p>
        </p:txBody>
      </p:sp>
      <p:grpSp>
        <p:nvGrpSpPr>
          <p:cNvPr name="Group 6" id="6"/>
          <p:cNvGrpSpPr/>
          <p:nvPr/>
        </p:nvGrpSpPr>
        <p:grpSpPr>
          <a:xfrm rot="0">
            <a:off x="3888568" y="3356984"/>
            <a:ext cx="11138575" cy="4350154"/>
            <a:chOff x="0" y="0"/>
            <a:chExt cx="14851433" cy="5800205"/>
          </a:xfrm>
        </p:grpSpPr>
        <p:sp>
          <p:nvSpPr>
            <p:cNvPr name="TextBox 7" id="7"/>
            <p:cNvSpPr txBox="true"/>
            <p:nvPr/>
          </p:nvSpPr>
          <p:spPr>
            <a:xfrm rot="0">
              <a:off x="0" y="-38100"/>
              <a:ext cx="14851433" cy="764540"/>
            </a:xfrm>
            <a:prstGeom prst="rect">
              <a:avLst/>
            </a:prstGeom>
          </p:spPr>
          <p:txBody>
            <a:bodyPr anchor="t" rtlCol="false" tIns="0" lIns="0" bIns="0" rIns="0">
              <a:spAutoFit/>
            </a:bodyPr>
            <a:lstStyle/>
            <a:p>
              <a:pPr algn="l">
                <a:lnSpc>
                  <a:spcPts val="4680"/>
                </a:lnSpc>
              </a:pPr>
            </a:p>
          </p:txBody>
        </p:sp>
        <p:sp>
          <p:nvSpPr>
            <p:cNvPr name="TextBox 8" id="8"/>
            <p:cNvSpPr txBox="true"/>
            <p:nvPr/>
          </p:nvSpPr>
          <p:spPr>
            <a:xfrm rot="0">
              <a:off x="0" y="1133943"/>
              <a:ext cx="14851433" cy="5254414"/>
            </a:xfrm>
            <a:prstGeom prst="rect">
              <a:avLst/>
            </a:prstGeom>
          </p:spPr>
          <p:txBody>
            <a:bodyPr anchor="t" rtlCol="false" tIns="0" lIns="0" bIns="0" rIns="0">
              <a:spAutoFit/>
            </a:bodyPr>
            <a:lstStyle/>
            <a:p>
              <a:pPr algn="l">
                <a:lnSpc>
                  <a:spcPts val="4939"/>
                </a:lnSpc>
              </a:pPr>
              <a:r>
                <a:rPr lang="en-US" sz="3799">
                  <a:solidFill>
                    <a:srgbClr val="FFFAEF"/>
                  </a:solidFill>
                  <a:latin typeface="Clear Sans"/>
                  <a:ea typeface="Clear Sans"/>
                  <a:cs typeface="Clear Sans"/>
                  <a:sym typeface="Clear Sans"/>
                </a:rPr>
                <a:t>Time complexity is a way to measure how the runtime of an algorithm grows as the size of the input data (n) increases. It's crucial for understanding how efficient a sorting algorithm is, especially when dealing with large datasets.</a:t>
              </a:r>
            </a:p>
            <a:p>
              <a:pPr algn="l">
                <a:lnSpc>
                  <a:spcPts val="3380"/>
                </a:lnSpc>
              </a:pPr>
            </a:p>
            <a:p>
              <a:pPr algn="l">
                <a:lnSpc>
                  <a:spcPts val="3380"/>
                </a:lnSpc>
              </a:pPr>
            </a:p>
          </p:txBody>
        </p:sp>
      </p:grpSp>
      <p:pic>
        <p:nvPicPr>
          <p:cNvPr name="Picture 9" id="9"/>
          <p:cNvPicPr>
            <a:picLocks noChangeAspect="true"/>
          </p:cNvPicPr>
          <p:nvPr/>
        </p:nvPicPr>
        <p:blipFill>
          <a:blip r:embed="rId5"/>
          <a:srcRect l="0" t="0" r="0" b="0"/>
          <a:stretch>
            <a:fillRect/>
          </a:stretch>
        </p:blipFill>
        <p:spPr>
          <a:xfrm flipH="false" flipV="false" rot="0">
            <a:off x="3053218" y="4299718"/>
            <a:ext cx="658195" cy="645077"/>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TextBox 2" id="2"/>
          <p:cNvSpPr txBox="true"/>
          <p:nvPr/>
        </p:nvSpPr>
        <p:spPr>
          <a:xfrm rot="0">
            <a:off x="3238925" y="3032760"/>
            <a:ext cx="11810151" cy="5638800"/>
          </a:xfrm>
          <a:prstGeom prst="rect">
            <a:avLst/>
          </a:prstGeom>
        </p:spPr>
        <p:txBody>
          <a:bodyPr anchor="t" rtlCol="false" tIns="0" lIns="0" bIns="0" rIns="0">
            <a:spAutoFit/>
          </a:bodyPr>
          <a:lstStyle/>
          <a:p>
            <a:pPr algn="l">
              <a:lnSpc>
                <a:spcPts val="5610"/>
              </a:lnSpc>
            </a:pPr>
            <a:r>
              <a:rPr lang="en-US" sz="4675">
                <a:solidFill>
                  <a:srgbClr val="000000"/>
                </a:solidFill>
                <a:latin typeface="Baloo"/>
                <a:ea typeface="Baloo"/>
                <a:cs typeface="Baloo"/>
                <a:sym typeface="Baloo"/>
              </a:rPr>
              <a:t>In the world of software development, Abstract Data Types (ADTs) and algorithms play a crucial role in creating efficient and high-quality software. They provide a powerful set of tools for organizing and manipulating data, allowing developers to build complex systems with ease.</a:t>
            </a:r>
          </a:p>
          <a:p>
            <a:pPr algn="l">
              <a:lnSpc>
                <a:spcPts val="5610"/>
              </a:lnSpc>
            </a:pPr>
          </a:p>
        </p:txBody>
      </p:sp>
      <p:pic>
        <p:nvPicPr>
          <p:cNvPr name="Picture 3" id="3"/>
          <p:cNvPicPr>
            <a:picLocks noChangeAspect="true"/>
          </p:cNvPicPr>
          <p:nvPr/>
        </p:nvPicPr>
        <p:blipFill>
          <a:blip r:embed="rId2"/>
          <a:srcRect l="0" t="0" r="0" b="0"/>
          <a:stretch>
            <a:fillRect/>
          </a:stretch>
        </p:blipFill>
        <p:spPr>
          <a:xfrm flipH="false" flipV="false" rot="0">
            <a:off x="13655377" y="6809666"/>
            <a:ext cx="6229999" cy="6954669"/>
          </a:xfrm>
          <a:prstGeom prst="rect">
            <a:avLst/>
          </a:prstGeom>
        </p:spPr>
      </p:pic>
      <p:pic>
        <p:nvPicPr>
          <p:cNvPr name="Picture 4" id="4"/>
          <p:cNvPicPr>
            <a:picLocks noChangeAspect="true"/>
          </p:cNvPicPr>
          <p:nvPr/>
        </p:nvPicPr>
        <p:blipFill>
          <a:blip r:embed="rId3"/>
          <a:srcRect l="0" t="0" r="0" b="0"/>
          <a:stretch>
            <a:fillRect/>
          </a:stretch>
        </p:blipFill>
        <p:spPr>
          <a:xfrm flipH="false" flipV="false" rot="0">
            <a:off x="0" y="0"/>
            <a:ext cx="6925457" cy="4700654"/>
          </a:xfrm>
          <a:prstGeom prst="rect">
            <a:avLst/>
          </a:prstGeom>
        </p:spPr>
      </p:pic>
      <p:sp>
        <p:nvSpPr>
          <p:cNvPr name="TextBox 5" id="5"/>
          <p:cNvSpPr txBox="true"/>
          <p:nvPr/>
        </p:nvSpPr>
        <p:spPr>
          <a:xfrm rot="0">
            <a:off x="2034176" y="990600"/>
            <a:ext cx="14736200" cy="2042160"/>
          </a:xfrm>
          <a:prstGeom prst="rect">
            <a:avLst/>
          </a:prstGeom>
        </p:spPr>
        <p:txBody>
          <a:bodyPr anchor="t" rtlCol="false" tIns="0" lIns="0" bIns="0" rIns="0">
            <a:spAutoFit/>
          </a:bodyPr>
          <a:lstStyle/>
          <a:p>
            <a:pPr algn="ctr">
              <a:lnSpc>
                <a:spcPts val="5459"/>
              </a:lnSpc>
            </a:pPr>
            <a:r>
              <a:rPr lang="en-US" sz="4199">
                <a:solidFill>
                  <a:srgbClr val="000000"/>
                </a:solidFill>
                <a:latin typeface="Baloo"/>
                <a:ea typeface="Baloo"/>
                <a:cs typeface="Baloo"/>
                <a:sym typeface="Baloo"/>
              </a:rPr>
              <a:t>Introduction to Abstract Data Types (ADTs) and Algorithms</a:t>
            </a:r>
          </a:p>
          <a:p>
            <a:pPr algn="ctr">
              <a:lnSpc>
                <a:spcPts val="5459"/>
              </a:lnSpc>
            </a:pPr>
          </a:p>
          <a:p>
            <a:pPr algn="ctr">
              <a:lnSpc>
                <a:spcPts val="5459"/>
              </a:lnSpc>
              <a:spcBef>
                <a:spcPct val="0"/>
              </a:spcBef>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7D8AA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64034" b="46739"/>
          <a:stretch>
            <a:fillRect/>
          </a:stretch>
        </p:blipFill>
        <p:spPr>
          <a:xfrm flipH="true" flipV="false" rot="-5400000">
            <a:off x="-4815703" y="-1693918"/>
            <a:ext cx="4331879" cy="6415001"/>
          </a:xfrm>
          <a:prstGeom prst="rect">
            <a:avLst/>
          </a:prstGeom>
        </p:spPr>
      </p:pic>
      <p:pic>
        <p:nvPicPr>
          <p:cNvPr name="Picture 3" id="3"/>
          <p:cNvPicPr>
            <a:picLocks noChangeAspect="true"/>
          </p:cNvPicPr>
          <p:nvPr/>
        </p:nvPicPr>
        <p:blipFill>
          <a:blip r:embed="rId2"/>
          <a:srcRect l="64771" t="21970" r="0" b="0"/>
          <a:stretch>
            <a:fillRect/>
          </a:stretch>
        </p:blipFill>
        <p:spPr>
          <a:xfrm flipH="false" flipV="false" rot="5400000">
            <a:off x="3124630" y="2018870"/>
            <a:ext cx="5143500" cy="11392761"/>
          </a:xfrm>
          <a:prstGeom prst="rect">
            <a:avLst/>
          </a:prstGeom>
        </p:spPr>
      </p:pic>
      <p:sp>
        <p:nvSpPr>
          <p:cNvPr name="Freeform 4" id="4"/>
          <p:cNvSpPr/>
          <p:nvPr/>
        </p:nvSpPr>
        <p:spPr>
          <a:xfrm flipH="false" flipV="false" rot="-1016799">
            <a:off x="9736550" y="-2506878"/>
            <a:ext cx="11406363" cy="9923536"/>
          </a:xfrm>
          <a:custGeom>
            <a:avLst/>
            <a:gdLst/>
            <a:ahLst/>
            <a:cxnLst/>
            <a:rect r="r" b="b" t="t" l="l"/>
            <a:pathLst>
              <a:path h="9923536" w="11406363">
                <a:moveTo>
                  <a:pt x="0" y="0"/>
                </a:moveTo>
                <a:lnTo>
                  <a:pt x="11406363" y="0"/>
                </a:lnTo>
                <a:lnTo>
                  <a:pt x="11406363" y="9923536"/>
                </a:lnTo>
                <a:lnTo>
                  <a:pt x="0" y="99235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6065969" y="2783931"/>
            <a:ext cx="22498233" cy="923925"/>
          </a:xfrm>
          <a:prstGeom prst="rect">
            <a:avLst/>
          </a:prstGeom>
        </p:spPr>
        <p:txBody>
          <a:bodyPr anchor="t" rtlCol="false" tIns="0" lIns="0" bIns="0" rIns="0">
            <a:spAutoFit/>
          </a:bodyPr>
          <a:lstStyle/>
          <a:p>
            <a:pPr algn="r">
              <a:lnSpc>
                <a:spcPts val="7200"/>
              </a:lnSpc>
            </a:pPr>
            <a:r>
              <a:rPr lang="en-US" sz="6000">
                <a:solidFill>
                  <a:srgbClr val="FFFAEF"/>
                </a:solidFill>
                <a:latin typeface="Baloo"/>
                <a:ea typeface="Baloo"/>
                <a:cs typeface="Baloo"/>
                <a:sym typeface="Baloo"/>
              </a:rPr>
              <a:t>Space Complexity of Sorting Algorithms</a:t>
            </a:r>
          </a:p>
        </p:txBody>
      </p:sp>
      <p:grpSp>
        <p:nvGrpSpPr>
          <p:cNvPr name="Group 6" id="6"/>
          <p:cNvGrpSpPr/>
          <p:nvPr/>
        </p:nvGrpSpPr>
        <p:grpSpPr>
          <a:xfrm rot="0">
            <a:off x="3888568" y="3356984"/>
            <a:ext cx="11138575" cy="6207529"/>
            <a:chOff x="0" y="0"/>
            <a:chExt cx="14851433" cy="8276705"/>
          </a:xfrm>
        </p:grpSpPr>
        <p:sp>
          <p:nvSpPr>
            <p:cNvPr name="TextBox 7" id="7"/>
            <p:cNvSpPr txBox="true"/>
            <p:nvPr/>
          </p:nvSpPr>
          <p:spPr>
            <a:xfrm rot="0">
              <a:off x="0" y="-38100"/>
              <a:ext cx="14851433" cy="764540"/>
            </a:xfrm>
            <a:prstGeom prst="rect">
              <a:avLst/>
            </a:prstGeom>
          </p:spPr>
          <p:txBody>
            <a:bodyPr anchor="t" rtlCol="false" tIns="0" lIns="0" bIns="0" rIns="0">
              <a:spAutoFit/>
            </a:bodyPr>
            <a:lstStyle/>
            <a:p>
              <a:pPr algn="l">
                <a:lnSpc>
                  <a:spcPts val="4680"/>
                </a:lnSpc>
              </a:pPr>
            </a:p>
          </p:txBody>
        </p:sp>
        <p:sp>
          <p:nvSpPr>
            <p:cNvPr name="TextBox 8" id="8"/>
            <p:cNvSpPr txBox="true"/>
            <p:nvPr/>
          </p:nvSpPr>
          <p:spPr>
            <a:xfrm rot="0">
              <a:off x="0" y="1133943"/>
              <a:ext cx="14851433" cy="7730914"/>
            </a:xfrm>
            <a:prstGeom prst="rect">
              <a:avLst/>
            </a:prstGeom>
          </p:spPr>
          <p:txBody>
            <a:bodyPr anchor="t" rtlCol="false" tIns="0" lIns="0" bIns="0" rIns="0">
              <a:spAutoFit/>
            </a:bodyPr>
            <a:lstStyle/>
            <a:p>
              <a:pPr algn="l">
                <a:lnSpc>
                  <a:spcPts val="4939"/>
                </a:lnSpc>
              </a:pPr>
              <a:r>
                <a:rPr lang="en-US" sz="3799">
                  <a:solidFill>
                    <a:srgbClr val="FFFAEF"/>
                  </a:solidFill>
                  <a:latin typeface="Clear Sans"/>
                  <a:ea typeface="Clear Sans"/>
                  <a:cs typeface="Clear Sans"/>
                  <a:sym typeface="Clear Sans"/>
                </a:rPr>
                <a:t>Space complexity measures how much extra memory a sorting algorithm needs to do its job. This is important because memory is a limited resource, and some algorithms are more memory-hungry than others.</a:t>
              </a:r>
            </a:p>
            <a:p>
              <a:pPr algn="l">
                <a:lnSpc>
                  <a:spcPts val="4939"/>
                </a:lnSpc>
              </a:pPr>
            </a:p>
            <a:p>
              <a:pPr algn="l">
                <a:lnSpc>
                  <a:spcPts val="4939"/>
                </a:lnSpc>
              </a:pPr>
            </a:p>
            <a:p>
              <a:pPr algn="l">
                <a:lnSpc>
                  <a:spcPts val="4939"/>
                </a:lnSpc>
              </a:pPr>
            </a:p>
            <a:p>
              <a:pPr algn="l">
                <a:lnSpc>
                  <a:spcPts val="3380"/>
                </a:lnSpc>
              </a:pPr>
            </a:p>
            <a:p>
              <a:pPr algn="l">
                <a:lnSpc>
                  <a:spcPts val="3380"/>
                </a:lnSpc>
              </a:pPr>
            </a:p>
          </p:txBody>
        </p:sp>
      </p:grpSp>
      <p:pic>
        <p:nvPicPr>
          <p:cNvPr name="Picture 9" id="9"/>
          <p:cNvPicPr>
            <a:picLocks noChangeAspect="true"/>
          </p:cNvPicPr>
          <p:nvPr/>
        </p:nvPicPr>
        <p:blipFill>
          <a:blip r:embed="rId5"/>
          <a:srcRect l="0" t="0" r="0" b="0"/>
          <a:stretch>
            <a:fillRect/>
          </a:stretch>
        </p:blipFill>
        <p:spPr>
          <a:xfrm flipH="false" flipV="false" rot="0">
            <a:off x="3053218" y="4299718"/>
            <a:ext cx="658195" cy="645077"/>
          </a:xfrm>
          <a:prstGeom prst="rect">
            <a:avLst/>
          </a:prstGeom>
        </p:spPr>
      </p:pic>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A6A6A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64034" b="46739"/>
          <a:stretch>
            <a:fillRect/>
          </a:stretch>
        </p:blipFill>
        <p:spPr>
          <a:xfrm flipH="true" flipV="false" rot="-5400000">
            <a:off x="-4815703" y="-1693918"/>
            <a:ext cx="4331879" cy="6415001"/>
          </a:xfrm>
          <a:prstGeom prst="rect">
            <a:avLst/>
          </a:prstGeom>
        </p:spPr>
      </p:pic>
      <p:pic>
        <p:nvPicPr>
          <p:cNvPr name="Picture 3" id="3"/>
          <p:cNvPicPr>
            <a:picLocks noChangeAspect="true"/>
          </p:cNvPicPr>
          <p:nvPr/>
        </p:nvPicPr>
        <p:blipFill>
          <a:blip r:embed="rId2"/>
          <a:srcRect l="64771" t="21970" r="0" b="0"/>
          <a:stretch>
            <a:fillRect/>
          </a:stretch>
        </p:blipFill>
        <p:spPr>
          <a:xfrm flipH="false" flipV="false" rot="5400000">
            <a:off x="3124630" y="2018870"/>
            <a:ext cx="5143500" cy="11392761"/>
          </a:xfrm>
          <a:prstGeom prst="rect">
            <a:avLst/>
          </a:prstGeom>
        </p:spPr>
      </p:pic>
      <p:sp>
        <p:nvSpPr>
          <p:cNvPr name="Freeform 4" id="4"/>
          <p:cNvSpPr/>
          <p:nvPr/>
        </p:nvSpPr>
        <p:spPr>
          <a:xfrm flipH="false" flipV="false" rot="-1016799">
            <a:off x="9736550" y="-2506878"/>
            <a:ext cx="11406363" cy="9923536"/>
          </a:xfrm>
          <a:custGeom>
            <a:avLst/>
            <a:gdLst/>
            <a:ahLst/>
            <a:cxnLst/>
            <a:rect r="r" b="b" t="t" l="l"/>
            <a:pathLst>
              <a:path h="9923536" w="11406363">
                <a:moveTo>
                  <a:pt x="0" y="0"/>
                </a:moveTo>
                <a:lnTo>
                  <a:pt x="11406363" y="0"/>
                </a:lnTo>
                <a:lnTo>
                  <a:pt x="11406363" y="9923536"/>
                </a:lnTo>
                <a:lnTo>
                  <a:pt x="0" y="99235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5774400" y="2890259"/>
            <a:ext cx="5527079" cy="923925"/>
          </a:xfrm>
          <a:prstGeom prst="rect">
            <a:avLst/>
          </a:prstGeom>
        </p:spPr>
        <p:txBody>
          <a:bodyPr anchor="t" rtlCol="false" tIns="0" lIns="0" bIns="0" rIns="0">
            <a:spAutoFit/>
          </a:bodyPr>
          <a:lstStyle/>
          <a:p>
            <a:pPr algn="ctr">
              <a:lnSpc>
                <a:spcPts val="7200"/>
              </a:lnSpc>
            </a:pPr>
            <a:r>
              <a:rPr lang="en-US" sz="6000">
                <a:solidFill>
                  <a:srgbClr val="FFFAEF"/>
                </a:solidFill>
                <a:latin typeface="Baloo"/>
                <a:ea typeface="Baloo"/>
                <a:cs typeface="Baloo"/>
                <a:sym typeface="Baloo"/>
              </a:rPr>
              <a:t>Memory Stack</a:t>
            </a:r>
          </a:p>
        </p:txBody>
      </p:sp>
      <p:grpSp>
        <p:nvGrpSpPr>
          <p:cNvPr name="Group 6" id="6"/>
          <p:cNvGrpSpPr/>
          <p:nvPr/>
        </p:nvGrpSpPr>
        <p:grpSpPr>
          <a:xfrm rot="0">
            <a:off x="3888568" y="3356984"/>
            <a:ext cx="11138575" cy="6207529"/>
            <a:chOff x="0" y="0"/>
            <a:chExt cx="14851433" cy="8276705"/>
          </a:xfrm>
        </p:grpSpPr>
        <p:sp>
          <p:nvSpPr>
            <p:cNvPr name="TextBox 7" id="7"/>
            <p:cNvSpPr txBox="true"/>
            <p:nvPr/>
          </p:nvSpPr>
          <p:spPr>
            <a:xfrm rot="0">
              <a:off x="0" y="-38100"/>
              <a:ext cx="14851433" cy="764540"/>
            </a:xfrm>
            <a:prstGeom prst="rect">
              <a:avLst/>
            </a:prstGeom>
          </p:spPr>
          <p:txBody>
            <a:bodyPr anchor="t" rtlCol="false" tIns="0" lIns="0" bIns="0" rIns="0">
              <a:spAutoFit/>
            </a:bodyPr>
            <a:lstStyle/>
            <a:p>
              <a:pPr algn="l">
                <a:lnSpc>
                  <a:spcPts val="4680"/>
                </a:lnSpc>
              </a:pPr>
            </a:p>
          </p:txBody>
        </p:sp>
        <p:sp>
          <p:nvSpPr>
            <p:cNvPr name="TextBox 8" id="8"/>
            <p:cNvSpPr txBox="true"/>
            <p:nvPr/>
          </p:nvSpPr>
          <p:spPr>
            <a:xfrm rot="0">
              <a:off x="0" y="1133943"/>
              <a:ext cx="14851433" cy="7730914"/>
            </a:xfrm>
            <a:prstGeom prst="rect">
              <a:avLst/>
            </a:prstGeom>
          </p:spPr>
          <p:txBody>
            <a:bodyPr anchor="t" rtlCol="false" tIns="0" lIns="0" bIns="0" rIns="0">
              <a:spAutoFit/>
            </a:bodyPr>
            <a:lstStyle/>
            <a:p>
              <a:pPr algn="l">
                <a:lnSpc>
                  <a:spcPts val="4939"/>
                </a:lnSpc>
              </a:pPr>
              <a:r>
                <a:rPr lang="en-US" sz="3799">
                  <a:solidFill>
                    <a:srgbClr val="FFFAEF"/>
                  </a:solidFill>
                  <a:latin typeface="Clear Sans"/>
                  <a:ea typeface="Clear Sans"/>
                  <a:cs typeface="Clear Sans"/>
                  <a:sym typeface="Clear Sans"/>
                </a:rPr>
                <a:t>The memory stack is a fundamental data structure that plays a crucial role in how programs execute. Think of it like a stack of plates – you can only add or remove plates from the top.</a:t>
              </a:r>
            </a:p>
            <a:p>
              <a:pPr algn="l">
                <a:lnSpc>
                  <a:spcPts val="4939"/>
                </a:lnSpc>
              </a:pPr>
            </a:p>
            <a:p>
              <a:pPr algn="l">
                <a:lnSpc>
                  <a:spcPts val="4939"/>
                </a:lnSpc>
              </a:pPr>
            </a:p>
            <a:p>
              <a:pPr algn="l">
                <a:lnSpc>
                  <a:spcPts val="4939"/>
                </a:lnSpc>
              </a:pPr>
            </a:p>
            <a:p>
              <a:pPr algn="l">
                <a:lnSpc>
                  <a:spcPts val="4939"/>
                </a:lnSpc>
              </a:pPr>
            </a:p>
            <a:p>
              <a:pPr algn="l">
                <a:lnSpc>
                  <a:spcPts val="3380"/>
                </a:lnSpc>
              </a:pPr>
            </a:p>
            <a:p>
              <a:pPr algn="l">
                <a:lnSpc>
                  <a:spcPts val="3380"/>
                </a:lnSpc>
              </a:pPr>
            </a:p>
          </p:txBody>
        </p:sp>
      </p:grpSp>
      <p:pic>
        <p:nvPicPr>
          <p:cNvPr name="Picture 9" id="9"/>
          <p:cNvPicPr>
            <a:picLocks noChangeAspect="true"/>
          </p:cNvPicPr>
          <p:nvPr/>
        </p:nvPicPr>
        <p:blipFill>
          <a:blip r:embed="rId5"/>
          <a:srcRect l="0" t="0" r="0" b="0"/>
          <a:stretch>
            <a:fillRect/>
          </a:stretch>
        </p:blipFill>
        <p:spPr>
          <a:xfrm flipH="false" flipV="false" rot="0">
            <a:off x="3053218" y="4299718"/>
            <a:ext cx="658195" cy="645077"/>
          </a:xfrm>
          <a:prstGeom prst="rect">
            <a:avLst/>
          </a:prstGeom>
        </p:spPr>
      </p:pic>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A6A6A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64034" b="46739"/>
          <a:stretch>
            <a:fillRect/>
          </a:stretch>
        </p:blipFill>
        <p:spPr>
          <a:xfrm flipH="true" flipV="false" rot="-5400000">
            <a:off x="-4815703" y="-1693918"/>
            <a:ext cx="4331879" cy="6415001"/>
          </a:xfrm>
          <a:prstGeom prst="rect">
            <a:avLst/>
          </a:prstGeom>
        </p:spPr>
      </p:pic>
      <p:pic>
        <p:nvPicPr>
          <p:cNvPr name="Picture 3" id="3"/>
          <p:cNvPicPr>
            <a:picLocks noChangeAspect="true"/>
          </p:cNvPicPr>
          <p:nvPr/>
        </p:nvPicPr>
        <p:blipFill>
          <a:blip r:embed="rId2"/>
          <a:srcRect l="64771" t="21970" r="0" b="0"/>
          <a:stretch>
            <a:fillRect/>
          </a:stretch>
        </p:blipFill>
        <p:spPr>
          <a:xfrm flipH="false" flipV="false" rot="5400000">
            <a:off x="3124630" y="2018870"/>
            <a:ext cx="5143500" cy="11392761"/>
          </a:xfrm>
          <a:prstGeom prst="rect">
            <a:avLst/>
          </a:prstGeom>
        </p:spPr>
      </p:pic>
      <p:sp>
        <p:nvSpPr>
          <p:cNvPr name="Freeform 4" id="4"/>
          <p:cNvSpPr/>
          <p:nvPr/>
        </p:nvSpPr>
        <p:spPr>
          <a:xfrm flipH="false" flipV="false" rot="-1016799">
            <a:off x="9736550" y="-2506878"/>
            <a:ext cx="11406363" cy="9923536"/>
          </a:xfrm>
          <a:custGeom>
            <a:avLst/>
            <a:gdLst/>
            <a:ahLst/>
            <a:cxnLst/>
            <a:rect r="r" b="b" t="t" l="l"/>
            <a:pathLst>
              <a:path h="9923536" w="11406363">
                <a:moveTo>
                  <a:pt x="0" y="0"/>
                </a:moveTo>
                <a:lnTo>
                  <a:pt x="11406363" y="0"/>
                </a:lnTo>
                <a:lnTo>
                  <a:pt x="11406363" y="9923536"/>
                </a:lnTo>
                <a:lnTo>
                  <a:pt x="0" y="99235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5774400" y="1988165"/>
            <a:ext cx="5527079" cy="923925"/>
          </a:xfrm>
          <a:prstGeom prst="rect">
            <a:avLst/>
          </a:prstGeom>
        </p:spPr>
        <p:txBody>
          <a:bodyPr anchor="t" rtlCol="false" tIns="0" lIns="0" bIns="0" rIns="0">
            <a:spAutoFit/>
          </a:bodyPr>
          <a:lstStyle/>
          <a:p>
            <a:pPr algn="ctr">
              <a:lnSpc>
                <a:spcPts val="7200"/>
              </a:lnSpc>
            </a:pPr>
            <a:r>
              <a:rPr lang="en-US" sz="6000">
                <a:solidFill>
                  <a:srgbClr val="FFFAEF"/>
                </a:solidFill>
                <a:latin typeface="Baloo"/>
                <a:ea typeface="Baloo"/>
                <a:cs typeface="Baloo"/>
                <a:sym typeface="Baloo"/>
              </a:rPr>
              <a:t>Memory Stack</a:t>
            </a:r>
          </a:p>
        </p:txBody>
      </p:sp>
      <p:grpSp>
        <p:nvGrpSpPr>
          <p:cNvPr name="Group 6" id="6"/>
          <p:cNvGrpSpPr/>
          <p:nvPr/>
        </p:nvGrpSpPr>
        <p:grpSpPr>
          <a:xfrm rot="0">
            <a:off x="2153620" y="2912090"/>
            <a:ext cx="15527174" cy="8064904"/>
            <a:chOff x="0" y="0"/>
            <a:chExt cx="20702899" cy="10753205"/>
          </a:xfrm>
        </p:grpSpPr>
        <p:sp>
          <p:nvSpPr>
            <p:cNvPr name="TextBox 7" id="7"/>
            <p:cNvSpPr txBox="true"/>
            <p:nvPr/>
          </p:nvSpPr>
          <p:spPr>
            <a:xfrm rot="0">
              <a:off x="0" y="-38100"/>
              <a:ext cx="20702899" cy="764540"/>
            </a:xfrm>
            <a:prstGeom prst="rect">
              <a:avLst/>
            </a:prstGeom>
          </p:spPr>
          <p:txBody>
            <a:bodyPr anchor="t" rtlCol="false" tIns="0" lIns="0" bIns="0" rIns="0">
              <a:spAutoFit/>
            </a:bodyPr>
            <a:lstStyle/>
            <a:p>
              <a:pPr algn="l">
                <a:lnSpc>
                  <a:spcPts val="4680"/>
                </a:lnSpc>
              </a:pPr>
            </a:p>
          </p:txBody>
        </p:sp>
        <p:sp>
          <p:nvSpPr>
            <p:cNvPr name="TextBox 8" id="8"/>
            <p:cNvSpPr txBox="true"/>
            <p:nvPr/>
          </p:nvSpPr>
          <p:spPr>
            <a:xfrm rot="0">
              <a:off x="0" y="1133943"/>
              <a:ext cx="20702899" cy="10207414"/>
            </a:xfrm>
            <a:prstGeom prst="rect">
              <a:avLst/>
            </a:prstGeom>
          </p:spPr>
          <p:txBody>
            <a:bodyPr anchor="t" rtlCol="false" tIns="0" lIns="0" bIns="0" rIns="0">
              <a:spAutoFit/>
            </a:bodyPr>
            <a:lstStyle/>
            <a:p>
              <a:pPr algn="l">
                <a:lnSpc>
                  <a:spcPts val="4939"/>
                </a:lnSpc>
              </a:pPr>
              <a:r>
                <a:rPr lang="en-US" sz="3799">
                  <a:solidFill>
                    <a:srgbClr val="FFFAEF"/>
                  </a:solidFill>
                  <a:latin typeface="Clear Sans"/>
                  <a:ea typeface="Clear Sans"/>
                  <a:cs typeface="Clear Sans"/>
                  <a:sym typeface="Clear Sans"/>
                </a:rPr>
                <a:t>Definition and Importance</a:t>
              </a:r>
            </a:p>
            <a:p>
              <a:pPr algn="l" marL="820414" indent="-410207" lvl="1">
                <a:lnSpc>
                  <a:spcPts val="4939"/>
                </a:lnSpc>
                <a:buFont typeface="Arial"/>
                <a:buChar char="•"/>
              </a:pPr>
              <a:r>
                <a:rPr lang="en-US" sz="3799">
                  <a:solidFill>
                    <a:srgbClr val="FFFAEF"/>
                  </a:solidFill>
                  <a:latin typeface="Clear Sans"/>
                  <a:ea typeface="Clear Sans"/>
                  <a:cs typeface="Clear Sans"/>
                  <a:sym typeface="Clear Sans"/>
                </a:rPr>
                <a:t>LIFO (Last-In, First-Out): </a:t>
              </a:r>
              <a:r>
                <a:rPr lang="en-US" sz="3799">
                  <a:solidFill>
                    <a:srgbClr val="FFFAEF"/>
                  </a:solidFill>
                  <a:latin typeface="Clear Sans"/>
                  <a:ea typeface="Clear Sans"/>
                  <a:cs typeface="Clear Sans"/>
                  <a:sym typeface="Clear Sans"/>
                </a:rPr>
                <a:t>The last item pushed onto the stack is the first one to be popped off.</a:t>
              </a:r>
            </a:p>
            <a:p>
              <a:pPr algn="l" marL="820414" indent="-410207" lvl="1">
                <a:lnSpc>
                  <a:spcPts val="4939"/>
                </a:lnSpc>
                <a:buFont typeface="Arial"/>
                <a:buChar char="•"/>
              </a:pPr>
              <a:r>
                <a:rPr lang="en-US" sz="3799">
                  <a:solidFill>
                    <a:srgbClr val="FFFAEF"/>
                  </a:solidFill>
                  <a:latin typeface="Clear Sans"/>
                  <a:ea typeface="Clear Sans"/>
                  <a:cs typeface="Clear Sans"/>
                  <a:sym typeface="Clear Sans"/>
                </a:rPr>
                <a:t>Organized Memory: The stack provides a structured way to allocate and deallocate memory during program execution.</a:t>
              </a:r>
            </a:p>
            <a:p>
              <a:pPr algn="l" marL="820414" indent="-410207" lvl="1">
                <a:lnSpc>
                  <a:spcPts val="4939"/>
                </a:lnSpc>
                <a:buFont typeface="Arial"/>
                <a:buChar char="•"/>
              </a:pPr>
              <a:r>
                <a:rPr lang="en-US" sz="3799">
                  <a:solidFill>
                    <a:srgbClr val="FFFAEF"/>
                  </a:solidFill>
                  <a:latin typeface="Clear Sans"/>
                  <a:ea typeface="Clear Sans"/>
                  <a:cs typeface="Clear Sans"/>
                  <a:sym typeface="Clear Sans"/>
                </a:rPr>
                <a:t>Essential for Function Calls: It manages the execution order of functions and stores their local variables.</a:t>
              </a:r>
            </a:p>
            <a:p>
              <a:pPr algn="l">
                <a:lnSpc>
                  <a:spcPts val="4939"/>
                </a:lnSpc>
              </a:pPr>
            </a:p>
            <a:p>
              <a:pPr algn="l">
                <a:lnSpc>
                  <a:spcPts val="4939"/>
                </a:lnSpc>
              </a:pPr>
            </a:p>
            <a:p>
              <a:pPr algn="l">
                <a:lnSpc>
                  <a:spcPts val="4939"/>
                </a:lnSpc>
              </a:pPr>
            </a:p>
            <a:p>
              <a:pPr algn="l">
                <a:lnSpc>
                  <a:spcPts val="4939"/>
                </a:lnSpc>
              </a:pPr>
            </a:p>
            <a:p>
              <a:pPr algn="l">
                <a:lnSpc>
                  <a:spcPts val="3380"/>
                </a:lnSpc>
              </a:pPr>
            </a:p>
            <a:p>
              <a:pPr algn="l">
                <a:lnSpc>
                  <a:spcPts val="3380"/>
                </a:lnSpc>
              </a:pPr>
            </a:p>
          </p:txBody>
        </p:sp>
      </p:grpSp>
      <p:pic>
        <p:nvPicPr>
          <p:cNvPr name="Picture 9" id="9"/>
          <p:cNvPicPr>
            <a:picLocks noChangeAspect="true"/>
          </p:cNvPicPr>
          <p:nvPr/>
        </p:nvPicPr>
        <p:blipFill>
          <a:blip r:embed="rId5"/>
          <a:srcRect l="0" t="0" r="0" b="0"/>
          <a:stretch>
            <a:fillRect/>
          </a:stretch>
        </p:blipFill>
        <p:spPr>
          <a:xfrm flipH="false" flipV="false" rot="0">
            <a:off x="1028700" y="3814184"/>
            <a:ext cx="658195" cy="645077"/>
          </a:xfrm>
          <a:prstGeom prst="rect">
            <a:avLst/>
          </a:prstGeom>
        </p:spPr>
      </p:pic>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A6A6A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64034" b="46739"/>
          <a:stretch>
            <a:fillRect/>
          </a:stretch>
        </p:blipFill>
        <p:spPr>
          <a:xfrm flipH="true" flipV="false" rot="-5400000">
            <a:off x="-4815703" y="-1693918"/>
            <a:ext cx="4331879" cy="6415001"/>
          </a:xfrm>
          <a:prstGeom prst="rect">
            <a:avLst/>
          </a:prstGeom>
        </p:spPr>
      </p:pic>
      <p:pic>
        <p:nvPicPr>
          <p:cNvPr name="Picture 3" id="3"/>
          <p:cNvPicPr>
            <a:picLocks noChangeAspect="true"/>
          </p:cNvPicPr>
          <p:nvPr/>
        </p:nvPicPr>
        <p:blipFill>
          <a:blip r:embed="rId2"/>
          <a:srcRect l="64771" t="21970" r="0" b="0"/>
          <a:stretch>
            <a:fillRect/>
          </a:stretch>
        </p:blipFill>
        <p:spPr>
          <a:xfrm flipH="false" flipV="false" rot="5400000">
            <a:off x="3124630" y="2018870"/>
            <a:ext cx="5143500" cy="11392761"/>
          </a:xfrm>
          <a:prstGeom prst="rect">
            <a:avLst/>
          </a:prstGeom>
        </p:spPr>
      </p:pic>
      <p:sp>
        <p:nvSpPr>
          <p:cNvPr name="Freeform 4" id="4"/>
          <p:cNvSpPr/>
          <p:nvPr/>
        </p:nvSpPr>
        <p:spPr>
          <a:xfrm flipH="false" flipV="false" rot="-1016799">
            <a:off x="9736550" y="-2506878"/>
            <a:ext cx="11406363" cy="9923536"/>
          </a:xfrm>
          <a:custGeom>
            <a:avLst/>
            <a:gdLst/>
            <a:ahLst/>
            <a:cxnLst/>
            <a:rect r="r" b="b" t="t" l="l"/>
            <a:pathLst>
              <a:path h="9923536" w="11406363">
                <a:moveTo>
                  <a:pt x="0" y="0"/>
                </a:moveTo>
                <a:lnTo>
                  <a:pt x="11406363" y="0"/>
                </a:lnTo>
                <a:lnTo>
                  <a:pt x="11406363" y="9923536"/>
                </a:lnTo>
                <a:lnTo>
                  <a:pt x="0" y="99235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5362742" y="1988165"/>
            <a:ext cx="7562517" cy="923925"/>
          </a:xfrm>
          <a:prstGeom prst="rect">
            <a:avLst/>
          </a:prstGeom>
        </p:spPr>
        <p:txBody>
          <a:bodyPr anchor="t" rtlCol="false" tIns="0" lIns="0" bIns="0" rIns="0">
            <a:spAutoFit/>
          </a:bodyPr>
          <a:lstStyle/>
          <a:p>
            <a:pPr algn="ctr">
              <a:lnSpc>
                <a:spcPts val="7200"/>
              </a:lnSpc>
            </a:pPr>
            <a:r>
              <a:rPr lang="en-US" sz="6000">
                <a:solidFill>
                  <a:srgbClr val="FFFAEF"/>
                </a:solidFill>
                <a:latin typeface="Baloo"/>
                <a:ea typeface="Baloo"/>
                <a:cs typeface="Baloo"/>
                <a:sym typeface="Baloo"/>
              </a:rPr>
              <a:t>Stack Operations</a:t>
            </a:r>
          </a:p>
        </p:txBody>
      </p:sp>
      <p:grpSp>
        <p:nvGrpSpPr>
          <p:cNvPr name="Group 6" id="6"/>
          <p:cNvGrpSpPr/>
          <p:nvPr/>
        </p:nvGrpSpPr>
        <p:grpSpPr>
          <a:xfrm rot="0">
            <a:off x="2153620" y="1997690"/>
            <a:ext cx="15527174" cy="6398029"/>
            <a:chOff x="0" y="0"/>
            <a:chExt cx="20702899" cy="8530705"/>
          </a:xfrm>
        </p:grpSpPr>
        <p:sp>
          <p:nvSpPr>
            <p:cNvPr name="TextBox 7" id="7"/>
            <p:cNvSpPr txBox="true"/>
            <p:nvPr/>
          </p:nvSpPr>
          <p:spPr>
            <a:xfrm rot="0">
              <a:off x="0" y="-38100"/>
              <a:ext cx="20702899" cy="764540"/>
            </a:xfrm>
            <a:prstGeom prst="rect">
              <a:avLst/>
            </a:prstGeom>
          </p:spPr>
          <p:txBody>
            <a:bodyPr anchor="t" rtlCol="false" tIns="0" lIns="0" bIns="0" rIns="0">
              <a:spAutoFit/>
            </a:bodyPr>
            <a:lstStyle/>
            <a:p>
              <a:pPr algn="l">
                <a:lnSpc>
                  <a:spcPts val="4680"/>
                </a:lnSpc>
              </a:pPr>
            </a:p>
          </p:txBody>
        </p:sp>
        <p:sp>
          <p:nvSpPr>
            <p:cNvPr name="TextBox 8" id="8"/>
            <p:cNvSpPr txBox="true"/>
            <p:nvPr/>
          </p:nvSpPr>
          <p:spPr>
            <a:xfrm rot="0">
              <a:off x="0" y="1133943"/>
              <a:ext cx="20702899" cy="7984914"/>
            </a:xfrm>
            <a:prstGeom prst="rect">
              <a:avLst/>
            </a:prstGeom>
          </p:spPr>
          <p:txBody>
            <a:bodyPr anchor="t" rtlCol="false" tIns="0" lIns="0" bIns="0" rIns="0">
              <a:spAutoFit/>
            </a:bodyPr>
            <a:lstStyle/>
            <a:p>
              <a:pPr algn="l">
                <a:lnSpc>
                  <a:spcPts val="4939"/>
                </a:lnSpc>
              </a:pPr>
              <a:r>
                <a:rPr lang="en-US" sz="3799">
                  <a:solidFill>
                    <a:srgbClr val="FFFAEF"/>
                  </a:solidFill>
                  <a:latin typeface="Clear Sans"/>
                  <a:ea typeface="Clear Sans"/>
                  <a:cs typeface="Clear Sans"/>
                  <a:sym typeface="Clear Sans"/>
                </a:rPr>
                <a:t>Key Operations</a:t>
              </a:r>
            </a:p>
            <a:p>
              <a:pPr algn="l" marL="820414" indent="-410207" lvl="1">
                <a:lnSpc>
                  <a:spcPts val="4939"/>
                </a:lnSpc>
                <a:buFont typeface="Arial"/>
                <a:buChar char="•"/>
              </a:pPr>
              <a:r>
                <a:rPr lang="en-US" sz="3799">
                  <a:solidFill>
                    <a:srgbClr val="FFFAEF"/>
                  </a:solidFill>
                  <a:latin typeface="Clear Sans"/>
                  <a:ea typeface="Clear Sans"/>
                  <a:cs typeface="Clear Sans"/>
                  <a:sym typeface="Clear Sans"/>
                </a:rPr>
                <a:t>Push:</a:t>
              </a:r>
            </a:p>
            <a:p>
              <a:pPr algn="l" marL="1640828" indent="-546943" lvl="2">
                <a:lnSpc>
                  <a:spcPts val="4939"/>
                </a:lnSpc>
                <a:buFont typeface="Arial"/>
                <a:buChar char="⚬"/>
              </a:pPr>
              <a:r>
                <a:rPr lang="en-US" sz="3799">
                  <a:solidFill>
                    <a:srgbClr val="FFFAEF"/>
                  </a:solidFill>
                  <a:latin typeface="Clear Sans"/>
                  <a:ea typeface="Clear Sans"/>
                  <a:cs typeface="Clear Sans"/>
                  <a:sym typeface="Clear Sans"/>
                </a:rPr>
                <a:t>Adds an element to the top of the</a:t>
              </a:r>
              <a:r>
                <a:rPr lang="en-US" sz="3799">
                  <a:solidFill>
                    <a:srgbClr val="FFFAEF"/>
                  </a:solidFill>
                  <a:latin typeface="Clear Sans"/>
                  <a:ea typeface="Clear Sans"/>
                  <a:cs typeface="Clear Sans"/>
                  <a:sym typeface="Clear Sans"/>
                </a:rPr>
                <a:t> stack.</a:t>
              </a:r>
            </a:p>
            <a:p>
              <a:pPr algn="l" marL="820414" indent="-410207" lvl="1">
                <a:lnSpc>
                  <a:spcPts val="4939"/>
                </a:lnSpc>
                <a:buFont typeface="Arial"/>
                <a:buChar char="•"/>
              </a:pPr>
              <a:r>
                <a:rPr lang="en-US" sz="3799">
                  <a:solidFill>
                    <a:srgbClr val="FFFAEF"/>
                  </a:solidFill>
                  <a:latin typeface="Clear Sans"/>
                  <a:ea typeface="Clear Sans"/>
                  <a:cs typeface="Clear Sans"/>
                  <a:sym typeface="Clear Sans"/>
                </a:rPr>
                <a:t>Pop:</a:t>
              </a:r>
            </a:p>
            <a:p>
              <a:pPr algn="l" marL="1640828" indent="-546943" lvl="2">
                <a:lnSpc>
                  <a:spcPts val="4939"/>
                </a:lnSpc>
                <a:buFont typeface="Arial"/>
                <a:buChar char="⚬"/>
              </a:pPr>
              <a:r>
                <a:rPr lang="en-US" sz="3799">
                  <a:solidFill>
                    <a:srgbClr val="FFFAEF"/>
                  </a:solidFill>
                  <a:latin typeface="Clear Sans"/>
                  <a:ea typeface="Clear Sans"/>
                  <a:cs typeface="Clear Sans"/>
                  <a:sym typeface="Clear Sans"/>
                </a:rPr>
                <a:t>Removes and returns the element at the top of the stack.</a:t>
              </a:r>
            </a:p>
            <a:p>
              <a:pPr algn="l" marL="820414" indent="-410207" lvl="1">
                <a:lnSpc>
                  <a:spcPts val="4939"/>
                </a:lnSpc>
                <a:buFont typeface="Arial"/>
                <a:buChar char="•"/>
              </a:pPr>
              <a:r>
                <a:rPr lang="en-US" sz="3799">
                  <a:solidFill>
                    <a:srgbClr val="FFFAEF"/>
                  </a:solidFill>
                  <a:latin typeface="Clear Sans"/>
                  <a:ea typeface="Clear Sans"/>
                  <a:cs typeface="Clear Sans"/>
                  <a:sym typeface="Clear Sans"/>
                </a:rPr>
                <a:t>Peek (or Top):</a:t>
              </a:r>
            </a:p>
            <a:p>
              <a:pPr algn="l" marL="1640828" indent="-546943" lvl="2">
                <a:lnSpc>
                  <a:spcPts val="4939"/>
                </a:lnSpc>
                <a:buFont typeface="Arial"/>
                <a:buChar char="⚬"/>
              </a:pPr>
              <a:r>
                <a:rPr lang="en-US" sz="3799">
                  <a:solidFill>
                    <a:srgbClr val="FFFAEF"/>
                  </a:solidFill>
                  <a:latin typeface="Clear Sans"/>
                  <a:ea typeface="Clear Sans"/>
                  <a:cs typeface="Clear Sans"/>
                  <a:sym typeface="Clear Sans"/>
                </a:rPr>
                <a:t>Returns the element at the top of the stack without removing it.</a:t>
              </a:r>
            </a:p>
            <a:p>
              <a:pPr algn="l" marL="820414" indent="-410207" lvl="1">
                <a:lnSpc>
                  <a:spcPts val="4939"/>
                </a:lnSpc>
                <a:buFont typeface="Arial"/>
                <a:buChar char="•"/>
              </a:pPr>
              <a:r>
                <a:rPr lang="en-US" sz="3799">
                  <a:solidFill>
                    <a:srgbClr val="FFFAEF"/>
                  </a:solidFill>
                  <a:latin typeface="Clear Sans"/>
                  <a:ea typeface="Clear Sans"/>
                  <a:cs typeface="Clear Sans"/>
                  <a:sym typeface="Clear Sans"/>
                </a:rPr>
                <a:t>isEmpty:</a:t>
              </a:r>
            </a:p>
            <a:p>
              <a:pPr algn="l" marL="1640828" indent="-546943" lvl="2">
                <a:lnSpc>
                  <a:spcPts val="4939"/>
                </a:lnSpc>
                <a:buFont typeface="Arial"/>
                <a:buChar char="⚬"/>
              </a:pPr>
              <a:r>
                <a:rPr lang="en-US" sz="3799">
                  <a:solidFill>
                    <a:srgbClr val="FFFAEF"/>
                  </a:solidFill>
                  <a:latin typeface="Clear Sans"/>
                  <a:ea typeface="Clear Sans"/>
                  <a:cs typeface="Clear Sans"/>
                  <a:sym typeface="Clear Sans"/>
                </a:rPr>
                <a:t>Checks if the stack is empty.</a:t>
              </a:r>
            </a:p>
            <a:p>
              <a:pPr algn="l">
                <a:lnSpc>
                  <a:spcPts val="3380"/>
                </a:lnSpc>
              </a:pPr>
            </a:p>
          </p:txBody>
        </p:sp>
      </p:grpSp>
      <p:pic>
        <p:nvPicPr>
          <p:cNvPr name="Picture 9" id="9"/>
          <p:cNvPicPr>
            <a:picLocks noChangeAspect="true"/>
          </p:cNvPicPr>
          <p:nvPr/>
        </p:nvPicPr>
        <p:blipFill>
          <a:blip r:embed="rId5"/>
          <a:srcRect l="0" t="0" r="0" b="0"/>
          <a:stretch>
            <a:fillRect/>
          </a:stretch>
        </p:blipFill>
        <p:spPr>
          <a:xfrm flipH="false" flipV="false" rot="0">
            <a:off x="1221241" y="2912090"/>
            <a:ext cx="658195" cy="645077"/>
          </a:xfrm>
          <a:prstGeom prst="rect">
            <a:avLst/>
          </a:prstGeom>
        </p:spPr>
      </p:pic>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A6A6A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64034" b="46739"/>
          <a:stretch>
            <a:fillRect/>
          </a:stretch>
        </p:blipFill>
        <p:spPr>
          <a:xfrm flipH="true" flipV="false" rot="-5400000">
            <a:off x="-4815703" y="-1693918"/>
            <a:ext cx="4331879" cy="6415001"/>
          </a:xfrm>
          <a:prstGeom prst="rect">
            <a:avLst/>
          </a:prstGeom>
        </p:spPr>
      </p:pic>
      <p:pic>
        <p:nvPicPr>
          <p:cNvPr name="Picture 3" id="3"/>
          <p:cNvPicPr>
            <a:picLocks noChangeAspect="true"/>
          </p:cNvPicPr>
          <p:nvPr/>
        </p:nvPicPr>
        <p:blipFill>
          <a:blip r:embed="rId2"/>
          <a:srcRect l="64771" t="21970" r="0" b="0"/>
          <a:stretch>
            <a:fillRect/>
          </a:stretch>
        </p:blipFill>
        <p:spPr>
          <a:xfrm flipH="false" flipV="false" rot="5400000">
            <a:off x="3124630" y="2018870"/>
            <a:ext cx="5143500" cy="11392761"/>
          </a:xfrm>
          <a:prstGeom prst="rect">
            <a:avLst/>
          </a:prstGeom>
        </p:spPr>
      </p:pic>
      <p:sp>
        <p:nvSpPr>
          <p:cNvPr name="Freeform 4" id="4"/>
          <p:cNvSpPr/>
          <p:nvPr/>
        </p:nvSpPr>
        <p:spPr>
          <a:xfrm flipH="false" flipV="false" rot="-1016799">
            <a:off x="9736550" y="-2506878"/>
            <a:ext cx="11406363" cy="9923536"/>
          </a:xfrm>
          <a:custGeom>
            <a:avLst/>
            <a:gdLst/>
            <a:ahLst/>
            <a:cxnLst/>
            <a:rect r="r" b="b" t="t" l="l"/>
            <a:pathLst>
              <a:path h="9923536" w="11406363">
                <a:moveTo>
                  <a:pt x="0" y="0"/>
                </a:moveTo>
                <a:lnTo>
                  <a:pt x="11406363" y="0"/>
                </a:lnTo>
                <a:lnTo>
                  <a:pt x="11406363" y="9923536"/>
                </a:lnTo>
                <a:lnTo>
                  <a:pt x="0" y="99235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4485593" y="1988165"/>
            <a:ext cx="10863228" cy="923925"/>
          </a:xfrm>
          <a:prstGeom prst="rect">
            <a:avLst/>
          </a:prstGeom>
        </p:spPr>
        <p:txBody>
          <a:bodyPr anchor="t" rtlCol="false" tIns="0" lIns="0" bIns="0" rIns="0">
            <a:spAutoFit/>
          </a:bodyPr>
          <a:lstStyle/>
          <a:p>
            <a:pPr algn="ctr">
              <a:lnSpc>
                <a:spcPts val="7200"/>
              </a:lnSpc>
            </a:pPr>
            <a:r>
              <a:rPr lang="en-US" sz="6000">
                <a:solidFill>
                  <a:srgbClr val="FFFAEF"/>
                </a:solidFill>
                <a:latin typeface="Baloo"/>
                <a:ea typeface="Baloo"/>
                <a:cs typeface="Baloo"/>
                <a:sym typeface="Baloo"/>
              </a:rPr>
              <a:t>Demonstrating Stack Frames</a:t>
            </a:r>
          </a:p>
        </p:txBody>
      </p:sp>
      <p:grpSp>
        <p:nvGrpSpPr>
          <p:cNvPr name="Group 6" id="6"/>
          <p:cNvGrpSpPr/>
          <p:nvPr/>
        </p:nvGrpSpPr>
        <p:grpSpPr>
          <a:xfrm rot="0">
            <a:off x="2153620" y="2245244"/>
            <a:ext cx="15527174" cy="3302404"/>
            <a:chOff x="0" y="0"/>
            <a:chExt cx="20702899" cy="4403205"/>
          </a:xfrm>
        </p:grpSpPr>
        <p:sp>
          <p:nvSpPr>
            <p:cNvPr name="TextBox 7" id="7"/>
            <p:cNvSpPr txBox="true"/>
            <p:nvPr/>
          </p:nvSpPr>
          <p:spPr>
            <a:xfrm rot="0">
              <a:off x="0" y="-38100"/>
              <a:ext cx="20702899" cy="764540"/>
            </a:xfrm>
            <a:prstGeom prst="rect">
              <a:avLst/>
            </a:prstGeom>
          </p:spPr>
          <p:txBody>
            <a:bodyPr anchor="t" rtlCol="false" tIns="0" lIns="0" bIns="0" rIns="0">
              <a:spAutoFit/>
            </a:bodyPr>
            <a:lstStyle/>
            <a:p>
              <a:pPr algn="l">
                <a:lnSpc>
                  <a:spcPts val="4680"/>
                </a:lnSpc>
              </a:pPr>
            </a:p>
          </p:txBody>
        </p:sp>
        <p:sp>
          <p:nvSpPr>
            <p:cNvPr name="TextBox 8" id="8"/>
            <p:cNvSpPr txBox="true"/>
            <p:nvPr/>
          </p:nvSpPr>
          <p:spPr>
            <a:xfrm rot="0">
              <a:off x="0" y="1133943"/>
              <a:ext cx="20702899" cy="3857414"/>
            </a:xfrm>
            <a:prstGeom prst="rect">
              <a:avLst/>
            </a:prstGeom>
          </p:spPr>
          <p:txBody>
            <a:bodyPr anchor="t" rtlCol="false" tIns="0" lIns="0" bIns="0" rIns="0">
              <a:spAutoFit/>
            </a:bodyPr>
            <a:lstStyle/>
            <a:p>
              <a:pPr algn="l">
                <a:lnSpc>
                  <a:spcPts val="4939"/>
                </a:lnSpc>
              </a:pPr>
              <a:r>
                <a:rPr lang="en-US" sz="3799">
                  <a:solidFill>
                    <a:srgbClr val="FFFAEF"/>
                  </a:solidFill>
                  <a:latin typeface="Clear Sans"/>
                  <a:ea typeface="Clear Sans"/>
                  <a:cs typeface="Clear Sans"/>
                  <a:sym typeface="Clear Sans"/>
                </a:rPr>
                <a:t>When a function is called, a stack frame (or activation record) is created on the memory stack. It's a block of memory that holds information necessary for the function's execution.</a:t>
              </a:r>
            </a:p>
            <a:p>
              <a:pPr algn="l">
                <a:lnSpc>
                  <a:spcPts val="4939"/>
                </a:lnSpc>
              </a:pPr>
            </a:p>
            <a:p>
              <a:pPr algn="l">
                <a:lnSpc>
                  <a:spcPts val="3380"/>
                </a:lnSpc>
              </a:pPr>
            </a:p>
          </p:txBody>
        </p:sp>
      </p:grpSp>
      <p:pic>
        <p:nvPicPr>
          <p:cNvPr name="Picture 9" id="9"/>
          <p:cNvPicPr>
            <a:picLocks noChangeAspect="true"/>
          </p:cNvPicPr>
          <p:nvPr/>
        </p:nvPicPr>
        <p:blipFill>
          <a:blip r:embed="rId5"/>
          <a:srcRect l="0" t="0" r="0" b="0"/>
          <a:stretch>
            <a:fillRect/>
          </a:stretch>
        </p:blipFill>
        <p:spPr>
          <a:xfrm flipH="false" flipV="false" rot="0">
            <a:off x="1276253" y="3251369"/>
            <a:ext cx="658195" cy="645077"/>
          </a:xfrm>
          <a:prstGeom prst="rect">
            <a:avLst/>
          </a:prstGeom>
        </p:spPr>
      </p:pic>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54545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64034" b="46739"/>
          <a:stretch>
            <a:fillRect/>
          </a:stretch>
        </p:blipFill>
        <p:spPr>
          <a:xfrm flipH="true" flipV="false" rot="-5400000">
            <a:off x="-4815703" y="-1693918"/>
            <a:ext cx="4331879" cy="6415001"/>
          </a:xfrm>
          <a:prstGeom prst="rect">
            <a:avLst/>
          </a:prstGeom>
        </p:spPr>
      </p:pic>
      <p:pic>
        <p:nvPicPr>
          <p:cNvPr name="Picture 3" id="3"/>
          <p:cNvPicPr>
            <a:picLocks noChangeAspect="true"/>
          </p:cNvPicPr>
          <p:nvPr/>
        </p:nvPicPr>
        <p:blipFill>
          <a:blip r:embed="rId2"/>
          <a:srcRect l="64771" t="21970" r="0" b="0"/>
          <a:stretch>
            <a:fillRect/>
          </a:stretch>
        </p:blipFill>
        <p:spPr>
          <a:xfrm flipH="false" flipV="false" rot="5400000">
            <a:off x="3124630" y="2018870"/>
            <a:ext cx="5143500" cy="11392761"/>
          </a:xfrm>
          <a:prstGeom prst="rect">
            <a:avLst/>
          </a:prstGeom>
        </p:spPr>
      </p:pic>
      <p:sp>
        <p:nvSpPr>
          <p:cNvPr name="Freeform 4" id="4"/>
          <p:cNvSpPr/>
          <p:nvPr/>
        </p:nvSpPr>
        <p:spPr>
          <a:xfrm flipH="false" flipV="false" rot="-1016799">
            <a:off x="9736550" y="-2506878"/>
            <a:ext cx="11406363" cy="9923536"/>
          </a:xfrm>
          <a:custGeom>
            <a:avLst/>
            <a:gdLst/>
            <a:ahLst/>
            <a:cxnLst/>
            <a:rect r="r" b="b" t="t" l="l"/>
            <a:pathLst>
              <a:path h="9923536" w="11406363">
                <a:moveTo>
                  <a:pt x="0" y="0"/>
                </a:moveTo>
                <a:lnTo>
                  <a:pt x="11406363" y="0"/>
                </a:lnTo>
                <a:lnTo>
                  <a:pt x="11406363" y="9923536"/>
                </a:lnTo>
                <a:lnTo>
                  <a:pt x="0" y="99235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3712386" y="589658"/>
            <a:ext cx="10863228" cy="923925"/>
          </a:xfrm>
          <a:prstGeom prst="rect">
            <a:avLst/>
          </a:prstGeom>
        </p:spPr>
        <p:txBody>
          <a:bodyPr anchor="t" rtlCol="false" tIns="0" lIns="0" bIns="0" rIns="0">
            <a:spAutoFit/>
          </a:bodyPr>
          <a:lstStyle/>
          <a:p>
            <a:pPr algn="ctr">
              <a:lnSpc>
                <a:spcPts val="7200"/>
              </a:lnSpc>
            </a:pPr>
            <a:r>
              <a:rPr lang="en-US" sz="6000">
                <a:solidFill>
                  <a:srgbClr val="FFFAEF"/>
                </a:solidFill>
                <a:latin typeface="Baloo"/>
                <a:ea typeface="Baloo"/>
                <a:cs typeface="Baloo"/>
                <a:sym typeface="Baloo"/>
              </a:rPr>
              <a:t>Demonstrating Stack Frames</a:t>
            </a:r>
          </a:p>
        </p:txBody>
      </p:sp>
      <p:grpSp>
        <p:nvGrpSpPr>
          <p:cNvPr name="Group 6" id="6"/>
          <p:cNvGrpSpPr/>
          <p:nvPr/>
        </p:nvGrpSpPr>
        <p:grpSpPr>
          <a:xfrm rot="0">
            <a:off x="1465971" y="1002896"/>
            <a:ext cx="16822029" cy="8255404"/>
            <a:chOff x="0" y="0"/>
            <a:chExt cx="22429371" cy="11007205"/>
          </a:xfrm>
        </p:grpSpPr>
        <p:sp>
          <p:nvSpPr>
            <p:cNvPr name="TextBox 7" id="7"/>
            <p:cNvSpPr txBox="true"/>
            <p:nvPr/>
          </p:nvSpPr>
          <p:spPr>
            <a:xfrm rot="0">
              <a:off x="0" y="-38100"/>
              <a:ext cx="22429371" cy="764540"/>
            </a:xfrm>
            <a:prstGeom prst="rect">
              <a:avLst/>
            </a:prstGeom>
          </p:spPr>
          <p:txBody>
            <a:bodyPr anchor="t" rtlCol="false" tIns="0" lIns="0" bIns="0" rIns="0">
              <a:spAutoFit/>
            </a:bodyPr>
            <a:lstStyle/>
            <a:p>
              <a:pPr algn="l">
                <a:lnSpc>
                  <a:spcPts val="4680"/>
                </a:lnSpc>
              </a:pPr>
            </a:p>
          </p:txBody>
        </p:sp>
        <p:sp>
          <p:nvSpPr>
            <p:cNvPr name="TextBox 8" id="8"/>
            <p:cNvSpPr txBox="true"/>
            <p:nvPr/>
          </p:nvSpPr>
          <p:spPr>
            <a:xfrm rot="0">
              <a:off x="0" y="1133943"/>
              <a:ext cx="22429371" cy="10461414"/>
            </a:xfrm>
            <a:prstGeom prst="rect">
              <a:avLst/>
            </a:prstGeom>
          </p:spPr>
          <p:txBody>
            <a:bodyPr anchor="t" rtlCol="false" tIns="0" lIns="0" bIns="0" rIns="0">
              <a:spAutoFit/>
            </a:bodyPr>
            <a:lstStyle/>
            <a:p>
              <a:pPr algn="l">
                <a:lnSpc>
                  <a:spcPts val="4939"/>
                </a:lnSpc>
              </a:pPr>
              <a:r>
                <a:rPr lang="en-US" sz="3799">
                  <a:solidFill>
                    <a:srgbClr val="FFFAEF"/>
                  </a:solidFill>
                  <a:latin typeface="Clear Sans"/>
                  <a:ea typeface="Clear Sans"/>
                  <a:cs typeface="Clear Sans"/>
                  <a:sym typeface="Clear Sans"/>
                </a:rPr>
                <a:t>Structure of a Stack Frame</a:t>
              </a:r>
            </a:p>
            <a:p>
              <a:pPr algn="l" marL="820414" indent="-410207" lvl="1">
                <a:lnSpc>
                  <a:spcPts val="4939"/>
                </a:lnSpc>
                <a:buFont typeface="Arial"/>
                <a:buChar char="•"/>
              </a:pPr>
              <a:r>
                <a:rPr lang="en-US" sz="3799">
                  <a:solidFill>
                    <a:srgbClr val="FFFAEF"/>
                  </a:solidFill>
                  <a:latin typeface="Clear Sans"/>
                  <a:ea typeface="Clear Sans"/>
                  <a:cs typeface="Clear Sans"/>
                  <a:sym typeface="Clear Sans"/>
                </a:rPr>
                <a:t>Local Variables: Variables declared wit</a:t>
              </a:r>
              <a:r>
                <a:rPr lang="en-US" sz="3799">
                  <a:solidFill>
                    <a:srgbClr val="FFFAEF"/>
                  </a:solidFill>
                  <a:latin typeface="Clear Sans"/>
                  <a:ea typeface="Clear Sans"/>
                  <a:cs typeface="Clear Sans"/>
                  <a:sym typeface="Clear Sans"/>
                </a:rPr>
                <a:t>hin the function. Each local variable gets its own space within the stack frame.</a:t>
              </a:r>
            </a:p>
            <a:p>
              <a:pPr algn="l" marL="820414" indent="-410207" lvl="1">
                <a:lnSpc>
                  <a:spcPts val="4939"/>
                </a:lnSpc>
                <a:buFont typeface="Arial"/>
                <a:buChar char="•"/>
              </a:pPr>
              <a:r>
                <a:rPr lang="en-US" sz="3799">
                  <a:solidFill>
                    <a:srgbClr val="FFFAEF"/>
                  </a:solidFill>
                  <a:latin typeface="Clear Sans"/>
                  <a:ea typeface="Clear Sans"/>
                  <a:cs typeface="Clear Sans"/>
                  <a:sym typeface="Clear Sans"/>
                </a:rPr>
                <a:t>Function Parameters: Values passed to the function when it's called. These are copied into the stack frame.</a:t>
              </a:r>
            </a:p>
            <a:p>
              <a:pPr algn="l" marL="820414" indent="-410207" lvl="1">
                <a:lnSpc>
                  <a:spcPts val="4939"/>
                </a:lnSpc>
                <a:buFont typeface="Arial"/>
                <a:buChar char="•"/>
              </a:pPr>
              <a:r>
                <a:rPr lang="en-US" sz="3799">
                  <a:solidFill>
                    <a:srgbClr val="FFFAEF"/>
                  </a:solidFill>
                  <a:latin typeface="Clear Sans"/>
                  <a:ea typeface="Clear Sans"/>
                  <a:cs typeface="Clear Sans"/>
                  <a:sym typeface="Clear Sans"/>
                </a:rPr>
                <a:t>Return Address: The memory address of the instruction where the program should continue executing after the function completes.</a:t>
              </a:r>
            </a:p>
            <a:p>
              <a:pPr algn="l" marL="820414" indent="-410207" lvl="1">
                <a:lnSpc>
                  <a:spcPts val="4939"/>
                </a:lnSpc>
                <a:buFont typeface="Arial"/>
                <a:buChar char="•"/>
              </a:pPr>
              <a:r>
                <a:rPr lang="en-US" sz="3799">
                  <a:solidFill>
                    <a:srgbClr val="FFFAEF"/>
                  </a:solidFill>
                  <a:latin typeface="Clear Sans"/>
                  <a:ea typeface="Clear Sans"/>
                  <a:cs typeface="Clear Sans"/>
                  <a:sym typeface="Clear Sans"/>
                </a:rPr>
                <a:t>Saved Registers: The values of certain CPU registers that need to be preserved across function calls.</a:t>
              </a:r>
            </a:p>
            <a:p>
              <a:pPr algn="l" marL="820414" indent="-410207" lvl="1">
                <a:lnSpc>
                  <a:spcPts val="4939"/>
                </a:lnSpc>
                <a:buFont typeface="Arial"/>
                <a:buChar char="•"/>
              </a:pPr>
              <a:r>
                <a:rPr lang="en-US" sz="3799">
                  <a:solidFill>
                    <a:srgbClr val="FFFAEF"/>
                  </a:solidFill>
                  <a:latin typeface="Clear Sans"/>
                  <a:ea typeface="Clear Sans"/>
                  <a:cs typeface="Clear Sans"/>
                  <a:sym typeface="Clear Sans"/>
                </a:rPr>
                <a:t>Other Data: May include debugging information, exception handling data, or other temporary values.</a:t>
              </a:r>
            </a:p>
            <a:p>
              <a:pPr algn="l">
                <a:lnSpc>
                  <a:spcPts val="4939"/>
                </a:lnSpc>
              </a:pPr>
            </a:p>
            <a:p>
              <a:pPr algn="l">
                <a:lnSpc>
                  <a:spcPts val="3380"/>
                </a:lnSpc>
              </a:pPr>
            </a:p>
          </p:txBody>
        </p:sp>
      </p:grpSp>
      <p:pic>
        <p:nvPicPr>
          <p:cNvPr name="Picture 9" id="9"/>
          <p:cNvPicPr>
            <a:picLocks noChangeAspect="true"/>
          </p:cNvPicPr>
          <p:nvPr/>
        </p:nvPicPr>
        <p:blipFill>
          <a:blip r:embed="rId5"/>
          <a:srcRect l="0" t="0" r="0" b="0"/>
          <a:stretch>
            <a:fillRect/>
          </a:stretch>
        </p:blipFill>
        <p:spPr>
          <a:xfrm flipH="false" flipV="false" rot="0">
            <a:off x="557737" y="1809813"/>
            <a:ext cx="658195" cy="645077"/>
          </a:xfrm>
          <a:prstGeom prst="rect">
            <a:avLst/>
          </a:prstGeom>
        </p:spPr>
      </p:pic>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A6A6A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64034" b="46739"/>
          <a:stretch>
            <a:fillRect/>
          </a:stretch>
        </p:blipFill>
        <p:spPr>
          <a:xfrm flipH="true" flipV="false" rot="-5400000">
            <a:off x="-4815703" y="-1693918"/>
            <a:ext cx="4331879" cy="6415001"/>
          </a:xfrm>
          <a:prstGeom prst="rect">
            <a:avLst/>
          </a:prstGeom>
        </p:spPr>
      </p:pic>
      <p:pic>
        <p:nvPicPr>
          <p:cNvPr name="Picture 3" id="3"/>
          <p:cNvPicPr>
            <a:picLocks noChangeAspect="true"/>
          </p:cNvPicPr>
          <p:nvPr/>
        </p:nvPicPr>
        <p:blipFill>
          <a:blip r:embed="rId2"/>
          <a:srcRect l="64771" t="21970" r="0" b="0"/>
          <a:stretch>
            <a:fillRect/>
          </a:stretch>
        </p:blipFill>
        <p:spPr>
          <a:xfrm flipH="false" flipV="false" rot="5400000">
            <a:off x="3124630" y="2018870"/>
            <a:ext cx="5143500" cy="11392761"/>
          </a:xfrm>
          <a:prstGeom prst="rect">
            <a:avLst/>
          </a:prstGeom>
        </p:spPr>
      </p:pic>
      <p:sp>
        <p:nvSpPr>
          <p:cNvPr name="Freeform 4" id="4"/>
          <p:cNvSpPr/>
          <p:nvPr/>
        </p:nvSpPr>
        <p:spPr>
          <a:xfrm flipH="false" flipV="false" rot="-1016799">
            <a:off x="9736550" y="-2506878"/>
            <a:ext cx="11406363" cy="9923536"/>
          </a:xfrm>
          <a:custGeom>
            <a:avLst/>
            <a:gdLst/>
            <a:ahLst/>
            <a:cxnLst/>
            <a:rect r="r" b="b" t="t" l="l"/>
            <a:pathLst>
              <a:path h="9923536" w="11406363">
                <a:moveTo>
                  <a:pt x="0" y="0"/>
                </a:moveTo>
                <a:lnTo>
                  <a:pt x="11406363" y="0"/>
                </a:lnTo>
                <a:lnTo>
                  <a:pt x="11406363" y="9923536"/>
                </a:lnTo>
                <a:lnTo>
                  <a:pt x="0" y="99235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3712386" y="1321319"/>
            <a:ext cx="10863228" cy="923925"/>
          </a:xfrm>
          <a:prstGeom prst="rect">
            <a:avLst/>
          </a:prstGeom>
        </p:spPr>
        <p:txBody>
          <a:bodyPr anchor="t" rtlCol="false" tIns="0" lIns="0" bIns="0" rIns="0">
            <a:spAutoFit/>
          </a:bodyPr>
          <a:lstStyle/>
          <a:p>
            <a:pPr algn="ctr">
              <a:lnSpc>
                <a:spcPts val="7200"/>
              </a:lnSpc>
            </a:pPr>
            <a:r>
              <a:rPr lang="en-US" sz="6000">
                <a:solidFill>
                  <a:srgbClr val="FFFAEF"/>
                </a:solidFill>
                <a:latin typeface="Baloo"/>
                <a:ea typeface="Baloo"/>
                <a:cs typeface="Baloo"/>
                <a:sym typeface="Baloo"/>
              </a:rPr>
              <a:t>Dijkstra's Algorithm</a:t>
            </a:r>
          </a:p>
        </p:txBody>
      </p:sp>
      <p:grpSp>
        <p:nvGrpSpPr>
          <p:cNvPr name="Group 6" id="6"/>
          <p:cNvGrpSpPr/>
          <p:nvPr/>
        </p:nvGrpSpPr>
        <p:grpSpPr>
          <a:xfrm rot="0">
            <a:off x="2153620" y="2245244"/>
            <a:ext cx="15714861" cy="4605346"/>
            <a:chOff x="0" y="0"/>
            <a:chExt cx="20953148" cy="6140461"/>
          </a:xfrm>
        </p:grpSpPr>
        <p:sp>
          <p:nvSpPr>
            <p:cNvPr name="TextBox 7" id="7"/>
            <p:cNvSpPr txBox="true"/>
            <p:nvPr/>
          </p:nvSpPr>
          <p:spPr>
            <a:xfrm rot="0">
              <a:off x="0" y="-28575"/>
              <a:ext cx="20953148" cy="881688"/>
            </a:xfrm>
            <a:prstGeom prst="rect">
              <a:avLst/>
            </a:prstGeom>
          </p:spPr>
          <p:txBody>
            <a:bodyPr anchor="t" rtlCol="false" tIns="0" lIns="0" bIns="0" rIns="0">
              <a:spAutoFit/>
            </a:bodyPr>
            <a:lstStyle/>
            <a:p>
              <a:pPr algn="l">
                <a:lnSpc>
                  <a:spcPts val="5496"/>
                </a:lnSpc>
              </a:pPr>
            </a:p>
          </p:txBody>
        </p:sp>
        <p:sp>
          <p:nvSpPr>
            <p:cNvPr name="TextBox 8" id="8"/>
            <p:cNvSpPr txBox="true"/>
            <p:nvPr/>
          </p:nvSpPr>
          <p:spPr>
            <a:xfrm rot="0">
              <a:off x="0" y="1338318"/>
              <a:ext cx="20953148" cy="5492853"/>
            </a:xfrm>
            <a:prstGeom prst="rect">
              <a:avLst/>
            </a:prstGeom>
          </p:spPr>
          <p:txBody>
            <a:bodyPr anchor="t" rtlCol="false" tIns="0" lIns="0" bIns="0" rIns="0">
              <a:spAutoFit/>
            </a:bodyPr>
            <a:lstStyle/>
            <a:p>
              <a:pPr algn="l" marL="963474" indent="-481737" lvl="1">
                <a:lnSpc>
                  <a:spcPts val="5801"/>
                </a:lnSpc>
                <a:buFont typeface="Arial"/>
                <a:buChar char="•"/>
              </a:pPr>
              <a:r>
                <a:rPr lang="en-US" sz="4462">
                  <a:solidFill>
                    <a:srgbClr val="FFFAEF"/>
                  </a:solidFill>
                  <a:latin typeface="Clear Sans"/>
                  <a:ea typeface="Clear Sans"/>
                  <a:cs typeface="Clear Sans"/>
                  <a:sym typeface="Clear Sans"/>
                </a:rPr>
                <a:t>Finds shortest paths in weighted graphs.</a:t>
              </a:r>
            </a:p>
            <a:p>
              <a:pPr algn="l" marL="963474" indent="-481737" lvl="1">
                <a:lnSpc>
                  <a:spcPts val="5801"/>
                </a:lnSpc>
                <a:buFont typeface="Arial"/>
                <a:buChar char="•"/>
              </a:pPr>
              <a:r>
                <a:rPr lang="en-US" sz="4462">
                  <a:solidFill>
                    <a:srgbClr val="FFFAEF"/>
                  </a:solidFill>
                  <a:latin typeface="Clear Sans"/>
                  <a:ea typeface="Clear Sans"/>
                  <a:cs typeface="Clear Sans"/>
                  <a:sym typeface="Clear Sans"/>
                </a:rPr>
                <a:t>Works by repeatedly selecting the unvisited node with the smallest tentative distance and updating its neighbors' distances.</a:t>
              </a:r>
            </a:p>
            <a:p>
              <a:pPr algn="l" marL="963474" indent="-481737" lvl="1">
                <a:lnSpc>
                  <a:spcPts val="5801"/>
                </a:lnSpc>
                <a:buFont typeface="Arial"/>
                <a:buChar char="•"/>
              </a:pPr>
              <a:r>
                <a:rPr lang="en-US" sz="4462">
                  <a:solidFill>
                    <a:srgbClr val="FFFAEF"/>
                  </a:solidFill>
                  <a:latin typeface="Clear Sans"/>
                  <a:ea typeface="Clear Sans"/>
                  <a:cs typeface="Clear Sans"/>
                  <a:sym typeface="Clear Sans"/>
                </a:rPr>
                <a:t>Used in GPS navigation, network routing, and more!</a:t>
              </a:r>
            </a:p>
            <a:p>
              <a:pPr algn="l">
                <a:lnSpc>
                  <a:spcPts val="3969"/>
                </a:lnSpc>
              </a:pPr>
            </a:p>
          </p:txBody>
        </p:sp>
      </p:grpSp>
      <p:pic>
        <p:nvPicPr>
          <p:cNvPr name="Picture 9" id="9"/>
          <p:cNvPicPr>
            <a:picLocks noChangeAspect="true"/>
          </p:cNvPicPr>
          <p:nvPr/>
        </p:nvPicPr>
        <p:blipFill>
          <a:blip r:embed="rId5"/>
          <a:srcRect l="0" t="0" r="0" b="0"/>
          <a:stretch>
            <a:fillRect/>
          </a:stretch>
        </p:blipFill>
        <p:spPr>
          <a:xfrm flipH="false" flipV="false" rot="0">
            <a:off x="1276253" y="3251369"/>
            <a:ext cx="658195" cy="645077"/>
          </a:xfrm>
          <a:prstGeom prst="rect">
            <a:avLst/>
          </a:prstGeom>
        </p:spPr>
      </p:pic>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A6A6A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64034" b="46739"/>
          <a:stretch>
            <a:fillRect/>
          </a:stretch>
        </p:blipFill>
        <p:spPr>
          <a:xfrm flipH="true" flipV="false" rot="-5400000">
            <a:off x="-4815703" y="-1693918"/>
            <a:ext cx="4331879" cy="6415001"/>
          </a:xfrm>
          <a:prstGeom prst="rect">
            <a:avLst/>
          </a:prstGeom>
        </p:spPr>
      </p:pic>
      <p:pic>
        <p:nvPicPr>
          <p:cNvPr name="Picture 3" id="3"/>
          <p:cNvPicPr>
            <a:picLocks noChangeAspect="true"/>
          </p:cNvPicPr>
          <p:nvPr/>
        </p:nvPicPr>
        <p:blipFill>
          <a:blip r:embed="rId2"/>
          <a:srcRect l="64771" t="21970" r="0" b="0"/>
          <a:stretch>
            <a:fillRect/>
          </a:stretch>
        </p:blipFill>
        <p:spPr>
          <a:xfrm flipH="false" flipV="false" rot="5400000">
            <a:off x="3124630" y="2018870"/>
            <a:ext cx="5143500" cy="11392761"/>
          </a:xfrm>
          <a:prstGeom prst="rect">
            <a:avLst/>
          </a:prstGeom>
        </p:spPr>
      </p:pic>
      <p:sp>
        <p:nvSpPr>
          <p:cNvPr name="Freeform 4" id="4"/>
          <p:cNvSpPr/>
          <p:nvPr/>
        </p:nvSpPr>
        <p:spPr>
          <a:xfrm flipH="false" flipV="false" rot="-1016799">
            <a:off x="9736550" y="-2506878"/>
            <a:ext cx="11406363" cy="9923536"/>
          </a:xfrm>
          <a:custGeom>
            <a:avLst/>
            <a:gdLst/>
            <a:ahLst/>
            <a:cxnLst/>
            <a:rect r="r" b="b" t="t" l="l"/>
            <a:pathLst>
              <a:path h="9923536" w="11406363">
                <a:moveTo>
                  <a:pt x="0" y="0"/>
                </a:moveTo>
                <a:lnTo>
                  <a:pt x="11406363" y="0"/>
                </a:lnTo>
                <a:lnTo>
                  <a:pt x="11406363" y="9923536"/>
                </a:lnTo>
                <a:lnTo>
                  <a:pt x="0" y="99235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3712386" y="1321319"/>
            <a:ext cx="10863228" cy="923925"/>
          </a:xfrm>
          <a:prstGeom prst="rect">
            <a:avLst/>
          </a:prstGeom>
        </p:spPr>
        <p:txBody>
          <a:bodyPr anchor="t" rtlCol="false" tIns="0" lIns="0" bIns="0" rIns="0">
            <a:spAutoFit/>
          </a:bodyPr>
          <a:lstStyle/>
          <a:p>
            <a:pPr algn="ctr">
              <a:lnSpc>
                <a:spcPts val="7200"/>
              </a:lnSpc>
            </a:pPr>
            <a:r>
              <a:rPr lang="en-US" sz="6000">
                <a:solidFill>
                  <a:srgbClr val="FFFAEF"/>
                </a:solidFill>
                <a:latin typeface="Baloo"/>
                <a:ea typeface="Baloo"/>
                <a:cs typeface="Baloo"/>
                <a:sym typeface="Baloo"/>
              </a:rPr>
              <a:t>Prim's Algorithm</a:t>
            </a:r>
          </a:p>
        </p:txBody>
      </p:sp>
      <p:grpSp>
        <p:nvGrpSpPr>
          <p:cNvPr name="Group 6" id="6"/>
          <p:cNvGrpSpPr/>
          <p:nvPr/>
        </p:nvGrpSpPr>
        <p:grpSpPr>
          <a:xfrm rot="0">
            <a:off x="2153620" y="2245244"/>
            <a:ext cx="15714861" cy="3878261"/>
            <a:chOff x="0" y="0"/>
            <a:chExt cx="20953148" cy="5171015"/>
          </a:xfrm>
        </p:grpSpPr>
        <p:sp>
          <p:nvSpPr>
            <p:cNvPr name="TextBox 7" id="7"/>
            <p:cNvSpPr txBox="true"/>
            <p:nvPr/>
          </p:nvSpPr>
          <p:spPr>
            <a:xfrm rot="0">
              <a:off x="0" y="-28575"/>
              <a:ext cx="20953148" cy="881688"/>
            </a:xfrm>
            <a:prstGeom prst="rect">
              <a:avLst/>
            </a:prstGeom>
          </p:spPr>
          <p:txBody>
            <a:bodyPr anchor="t" rtlCol="false" tIns="0" lIns="0" bIns="0" rIns="0">
              <a:spAutoFit/>
            </a:bodyPr>
            <a:lstStyle/>
            <a:p>
              <a:pPr algn="l">
                <a:lnSpc>
                  <a:spcPts val="5496"/>
                </a:lnSpc>
              </a:pPr>
            </a:p>
          </p:txBody>
        </p:sp>
        <p:sp>
          <p:nvSpPr>
            <p:cNvPr name="TextBox 8" id="8"/>
            <p:cNvSpPr txBox="true"/>
            <p:nvPr/>
          </p:nvSpPr>
          <p:spPr>
            <a:xfrm rot="0">
              <a:off x="0" y="1338318"/>
              <a:ext cx="20953148" cy="4523407"/>
            </a:xfrm>
            <a:prstGeom prst="rect">
              <a:avLst/>
            </a:prstGeom>
          </p:spPr>
          <p:txBody>
            <a:bodyPr anchor="t" rtlCol="false" tIns="0" lIns="0" bIns="0" rIns="0">
              <a:spAutoFit/>
            </a:bodyPr>
            <a:lstStyle/>
            <a:p>
              <a:pPr algn="l" marL="963474" indent="-481737" lvl="1">
                <a:lnSpc>
                  <a:spcPts val="5801"/>
                </a:lnSpc>
                <a:buFont typeface="Arial"/>
                <a:buChar char="•"/>
              </a:pPr>
              <a:r>
                <a:rPr lang="en-US" sz="4462">
                  <a:solidFill>
                    <a:srgbClr val="FFFAEF"/>
                  </a:solidFill>
                  <a:latin typeface="Clear Sans"/>
                  <a:ea typeface="Clear Sans"/>
                  <a:cs typeface="Clear Sans"/>
                  <a:sym typeface="Clear Sans"/>
                </a:rPr>
                <a:t>Finds the Minimum Spanning Tree (MST) in a graph.</a:t>
              </a:r>
            </a:p>
            <a:p>
              <a:pPr algn="l" marL="963474" indent="-481737" lvl="1">
                <a:lnSpc>
                  <a:spcPts val="5801"/>
                </a:lnSpc>
                <a:buFont typeface="Arial"/>
                <a:buChar char="•"/>
              </a:pPr>
              <a:r>
                <a:rPr lang="en-US" sz="4462">
                  <a:solidFill>
                    <a:srgbClr val="FFFAEF"/>
                  </a:solidFill>
                  <a:latin typeface="Clear Sans"/>
                  <a:ea typeface="Clear Sans"/>
                  <a:cs typeface="Clear Sans"/>
                  <a:sym typeface="Clear Sans"/>
                </a:rPr>
                <a:t>Connects all vertices with the minimum total edge weight.</a:t>
              </a:r>
            </a:p>
            <a:p>
              <a:pPr algn="l" marL="963474" indent="-481737" lvl="1">
                <a:lnSpc>
                  <a:spcPts val="5801"/>
                </a:lnSpc>
                <a:buFont typeface="Arial"/>
                <a:buChar char="•"/>
              </a:pPr>
              <a:r>
                <a:rPr lang="en-US" sz="4462">
                  <a:solidFill>
                    <a:srgbClr val="FFFAEF"/>
                  </a:solidFill>
                  <a:latin typeface="Clear Sans"/>
                  <a:ea typeface="Clear Sans"/>
                  <a:cs typeface="Clear Sans"/>
                  <a:sym typeface="Clear Sans"/>
                </a:rPr>
                <a:t>Used in network design (communication, transportation, etc.) to minimize costs.</a:t>
              </a:r>
            </a:p>
            <a:p>
              <a:pPr algn="l">
                <a:lnSpc>
                  <a:spcPts val="3969"/>
                </a:lnSpc>
              </a:pPr>
            </a:p>
          </p:txBody>
        </p:sp>
      </p:grpSp>
      <p:pic>
        <p:nvPicPr>
          <p:cNvPr name="Picture 9" id="9"/>
          <p:cNvPicPr>
            <a:picLocks noChangeAspect="true"/>
          </p:cNvPicPr>
          <p:nvPr/>
        </p:nvPicPr>
        <p:blipFill>
          <a:blip r:embed="rId5"/>
          <a:srcRect l="0" t="0" r="0" b="0"/>
          <a:stretch>
            <a:fillRect/>
          </a:stretch>
        </p:blipFill>
        <p:spPr>
          <a:xfrm flipH="false" flipV="false" rot="0">
            <a:off x="1276253" y="3251369"/>
            <a:ext cx="658195" cy="645077"/>
          </a:xfrm>
          <a:prstGeom prst="rect">
            <a:avLst/>
          </a:prstGeom>
        </p:spPr>
      </p:pic>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A6A6A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64034" b="46739"/>
          <a:stretch>
            <a:fillRect/>
          </a:stretch>
        </p:blipFill>
        <p:spPr>
          <a:xfrm flipH="true" flipV="false" rot="-5400000">
            <a:off x="-4815703" y="-1693918"/>
            <a:ext cx="4331879" cy="6415001"/>
          </a:xfrm>
          <a:prstGeom prst="rect">
            <a:avLst/>
          </a:prstGeom>
        </p:spPr>
      </p:pic>
      <p:pic>
        <p:nvPicPr>
          <p:cNvPr name="Picture 3" id="3"/>
          <p:cNvPicPr>
            <a:picLocks noChangeAspect="true"/>
          </p:cNvPicPr>
          <p:nvPr/>
        </p:nvPicPr>
        <p:blipFill>
          <a:blip r:embed="rId2"/>
          <a:srcRect l="64771" t="21970" r="0" b="0"/>
          <a:stretch>
            <a:fillRect/>
          </a:stretch>
        </p:blipFill>
        <p:spPr>
          <a:xfrm flipH="false" flipV="false" rot="5400000">
            <a:off x="3124630" y="2018870"/>
            <a:ext cx="5143500" cy="11392761"/>
          </a:xfrm>
          <a:prstGeom prst="rect">
            <a:avLst/>
          </a:prstGeom>
        </p:spPr>
      </p:pic>
      <p:sp>
        <p:nvSpPr>
          <p:cNvPr name="Freeform 4" id="4"/>
          <p:cNvSpPr/>
          <p:nvPr/>
        </p:nvSpPr>
        <p:spPr>
          <a:xfrm flipH="false" flipV="false" rot="-1016799">
            <a:off x="9736550" y="-2506878"/>
            <a:ext cx="11406363" cy="9923536"/>
          </a:xfrm>
          <a:custGeom>
            <a:avLst/>
            <a:gdLst/>
            <a:ahLst/>
            <a:cxnLst/>
            <a:rect r="r" b="b" t="t" l="l"/>
            <a:pathLst>
              <a:path h="9923536" w="11406363">
                <a:moveTo>
                  <a:pt x="0" y="0"/>
                </a:moveTo>
                <a:lnTo>
                  <a:pt x="11406363" y="0"/>
                </a:lnTo>
                <a:lnTo>
                  <a:pt x="11406363" y="9923536"/>
                </a:lnTo>
                <a:lnTo>
                  <a:pt x="0" y="99235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164452" y="1028700"/>
            <a:ext cx="12511398" cy="9041518"/>
          </a:xfrm>
          <a:custGeom>
            <a:avLst/>
            <a:gdLst/>
            <a:ahLst/>
            <a:cxnLst/>
            <a:rect r="r" b="b" t="t" l="l"/>
            <a:pathLst>
              <a:path h="9041518" w="12511398">
                <a:moveTo>
                  <a:pt x="0" y="0"/>
                </a:moveTo>
                <a:lnTo>
                  <a:pt x="12511399" y="0"/>
                </a:lnTo>
                <a:lnTo>
                  <a:pt x="12511399" y="9041518"/>
                </a:lnTo>
                <a:lnTo>
                  <a:pt x="0" y="9041518"/>
                </a:lnTo>
                <a:lnTo>
                  <a:pt x="0" y="0"/>
                </a:lnTo>
                <a:close/>
              </a:path>
            </a:pathLst>
          </a:custGeom>
          <a:blipFill>
            <a:blip r:embed="rId5"/>
            <a:stretch>
              <a:fillRect l="0" t="0" r="0" b="0"/>
            </a:stretch>
          </a:blipFill>
        </p:spPr>
      </p:sp>
      <p:sp>
        <p:nvSpPr>
          <p:cNvPr name="TextBox 6" id="6"/>
          <p:cNvSpPr txBox="true"/>
          <p:nvPr/>
        </p:nvSpPr>
        <p:spPr>
          <a:xfrm rot="0">
            <a:off x="2612149" y="485775"/>
            <a:ext cx="13063701" cy="542925"/>
          </a:xfrm>
          <a:prstGeom prst="rect">
            <a:avLst/>
          </a:prstGeom>
        </p:spPr>
        <p:txBody>
          <a:bodyPr anchor="t" rtlCol="false" tIns="0" lIns="0" bIns="0" rIns="0">
            <a:spAutoFit/>
          </a:bodyPr>
          <a:lstStyle/>
          <a:p>
            <a:pPr algn="ctr">
              <a:lnSpc>
                <a:spcPts val="4200"/>
              </a:lnSpc>
            </a:pPr>
            <a:r>
              <a:rPr lang="en-US" sz="3500">
                <a:solidFill>
                  <a:srgbClr val="FFFAEF"/>
                </a:solidFill>
                <a:latin typeface="Baloo"/>
                <a:ea typeface="Baloo"/>
                <a:cs typeface="Baloo"/>
                <a:sym typeface="Baloo"/>
              </a:rPr>
              <a:t>Performance Analysis of Algorithms - Dijkstra's vs. Prim-Jarnik</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A6A6A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64034" b="46739"/>
          <a:stretch>
            <a:fillRect/>
          </a:stretch>
        </p:blipFill>
        <p:spPr>
          <a:xfrm flipH="true" flipV="false" rot="-5400000">
            <a:off x="-4815703" y="-1693918"/>
            <a:ext cx="4331879" cy="6415001"/>
          </a:xfrm>
          <a:prstGeom prst="rect">
            <a:avLst/>
          </a:prstGeom>
        </p:spPr>
      </p:pic>
      <p:pic>
        <p:nvPicPr>
          <p:cNvPr name="Picture 3" id="3"/>
          <p:cNvPicPr>
            <a:picLocks noChangeAspect="true"/>
          </p:cNvPicPr>
          <p:nvPr/>
        </p:nvPicPr>
        <p:blipFill>
          <a:blip r:embed="rId2"/>
          <a:srcRect l="64771" t="21970" r="0" b="0"/>
          <a:stretch>
            <a:fillRect/>
          </a:stretch>
        </p:blipFill>
        <p:spPr>
          <a:xfrm flipH="false" flipV="false" rot="5400000">
            <a:off x="3124630" y="2018870"/>
            <a:ext cx="5143500" cy="11392761"/>
          </a:xfrm>
          <a:prstGeom prst="rect">
            <a:avLst/>
          </a:prstGeom>
        </p:spPr>
      </p:pic>
      <p:sp>
        <p:nvSpPr>
          <p:cNvPr name="Freeform 4" id="4"/>
          <p:cNvSpPr/>
          <p:nvPr/>
        </p:nvSpPr>
        <p:spPr>
          <a:xfrm flipH="false" flipV="false" rot="-1016799">
            <a:off x="9736550" y="-2506878"/>
            <a:ext cx="11406363" cy="9923536"/>
          </a:xfrm>
          <a:custGeom>
            <a:avLst/>
            <a:gdLst/>
            <a:ahLst/>
            <a:cxnLst/>
            <a:rect r="r" b="b" t="t" l="l"/>
            <a:pathLst>
              <a:path h="9923536" w="11406363">
                <a:moveTo>
                  <a:pt x="0" y="0"/>
                </a:moveTo>
                <a:lnTo>
                  <a:pt x="11406363" y="0"/>
                </a:lnTo>
                <a:lnTo>
                  <a:pt x="11406363" y="9923536"/>
                </a:lnTo>
                <a:lnTo>
                  <a:pt x="0" y="99235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3712386" y="1321319"/>
            <a:ext cx="10863228" cy="923925"/>
          </a:xfrm>
          <a:prstGeom prst="rect">
            <a:avLst/>
          </a:prstGeom>
        </p:spPr>
        <p:txBody>
          <a:bodyPr anchor="t" rtlCol="false" tIns="0" lIns="0" bIns="0" rIns="0">
            <a:spAutoFit/>
          </a:bodyPr>
          <a:lstStyle/>
          <a:p>
            <a:pPr algn="ctr">
              <a:lnSpc>
                <a:spcPts val="7200"/>
              </a:lnSpc>
            </a:pPr>
            <a:r>
              <a:rPr lang="en-US" sz="6000">
                <a:solidFill>
                  <a:srgbClr val="FFFAEF"/>
                </a:solidFill>
                <a:latin typeface="Baloo"/>
                <a:ea typeface="Baloo"/>
                <a:cs typeface="Baloo"/>
                <a:sym typeface="Baloo"/>
              </a:rPr>
              <a:t>Encapsulations</a:t>
            </a:r>
          </a:p>
        </p:txBody>
      </p:sp>
      <p:grpSp>
        <p:nvGrpSpPr>
          <p:cNvPr name="Group 6" id="6"/>
          <p:cNvGrpSpPr/>
          <p:nvPr/>
        </p:nvGrpSpPr>
        <p:grpSpPr>
          <a:xfrm rot="0">
            <a:off x="2153620" y="2245244"/>
            <a:ext cx="15714861" cy="3054873"/>
            <a:chOff x="0" y="0"/>
            <a:chExt cx="20953148" cy="4073164"/>
          </a:xfrm>
        </p:grpSpPr>
        <p:sp>
          <p:nvSpPr>
            <p:cNvPr name="TextBox 7" id="7"/>
            <p:cNvSpPr txBox="true"/>
            <p:nvPr/>
          </p:nvSpPr>
          <p:spPr>
            <a:xfrm rot="0">
              <a:off x="0" y="-28575"/>
              <a:ext cx="20953148" cy="881688"/>
            </a:xfrm>
            <a:prstGeom prst="rect">
              <a:avLst/>
            </a:prstGeom>
          </p:spPr>
          <p:txBody>
            <a:bodyPr anchor="t" rtlCol="false" tIns="0" lIns="0" bIns="0" rIns="0">
              <a:spAutoFit/>
            </a:bodyPr>
            <a:lstStyle/>
            <a:p>
              <a:pPr algn="l">
                <a:lnSpc>
                  <a:spcPts val="5496"/>
                </a:lnSpc>
              </a:pPr>
            </a:p>
          </p:txBody>
        </p:sp>
        <p:sp>
          <p:nvSpPr>
            <p:cNvPr name="TextBox 8" id="8"/>
            <p:cNvSpPr txBox="true"/>
            <p:nvPr/>
          </p:nvSpPr>
          <p:spPr>
            <a:xfrm rot="0">
              <a:off x="0" y="1328793"/>
              <a:ext cx="20953148" cy="3435081"/>
            </a:xfrm>
            <a:prstGeom prst="rect">
              <a:avLst/>
            </a:prstGeom>
          </p:spPr>
          <p:txBody>
            <a:bodyPr anchor="t" rtlCol="false" tIns="0" lIns="0" bIns="0" rIns="0">
              <a:spAutoFit/>
            </a:bodyPr>
            <a:lstStyle/>
            <a:p>
              <a:pPr algn="l">
                <a:lnSpc>
                  <a:spcPts val="5139"/>
                </a:lnSpc>
              </a:pPr>
              <a:r>
                <a:rPr lang="en-US" sz="3953">
                  <a:solidFill>
                    <a:srgbClr val="FFFAEF"/>
                  </a:solidFill>
                  <a:latin typeface="Clear Sans"/>
                  <a:ea typeface="Clear Sans"/>
                  <a:cs typeface="Clear Sans"/>
                  <a:sym typeface="Clear Sans"/>
                </a:rPr>
                <a:t>Encapsulation is one of the core principles of object-oriented programming (OOP). It's all about bundling data (attributes) and the methods (functions) that operate on that data within a single unit (a class). Think of it like a protective capsule around your data!</a:t>
              </a:r>
            </a:p>
          </p:txBody>
        </p:sp>
      </p:grpSp>
      <p:pic>
        <p:nvPicPr>
          <p:cNvPr name="Picture 9" id="9"/>
          <p:cNvPicPr>
            <a:picLocks noChangeAspect="true"/>
          </p:cNvPicPr>
          <p:nvPr/>
        </p:nvPicPr>
        <p:blipFill>
          <a:blip r:embed="rId5"/>
          <a:srcRect l="0" t="0" r="0" b="0"/>
          <a:stretch>
            <a:fillRect/>
          </a:stretch>
        </p:blipFill>
        <p:spPr>
          <a:xfrm flipH="false" flipV="false" rot="0">
            <a:off x="1276253" y="3251369"/>
            <a:ext cx="658195" cy="645077"/>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TextBox 2" id="2"/>
          <p:cNvSpPr txBox="true"/>
          <p:nvPr/>
        </p:nvSpPr>
        <p:spPr>
          <a:xfrm rot="0">
            <a:off x="2149411" y="2914650"/>
            <a:ext cx="14505731" cy="6343650"/>
          </a:xfrm>
          <a:prstGeom prst="rect">
            <a:avLst/>
          </a:prstGeom>
        </p:spPr>
        <p:txBody>
          <a:bodyPr anchor="t" rtlCol="false" tIns="0" lIns="0" bIns="0" rIns="0">
            <a:spAutoFit/>
          </a:bodyPr>
          <a:lstStyle/>
          <a:p>
            <a:pPr algn="l">
              <a:lnSpc>
                <a:spcPts val="5610"/>
              </a:lnSpc>
            </a:pPr>
            <a:r>
              <a:rPr lang="en-US" sz="4675">
                <a:solidFill>
                  <a:srgbClr val="000000"/>
                </a:solidFill>
                <a:latin typeface="Baloo"/>
                <a:ea typeface="Baloo"/>
                <a:cs typeface="Baloo"/>
                <a:sym typeface="Baloo"/>
              </a:rPr>
              <a:t>An ADT is a theoretical concept that defines a data type in terms of its behavior, rather than its implementation. It specifies the operations that can be performed on the data and the rules governing those operations, but it doesn't dictate how the data should be stored or how the operations should be carried out. This separation of concerns allows for flexibility and modularity in software design.</a:t>
            </a:r>
          </a:p>
          <a:p>
            <a:pPr algn="l">
              <a:lnSpc>
                <a:spcPts val="5610"/>
              </a:lnSpc>
            </a:pPr>
          </a:p>
        </p:txBody>
      </p:sp>
      <p:pic>
        <p:nvPicPr>
          <p:cNvPr name="Picture 3" id="3"/>
          <p:cNvPicPr>
            <a:picLocks noChangeAspect="true"/>
          </p:cNvPicPr>
          <p:nvPr/>
        </p:nvPicPr>
        <p:blipFill>
          <a:blip r:embed="rId2"/>
          <a:srcRect l="0" t="0" r="0" b="0"/>
          <a:stretch>
            <a:fillRect/>
          </a:stretch>
        </p:blipFill>
        <p:spPr>
          <a:xfrm flipH="false" flipV="false" rot="0">
            <a:off x="13655377" y="6809666"/>
            <a:ext cx="6229999" cy="6954669"/>
          </a:xfrm>
          <a:prstGeom prst="rect">
            <a:avLst/>
          </a:prstGeom>
        </p:spPr>
      </p:pic>
      <p:pic>
        <p:nvPicPr>
          <p:cNvPr name="Picture 4" id="4"/>
          <p:cNvPicPr>
            <a:picLocks noChangeAspect="true"/>
          </p:cNvPicPr>
          <p:nvPr/>
        </p:nvPicPr>
        <p:blipFill>
          <a:blip r:embed="rId3"/>
          <a:srcRect l="0" t="0" r="0" b="0"/>
          <a:stretch>
            <a:fillRect/>
          </a:stretch>
        </p:blipFill>
        <p:spPr>
          <a:xfrm flipH="false" flipV="false" rot="0">
            <a:off x="0" y="0"/>
            <a:ext cx="6925457" cy="4700654"/>
          </a:xfrm>
          <a:prstGeom prst="rect">
            <a:avLst/>
          </a:prstGeom>
        </p:spPr>
      </p:pic>
      <p:sp>
        <p:nvSpPr>
          <p:cNvPr name="TextBox 5" id="5"/>
          <p:cNvSpPr txBox="true"/>
          <p:nvPr/>
        </p:nvSpPr>
        <p:spPr>
          <a:xfrm rot="0">
            <a:off x="2034176" y="990600"/>
            <a:ext cx="14736200" cy="1356360"/>
          </a:xfrm>
          <a:prstGeom prst="rect">
            <a:avLst/>
          </a:prstGeom>
        </p:spPr>
        <p:txBody>
          <a:bodyPr anchor="t" rtlCol="false" tIns="0" lIns="0" bIns="0" rIns="0">
            <a:spAutoFit/>
          </a:bodyPr>
          <a:lstStyle/>
          <a:p>
            <a:pPr algn="ctr">
              <a:lnSpc>
                <a:spcPts val="5459"/>
              </a:lnSpc>
            </a:pPr>
            <a:r>
              <a:rPr lang="en-US" sz="4199">
                <a:solidFill>
                  <a:srgbClr val="000000"/>
                </a:solidFill>
                <a:latin typeface="Baloo"/>
                <a:ea typeface="Baloo"/>
                <a:cs typeface="Baloo"/>
                <a:sym typeface="Baloo"/>
              </a:rPr>
              <a:t>What are Abstract Data Types (ADTs)?</a:t>
            </a:r>
          </a:p>
          <a:p>
            <a:pPr algn="ctr">
              <a:lnSpc>
                <a:spcPts val="5459"/>
              </a:lnSpc>
              <a:spcBef>
                <a:spcPct val="0"/>
              </a:spcBef>
            </a:pP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A6A6A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64034" b="46739"/>
          <a:stretch>
            <a:fillRect/>
          </a:stretch>
        </p:blipFill>
        <p:spPr>
          <a:xfrm flipH="true" flipV="false" rot="-5400000">
            <a:off x="-4815703" y="-1693918"/>
            <a:ext cx="4331879" cy="6415001"/>
          </a:xfrm>
          <a:prstGeom prst="rect">
            <a:avLst/>
          </a:prstGeom>
        </p:spPr>
      </p:pic>
      <p:pic>
        <p:nvPicPr>
          <p:cNvPr name="Picture 3" id="3"/>
          <p:cNvPicPr>
            <a:picLocks noChangeAspect="true"/>
          </p:cNvPicPr>
          <p:nvPr/>
        </p:nvPicPr>
        <p:blipFill>
          <a:blip r:embed="rId2"/>
          <a:srcRect l="64771" t="21970" r="0" b="0"/>
          <a:stretch>
            <a:fillRect/>
          </a:stretch>
        </p:blipFill>
        <p:spPr>
          <a:xfrm flipH="false" flipV="false" rot="5400000">
            <a:off x="3124630" y="2018870"/>
            <a:ext cx="5143500" cy="11392761"/>
          </a:xfrm>
          <a:prstGeom prst="rect">
            <a:avLst/>
          </a:prstGeom>
        </p:spPr>
      </p:pic>
      <p:sp>
        <p:nvSpPr>
          <p:cNvPr name="Freeform 4" id="4"/>
          <p:cNvSpPr/>
          <p:nvPr/>
        </p:nvSpPr>
        <p:spPr>
          <a:xfrm flipH="false" flipV="false" rot="-1016799">
            <a:off x="9736550" y="-2506878"/>
            <a:ext cx="11406363" cy="9923536"/>
          </a:xfrm>
          <a:custGeom>
            <a:avLst/>
            <a:gdLst/>
            <a:ahLst/>
            <a:cxnLst/>
            <a:rect r="r" b="b" t="t" l="l"/>
            <a:pathLst>
              <a:path h="9923536" w="11406363">
                <a:moveTo>
                  <a:pt x="0" y="0"/>
                </a:moveTo>
                <a:lnTo>
                  <a:pt x="11406363" y="0"/>
                </a:lnTo>
                <a:lnTo>
                  <a:pt x="11406363" y="9923536"/>
                </a:lnTo>
                <a:lnTo>
                  <a:pt x="0" y="99235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3712386" y="1321319"/>
            <a:ext cx="10863228" cy="923925"/>
          </a:xfrm>
          <a:prstGeom prst="rect">
            <a:avLst/>
          </a:prstGeom>
        </p:spPr>
        <p:txBody>
          <a:bodyPr anchor="t" rtlCol="false" tIns="0" lIns="0" bIns="0" rIns="0">
            <a:spAutoFit/>
          </a:bodyPr>
          <a:lstStyle/>
          <a:p>
            <a:pPr algn="ctr">
              <a:lnSpc>
                <a:spcPts val="7200"/>
              </a:lnSpc>
            </a:pPr>
            <a:r>
              <a:rPr lang="en-US" sz="6000">
                <a:solidFill>
                  <a:srgbClr val="FFFAEF"/>
                </a:solidFill>
                <a:latin typeface="Baloo"/>
                <a:ea typeface="Baloo"/>
                <a:cs typeface="Baloo"/>
                <a:sym typeface="Baloo"/>
              </a:rPr>
              <a:t>Encapsulations</a:t>
            </a:r>
          </a:p>
        </p:txBody>
      </p:sp>
      <p:grpSp>
        <p:nvGrpSpPr>
          <p:cNvPr name="Group 6" id="6"/>
          <p:cNvGrpSpPr/>
          <p:nvPr/>
        </p:nvGrpSpPr>
        <p:grpSpPr>
          <a:xfrm rot="0">
            <a:off x="2153620" y="2245244"/>
            <a:ext cx="15714861" cy="6293373"/>
            <a:chOff x="0" y="0"/>
            <a:chExt cx="20953148" cy="8391164"/>
          </a:xfrm>
        </p:grpSpPr>
        <p:sp>
          <p:nvSpPr>
            <p:cNvPr name="TextBox 7" id="7"/>
            <p:cNvSpPr txBox="true"/>
            <p:nvPr/>
          </p:nvSpPr>
          <p:spPr>
            <a:xfrm rot="0">
              <a:off x="0" y="-28575"/>
              <a:ext cx="20953148" cy="881688"/>
            </a:xfrm>
            <a:prstGeom prst="rect">
              <a:avLst/>
            </a:prstGeom>
          </p:spPr>
          <p:txBody>
            <a:bodyPr anchor="t" rtlCol="false" tIns="0" lIns="0" bIns="0" rIns="0">
              <a:spAutoFit/>
            </a:bodyPr>
            <a:lstStyle/>
            <a:p>
              <a:pPr algn="l">
                <a:lnSpc>
                  <a:spcPts val="5496"/>
                </a:lnSpc>
              </a:pPr>
            </a:p>
          </p:txBody>
        </p:sp>
        <p:sp>
          <p:nvSpPr>
            <p:cNvPr name="TextBox 8" id="8"/>
            <p:cNvSpPr txBox="true"/>
            <p:nvPr/>
          </p:nvSpPr>
          <p:spPr>
            <a:xfrm rot="0">
              <a:off x="0" y="1328793"/>
              <a:ext cx="20953148" cy="7753081"/>
            </a:xfrm>
            <a:prstGeom prst="rect">
              <a:avLst/>
            </a:prstGeom>
          </p:spPr>
          <p:txBody>
            <a:bodyPr anchor="t" rtlCol="false" tIns="0" lIns="0" bIns="0" rIns="0">
              <a:spAutoFit/>
            </a:bodyPr>
            <a:lstStyle/>
            <a:p>
              <a:pPr algn="l">
                <a:lnSpc>
                  <a:spcPts val="5139"/>
                </a:lnSpc>
              </a:pPr>
              <a:r>
                <a:rPr lang="en-US" sz="3953">
                  <a:solidFill>
                    <a:srgbClr val="FFFAEF"/>
                  </a:solidFill>
                  <a:latin typeface="Clear Sans"/>
                  <a:ea typeface="Clear Sans"/>
                  <a:cs typeface="Clear Sans"/>
                  <a:sym typeface="Clear Sans"/>
                </a:rPr>
                <a:t>Code Reusability:</a:t>
              </a:r>
            </a:p>
            <a:p>
              <a:pPr algn="l" marL="853531" indent="-426765" lvl="1">
                <a:lnSpc>
                  <a:spcPts val="5139"/>
                </a:lnSpc>
                <a:buFont typeface="Arial"/>
                <a:buChar char="•"/>
              </a:pPr>
              <a:r>
                <a:rPr lang="en-US" sz="3953">
                  <a:solidFill>
                    <a:srgbClr val="FFFAEF"/>
                  </a:solidFill>
                  <a:latin typeface="Clear Sans"/>
                  <a:ea typeface="Clear Sans"/>
                  <a:cs typeface="Clear Sans"/>
                  <a:sym typeface="Clear Sans"/>
                </a:rPr>
                <a:t>Encapsulated code can be easily reused in different parts of your program or even in other projects.</a:t>
              </a:r>
            </a:p>
            <a:p>
              <a:pPr algn="l" marL="853531" indent="-426765" lvl="1">
                <a:lnSpc>
                  <a:spcPts val="5139"/>
                </a:lnSpc>
                <a:buFont typeface="Arial"/>
                <a:buChar char="•"/>
              </a:pPr>
              <a:r>
                <a:rPr lang="en-US" sz="3953">
                  <a:solidFill>
                    <a:srgbClr val="FFFAEF"/>
                  </a:solidFill>
                  <a:latin typeface="Clear Sans"/>
                  <a:ea typeface="Clear Sans"/>
                  <a:cs typeface="Clear Sans"/>
                  <a:sym typeface="Clear Sans"/>
                </a:rPr>
                <a:t>Create objects from your class and use their methods without needing to know the internal implementation details.</a:t>
              </a:r>
            </a:p>
            <a:p>
              <a:pPr algn="l" marL="853531" indent="-426765" lvl="1">
                <a:lnSpc>
                  <a:spcPts val="5139"/>
                </a:lnSpc>
                <a:buFont typeface="Arial"/>
                <a:buChar char="•"/>
              </a:pPr>
              <a:r>
                <a:rPr lang="en-US" sz="3953">
                  <a:solidFill>
                    <a:srgbClr val="FFFAEF"/>
                  </a:solidFill>
                  <a:latin typeface="Clear Sans"/>
                  <a:ea typeface="Clear Sans"/>
                  <a:cs typeface="Clear Sans"/>
                  <a:sym typeface="Clear Sans"/>
                </a:rPr>
                <a:t>Example: A Car class with methods like startEngine(), accelerate(), and brake() can be reused in a racing game, a driving simulation, or a traffic management system.</a:t>
              </a:r>
            </a:p>
            <a:p>
              <a:pPr algn="l">
                <a:lnSpc>
                  <a:spcPts val="5139"/>
                </a:lnSpc>
              </a:pPr>
            </a:p>
          </p:txBody>
        </p:sp>
      </p:grpSp>
      <p:pic>
        <p:nvPicPr>
          <p:cNvPr name="Picture 9" id="9"/>
          <p:cNvPicPr>
            <a:picLocks noChangeAspect="true"/>
          </p:cNvPicPr>
          <p:nvPr/>
        </p:nvPicPr>
        <p:blipFill>
          <a:blip r:embed="rId5"/>
          <a:srcRect l="0" t="0" r="0" b="0"/>
          <a:stretch>
            <a:fillRect/>
          </a:stretch>
        </p:blipFill>
        <p:spPr>
          <a:xfrm flipH="false" flipV="false" rot="0">
            <a:off x="1276253" y="3251369"/>
            <a:ext cx="658195" cy="645077"/>
          </a:xfrm>
          <a:prstGeom prst="rect">
            <a:avLst/>
          </a:prstGeom>
        </p:spPr>
      </p:pic>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A6A6A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64034" b="46739"/>
          <a:stretch>
            <a:fillRect/>
          </a:stretch>
        </p:blipFill>
        <p:spPr>
          <a:xfrm flipH="true" flipV="false" rot="-5400000">
            <a:off x="-4815703" y="-1693918"/>
            <a:ext cx="4331879" cy="6415001"/>
          </a:xfrm>
          <a:prstGeom prst="rect">
            <a:avLst/>
          </a:prstGeom>
        </p:spPr>
      </p:pic>
      <p:pic>
        <p:nvPicPr>
          <p:cNvPr name="Picture 3" id="3"/>
          <p:cNvPicPr>
            <a:picLocks noChangeAspect="true"/>
          </p:cNvPicPr>
          <p:nvPr/>
        </p:nvPicPr>
        <p:blipFill>
          <a:blip r:embed="rId2"/>
          <a:srcRect l="64771" t="21970" r="0" b="0"/>
          <a:stretch>
            <a:fillRect/>
          </a:stretch>
        </p:blipFill>
        <p:spPr>
          <a:xfrm flipH="false" flipV="false" rot="5400000">
            <a:off x="3124630" y="2018870"/>
            <a:ext cx="5143500" cy="11392761"/>
          </a:xfrm>
          <a:prstGeom prst="rect">
            <a:avLst/>
          </a:prstGeom>
        </p:spPr>
      </p:pic>
      <p:sp>
        <p:nvSpPr>
          <p:cNvPr name="Freeform 4" id="4"/>
          <p:cNvSpPr/>
          <p:nvPr/>
        </p:nvSpPr>
        <p:spPr>
          <a:xfrm flipH="false" flipV="false" rot="-1016799">
            <a:off x="9736550" y="-2506878"/>
            <a:ext cx="11406363" cy="9923536"/>
          </a:xfrm>
          <a:custGeom>
            <a:avLst/>
            <a:gdLst/>
            <a:ahLst/>
            <a:cxnLst/>
            <a:rect r="r" b="b" t="t" l="l"/>
            <a:pathLst>
              <a:path h="9923536" w="11406363">
                <a:moveTo>
                  <a:pt x="0" y="0"/>
                </a:moveTo>
                <a:lnTo>
                  <a:pt x="11406363" y="0"/>
                </a:lnTo>
                <a:lnTo>
                  <a:pt x="11406363" y="9923536"/>
                </a:lnTo>
                <a:lnTo>
                  <a:pt x="0" y="99235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3712386" y="1321319"/>
            <a:ext cx="10863228" cy="923925"/>
          </a:xfrm>
          <a:prstGeom prst="rect">
            <a:avLst/>
          </a:prstGeom>
        </p:spPr>
        <p:txBody>
          <a:bodyPr anchor="t" rtlCol="false" tIns="0" lIns="0" bIns="0" rIns="0">
            <a:spAutoFit/>
          </a:bodyPr>
          <a:lstStyle/>
          <a:p>
            <a:pPr algn="ctr">
              <a:lnSpc>
                <a:spcPts val="7200"/>
              </a:lnSpc>
            </a:pPr>
            <a:r>
              <a:rPr lang="en-US" sz="6000">
                <a:solidFill>
                  <a:srgbClr val="FFFAEF"/>
                </a:solidFill>
                <a:latin typeface="Baloo"/>
                <a:ea typeface="Baloo"/>
                <a:cs typeface="Baloo"/>
                <a:sym typeface="Baloo"/>
              </a:rPr>
              <a:t>Encapsulations</a:t>
            </a:r>
          </a:p>
        </p:txBody>
      </p:sp>
      <p:grpSp>
        <p:nvGrpSpPr>
          <p:cNvPr name="Group 6" id="6"/>
          <p:cNvGrpSpPr/>
          <p:nvPr/>
        </p:nvGrpSpPr>
        <p:grpSpPr>
          <a:xfrm rot="0">
            <a:off x="2153620" y="2245244"/>
            <a:ext cx="15714861" cy="7588773"/>
            <a:chOff x="0" y="0"/>
            <a:chExt cx="20953148" cy="10118364"/>
          </a:xfrm>
        </p:grpSpPr>
        <p:sp>
          <p:nvSpPr>
            <p:cNvPr name="TextBox 7" id="7"/>
            <p:cNvSpPr txBox="true"/>
            <p:nvPr/>
          </p:nvSpPr>
          <p:spPr>
            <a:xfrm rot="0">
              <a:off x="0" y="-28575"/>
              <a:ext cx="20953148" cy="881688"/>
            </a:xfrm>
            <a:prstGeom prst="rect">
              <a:avLst/>
            </a:prstGeom>
          </p:spPr>
          <p:txBody>
            <a:bodyPr anchor="t" rtlCol="false" tIns="0" lIns="0" bIns="0" rIns="0">
              <a:spAutoFit/>
            </a:bodyPr>
            <a:lstStyle/>
            <a:p>
              <a:pPr algn="l">
                <a:lnSpc>
                  <a:spcPts val="5496"/>
                </a:lnSpc>
              </a:pPr>
            </a:p>
          </p:txBody>
        </p:sp>
        <p:sp>
          <p:nvSpPr>
            <p:cNvPr name="TextBox 8" id="8"/>
            <p:cNvSpPr txBox="true"/>
            <p:nvPr/>
          </p:nvSpPr>
          <p:spPr>
            <a:xfrm rot="0">
              <a:off x="0" y="1328793"/>
              <a:ext cx="20953148" cy="9480281"/>
            </a:xfrm>
            <a:prstGeom prst="rect">
              <a:avLst/>
            </a:prstGeom>
          </p:spPr>
          <p:txBody>
            <a:bodyPr anchor="t" rtlCol="false" tIns="0" lIns="0" bIns="0" rIns="0">
              <a:spAutoFit/>
            </a:bodyPr>
            <a:lstStyle/>
            <a:p>
              <a:pPr algn="l">
                <a:lnSpc>
                  <a:spcPts val="5139"/>
                </a:lnSpc>
              </a:pPr>
              <a:r>
                <a:rPr lang="en-US" sz="3953">
                  <a:solidFill>
                    <a:srgbClr val="FFFAEF"/>
                  </a:solidFill>
                  <a:latin typeface="Clear Sans"/>
                  <a:ea typeface="Clear Sans"/>
                  <a:cs typeface="Clear Sans"/>
                  <a:sym typeface="Clear Sans"/>
                </a:rPr>
                <a:t>Maintainability:</a:t>
              </a:r>
            </a:p>
            <a:p>
              <a:pPr algn="l" marL="853531" indent="-426765" lvl="1">
                <a:lnSpc>
                  <a:spcPts val="5139"/>
                </a:lnSpc>
                <a:buFont typeface="Arial"/>
                <a:buChar char="•"/>
              </a:pPr>
              <a:r>
                <a:rPr lang="en-US" sz="3953">
                  <a:solidFill>
                    <a:srgbClr val="FFFAEF"/>
                  </a:solidFill>
                  <a:latin typeface="Clear Sans"/>
                  <a:ea typeface="Clear Sans"/>
                  <a:cs typeface="Clear Sans"/>
                  <a:sym typeface="Clear Sans"/>
                </a:rPr>
                <a:t>Ch</a:t>
              </a:r>
              <a:r>
                <a:rPr lang="en-US" sz="3953">
                  <a:solidFill>
                    <a:srgbClr val="FFFAEF"/>
                  </a:solidFill>
                  <a:latin typeface="Clear Sans"/>
                  <a:ea typeface="Clear Sans"/>
                  <a:cs typeface="Clear Sans"/>
                  <a:sym typeface="Clear Sans"/>
                </a:rPr>
                <a:t>anges to the internal implementation of a class won't affect other parts of the code, as long as the public interface remains the same.</a:t>
              </a:r>
            </a:p>
            <a:p>
              <a:pPr algn="l" marL="853531" indent="-426765" lvl="1">
                <a:lnSpc>
                  <a:spcPts val="5139"/>
                </a:lnSpc>
                <a:buFont typeface="Arial"/>
                <a:buChar char="•"/>
              </a:pPr>
              <a:r>
                <a:rPr lang="en-US" sz="3953">
                  <a:solidFill>
                    <a:srgbClr val="FFFAEF"/>
                  </a:solidFill>
                  <a:latin typeface="Clear Sans"/>
                  <a:ea typeface="Clear Sans"/>
                  <a:cs typeface="Clear Sans"/>
                  <a:sym typeface="Clear Sans"/>
                </a:rPr>
                <a:t>Mak</a:t>
              </a:r>
              <a:r>
                <a:rPr lang="en-US" sz="3953">
                  <a:solidFill>
                    <a:srgbClr val="FFFAEF"/>
                  </a:solidFill>
                  <a:latin typeface="Clear Sans"/>
                  <a:ea typeface="Clear Sans"/>
                  <a:cs typeface="Clear Sans"/>
                  <a:sym typeface="Clear Sans"/>
                </a:rPr>
                <a:t>es it easier to update or debug your code without causing unintended side effects.</a:t>
              </a:r>
            </a:p>
            <a:p>
              <a:pPr algn="l" marL="853531" indent="-426765" lvl="1">
                <a:lnSpc>
                  <a:spcPts val="5139"/>
                </a:lnSpc>
                <a:buFont typeface="Arial"/>
                <a:buChar char="•"/>
              </a:pPr>
              <a:r>
                <a:rPr lang="en-US" sz="3953">
                  <a:solidFill>
                    <a:srgbClr val="FFFAEF"/>
                  </a:solidFill>
                  <a:latin typeface="Clear Sans"/>
                  <a:ea typeface="Clear Sans"/>
                  <a:cs typeface="Clear Sans"/>
                  <a:sym typeface="Clear Sans"/>
                </a:rPr>
                <a:t>Example: If you change how the Car class calculates fuel consumption, you don't need to modify the code that uses the Car object, as long as the accelerate() and brake() methods still work the same way.</a:t>
              </a:r>
            </a:p>
            <a:p>
              <a:pPr algn="l">
                <a:lnSpc>
                  <a:spcPts val="5139"/>
                </a:lnSpc>
              </a:pPr>
            </a:p>
          </p:txBody>
        </p:sp>
      </p:grpSp>
      <p:pic>
        <p:nvPicPr>
          <p:cNvPr name="Picture 9" id="9"/>
          <p:cNvPicPr>
            <a:picLocks noChangeAspect="true"/>
          </p:cNvPicPr>
          <p:nvPr/>
        </p:nvPicPr>
        <p:blipFill>
          <a:blip r:embed="rId5"/>
          <a:srcRect l="0" t="0" r="0" b="0"/>
          <a:stretch>
            <a:fillRect/>
          </a:stretch>
        </p:blipFill>
        <p:spPr>
          <a:xfrm flipH="false" flipV="false" rot="0">
            <a:off x="1276253" y="3251369"/>
            <a:ext cx="658195" cy="645077"/>
          </a:xfrm>
          <a:prstGeom prst="rect">
            <a:avLst/>
          </a:prstGeom>
        </p:spPr>
      </p:pic>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A6A6A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64034" b="46739"/>
          <a:stretch>
            <a:fillRect/>
          </a:stretch>
        </p:blipFill>
        <p:spPr>
          <a:xfrm flipH="true" flipV="false" rot="-5400000">
            <a:off x="-4815703" y="-1693918"/>
            <a:ext cx="4331879" cy="6415001"/>
          </a:xfrm>
          <a:prstGeom prst="rect">
            <a:avLst/>
          </a:prstGeom>
        </p:spPr>
      </p:pic>
      <p:pic>
        <p:nvPicPr>
          <p:cNvPr name="Picture 3" id="3"/>
          <p:cNvPicPr>
            <a:picLocks noChangeAspect="true"/>
          </p:cNvPicPr>
          <p:nvPr/>
        </p:nvPicPr>
        <p:blipFill>
          <a:blip r:embed="rId2"/>
          <a:srcRect l="64771" t="21970" r="0" b="0"/>
          <a:stretch>
            <a:fillRect/>
          </a:stretch>
        </p:blipFill>
        <p:spPr>
          <a:xfrm flipH="false" flipV="false" rot="5400000">
            <a:off x="3124630" y="2018870"/>
            <a:ext cx="5143500" cy="11392761"/>
          </a:xfrm>
          <a:prstGeom prst="rect">
            <a:avLst/>
          </a:prstGeom>
        </p:spPr>
      </p:pic>
      <p:sp>
        <p:nvSpPr>
          <p:cNvPr name="Freeform 4" id="4"/>
          <p:cNvSpPr/>
          <p:nvPr/>
        </p:nvSpPr>
        <p:spPr>
          <a:xfrm flipH="false" flipV="false" rot="-1016799">
            <a:off x="9736550" y="-2506878"/>
            <a:ext cx="11406363" cy="9923536"/>
          </a:xfrm>
          <a:custGeom>
            <a:avLst/>
            <a:gdLst/>
            <a:ahLst/>
            <a:cxnLst/>
            <a:rect r="r" b="b" t="t" l="l"/>
            <a:pathLst>
              <a:path h="9923536" w="11406363">
                <a:moveTo>
                  <a:pt x="0" y="0"/>
                </a:moveTo>
                <a:lnTo>
                  <a:pt x="11406363" y="0"/>
                </a:lnTo>
                <a:lnTo>
                  <a:pt x="11406363" y="9923536"/>
                </a:lnTo>
                <a:lnTo>
                  <a:pt x="0" y="99235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3712386" y="1321319"/>
            <a:ext cx="10863228" cy="923925"/>
          </a:xfrm>
          <a:prstGeom prst="rect">
            <a:avLst/>
          </a:prstGeom>
        </p:spPr>
        <p:txBody>
          <a:bodyPr anchor="t" rtlCol="false" tIns="0" lIns="0" bIns="0" rIns="0">
            <a:spAutoFit/>
          </a:bodyPr>
          <a:lstStyle/>
          <a:p>
            <a:pPr algn="ctr">
              <a:lnSpc>
                <a:spcPts val="7200"/>
              </a:lnSpc>
            </a:pPr>
            <a:r>
              <a:rPr lang="en-US" sz="6000">
                <a:solidFill>
                  <a:srgbClr val="FFFAEF"/>
                </a:solidFill>
                <a:latin typeface="Baloo"/>
                <a:ea typeface="Baloo"/>
                <a:cs typeface="Baloo"/>
                <a:sym typeface="Baloo"/>
              </a:rPr>
              <a:t>Encapsulations</a:t>
            </a:r>
          </a:p>
        </p:txBody>
      </p:sp>
      <p:grpSp>
        <p:nvGrpSpPr>
          <p:cNvPr name="Group 6" id="6"/>
          <p:cNvGrpSpPr/>
          <p:nvPr/>
        </p:nvGrpSpPr>
        <p:grpSpPr>
          <a:xfrm rot="0">
            <a:off x="2153620" y="2245244"/>
            <a:ext cx="15714861" cy="6941073"/>
            <a:chOff x="0" y="0"/>
            <a:chExt cx="20953148" cy="9254764"/>
          </a:xfrm>
        </p:grpSpPr>
        <p:sp>
          <p:nvSpPr>
            <p:cNvPr name="TextBox 7" id="7"/>
            <p:cNvSpPr txBox="true"/>
            <p:nvPr/>
          </p:nvSpPr>
          <p:spPr>
            <a:xfrm rot="0">
              <a:off x="0" y="-28575"/>
              <a:ext cx="20953148" cy="881688"/>
            </a:xfrm>
            <a:prstGeom prst="rect">
              <a:avLst/>
            </a:prstGeom>
          </p:spPr>
          <p:txBody>
            <a:bodyPr anchor="t" rtlCol="false" tIns="0" lIns="0" bIns="0" rIns="0">
              <a:spAutoFit/>
            </a:bodyPr>
            <a:lstStyle/>
            <a:p>
              <a:pPr algn="l">
                <a:lnSpc>
                  <a:spcPts val="5496"/>
                </a:lnSpc>
              </a:pPr>
            </a:p>
          </p:txBody>
        </p:sp>
        <p:sp>
          <p:nvSpPr>
            <p:cNvPr name="TextBox 8" id="8"/>
            <p:cNvSpPr txBox="true"/>
            <p:nvPr/>
          </p:nvSpPr>
          <p:spPr>
            <a:xfrm rot="0">
              <a:off x="0" y="1328793"/>
              <a:ext cx="20953148" cy="8616681"/>
            </a:xfrm>
            <a:prstGeom prst="rect">
              <a:avLst/>
            </a:prstGeom>
          </p:spPr>
          <p:txBody>
            <a:bodyPr anchor="t" rtlCol="false" tIns="0" lIns="0" bIns="0" rIns="0">
              <a:spAutoFit/>
            </a:bodyPr>
            <a:lstStyle/>
            <a:p>
              <a:pPr algn="l">
                <a:lnSpc>
                  <a:spcPts val="5139"/>
                </a:lnSpc>
              </a:pPr>
              <a:r>
                <a:rPr lang="en-US" sz="3953">
                  <a:solidFill>
                    <a:srgbClr val="FFFAEF"/>
                  </a:solidFill>
                  <a:latin typeface="Clear Sans"/>
                  <a:ea typeface="Clear Sans"/>
                  <a:cs typeface="Clear Sans"/>
                  <a:sym typeface="Clear Sans"/>
                </a:rPr>
                <a:t>Data Protection:</a:t>
              </a:r>
            </a:p>
            <a:p>
              <a:pPr algn="l" marL="853531" indent="-426765" lvl="1">
                <a:lnSpc>
                  <a:spcPts val="5139"/>
                </a:lnSpc>
                <a:buFont typeface="Arial"/>
                <a:buChar char="•"/>
              </a:pPr>
              <a:r>
                <a:rPr lang="en-US" sz="3953">
                  <a:solidFill>
                    <a:srgbClr val="FFFAEF"/>
                  </a:solidFill>
                  <a:latin typeface="Clear Sans"/>
                  <a:ea typeface="Clear Sans"/>
                  <a:cs typeface="Clear Sans"/>
                  <a:sym typeface="Clear Sans"/>
                </a:rPr>
                <a:t>Enc</a:t>
              </a:r>
              <a:r>
                <a:rPr lang="en-US" sz="3953">
                  <a:solidFill>
                    <a:srgbClr val="FFFAEF"/>
                  </a:solidFill>
                  <a:latin typeface="Clear Sans"/>
                  <a:ea typeface="Clear Sans"/>
                  <a:cs typeface="Clear Sans"/>
                  <a:sym typeface="Clear Sans"/>
                </a:rPr>
                <a:t>apsulation helps protect data by controlling access to it.</a:t>
              </a:r>
            </a:p>
            <a:p>
              <a:pPr algn="l" marL="853531" indent="-426765" lvl="1">
                <a:lnSpc>
                  <a:spcPts val="5139"/>
                </a:lnSpc>
                <a:buFont typeface="Arial"/>
                <a:buChar char="•"/>
              </a:pPr>
              <a:r>
                <a:rPr lang="en-US" sz="3953">
                  <a:solidFill>
                    <a:srgbClr val="FFFAEF"/>
                  </a:solidFill>
                  <a:latin typeface="Clear Sans"/>
                  <a:ea typeface="Clear Sans"/>
                  <a:cs typeface="Clear Sans"/>
                  <a:sym typeface="Clear Sans"/>
                </a:rPr>
                <a:t>You can use access modifiers (like private, protected, and public in many OOP langu</a:t>
              </a:r>
              <a:r>
                <a:rPr lang="en-US" sz="3953">
                  <a:solidFill>
                    <a:srgbClr val="FFFAEF"/>
                  </a:solidFill>
                  <a:latin typeface="Clear Sans"/>
                  <a:ea typeface="Clear Sans"/>
                  <a:cs typeface="Clear Sans"/>
                  <a:sym typeface="Clear Sans"/>
                </a:rPr>
                <a:t>ag</a:t>
              </a:r>
              <a:r>
                <a:rPr lang="en-US" sz="3953">
                  <a:solidFill>
                    <a:srgbClr val="FFFAEF"/>
                  </a:solidFill>
                  <a:latin typeface="Clear Sans"/>
                  <a:ea typeface="Clear Sans"/>
                  <a:cs typeface="Clear Sans"/>
                  <a:sym typeface="Clear Sans"/>
                </a:rPr>
                <a:t>es) to restrict access to the internal data of a class.</a:t>
              </a:r>
            </a:p>
            <a:p>
              <a:pPr algn="l" marL="853531" indent="-426765" lvl="1">
                <a:lnSpc>
                  <a:spcPts val="5139"/>
                </a:lnSpc>
                <a:buFont typeface="Arial"/>
                <a:buChar char="•"/>
              </a:pPr>
              <a:r>
                <a:rPr lang="en-US" sz="3953">
                  <a:solidFill>
                    <a:srgbClr val="FFFAEF"/>
                  </a:solidFill>
                  <a:latin typeface="Clear Sans"/>
                  <a:ea typeface="Clear Sans"/>
                  <a:cs typeface="Clear Sans"/>
                  <a:sym typeface="Clear Sans"/>
                </a:rPr>
                <a:t>Example: The engine temperature of the Car class could be a private variable, accessible only through methods like getEngineTemperature() and setEngineTemperature(), which might include safety checks.</a:t>
              </a:r>
            </a:p>
            <a:p>
              <a:pPr algn="l">
                <a:lnSpc>
                  <a:spcPts val="5139"/>
                </a:lnSpc>
              </a:pPr>
            </a:p>
          </p:txBody>
        </p:sp>
      </p:grpSp>
      <p:pic>
        <p:nvPicPr>
          <p:cNvPr name="Picture 9" id="9"/>
          <p:cNvPicPr>
            <a:picLocks noChangeAspect="true"/>
          </p:cNvPicPr>
          <p:nvPr/>
        </p:nvPicPr>
        <p:blipFill>
          <a:blip r:embed="rId5"/>
          <a:srcRect l="0" t="0" r="0" b="0"/>
          <a:stretch>
            <a:fillRect/>
          </a:stretch>
        </p:blipFill>
        <p:spPr>
          <a:xfrm flipH="false" flipV="false" rot="0">
            <a:off x="1276253" y="3251369"/>
            <a:ext cx="658195" cy="645077"/>
          </a:xfrm>
          <a:prstGeom prst="rect">
            <a:avLst/>
          </a:prstGeom>
        </p:spPr>
      </p:pic>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A6A6A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64034" b="46739"/>
          <a:stretch>
            <a:fillRect/>
          </a:stretch>
        </p:blipFill>
        <p:spPr>
          <a:xfrm flipH="true" flipV="false" rot="-5400000">
            <a:off x="-4815703" y="-1693918"/>
            <a:ext cx="4331879" cy="6415001"/>
          </a:xfrm>
          <a:prstGeom prst="rect">
            <a:avLst/>
          </a:prstGeom>
        </p:spPr>
      </p:pic>
      <p:pic>
        <p:nvPicPr>
          <p:cNvPr name="Picture 3" id="3"/>
          <p:cNvPicPr>
            <a:picLocks noChangeAspect="true"/>
          </p:cNvPicPr>
          <p:nvPr/>
        </p:nvPicPr>
        <p:blipFill>
          <a:blip r:embed="rId2"/>
          <a:srcRect l="64771" t="21970" r="0" b="0"/>
          <a:stretch>
            <a:fillRect/>
          </a:stretch>
        </p:blipFill>
        <p:spPr>
          <a:xfrm flipH="false" flipV="false" rot="5400000">
            <a:off x="3124630" y="2018870"/>
            <a:ext cx="5143500" cy="11392761"/>
          </a:xfrm>
          <a:prstGeom prst="rect">
            <a:avLst/>
          </a:prstGeom>
        </p:spPr>
      </p:pic>
      <p:sp>
        <p:nvSpPr>
          <p:cNvPr name="Freeform 4" id="4"/>
          <p:cNvSpPr/>
          <p:nvPr/>
        </p:nvSpPr>
        <p:spPr>
          <a:xfrm flipH="false" flipV="false" rot="-1016799">
            <a:off x="9736550" y="-2506878"/>
            <a:ext cx="11406363" cy="9923536"/>
          </a:xfrm>
          <a:custGeom>
            <a:avLst/>
            <a:gdLst/>
            <a:ahLst/>
            <a:cxnLst/>
            <a:rect r="r" b="b" t="t" l="l"/>
            <a:pathLst>
              <a:path h="9923536" w="11406363">
                <a:moveTo>
                  <a:pt x="0" y="0"/>
                </a:moveTo>
                <a:lnTo>
                  <a:pt x="11406363" y="0"/>
                </a:lnTo>
                <a:lnTo>
                  <a:pt x="11406363" y="9923536"/>
                </a:lnTo>
                <a:lnTo>
                  <a:pt x="0" y="99235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3712386" y="1321319"/>
            <a:ext cx="10863228" cy="923925"/>
          </a:xfrm>
          <a:prstGeom prst="rect">
            <a:avLst/>
          </a:prstGeom>
        </p:spPr>
        <p:txBody>
          <a:bodyPr anchor="t" rtlCol="false" tIns="0" lIns="0" bIns="0" rIns="0">
            <a:spAutoFit/>
          </a:bodyPr>
          <a:lstStyle/>
          <a:p>
            <a:pPr algn="ctr">
              <a:lnSpc>
                <a:spcPts val="7200"/>
              </a:lnSpc>
            </a:pPr>
            <a:r>
              <a:rPr lang="en-US" sz="6000">
                <a:solidFill>
                  <a:srgbClr val="FFFAEF"/>
                </a:solidFill>
                <a:latin typeface="Baloo"/>
                <a:ea typeface="Baloo"/>
                <a:cs typeface="Baloo"/>
                <a:sym typeface="Baloo"/>
              </a:rPr>
              <a:t>Encapsulations</a:t>
            </a:r>
          </a:p>
        </p:txBody>
      </p:sp>
      <p:grpSp>
        <p:nvGrpSpPr>
          <p:cNvPr name="Group 6" id="6"/>
          <p:cNvGrpSpPr/>
          <p:nvPr/>
        </p:nvGrpSpPr>
        <p:grpSpPr>
          <a:xfrm rot="0">
            <a:off x="1934448" y="1922498"/>
            <a:ext cx="15714861" cy="6941073"/>
            <a:chOff x="0" y="0"/>
            <a:chExt cx="20953148" cy="9254764"/>
          </a:xfrm>
        </p:grpSpPr>
        <p:sp>
          <p:nvSpPr>
            <p:cNvPr name="TextBox 7" id="7"/>
            <p:cNvSpPr txBox="true"/>
            <p:nvPr/>
          </p:nvSpPr>
          <p:spPr>
            <a:xfrm rot="0">
              <a:off x="0" y="-28575"/>
              <a:ext cx="20953148" cy="881688"/>
            </a:xfrm>
            <a:prstGeom prst="rect">
              <a:avLst/>
            </a:prstGeom>
          </p:spPr>
          <p:txBody>
            <a:bodyPr anchor="t" rtlCol="false" tIns="0" lIns="0" bIns="0" rIns="0">
              <a:spAutoFit/>
            </a:bodyPr>
            <a:lstStyle/>
            <a:p>
              <a:pPr algn="l">
                <a:lnSpc>
                  <a:spcPts val="5496"/>
                </a:lnSpc>
              </a:pPr>
            </a:p>
          </p:txBody>
        </p:sp>
        <p:sp>
          <p:nvSpPr>
            <p:cNvPr name="TextBox 8" id="8"/>
            <p:cNvSpPr txBox="true"/>
            <p:nvPr/>
          </p:nvSpPr>
          <p:spPr>
            <a:xfrm rot="0">
              <a:off x="0" y="1328793"/>
              <a:ext cx="20953148" cy="8616681"/>
            </a:xfrm>
            <a:prstGeom prst="rect">
              <a:avLst/>
            </a:prstGeom>
          </p:spPr>
          <p:txBody>
            <a:bodyPr anchor="t" rtlCol="false" tIns="0" lIns="0" bIns="0" rIns="0">
              <a:spAutoFit/>
            </a:bodyPr>
            <a:lstStyle/>
            <a:p>
              <a:pPr algn="l">
                <a:lnSpc>
                  <a:spcPts val="5139"/>
                </a:lnSpc>
              </a:pPr>
              <a:r>
                <a:rPr lang="en-US" sz="3953">
                  <a:solidFill>
                    <a:srgbClr val="FFFAEF"/>
                  </a:solidFill>
                  <a:latin typeface="Clear Sans"/>
                  <a:ea typeface="Clear Sans"/>
                  <a:cs typeface="Clear Sans"/>
                  <a:sym typeface="Clear Sans"/>
                </a:rPr>
                <a:t>Reduced Complexity:</a:t>
              </a:r>
            </a:p>
            <a:p>
              <a:pPr algn="l" marL="853531" indent="-426765" lvl="1">
                <a:lnSpc>
                  <a:spcPts val="5139"/>
                </a:lnSpc>
                <a:buFont typeface="Arial"/>
                <a:buChar char="•"/>
              </a:pPr>
              <a:r>
                <a:rPr lang="en-US" sz="3953">
                  <a:solidFill>
                    <a:srgbClr val="FFFAEF"/>
                  </a:solidFill>
                  <a:latin typeface="Clear Sans"/>
                  <a:ea typeface="Clear Sans"/>
                  <a:cs typeface="Clear Sans"/>
                  <a:sym typeface="Clear Sans"/>
                </a:rPr>
                <a:t>Enc</a:t>
              </a:r>
              <a:r>
                <a:rPr lang="en-US" sz="3953">
                  <a:solidFill>
                    <a:srgbClr val="FFFAEF"/>
                  </a:solidFill>
                  <a:latin typeface="Clear Sans"/>
                  <a:ea typeface="Clear Sans"/>
                  <a:cs typeface="Clear Sans"/>
                  <a:sym typeface="Clear Sans"/>
                </a:rPr>
                <a:t>apsulation helps break down complex systems into smaller, more manageable units (classes).</a:t>
              </a:r>
            </a:p>
            <a:p>
              <a:pPr algn="l" marL="853531" indent="-426765" lvl="1">
                <a:lnSpc>
                  <a:spcPts val="5139"/>
                </a:lnSpc>
                <a:buFont typeface="Arial"/>
                <a:buChar char="•"/>
              </a:pPr>
              <a:r>
                <a:rPr lang="en-US" sz="3953">
                  <a:solidFill>
                    <a:srgbClr val="FFFAEF"/>
                  </a:solidFill>
                  <a:latin typeface="Clear Sans"/>
                  <a:ea typeface="Clear Sans"/>
                  <a:cs typeface="Clear Sans"/>
                  <a:sym typeface="Clear Sans"/>
                </a:rPr>
                <a:t>This makes your code easier to understand and reason about.</a:t>
              </a:r>
            </a:p>
            <a:p>
              <a:pPr algn="l">
                <a:lnSpc>
                  <a:spcPts val="5139"/>
                </a:lnSpc>
              </a:pPr>
              <a:r>
                <a:rPr lang="en-US" sz="3953">
                  <a:solidFill>
                    <a:srgbClr val="FFFAEF"/>
                  </a:solidFill>
                  <a:latin typeface="Clear Sans"/>
                  <a:ea typeface="Clear Sans"/>
                  <a:cs typeface="Clear Sans"/>
                  <a:sym typeface="Clear Sans"/>
                </a:rPr>
                <a:t>Incre</a:t>
              </a:r>
              <a:r>
                <a:rPr lang="en-US" sz="3953">
                  <a:solidFill>
                    <a:srgbClr val="FFFAEF"/>
                  </a:solidFill>
                  <a:latin typeface="Clear Sans"/>
                  <a:ea typeface="Clear Sans"/>
                  <a:cs typeface="Clear Sans"/>
                  <a:sym typeface="Clear Sans"/>
                </a:rPr>
                <a:t>as</a:t>
              </a:r>
              <a:r>
                <a:rPr lang="en-US" sz="3953">
                  <a:solidFill>
                    <a:srgbClr val="FFFAEF"/>
                  </a:solidFill>
                  <a:latin typeface="Clear Sans"/>
                  <a:ea typeface="Clear Sans"/>
                  <a:cs typeface="Clear Sans"/>
                  <a:sym typeface="Clear Sans"/>
                </a:rPr>
                <a:t>ed Flexibility:</a:t>
              </a:r>
            </a:p>
            <a:p>
              <a:pPr algn="l" marL="853531" indent="-426765" lvl="1">
                <a:lnSpc>
                  <a:spcPts val="5139"/>
                </a:lnSpc>
                <a:buFont typeface="Arial"/>
                <a:buChar char="•"/>
              </a:pPr>
              <a:r>
                <a:rPr lang="en-US" sz="3953">
                  <a:solidFill>
                    <a:srgbClr val="FFFAEF"/>
                  </a:solidFill>
                  <a:latin typeface="Clear Sans"/>
                  <a:ea typeface="Clear Sans"/>
                  <a:cs typeface="Clear Sans"/>
                  <a:sym typeface="Clear Sans"/>
                </a:rPr>
                <a:t>You can easily modify or extend the behavior of a class without affecting other parts of the code.</a:t>
              </a:r>
            </a:p>
            <a:p>
              <a:pPr algn="l" marL="853531" indent="-426765" lvl="1">
                <a:lnSpc>
                  <a:spcPts val="5139"/>
                </a:lnSpc>
                <a:buFont typeface="Arial"/>
                <a:buChar char="•"/>
              </a:pPr>
              <a:r>
                <a:rPr lang="en-US" sz="3953">
                  <a:solidFill>
                    <a:srgbClr val="FFFAEF"/>
                  </a:solidFill>
                  <a:latin typeface="Clear Sans"/>
                  <a:ea typeface="Clear Sans"/>
                  <a:cs typeface="Clear Sans"/>
                  <a:sym typeface="Clear Sans"/>
                </a:rPr>
                <a:t>Example: You could create a subclass of Car called SportsCar with additional methods like useNitroBoost().</a:t>
              </a:r>
            </a:p>
            <a:p>
              <a:pPr algn="l">
                <a:lnSpc>
                  <a:spcPts val="5139"/>
                </a:lnSpc>
              </a:pPr>
            </a:p>
          </p:txBody>
        </p:sp>
      </p:grpSp>
      <p:pic>
        <p:nvPicPr>
          <p:cNvPr name="Picture 9" id="9"/>
          <p:cNvPicPr>
            <a:picLocks noChangeAspect="true"/>
          </p:cNvPicPr>
          <p:nvPr/>
        </p:nvPicPr>
        <p:blipFill>
          <a:blip r:embed="rId5"/>
          <a:srcRect l="0" t="0" r="0" b="0"/>
          <a:stretch>
            <a:fillRect/>
          </a:stretch>
        </p:blipFill>
        <p:spPr>
          <a:xfrm flipH="false" flipV="false" rot="0">
            <a:off x="1276253" y="3251369"/>
            <a:ext cx="658195" cy="645077"/>
          </a:xfrm>
          <a:prstGeom prst="rect">
            <a:avLst/>
          </a:prstGeom>
        </p:spPr>
      </p:pic>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7D8AAB"/>
        </a:solidFill>
      </p:bgPr>
    </p:bg>
    <p:spTree>
      <p:nvGrpSpPr>
        <p:cNvPr id="1" name=""/>
        <p:cNvGrpSpPr/>
        <p:nvPr/>
      </p:nvGrpSpPr>
      <p:grpSpPr>
        <a:xfrm>
          <a:off x="0" y="0"/>
          <a:ext cx="0" cy="0"/>
          <a:chOff x="0" y="0"/>
          <a:chExt cx="0" cy="0"/>
        </a:xfrm>
      </p:grpSpPr>
      <p:grpSp>
        <p:nvGrpSpPr>
          <p:cNvPr name="Group 2" id="2"/>
          <p:cNvGrpSpPr/>
          <p:nvPr/>
        </p:nvGrpSpPr>
        <p:grpSpPr>
          <a:xfrm rot="0">
            <a:off x="1028700" y="3228984"/>
            <a:ext cx="15555091" cy="4195426"/>
            <a:chOff x="0" y="0"/>
            <a:chExt cx="20740121" cy="5593902"/>
          </a:xfrm>
        </p:grpSpPr>
        <p:sp>
          <p:nvSpPr>
            <p:cNvPr name="TextBox 3" id="3"/>
            <p:cNvSpPr txBox="true"/>
            <p:nvPr/>
          </p:nvSpPr>
          <p:spPr>
            <a:xfrm rot="0">
              <a:off x="0" y="1282264"/>
              <a:ext cx="20740121" cy="2540000"/>
            </a:xfrm>
            <a:prstGeom prst="rect">
              <a:avLst/>
            </a:prstGeom>
          </p:spPr>
          <p:txBody>
            <a:bodyPr anchor="t" rtlCol="false" tIns="0" lIns="0" bIns="0" rIns="0">
              <a:spAutoFit/>
            </a:bodyPr>
            <a:lstStyle/>
            <a:p>
              <a:pPr algn="ctr">
                <a:lnSpc>
                  <a:spcPts val="15000"/>
                </a:lnSpc>
              </a:pPr>
              <a:r>
                <a:rPr lang="en-US" sz="12500">
                  <a:solidFill>
                    <a:srgbClr val="FFFAEF"/>
                  </a:solidFill>
                  <a:latin typeface="Baloo"/>
                  <a:ea typeface="Baloo"/>
                  <a:cs typeface="Baloo"/>
                  <a:sym typeface="Baloo"/>
                </a:rPr>
                <a:t>END</a:t>
              </a:r>
            </a:p>
          </p:txBody>
        </p:sp>
        <p:sp>
          <p:nvSpPr>
            <p:cNvPr name="TextBox 4" id="4"/>
            <p:cNvSpPr txBox="true"/>
            <p:nvPr/>
          </p:nvSpPr>
          <p:spPr>
            <a:xfrm rot="0">
              <a:off x="0" y="4697564"/>
              <a:ext cx="20740121" cy="902547"/>
            </a:xfrm>
            <a:prstGeom prst="rect">
              <a:avLst/>
            </a:prstGeom>
          </p:spPr>
          <p:txBody>
            <a:bodyPr anchor="t" rtlCol="false" tIns="0" lIns="0" bIns="0" rIns="0">
              <a:spAutoFit/>
            </a:bodyPr>
            <a:lstStyle/>
            <a:p>
              <a:pPr algn="ctr">
                <a:lnSpc>
                  <a:spcPts val="5740"/>
                </a:lnSpc>
              </a:pPr>
            </a:p>
          </p:txBody>
        </p:sp>
        <p:sp>
          <p:nvSpPr>
            <p:cNvPr name="TextBox 5" id="5"/>
            <p:cNvSpPr txBox="true"/>
            <p:nvPr/>
          </p:nvSpPr>
          <p:spPr>
            <a:xfrm rot="0">
              <a:off x="0" y="-69779"/>
              <a:ext cx="20740121" cy="729615"/>
            </a:xfrm>
            <a:prstGeom prst="rect">
              <a:avLst/>
            </a:prstGeom>
          </p:spPr>
          <p:txBody>
            <a:bodyPr anchor="t" rtlCol="false" tIns="0" lIns="0" bIns="0" rIns="0">
              <a:spAutoFit/>
            </a:bodyPr>
            <a:lstStyle/>
            <a:p>
              <a:pPr algn="ctr">
                <a:lnSpc>
                  <a:spcPts val="4620"/>
                </a:lnSpc>
              </a:pPr>
            </a:p>
          </p:txBody>
        </p:sp>
      </p:grpSp>
      <p:pic>
        <p:nvPicPr>
          <p:cNvPr name="Picture 6" id="6"/>
          <p:cNvPicPr>
            <a:picLocks noChangeAspect="true"/>
          </p:cNvPicPr>
          <p:nvPr/>
        </p:nvPicPr>
        <p:blipFill>
          <a:blip r:embed="rId2"/>
          <a:srcRect l="64771" t="21970" r="0" b="0"/>
          <a:stretch>
            <a:fillRect/>
          </a:stretch>
        </p:blipFill>
        <p:spPr>
          <a:xfrm flipH="false" flipV="false" rot="5400000">
            <a:off x="2310738" y="4172522"/>
            <a:ext cx="3803740" cy="8425216"/>
          </a:xfrm>
          <a:prstGeom prst="rect">
            <a:avLst/>
          </a:prstGeom>
        </p:spPr>
      </p:pic>
      <p:grpSp>
        <p:nvGrpSpPr>
          <p:cNvPr name="Group 7" id="7"/>
          <p:cNvGrpSpPr/>
          <p:nvPr/>
        </p:nvGrpSpPr>
        <p:grpSpPr>
          <a:xfrm rot="0">
            <a:off x="1028700" y="1028700"/>
            <a:ext cx="367402" cy="346352"/>
            <a:chOff x="0" y="0"/>
            <a:chExt cx="489869" cy="461803"/>
          </a:xfrm>
        </p:grpSpPr>
        <p:sp>
          <p:nvSpPr>
            <p:cNvPr name="AutoShape 8" id="8"/>
            <p:cNvSpPr/>
            <p:nvPr/>
          </p:nvSpPr>
          <p:spPr>
            <a:xfrm rot="0">
              <a:off x="0" y="0"/>
              <a:ext cx="489869" cy="0"/>
            </a:xfrm>
            <a:prstGeom prst="line">
              <a:avLst/>
            </a:prstGeom>
            <a:ln cap="rnd" w="50800">
              <a:solidFill>
                <a:srgbClr val="FFFAEF"/>
              </a:solidFill>
              <a:prstDash val="solid"/>
              <a:headEnd type="none" len="sm" w="sm"/>
              <a:tailEnd type="none" len="sm" w="sm"/>
            </a:ln>
          </p:spPr>
        </p:sp>
        <p:sp>
          <p:nvSpPr>
            <p:cNvPr name="AutoShape 9" id="9"/>
            <p:cNvSpPr/>
            <p:nvPr/>
          </p:nvSpPr>
          <p:spPr>
            <a:xfrm rot="0">
              <a:off x="0" y="205275"/>
              <a:ext cx="489869" cy="0"/>
            </a:xfrm>
            <a:prstGeom prst="line">
              <a:avLst/>
            </a:prstGeom>
            <a:ln cap="rnd" w="50800">
              <a:solidFill>
                <a:srgbClr val="FFFAEF"/>
              </a:solidFill>
              <a:prstDash val="solid"/>
              <a:headEnd type="none" len="sm" w="sm"/>
              <a:tailEnd type="none" len="sm" w="sm"/>
            </a:ln>
          </p:spPr>
        </p:sp>
        <p:sp>
          <p:nvSpPr>
            <p:cNvPr name="AutoShape 10" id="10"/>
            <p:cNvSpPr/>
            <p:nvPr/>
          </p:nvSpPr>
          <p:spPr>
            <a:xfrm rot="0">
              <a:off x="0" y="410931"/>
              <a:ext cx="489869" cy="0"/>
            </a:xfrm>
            <a:prstGeom prst="line">
              <a:avLst/>
            </a:prstGeom>
            <a:ln cap="rnd" w="50800">
              <a:solidFill>
                <a:srgbClr val="FFFAEF"/>
              </a:solidFill>
              <a:prstDash val="solid"/>
              <a:headEnd type="none" len="sm" w="sm"/>
              <a:tailEnd type="none" len="sm" w="sm"/>
            </a:ln>
          </p:spPr>
        </p:sp>
      </p:grpSp>
      <p:grpSp>
        <p:nvGrpSpPr>
          <p:cNvPr name="Group 11" id="11"/>
          <p:cNvGrpSpPr/>
          <p:nvPr/>
        </p:nvGrpSpPr>
        <p:grpSpPr>
          <a:xfrm rot="0">
            <a:off x="16356600" y="9076225"/>
            <a:ext cx="902700" cy="182075"/>
            <a:chOff x="0" y="0"/>
            <a:chExt cx="2128209" cy="429260"/>
          </a:xfrm>
        </p:grpSpPr>
        <p:sp>
          <p:nvSpPr>
            <p:cNvPr name="Freeform 12" id="12"/>
            <p:cNvSpPr/>
            <p:nvPr/>
          </p:nvSpPr>
          <p:spPr>
            <a:xfrm flipH="false" flipV="false" rot="0">
              <a:off x="0" y="-5080"/>
              <a:ext cx="2128209" cy="434340"/>
            </a:xfrm>
            <a:custGeom>
              <a:avLst/>
              <a:gdLst/>
              <a:ahLst/>
              <a:cxnLst/>
              <a:rect r="r" b="b" t="t" l="l"/>
              <a:pathLst>
                <a:path h="434340" w="2128209">
                  <a:moveTo>
                    <a:pt x="2110429" y="187960"/>
                  </a:moveTo>
                  <a:lnTo>
                    <a:pt x="1848809" y="11430"/>
                  </a:lnTo>
                  <a:cubicBezTo>
                    <a:pt x="1831029" y="0"/>
                    <a:pt x="1808169" y="3810"/>
                    <a:pt x="1795469" y="21590"/>
                  </a:cubicBezTo>
                  <a:cubicBezTo>
                    <a:pt x="1784039" y="39370"/>
                    <a:pt x="1787849" y="62230"/>
                    <a:pt x="1805629" y="74930"/>
                  </a:cubicBezTo>
                  <a:lnTo>
                    <a:pt x="1964379" y="181610"/>
                  </a:lnTo>
                  <a:lnTo>
                    <a:pt x="0" y="181610"/>
                  </a:lnTo>
                  <a:lnTo>
                    <a:pt x="0" y="257810"/>
                  </a:lnTo>
                  <a:lnTo>
                    <a:pt x="1964379" y="257810"/>
                  </a:lnTo>
                  <a:lnTo>
                    <a:pt x="1805629" y="364490"/>
                  </a:lnTo>
                  <a:cubicBezTo>
                    <a:pt x="1787849" y="375920"/>
                    <a:pt x="1784039" y="400050"/>
                    <a:pt x="1795469" y="417830"/>
                  </a:cubicBezTo>
                  <a:cubicBezTo>
                    <a:pt x="1803089" y="429260"/>
                    <a:pt x="1814519" y="434340"/>
                    <a:pt x="1827219" y="434340"/>
                  </a:cubicBezTo>
                  <a:cubicBezTo>
                    <a:pt x="1834839" y="434340"/>
                    <a:pt x="1842459" y="431800"/>
                    <a:pt x="1848809" y="427990"/>
                  </a:cubicBezTo>
                  <a:lnTo>
                    <a:pt x="2111699" y="251460"/>
                  </a:lnTo>
                  <a:cubicBezTo>
                    <a:pt x="2121859" y="243840"/>
                    <a:pt x="2128209" y="232410"/>
                    <a:pt x="2128209" y="219710"/>
                  </a:cubicBezTo>
                  <a:cubicBezTo>
                    <a:pt x="2128209" y="207010"/>
                    <a:pt x="2121859" y="195580"/>
                    <a:pt x="2110429" y="187960"/>
                  </a:cubicBezTo>
                  <a:close/>
                </a:path>
              </a:pathLst>
            </a:custGeom>
            <a:solidFill>
              <a:srgbClr val="FFFAEF"/>
            </a:solidFill>
          </p:spPr>
        </p:sp>
      </p:grpSp>
      <p:pic>
        <p:nvPicPr>
          <p:cNvPr name="Picture 13" id="13"/>
          <p:cNvPicPr>
            <a:picLocks noChangeAspect="true"/>
          </p:cNvPicPr>
          <p:nvPr/>
        </p:nvPicPr>
        <p:blipFill>
          <a:blip r:embed="rId3"/>
          <a:srcRect l="0" t="0" r="0" b="0"/>
          <a:stretch>
            <a:fillRect/>
          </a:stretch>
        </p:blipFill>
        <p:spPr>
          <a:xfrm flipH="false" flipV="false" rot="-7094170">
            <a:off x="14148180" y="-2590072"/>
            <a:ext cx="7036829" cy="7237544"/>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TextBox 2" id="2"/>
          <p:cNvSpPr txBox="true"/>
          <p:nvPr/>
        </p:nvSpPr>
        <p:spPr>
          <a:xfrm rot="0">
            <a:off x="2149411" y="3619500"/>
            <a:ext cx="14505731" cy="4933950"/>
          </a:xfrm>
          <a:prstGeom prst="rect">
            <a:avLst/>
          </a:prstGeom>
        </p:spPr>
        <p:txBody>
          <a:bodyPr anchor="t" rtlCol="false" tIns="0" lIns="0" bIns="0" rIns="0">
            <a:spAutoFit/>
          </a:bodyPr>
          <a:lstStyle/>
          <a:p>
            <a:pPr algn="l" marL="1009348" indent="-504674" lvl="1">
              <a:lnSpc>
                <a:spcPts val="5610"/>
              </a:lnSpc>
              <a:buFont typeface="Arial"/>
              <a:buChar char="•"/>
            </a:pPr>
            <a:r>
              <a:rPr lang="en-US" sz="4675">
                <a:solidFill>
                  <a:srgbClr val="000000"/>
                </a:solidFill>
                <a:latin typeface="Baloo"/>
                <a:ea typeface="Baloo"/>
                <a:cs typeface="Baloo"/>
                <a:sym typeface="Baloo"/>
              </a:rPr>
              <a:t>Lists: Ordered collections of elements.</a:t>
            </a:r>
          </a:p>
          <a:p>
            <a:pPr algn="l" marL="1009348" indent="-504674" lvl="1">
              <a:lnSpc>
                <a:spcPts val="5610"/>
              </a:lnSpc>
              <a:buFont typeface="Arial"/>
              <a:buChar char="•"/>
            </a:pPr>
            <a:r>
              <a:rPr lang="en-US" sz="4675">
                <a:solidFill>
                  <a:srgbClr val="000000"/>
                </a:solidFill>
                <a:latin typeface="Baloo"/>
                <a:ea typeface="Baloo"/>
                <a:cs typeface="Baloo"/>
                <a:sym typeface="Baloo"/>
              </a:rPr>
              <a:t>Stacks: LIFO (Last-In, First-Out) data structures.</a:t>
            </a:r>
          </a:p>
          <a:p>
            <a:pPr algn="l" marL="1009348" indent="-504674" lvl="1">
              <a:lnSpc>
                <a:spcPts val="5610"/>
              </a:lnSpc>
              <a:buFont typeface="Arial"/>
              <a:buChar char="•"/>
            </a:pPr>
            <a:r>
              <a:rPr lang="en-US" sz="4675">
                <a:solidFill>
                  <a:srgbClr val="000000"/>
                </a:solidFill>
                <a:latin typeface="Baloo"/>
                <a:ea typeface="Baloo"/>
                <a:cs typeface="Baloo"/>
                <a:sym typeface="Baloo"/>
              </a:rPr>
              <a:t>Queues: FIFO (First-In, First-Out) data structures.</a:t>
            </a:r>
          </a:p>
          <a:p>
            <a:pPr algn="l" marL="1009348" indent="-504674" lvl="1">
              <a:lnSpc>
                <a:spcPts val="5610"/>
              </a:lnSpc>
              <a:buFont typeface="Arial"/>
              <a:buChar char="•"/>
            </a:pPr>
            <a:r>
              <a:rPr lang="en-US" sz="4675">
                <a:solidFill>
                  <a:srgbClr val="000000"/>
                </a:solidFill>
                <a:latin typeface="Baloo"/>
                <a:ea typeface="Baloo"/>
                <a:cs typeface="Baloo"/>
                <a:sym typeface="Baloo"/>
              </a:rPr>
              <a:t>Trees: Hierarchical structures with a root node and branches.</a:t>
            </a:r>
          </a:p>
          <a:p>
            <a:pPr algn="l" marL="1009348" indent="-504674" lvl="1">
              <a:lnSpc>
                <a:spcPts val="5610"/>
              </a:lnSpc>
              <a:buFont typeface="Arial"/>
              <a:buChar char="•"/>
            </a:pPr>
            <a:r>
              <a:rPr lang="en-US" sz="4675">
                <a:solidFill>
                  <a:srgbClr val="000000"/>
                </a:solidFill>
                <a:latin typeface="Baloo"/>
                <a:ea typeface="Baloo"/>
                <a:cs typeface="Baloo"/>
                <a:sym typeface="Baloo"/>
              </a:rPr>
              <a:t>Graphs: Collections of nodes connected by edges.</a:t>
            </a:r>
          </a:p>
          <a:p>
            <a:pPr algn="l">
              <a:lnSpc>
                <a:spcPts val="5610"/>
              </a:lnSpc>
            </a:pPr>
          </a:p>
        </p:txBody>
      </p:sp>
      <p:pic>
        <p:nvPicPr>
          <p:cNvPr name="Picture 3" id="3"/>
          <p:cNvPicPr>
            <a:picLocks noChangeAspect="true"/>
          </p:cNvPicPr>
          <p:nvPr/>
        </p:nvPicPr>
        <p:blipFill>
          <a:blip r:embed="rId2"/>
          <a:srcRect l="0" t="0" r="0" b="0"/>
          <a:stretch>
            <a:fillRect/>
          </a:stretch>
        </p:blipFill>
        <p:spPr>
          <a:xfrm flipH="false" flipV="false" rot="0">
            <a:off x="13655377" y="6809666"/>
            <a:ext cx="6229999" cy="6954669"/>
          </a:xfrm>
          <a:prstGeom prst="rect">
            <a:avLst/>
          </a:prstGeom>
        </p:spPr>
      </p:pic>
      <p:pic>
        <p:nvPicPr>
          <p:cNvPr name="Picture 4" id="4"/>
          <p:cNvPicPr>
            <a:picLocks noChangeAspect="true"/>
          </p:cNvPicPr>
          <p:nvPr/>
        </p:nvPicPr>
        <p:blipFill>
          <a:blip r:embed="rId3"/>
          <a:srcRect l="0" t="0" r="0" b="0"/>
          <a:stretch>
            <a:fillRect/>
          </a:stretch>
        </p:blipFill>
        <p:spPr>
          <a:xfrm flipH="false" flipV="false" rot="0">
            <a:off x="0" y="0"/>
            <a:ext cx="6925457" cy="4700654"/>
          </a:xfrm>
          <a:prstGeom prst="rect">
            <a:avLst/>
          </a:prstGeom>
        </p:spPr>
      </p:pic>
      <p:sp>
        <p:nvSpPr>
          <p:cNvPr name="TextBox 5" id="5"/>
          <p:cNvSpPr txBox="true"/>
          <p:nvPr/>
        </p:nvSpPr>
        <p:spPr>
          <a:xfrm rot="0">
            <a:off x="1775900" y="2613449"/>
            <a:ext cx="14736200" cy="670560"/>
          </a:xfrm>
          <a:prstGeom prst="rect">
            <a:avLst/>
          </a:prstGeom>
        </p:spPr>
        <p:txBody>
          <a:bodyPr anchor="t" rtlCol="false" tIns="0" lIns="0" bIns="0" rIns="0">
            <a:spAutoFit/>
          </a:bodyPr>
          <a:lstStyle/>
          <a:p>
            <a:pPr algn="ctr">
              <a:lnSpc>
                <a:spcPts val="5459"/>
              </a:lnSpc>
              <a:spcBef>
                <a:spcPct val="0"/>
              </a:spcBef>
            </a:pPr>
            <a:r>
              <a:rPr lang="en-US" sz="4199">
                <a:solidFill>
                  <a:srgbClr val="000000"/>
                </a:solidFill>
                <a:latin typeface="Baloo"/>
                <a:ea typeface="Baloo"/>
                <a:cs typeface="Baloo"/>
                <a:sym typeface="Baloo"/>
              </a:rPr>
              <a:t>Some common examples of ADTs include: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7D8AA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64034" b="46739"/>
          <a:stretch>
            <a:fillRect/>
          </a:stretch>
        </p:blipFill>
        <p:spPr>
          <a:xfrm flipH="true" flipV="false" rot="-5400000">
            <a:off x="-4815703" y="-1693918"/>
            <a:ext cx="4331879" cy="6415001"/>
          </a:xfrm>
          <a:prstGeom prst="rect">
            <a:avLst/>
          </a:prstGeom>
        </p:spPr>
      </p:pic>
      <p:pic>
        <p:nvPicPr>
          <p:cNvPr name="Picture 3" id="3"/>
          <p:cNvPicPr>
            <a:picLocks noChangeAspect="true"/>
          </p:cNvPicPr>
          <p:nvPr/>
        </p:nvPicPr>
        <p:blipFill>
          <a:blip r:embed="rId2"/>
          <a:srcRect l="64771" t="21970" r="0" b="0"/>
          <a:stretch>
            <a:fillRect/>
          </a:stretch>
        </p:blipFill>
        <p:spPr>
          <a:xfrm flipH="false" flipV="false" rot="5400000">
            <a:off x="3124630" y="2018870"/>
            <a:ext cx="5143500" cy="11392761"/>
          </a:xfrm>
          <a:prstGeom prst="rect">
            <a:avLst/>
          </a:prstGeom>
        </p:spPr>
      </p:pic>
      <p:sp>
        <p:nvSpPr>
          <p:cNvPr name="Freeform 4" id="4"/>
          <p:cNvSpPr/>
          <p:nvPr/>
        </p:nvSpPr>
        <p:spPr>
          <a:xfrm flipH="false" flipV="false" rot="-1016799">
            <a:off x="9736550" y="-2506878"/>
            <a:ext cx="11406363" cy="9923536"/>
          </a:xfrm>
          <a:custGeom>
            <a:avLst/>
            <a:gdLst/>
            <a:ahLst/>
            <a:cxnLst/>
            <a:rect r="r" b="b" t="t" l="l"/>
            <a:pathLst>
              <a:path h="9923536" w="11406363">
                <a:moveTo>
                  <a:pt x="0" y="0"/>
                </a:moveTo>
                <a:lnTo>
                  <a:pt x="11406363" y="0"/>
                </a:lnTo>
                <a:lnTo>
                  <a:pt x="11406363" y="9923536"/>
                </a:lnTo>
                <a:lnTo>
                  <a:pt x="0" y="99235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3354809" y="740121"/>
            <a:ext cx="11578382" cy="4114800"/>
          </a:xfrm>
          <a:prstGeom prst="rect">
            <a:avLst/>
          </a:prstGeom>
        </p:spPr>
        <p:txBody>
          <a:bodyPr anchor="t" rtlCol="false" tIns="0" lIns="0" bIns="0" rIns="0">
            <a:spAutoFit/>
          </a:bodyPr>
          <a:lstStyle/>
          <a:p>
            <a:pPr algn="r">
              <a:lnSpc>
                <a:spcPts val="10800"/>
              </a:lnSpc>
            </a:pPr>
            <a:r>
              <a:rPr lang="en-US" sz="9000">
                <a:solidFill>
                  <a:srgbClr val="FFFAEF"/>
                </a:solidFill>
                <a:latin typeface="Baloo"/>
                <a:ea typeface="Baloo"/>
                <a:cs typeface="Baloo"/>
                <a:sym typeface="Baloo"/>
              </a:rPr>
              <a:t>What are Algorithms?</a:t>
            </a:r>
          </a:p>
          <a:p>
            <a:pPr algn="r">
              <a:lnSpc>
                <a:spcPts val="10800"/>
              </a:lnSpc>
            </a:pPr>
          </a:p>
          <a:p>
            <a:pPr algn="r">
              <a:lnSpc>
                <a:spcPts val="10800"/>
              </a:lnSpc>
            </a:pPr>
          </a:p>
        </p:txBody>
      </p:sp>
      <p:grpSp>
        <p:nvGrpSpPr>
          <p:cNvPr name="Group 6" id="6"/>
          <p:cNvGrpSpPr/>
          <p:nvPr/>
        </p:nvGrpSpPr>
        <p:grpSpPr>
          <a:xfrm rot="0">
            <a:off x="4301157" y="2060719"/>
            <a:ext cx="11138575" cy="5588404"/>
            <a:chOff x="0" y="0"/>
            <a:chExt cx="14851433" cy="7451205"/>
          </a:xfrm>
        </p:grpSpPr>
        <p:sp>
          <p:nvSpPr>
            <p:cNvPr name="TextBox 7" id="7"/>
            <p:cNvSpPr txBox="true"/>
            <p:nvPr/>
          </p:nvSpPr>
          <p:spPr>
            <a:xfrm rot="0">
              <a:off x="0" y="-38100"/>
              <a:ext cx="14851433" cy="764540"/>
            </a:xfrm>
            <a:prstGeom prst="rect">
              <a:avLst/>
            </a:prstGeom>
          </p:spPr>
          <p:txBody>
            <a:bodyPr anchor="t" rtlCol="false" tIns="0" lIns="0" bIns="0" rIns="0">
              <a:spAutoFit/>
            </a:bodyPr>
            <a:lstStyle/>
            <a:p>
              <a:pPr algn="l">
                <a:lnSpc>
                  <a:spcPts val="4680"/>
                </a:lnSpc>
              </a:pPr>
            </a:p>
          </p:txBody>
        </p:sp>
        <p:sp>
          <p:nvSpPr>
            <p:cNvPr name="TextBox 8" id="8"/>
            <p:cNvSpPr txBox="true"/>
            <p:nvPr/>
          </p:nvSpPr>
          <p:spPr>
            <a:xfrm rot="0">
              <a:off x="0" y="1133943"/>
              <a:ext cx="14851433" cy="6905414"/>
            </a:xfrm>
            <a:prstGeom prst="rect">
              <a:avLst/>
            </a:prstGeom>
          </p:spPr>
          <p:txBody>
            <a:bodyPr anchor="t" rtlCol="false" tIns="0" lIns="0" bIns="0" rIns="0">
              <a:spAutoFit/>
            </a:bodyPr>
            <a:lstStyle/>
            <a:p>
              <a:pPr algn="l">
                <a:lnSpc>
                  <a:spcPts val="4939"/>
                </a:lnSpc>
              </a:pPr>
              <a:r>
                <a:rPr lang="en-US" sz="3799">
                  <a:solidFill>
                    <a:srgbClr val="FFFAEF"/>
                  </a:solidFill>
                  <a:latin typeface="Clear Sans"/>
                  <a:ea typeface="Clear Sans"/>
                  <a:cs typeface="Clear Sans"/>
                  <a:sym typeface="Clear Sans"/>
                </a:rPr>
                <a:t>An algorithm is a step-by-step procedure for solving a specific problem or performing a particular task. It's essentially a recipe that takes some input, processes it according to a set of instructions, and produces an output. Algorithms are used to manipulate data stored in ADTs and to solve a wide range of computational problems.</a:t>
              </a:r>
            </a:p>
            <a:p>
              <a:pPr algn="l">
                <a:lnSpc>
                  <a:spcPts val="3380"/>
                </a:lnSpc>
              </a:pPr>
            </a:p>
            <a:p>
              <a:pPr algn="l">
                <a:lnSpc>
                  <a:spcPts val="3380"/>
                </a:lnSpc>
              </a:pPr>
            </a:p>
          </p:txBody>
        </p:sp>
      </p:grpSp>
      <p:pic>
        <p:nvPicPr>
          <p:cNvPr name="Picture 9" id="9"/>
          <p:cNvPicPr>
            <a:picLocks noChangeAspect="true"/>
          </p:cNvPicPr>
          <p:nvPr/>
        </p:nvPicPr>
        <p:blipFill>
          <a:blip r:embed="rId5"/>
          <a:srcRect l="0" t="0" r="0" b="0"/>
          <a:stretch>
            <a:fillRect/>
          </a:stretch>
        </p:blipFill>
        <p:spPr>
          <a:xfrm flipH="false" flipV="false" rot="0">
            <a:off x="3025712" y="3034445"/>
            <a:ext cx="658195" cy="645077"/>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Freeform 2" id="2"/>
          <p:cNvSpPr/>
          <p:nvPr/>
        </p:nvSpPr>
        <p:spPr>
          <a:xfrm flipH="false" flipV="false" rot="-776060">
            <a:off x="12219516" y="-1981356"/>
            <a:ext cx="8338090" cy="7254138"/>
          </a:xfrm>
          <a:custGeom>
            <a:avLst/>
            <a:gdLst/>
            <a:ahLst/>
            <a:cxnLst/>
            <a:rect r="r" b="b" t="t" l="l"/>
            <a:pathLst>
              <a:path h="7254138" w="8338090">
                <a:moveTo>
                  <a:pt x="0" y="0"/>
                </a:moveTo>
                <a:lnTo>
                  <a:pt x="8338090" y="0"/>
                </a:lnTo>
                <a:lnTo>
                  <a:pt x="8338090" y="7254138"/>
                </a:lnTo>
                <a:lnTo>
                  <a:pt x="0" y="72541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028700"/>
            <a:ext cx="16230600" cy="1847850"/>
          </a:xfrm>
          <a:prstGeom prst="rect">
            <a:avLst/>
          </a:prstGeom>
        </p:spPr>
        <p:txBody>
          <a:bodyPr anchor="t" rtlCol="false" tIns="0" lIns="0" bIns="0" rIns="0">
            <a:spAutoFit/>
          </a:bodyPr>
          <a:lstStyle/>
          <a:p>
            <a:pPr algn="l">
              <a:lnSpc>
                <a:spcPts val="7320"/>
              </a:lnSpc>
            </a:pPr>
            <a:r>
              <a:rPr lang="en-US" sz="6100">
                <a:solidFill>
                  <a:srgbClr val="000000"/>
                </a:solidFill>
                <a:latin typeface="Baloo"/>
                <a:ea typeface="Baloo"/>
                <a:cs typeface="Baloo"/>
                <a:sym typeface="Baloo"/>
              </a:rPr>
              <a:t>Why are ADTs and Algorithms Important in Software Development?</a:t>
            </a:r>
          </a:p>
        </p:txBody>
      </p:sp>
      <p:grpSp>
        <p:nvGrpSpPr>
          <p:cNvPr name="Group 4" id="4"/>
          <p:cNvGrpSpPr/>
          <p:nvPr/>
        </p:nvGrpSpPr>
        <p:grpSpPr>
          <a:xfrm rot="0">
            <a:off x="1028700" y="3233166"/>
            <a:ext cx="17259300" cy="3567492"/>
            <a:chOff x="0" y="0"/>
            <a:chExt cx="23012400" cy="4756656"/>
          </a:xfrm>
        </p:grpSpPr>
        <p:sp>
          <p:nvSpPr>
            <p:cNvPr name="TextBox 5" id="5"/>
            <p:cNvSpPr txBox="true"/>
            <p:nvPr/>
          </p:nvSpPr>
          <p:spPr>
            <a:xfrm rot="0">
              <a:off x="0" y="-38100"/>
              <a:ext cx="23012400" cy="764540"/>
            </a:xfrm>
            <a:prstGeom prst="rect">
              <a:avLst/>
            </a:prstGeom>
          </p:spPr>
          <p:txBody>
            <a:bodyPr anchor="t" rtlCol="false" tIns="0" lIns="0" bIns="0" rIns="0">
              <a:spAutoFit/>
            </a:bodyPr>
            <a:lstStyle/>
            <a:p>
              <a:pPr algn="l">
                <a:lnSpc>
                  <a:spcPts val="4680"/>
                </a:lnSpc>
              </a:pPr>
              <a:r>
                <a:rPr lang="en-US" sz="3600">
                  <a:solidFill>
                    <a:srgbClr val="000000"/>
                  </a:solidFill>
                  <a:latin typeface="Baloo"/>
                  <a:ea typeface="Baloo"/>
                  <a:cs typeface="Baloo"/>
                  <a:sym typeface="Baloo"/>
                </a:rPr>
                <a:t>ADTs and algorithms are vital for software developers because they:</a:t>
              </a:r>
            </a:p>
          </p:txBody>
        </p:sp>
        <p:sp>
          <p:nvSpPr>
            <p:cNvPr name="TextBox 6" id="6"/>
            <p:cNvSpPr txBox="true"/>
            <p:nvPr/>
          </p:nvSpPr>
          <p:spPr>
            <a:xfrm rot="0">
              <a:off x="0" y="1046139"/>
              <a:ext cx="23012400" cy="4306570"/>
            </a:xfrm>
            <a:prstGeom prst="rect">
              <a:avLst/>
            </a:prstGeom>
          </p:spPr>
          <p:txBody>
            <a:bodyPr anchor="t" rtlCol="false" tIns="0" lIns="0" bIns="0" rIns="0">
              <a:spAutoFit/>
            </a:bodyPr>
            <a:lstStyle/>
            <a:p>
              <a:pPr algn="l" marL="712467" indent="-356233" lvl="1">
                <a:lnSpc>
                  <a:spcPts val="4289"/>
                </a:lnSpc>
                <a:buFont typeface="Arial"/>
                <a:buChar char="•"/>
              </a:pPr>
              <a:r>
                <a:rPr lang="en-US" sz="3299">
                  <a:solidFill>
                    <a:srgbClr val="000000"/>
                  </a:solidFill>
                  <a:latin typeface="Clear Sans"/>
                  <a:ea typeface="Clear Sans"/>
                  <a:cs typeface="Clear Sans"/>
                  <a:sym typeface="Clear Sans"/>
                </a:rPr>
                <a:t>E</a:t>
              </a:r>
              <a:r>
                <a:rPr lang="en-US" sz="3299">
                  <a:solidFill>
                    <a:srgbClr val="000000"/>
                  </a:solidFill>
                  <a:latin typeface="Clear Sans"/>
                  <a:ea typeface="Clear Sans"/>
                  <a:cs typeface="Clear Sans"/>
                  <a:sym typeface="Clear Sans"/>
                </a:rPr>
                <a:t>nhance quality: Improve reliability, maintainability, and correctness of software.</a:t>
              </a:r>
            </a:p>
            <a:p>
              <a:pPr algn="l" marL="712467" indent="-356233" lvl="1">
                <a:lnSpc>
                  <a:spcPts val="4289"/>
                </a:lnSpc>
                <a:buFont typeface="Arial"/>
                <a:buChar char="•"/>
              </a:pPr>
              <a:r>
                <a:rPr lang="en-US" sz="3299">
                  <a:solidFill>
                    <a:srgbClr val="000000"/>
                  </a:solidFill>
                  <a:latin typeface="Clear Sans"/>
                  <a:ea typeface="Clear Sans"/>
                  <a:cs typeface="Clear Sans"/>
                  <a:sym typeface="Clear Sans"/>
                </a:rPr>
                <a:t>Increase efficiency: Impact performance through faster execution and reduced resource usage.</a:t>
              </a:r>
            </a:p>
            <a:p>
              <a:pPr algn="l" marL="712467" indent="-356233" lvl="1">
                <a:lnSpc>
                  <a:spcPts val="4289"/>
                </a:lnSpc>
                <a:buFont typeface="Arial"/>
                <a:buChar char="•"/>
              </a:pPr>
              <a:r>
                <a:rPr lang="en-US" sz="3299">
                  <a:solidFill>
                    <a:srgbClr val="000000"/>
                  </a:solidFill>
                  <a:latin typeface="Clear Sans"/>
                  <a:ea typeface="Clear Sans"/>
                  <a:cs typeface="Clear Sans"/>
                  <a:sym typeface="Clear Sans"/>
                </a:rPr>
                <a:t>Promote reusability: Allow for reusable components, saving time and effort.</a:t>
              </a:r>
            </a:p>
            <a:p>
              <a:pPr algn="l" marL="712467" indent="-356233" lvl="1">
                <a:lnSpc>
                  <a:spcPts val="4289"/>
                </a:lnSpc>
                <a:buFont typeface="Arial"/>
                <a:buChar char="•"/>
              </a:pPr>
              <a:r>
                <a:rPr lang="en-US" sz="3299">
                  <a:solidFill>
                    <a:srgbClr val="000000"/>
                  </a:solidFill>
                  <a:latin typeface="Clear Sans"/>
                  <a:ea typeface="Clear Sans"/>
                  <a:cs typeface="Clear Sans"/>
                  <a:sym typeface="Clear Sans"/>
                </a:rPr>
                <a:t>Facilitate problem-solving: Break down complex tasks into manageable steps.</a:t>
              </a:r>
            </a:p>
            <a:p>
              <a:pPr algn="l">
                <a:lnSpc>
                  <a:spcPts val="4289"/>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Freeform 2" id="2"/>
          <p:cNvSpPr/>
          <p:nvPr/>
        </p:nvSpPr>
        <p:spPr>
          <a:xfrm flipH="false" flipV="false" rot="-776060">
            <a:off x="12219516" y="-1981356"/>
            <a:ext cx="8338090" cy="7254138"/>
          </a:xfrm>
          <a:custGeom>
            <a:avLst/>
            <a:gdLst/>
            <a:ahLst/>
            <a:cxnLst/>
            <a:rect r="r" b="b" t="t" l="l"/>
            <a:pathLst>
              <a:path h="7254138" w="8338090">
                <a:moveTo>
                  <a:pt x="0" y="0"/>
                </a:moveTo>
                <a:lnTo>
                  <a:pt x="8338090" y="0"/>
                </a:lnTo>
                <a:lnTo>
                  <a:pt x="8338090" y="7254138"/>
                </a:lnTo>
                <a:lnTo>
                  <a:pt x="0" y="72541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028700"/>
            <a:ext cx="16230600" cy="923925"/>
          </a:xfrm>
          <a:prstGeom prst="rect">
            <a:avLst/>
          </a:prstGeom>
        </p:spPr>
        <p:txBody>
          <a:bodyPr anchor="t" rtlCol="false" tIns="0" lIns="0" bIns="0" rIns="0">
            <a:spAutoFit/>
          </a:bodyPr>
          <a:lstStyle/>
          <a:p>
            <a:pPr algn="l">
              <a:lnSpc>
                <a:spcPts val="7320"/>
              </a:lnSpc>
            </a:pPr>
            <a:r>
              <a:rPr lang="en-US" sz="6100">
                <a:solidFill>
                  <a:srgbClr val="000000"/>
                </a:solidFill>
                <a:latin typeface="Baloo"/>
                <a:ea typeface="Baloo"/>
                <a:cs typeface="Baloo"/>
                <a:sym typeface="Baloo"/>
              </a:rPr>
              <a:t>Data Structures and Complexity</a:t>
            </a:r>
          </a:p>
        </p:txBody>
      </p:sp>
      <p:grpSp>
        <p:nvGrpSpPr>
          <p:cNvPr name="Group 4" id="4"/>
          <p:cNvGrpSpPr/>
          <p:nvPr/>
        </p:nvGrpSpPr>
        <p:grpSpPr>
          <a:xfrm rot="0">
            <a:off x="1028700" y="2270459"/>
            <a:ext cx="16230600" cy="1938717"/>
            <a:chOff x="0" y="0"/>
            <a:chExt cx="21640800" cy="2584956"/>
          </a:xfrm>
        </p:grpSpPr>
        <p:sp>
          <p:nvSpPr>
            <p:cNvPr name="TextBox 5" id="5"/>
            <p:cNvSpPr txBox="true"/>
            <p:nvPr/>
          </p:nvSpPr>
          <p:spPr>
            <a:xfrm rot="0">
              <a:off x="0" y="-38100"/>
              <a:ext cx="21640800" cy="764540"/>
            </a:xfrm>
            <a:prstGeom prst="rect">
              <a:avLst/>
            </a:prstGeom>
          </p:spPr>
          <p:txBody>
            <a:bodyPr anchor="t" rtlCol="false" tIns="0" lIns="0" bIns="0" rIns="0">
              <a:spAutoFit/>
            </a:bodyPr>
            <a:lstStyle/>
            <a:p>
              <a:pPr algn="l">
                <a:lnSpc>
                  <a:spcPts val="4680"/>
                </a:lnSpc>
              </a:pPr>
              <a:r>
                <a:rPr lang="en-US" sz="3600">
                  <a:solidFill>
                    <a:srgbClr val="000000"/>
                  </a:solidFill>
                  <a:latin typeface="Baloo"/>
                  <a:ea typeface="Baloo"/>
                  <a:cs typeface="Baloo"/>
                  <a:sym typeface="Baloo"/>
                </a:rPr>
                <a:t>Definition of Data Structures</a:t>
              </a:r>
            </a:p>
          </p:txBody>
        </p:sp>
        <p:sp>
          <p:nvSpPr>
            <p:cNvPr name="TextBox 6" id="6"/>
            <p:cNvSpPr txBox="true"/>
            <p:nvPr/>
          </p:nvSpPr>
          <p:spPr>
            <a:xfrm rot="0">
              <a:off x="0" y="1046139"/>
              <a:ext cx="21640800" cy="2134870"/>
            </a:xfrm>
            <a:prstGeom prst="rect">
              <a:avLst/>
            </a:prstGeom>
          </p:spPr>
          <p:txBody>
            <a:bodyPr anchor="t" rtlCol="false" tIns="0" lIns="0" bIns="0" rIns="0">
              <a:spAutoFit/>
            </a:bodyPr>
            <a:lstStyle/>
            <a:p>
              <a:pPr algn="l">
                <a:lnSpc>
                  <a:spcPts val="4289"/>
                </a:lnSpc>
              </a:pPr>
              <a:r>
                <a:rPr lang="en-US" sz="3299">
                  <a:solidFill>
                    <a:srgbClr val="000000"/>
                  </a:solidFill>
                  <a:latin typeface="Clear Sans"/>
                  <a:ea typeface="Clear Sans"/>
                  <a:cs typeface="Clear Sans"/>
                  <a:sym typeface="Clear Sans"/>
                </a:rPr>
                <a:t>A data structure is a specialized format for organizing, processing, retrieving, and storing data. Think of it as a container that holds data in a specific layout, making it efficient to perform certain operations.</a:t>
              </a:r>
            </a:p>
          </p:txBody>
        </p:sp>
      </p:grpSp>
      <p:grpSp>
        <p:nvGrpSpPr>
          <p:cNvPr name="Group 7" id="7"/>
          <p:cNvGrpSpPr/>
          <p:nvPr/>
        </p:nvGrpSpPr>
        <p:grpSpPr>
          <a:xfrm rot="0">
            <a:off x="1028700" y="5143500"/>
            <a:ext cx="16230600" cy="4110417"/>
            <a:chOff x="0" y="0"/>
            <a:chExt cx="21640800" cy="5480556"/>
          </a:xfrm>
        </p:grpSpPr>
        <p:sp>
          <p:nvSpPr>
            <p:cNvPr name="TextBox 8" id="8"/>
            <p:cNvSpPr txBox="true"/>
            <p:nvPr/>
          </p:nvSpPr>
          <p:spPr>
            <a:xfrm rot="0">
              <a:off x="0" y="-38100"/>
              <a:ext cx="21640800" cy="764540"/>
            </a:xfrm>
            <a:prstGeom prst="rect">
              <a:avLst/>
            </a:prstGeom>
          </p:spPr>
          <p:txBody>
            <a:bodyPr anchor="t" rtlCol="false" tIns="0" lIns="0" bIns="0" rIns="0">
              <a:spAutoFit/>
            </a:bodyPr>
            <a:lstStyle/>
            <a:p>
              <a:pPr algn="l">
                <a:lnSpc>
                  <a:spcPts val="4680"/>
                </a:lnSpc>
              </a:pPr>
              <a:r>
                <a:rPr lang="en-US" sz="3600">
                  <a:solidFill>
                    <a:srgbClr val="000000"/>
                  </a:solidFill>
                  <a:latin typeface="Baloo"/>
                  <a:ea typeface="Baloo"/>
                  <a:cs typeface="Baloo"/>
                  <a:sym typeface="Baloo"/>
                </a:rPr>
                <a:t>Why are data structures important?</a:t>
              </a:r>
            </a:p>
          </p:txBody>
        </p:sp>
        <p:sp>
          <p:nvSpPr>
            <p:cNvPr name="TextBox 9" id="9"/>
            <p:cNvSpPr txBox="true"/>
            <p:nvPr/>
          </p:nvSpPr>
          <p:spPr>
            <a:xfrm rot="0">
              <a:off x="0" y="1046139"/>
              <a:ext cx="21640800" cy="5030470"/>
            </a:xfrm>
            <a:prstGeom prst="rect">
              <a:avLst/>
            </a:prstGeom>
          </p:spPr>
          <p:txBody>
            <a:bodyPr anchor="t" rtlCol="false" tIns="0" lIns="0" bIns="0" rIns="0">
              <a:spAutoFit/>
            </a:bodyPr>
            <a:lstStyle/>
            <a:p>
              <a:pPr algn="l" marL="712467" indent="-356233" lvl="1">
                <a:lnSpc>
                  <a:spcPts val="4289"/>
                </a:lnSpc>
                <a:buFont typeface="Arial"/>
                <a:buChar char="•"/>
              </a:pPr>
              <a:r>
                <a:rPr lang="en-US" sz="3299">
                  <a:solidFill>
                    <a:srgbClr val="000000"/>
                  </a:solidFill>
                  <a:latin typeface="Clear Sans"/>
                  <a:ea typeface="Clear Sans"/>
                  <a:cs typeface="Clear Sans"/>
                  <a:sym typeface="Clear Sans"/>
                </a:rPr>
                <a:t>Efficiency: They allow you to access and manipulate data quickly. The right data structure for the task can significantly speed up your program.</a:t>
              </a:r>
            </a:p>
            <a:p>
              <a:pPr algn="l" marL="712467" indent="-356233" lvl="1">
                <a:lnSpc>
                  <a:spcPts val="4289"/>
                </a:lnSpc>
                <a:buFont typeface="Arial"/>
                <a:buChar char="•"/>
              </a:pPr>
              <a:r>
                <a:rPr lang="en-US" sz="3299">
                  <a:solidFill>
                    <a:srgbClr val="000000"/>
                  </a:solidFill>
                  <a:latin typeface="Clear Sans"/>
                  <a:ea typeface="Clear Sans"/>
                  <a:cs typeface="Clear Sans"/>
                  <a:sym typeface="Clear Sans"/>
                </a:rPr>
                <a:t>Organization: They provide a clear and organized way to manage data, making your code cleaner and easier to understand.</a:t>
              </a:r>
            </a:p>
            <a:p>
              <a:pPr algn="l" marL="712467" indent="-356233" lvl="1">
                <a:lnSpc>
                  <a:spcPts val="4289"/>
                </a:lnSpc>
                <a:buFont typeface="Arial"/>
                <a:buChar char="•"/>
              </a:pPr>
              <a:r>
                <a:rPr lang="en-US" sz="3299">
                  <a:solidFill>
                    <a:srgbClr val="000000"/>
                  </a:solidFill>
                  <a:latin typeface="Clear Sans"/>
                  <a:ea typeface="Clear Sans"/>
                  <a:cs typeface="Clear Sans"/>
                  <a:sym typeface="Clear Sans"/>
                </a:rPr>
                <a:t>Problem-solving: They are essential building blocks for creating algorithms and solving complex problems.</a:t>
              </a:r>
            </a:p>
            <a:p>
              <a:pPr algn="l">
                <a:lnSpc>
                  <a:spcPts val="4289"/>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Freeform 2" id="2"/>
          <p:cNvSpPr/>
          <p:nvPr/>
        </p:nvSpPr>
        <p:spPr>
          <a:xfrm flipH="false" flipV="false" rot="-776060">
            <a:off x="12219516" y="-1981356"/>
            <a:ext cx="8338090" cy="7254138"/>
          </a:xfrm>
          <a:custGeom>
            <a:avLst/>
            <a:gdLst/>
            <a:ahLst/>
            <a:cxnLst/>
            <a:rect r="r" b="b" t="t" l="l"/>
            <a:pathLst>
              <a:path h="7254138" w="8338090">
                <a:moveTo>
                  <a:pt x="0" y="0"/>
                </a:moveTo>
                <a:lnTo>
                  <a:pt x="8338090" y="0"/>
                </a:lnTo>
                <a:lnTo>
                  <a:pt x="8338090" y="7254138"/>
                </a:lnTo>
                <a:lnTo>
                  <a:pt x="0" y="72541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028700"/>
            <a:ext cx="16230600" cy="923925"/>
          </a:xfrm>
          <a:prstGeom prst="rect">
            <a:avLst/>
          </a:prstGeom>
        </p:spPr>
        <p:txBody>
          <a:bodyPr anchor="t" rtlCol="false" tIns="0" lIns="0" bIns="0" rIns="0">
            <a:spAutoFit/>
          </a:bodyPr>
          <a:lstStyle/>
          <a:p>
            <a:pPr algn="l">
              <a:lnSpc>
                <a:spcPts val="7320"/>
              </a:lnSpc>
            </a:pPr>
            <a:r>
              <a:rPr lang="en-US" sz="6100">
                <a:solidFill>
                  <a:srgbClr val="000000"/>
                </a:solidFill>
                <a:latin typeface="Baloo"/>
                <a:ea typeface="Baloo"/>
                <a:cs typeface="Baloo"/>
                <a:sym typeface="Baloo"/>
              </a:rPr>
              <a:t>Data Structures and Complexity</a:t>
            </a:r>
          </a:p>
        </p:txBody>
      </p:sp>
      <p:grpSp>
        <p:nvGrpSpPr>
          <p:cNvPr name="Group 4" id="4"/>
          <p:cNvGrpSpPr/>
          <p:nvPr/>
        </p:nvGrpSpPr>
        <p:grpSpPr>
          <a:xfrm rot="0">
            <a:off x="1028700" y="2502931"/>
            <a:ext cx="16230600" cy="5739192"/>
            <a:chOff x="0" y="0"/>
            <a:chExt cx="21640800" cy="7652256"/>
          </a:xfrm>
        </p:grpSpPr>
        <p:sp>
          <p:nvSpPr>
            <p:cNvPr name="TextBox 5" id="5"/>
            <p:cNvSpPr txBox="true"/>
            <p:nvPr/>
          </p:nvSpPr>
          <p:spPr>
            <a:xfrm rot="0">
              <a:off x="0" y="-38100"/>
              <a:ext cx="21640800" cy="764540"/>
            </a:xfrm>
            <a:prstGeom prst="rect">
              <a:avLst/>
            </a:prstGeom>
          </p:spPr>
          <p:txBody>
            <a:bodyPr anchor="t" rtlCol="false" tIns="0" lIns="0" bIns="0" rIns="0">
              <a:spAutoFit/>
            </a:bodyPr>
            <a:lstStyle/>
            <a:p>
              <a:pPr algn="l">
                <a:lnSpc>
                  <a:spcPts val="4680"/>
                </a:lnSpc>
              </a:pPr>
              <a:r>
                <a:rPr lang="en-US" sz="3600">
                  <a:solidFill>
                    <a:srgbClr val="000000"/>
                  </a:solidFill>
                  <a:latin typeface="Baloo"/>
                  <a:ea typeface="Baloo"/>
                  <a:cs typeface="Baloo"/>
                  <a:sym typeface="Baloo"/>
                </a:rPr>
                <a:t>Common Types of Data Structures</a:t>
              </a:r>
            </a:p>
          </p:txBody>
        </p:sp>
        <p:sp>
          <p:nvSpPr>
            <p:cNvPr name="TextBox 6" id="6"/>
            <p:cNvSpPr txBox="true"/>
            <p:nvPr/>
          </p:nvSpPr>
          <p:spPr>
            <a:xfrm rot="0">
              <a:off x="0" y="1046139"/>
              <a:ext cx="21640800" cy="7202170"/>
            </a:xfrm>
            <a:prstGeom prst="rect">
              <a:avLst/>
            </a:prstGeom>
          </p:spPr>
          <p:txBody>
            <a:bodyPr anchor="t" rtlCol="false" tIns="0" lIns="0" bIns="0" rIns="0">
              <a:spAutoFit/>
            </a:bodyPr>
            <a:lstStyle/>
            <a:p>
              <a:pPr algn="l" marL="712467" indent="-356233" lvl="1">
                <a:lnSpc>
                  <a:spcPts val="4289"/>
                </a:lnSpc>
                <a:buFont typeface="Arial"/>
                <a:buChar char="•"/>
              </a:pPr>
              <a:r>
                <a:rPr lang="en-US" sz="3299">
                  <a:solidFill>
                    <a:srgbClr val="000000"/>
                  </a:solidFill>
                  <a:latin typeface="Clear Sans"/>
                  <a:ea typeface="Clear Sans"/>
                  <a:cs typeface="Clear Sans"/>
                  <a:sym typeface="Clear Sans"/>
                </a:rPr>
                <a:t>Linear Data Structures: Data is arranged in a sequential order.</a:t>
              </a:r>
            </a:p>
            <a:p>
              <a:pPr algn="l" marL="712467" indent="-356233" lvl="1">
                <a:lnSpc>
                  <a:spcPts val="4289"/>
                </a:lnSpc>
                <a:buFont typeface="Arial"/>
                <a:buChar char="•"/>
              </a:pPr>
              <a:r>
                <a:rPr lang="en-US" sz="3299">
                  <a:solidFill>
                    <a:srgbClr val="000000"/>
                  </a:solidFill>
                  <a:latin typeface="Clear Sans"/>
                  <a:ea typeface="Clear Sans"/>
                  <a:cs typeface="Clear Sans"/>
                  <a:sym typeface="Clear Sans"/>
                </a:rPr>
                <a:t>Arrays: Elements are stored in contiguous memory locations.</a:t>
              </a:r>
            </a:p>
            <a:p>
              <a:pPr algn="l" marL="712467" indent="-356233" lvl="1">
                <a:lnSpc>
                  <a:spcPts val="4289"/>
                </a:lnSpc>
                <a:buFont typeface="Arial"/>
                <a:buChar char="•"/>
              </a:pPr>
              <a:r>
                <a:rPr lang="en-US" sz="3299">
                  <a:solidFill>
                    <a:srgbClr val="000000"/>
                  </a:solidFill>
                  <a:latin typeface="Clear Sans"/>
                  <a:ea typeface="Clear Sans"/>
                  <a:cs typeface="Clear Sans"/>
                  <a:sym typeface="Clear Sans"/>
                </a:rPr>
                <a:t>Linked Lists: Elements are linked using pointers, allowing for dynamic size.</a:t>
              </a:r>
            </a:p>
            <a:p>
              <a:pPr algn="l" marL="712467" indent="-356233" lvl="1">
                <a:lnSpc>
                  <a:spcPts val="4289"/>
                </a:lnSpc>
                <a:buFont typeface="Arial"/>
                <a:buChar char="•"/>
              </a:pPr>
              <a:r>
                <a:rPr lang="en-US" sz="3299">
                  <a:solidFill>
                    <a:srgbClr val="000000"/>
                  </a:solidFill>
                  <a:latin typeface="Clear Sans"/>
                  <a:ea typeface="Clear Sans"/>
                  <a:cs typeface="Clear Sans"/>
                  <a:sym typeface="Clear Sans"/>
                </a:rPr>
                <a:t>Stacks: LIFO (Last-In, First-Out) structure.</a:t>
              </a:r>
            </a:p>
            <a:p>
              <a:pPr algn="l" marL="712467" indent="-356233" lvl="1">
                <a:lnSpc>
                  <a:spcPts val="4289"/>
                </a:lnSpc>
                <a:buFont typeface="Arial"/>
                <a:buChar char="•"/>
              </a:pPr>
              <a:r>
                <a:rPr lang="en-US" sz="3299">
                  <a:solidFill>
                    <a:srgbClr val="000000"/>
                  </a:solidFill>
                  <a:latin typeface="Clear Sans"/>
                  <a:ea typeface="Clear Sans"/>
                  <a:cs typeface="Clear Sans"/>
                  <a:sym typeface="Clear Sans"/>
                </a:rPr>
                <a:t>Queues: FIFO (First-In, First-Out) structure.</a:t>
              </a:r>
            </a:p>
            <a:p>
              <a:pPr algn="l" marL="712467" indent="-356233" lvl="1">
                <a:lnSpc>
                  <a:spcPts val="4289"/>
                </a:lnSpc>
                <a:buFont typeface="Arial"/>
                <a:buChar char="•"/>
              </a:pPr>
              <a:r>
                <a:rPr lang="en-US" sz="3299">
                  <a:solidFill>
                    <a:srgbClr val="000000"/>
                  </a:solidFill>
                  <a:latin typeface="Clear Sans"/>
                  <a:ea typeface="Clear Sans"/>
                  <a:cs typeface="Clear Sans"/>
                  <a:sym typeface="Clear Sans"/>
                </a:rPr>
                <a:t>Non-linear Data Structures: Data is not arranged sequentially.</a:t>
              </a:r>
            </a:p>
            <a:p>
              <a:pPr algn="l" marL="712467" indent="-356233" lvl="1">
                <a:lnSpc>
                  <a:spcPts val="4289"/>
                </a:lnSpc>
                <a:buFont typeface="Arial"/>
                <a:buChar char="•"/>
              </a:pPr>
              <a:r>
                <a:rPr lang="en-US" sz="3299">
                  <a:solidFill>
                    <a:srgbClr val="000000"/>
                  </a:solidFill>
                  <a:latin typeface="Clear Sans"/>
                  <a:ea typeface="Clear Sans"/>
                  <a:cs typeface="Clear Sans"/>
                  <a:sym typeface="Clear Sans"/>
                </a:rPr>
                <a:t>Trees: Hierarchical relationships with a root node and branches.</a:t>
              </a:r>
            </a:p>
            <a:p>
              <a:pPr algn="l" marL="712467" indent="-356233" lvl="1">
                <a:lnSpc>
                  <a:spcPts val="4289"/>
                </a:lnSpc>
                <a:buFont typeface="Arial"/>
                <a:buChar char="•"/>
              </a:pPr>
              <a:r>
                <a:rPr lang="en-US" sz="3299">
                  <a:solidFill>
                    <a:srgbClr val="000000"/>
                  </a:solidFill>
                  <a:latin typeface="Clear Sans"/>
                  <a:ea typeface="Clear Sans"/>
                  <a:cs typeface="Clear Sans"/>
                  <a:sym typeface="Clear Sans"/>
                </a:rPr>
                <a:t>Graphs: Represent connections between objects using nodes and edges.</a:t>
              </a:r>
            </a:p>
            <a:p>
              <a:pPr algn="l" marL="712467" indent="-356233" lvl="1">
                <a:lnSpc>
                  <a:spcPts val="4289"/>
                </a:lnSpc>
                <a:buFont typeface="Arial"/>
                <a:buChar char="•"/>
              </a:pPr>
              <a:r>
                <a:rPr lang="en-US" sz="3299">
                  <a:solidFill>
                    <a:srgbClr val="000000"/>
                  </a:solidFill>
                  <a:latin typeface="Clear Sans"/>
                  <a:ea typeface="Clear Sans"/>
                  <a:cs typeface="Clear Sans"/>
                  <a:sym typeface="Clear Sans"/>
                </a:rPr>
                <a:t>Hash Tables: Use a hash function for efficient data retrieval.</a:t>
              </a:r>
            </a:p>
            <a:p>
              <a:pPr algn="l">
                <a:lnSpc>
                  <a:spcPts val="4289"/>
                </a:lnSpc>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Freeform 2" id="2"/>
          <p:cNvSpPr/>
          <p:nvPr/>
        </p:nvSpPr>
        <p:spPr>
          <a:xfrm flipH="false" flipV="false" rot="-776060">
            <a:off x="12219516" y="-1981356"/>
            <a:ext cx="8338090" cy="7254138"/>
          </a:xfrm>
          <a:custGeom>
            <a:avLst/>
            <a:gdLst/>
            <a:ahLst/>
            <a:cxnLst/>
            <a:rect r="r" b="b" t="t" l="l"/>
            <a:pathLst>
              <a:path h="7254138" w="8338090">
                <a:moveTo>
                  <a:pt x="0" y="0"/>
                </a:moveTo>
                <a:lnTo>
                  <a:pt x="8338090" y="0"/>
                </a:lnTo>
                <a:lnTo>
                  <a:pt x="8338090" y="7254138"/>
                </a:lnTo>
                <a:lnTo>
                  <a:pt x="0" y="72541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028700"/>
            <a:ext cx="16230600" cy="923925"/>
          </a:xfrm>
          <a:prstGeom prst="rect">
            <a:avLst/>
          </a:prstGeom>
        </p:spPr>
        <p:txBody>
          <a:bodyPr anchor="t" rtlCol="false" tIns="0" lIns="0" bIns="0" rIns="0">
            <a:spAutoFit/>
          </a:bodyPr>
          <a:lstStyle/>
          <a:p>
            <a:pPr algn="l">
              <a:lnSpc>
                <a:spcPts val="7320"/>
              </a:lnSpc>
            </a:pPr>
            <a:r>
              <a:rPr lang="en-US" sz="6100">
                <a:solidFill>
                  <a:srgbClr val="000000"/>
                </a:solidFill>
                <a:latin typeface="Baloo"/>
                <a:ea typeface="Baloo"/>
                <a:cs typeface="Baloo"/>
                <a:sym typeface="Baloo"/>
              </a:rPr>
              <a:t>Identify the Data Structures</a:t>
            </a:r>
          </a:p>
        </p:txBody>
      </p:sp>
      <p:grpSp>
        <p:nvGrpSpPr>
          <p:cNvPr name="Group 4" id="4"/>
          <p:cNvGrpSpPr/>
          <p:nvPr/>
        </p:nvGrpSpPr>
        <p:grpSpPr>
          <a:xfrm rot="0">
            <a:off x="1028700" y="3233166"/>
            <a:ext cx="17259300" cy="5739192"/>
            <a:chOff x="0" y="0"/>
            <a:chExt cx="23012400" cy="7652256"/>
          </a:xfrm>
        </p:grpSpPr>
        <p:sp>
          <p:nvSpPr>
            <p:cNvPr name="TextBox 5" id="5"/>
            <p:cNvSpPr txBox="true"/>
            <p:nvPr/>
          </p:nvSpPr>
          <p:spPr>
            <a:xfrm rot="0">
              <a:off x="0" y="-38100"/>
              <a:ext cx="23012400" cy="764540"/>
            </a:xfrm>
            <a:prstGeom prst="rect">
              <a:avLst/>
            </a:prstGeom>
          </p:spPr>
          <p:txBody>
            <a:bodyPr anchor="t" rtlCol="false" tIns="0" lIns="0" bIns="0" rIns="0">
              <a:spAutoFit/>
            </a:bodyPr>
            <a:lstStyle/>
            <a:p>
              <a:pPr algn="l">
                <a:lnSpc>
                  <a:spcPts val="4680"/>
                </a:lnSpc>
              </a:pPr>
              <a:r>
                <a:rPr lang="en-US" sz="3600">
                  <a:solidFill>
                    <a:srgbClr val="000000"/>
                  </a:solidFill>
                  <a:latin typeface="Baloo"/>
                  <a:ea typeface="Baloo"/>
                  <a:cs typeface="Baloo"/>
                  <a:sym typeface="Baloo"/>
                </a:rPr>
                <a:t>Key Roles of Data Structures</a:t>
              </a:r>
            </a:p>
          </p:txBody>
        </p:sp>
        <p:sp>
          <p:nvSpPr>
            <p:cNvPr name="TextBox 6" id="6"/>
            <p:cNvSpPr txBox="true"/>
            <p:nvPr/>
          </p:nvSpPr>
          <p:spPr>
            <a:xfrm rot="0">
              <a:off x="0" y="1046139"/>
              <a:ext cx="23012400" cy="7202170"/>
            </a:xfrm>
            <a:prstGeom prst="rect">
              <a:avLst/>
            </a:prstGeom>
          </p:spPr>
          <p:txBody>
            <a:bodyPr anchor="t" rtlCol="false" tIns="0" lIns="0" bIns="0" rIns="0">
              <a:spAutoFit/>
            </a:bodyPr>
            <a:lstStyle/>
            <a:p>
              <a:pPr algn="l">
                <a:lnSpc>
                  <a:spcPts val="4289"/>
                </a:lnSpc>
              </a:pPr>
              <a:r>
                <a:rPr lang="en-US" sz="3299">
                  <a:solidFill>
                    <a:srgbClr val="000000"/>
                  </a:solidFill>
                  <a:latin typeface="Clear Sans"/>
                  <a:ea typeface="Clear Sans"/>
                  <a:cs typeface="Clear Sans"/>
                  <a:sym typeface="Clear Sans"/>
                </a:rPr>
                <a:t>Arrays: Store elements of the same type in contiguous memory for quick random access.</a:t>
              </a:r>
            </a:p>
            <a:p>
              <a:pPr algn="l" marL="712467" indent="-356233" lvl="1">
                <a:lnSpc>
                  <a:spcPts val="4289"/>
                </a:lnSpc>
                <a:buFont typeface="Arial"/>
                <a:buChar char="•"/>
              </a:pPr>
              <a:r>
                <a:rPr lang="en-US" sz="3299">
                  <a:solidFill>
                    <a:srgbClr val="000000"/>
                  </a:solidFill>
                  <a:latin typeface="Clear Sans"/>
                  <a:ea typeface="Clear Sans"/>
                  <a:cs typeface="Clear Sans"/>
                  <a:sym typeface="Clear Sans"/>
                </a:rPr>
                <a:t>Example: A list of student names.</a:t>
              </a:r>
            </a:p>
            <a:p>
              <a:pPr algn="l">
                <a:lnSpc>
                  <a:spcPts val="4289"/>
                </a:lnSpc>
              </a:pPr>
              <a:r>
                <a:rPr lang="en-US" sz="3299">
                  <a:solidFill>
                    <a:srgbClr val="000000"/>
                  </a:solidFill>
                  <a:latin typeface="Clear Sans"/>
                  <a:ea typeface="Clear Sans"/>
                  <a:cs typeface="Clear Sans"/>
                  <a:sym typeface="Clear Sans"/>
                </a:rPr>
                <a:t>Linked Lists: Each node points to the next, allowing dynamic sizing and efficient insertions/deletions.</a:t>
              </a:r>
            </a:p>
            <a:p>
              <a:pPr algn="l" marL="712467" indent="-356233" lvl="1">
                <a:lnSpc>
                  <a:spcPts val="4289"/>
                </a:lnSpc>
                <a:buFont typeface="Arial"/>
                <a:buChar char="•"/>
              </a:pPr>
              <a:r>
                <a:rPr lang="en-US" sz="3299">
                  <a:solidFill>
                    <a:srgbClr val="000000"/>
                  </a:solidFill>
                  <a:latin typeface="Clear Sans"/>
                  <a:ea typeface="Clear Sans"/>
                  <a:cs typeface="Clear Sans"/>
                  <a:sym typeface="Clear Sans"/>
                </a:rPr>
                <a:t>Example: A music playlist.</a:t>
              </a:r>
            </a:p>
            <a:p>
              <a:pPr algn="l">
                <a:lnSpc>
                  <a:spcPts val="4289"/>
                </a:lnSpc>
              </a:pPr>
              <a:r>
                <a:rPr lang="en-US" sz="3299">
                  <a:solidFill>
                    <a:srgbClr val="000000"/>
                  </a:solidFill>
                  <a:latin typeface="Clear Sans"/>
                  <a:ea typeface="Clear Sans"/>
                  <a:cs typeface="Clear Sans"/>
                  <a:sym typeface="Clear Sans"/>
                </a:rPr>
                <a:t>Trees: Organize data hierarchically.</a:t>
              </a:r>
            </a:p>
            <a:p>
              <a:pPr algn="l" marL="712467" indent="-356233" lvl="1">
                <a:lnSpc>
                  <a:spcPts val="4289"/>
                </a:lnSpc>
                <a:buFont typeface="Arial"/>
                <a:buChar char="•"/>
              </a:pPr>
              <a:r>
                <a:rPr lang="en-US" sz="3299">
                  <a:solidFill>
                    <a:srgbClr val="000000"/>
                  </a:solidFill>
                  <a:latin typeface="Clear Sans"/>
                  <a:ea typeface="Clear Sans"/>
                  <a:cs typeface="Clear Sans"/>
                  <a:sym typeface="Clear Sans"/>
                </a:rPr>
                <a:t>Example: File systems or company structures.</a:t>
              </a:r>
            </a:p>
            <a:p>
              <a:pPr algn="l">
                <a:lnSpc>
                  <a:spcPts val="4289"/>
                </a:lnSpc>
              </a:pPr>
              <a:r>
                <a:rPr lang="en-US" sz="3299">
                  <a:solidFill>
                    <a:srgbClr val="000000"/>
                  </a:solidFill>
                  <a:latin typeface="Clear Sans"/>
                  <a:ea typeface="Clear Sans"/>
                  <a:cs typeface="Clear Sans"/>
                  <a:sym typeface="Clear Sans"/>
                </a:rPr>
                <a:t>Graphs: Represent relationships between objects.</a:t>
              </a:r>
            </a:p>
            <a:p>
              <a:pPr algn="l" marL="712467" indent="-356233" lvl="1">
                <a:lnSpc>
                  <a:spcPts val="4289"/>
                </a:lnSpc>
                <a:buFont typeface="Arial"/>
                <a:buChar char="•"/>
              </a:pPr>
              <a:r>
                <a:rPr lang="en-US" sz="3299">
                  <a:solidFill>
                    <a:srgbClr val="000000"/>
                  </a:solidFill>
                  <a:latin typeface="Clear Sans"/>
                  <a:ea typeface="Clear Sans"/>
                  <a:cs typeface="Clear Sans"/>
                  <a:sym typeface="Clear Sans"/>
                </a:rPr>
                <a:t>Example: Social networks or maps.</a:t>
              </a:r>
            </a:p>
            <a:p>
              <a:pPr algn="l">
                <a:lnSpc>
                  <a:spcPts val="4289"/>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DAGU_OPIblk</dc:identifier>
  <dcterms:modified xsi:type="dcterms:W3CDTF">2011-08-01T06:04:30Z</dcterms:modified>
  <cp:revision>1</cp:revision>
  <dc:title>Tím và Xanh lá Hoạt hình Trừu tượng Họa tiết Dự án Nhóm Bản thuyết trình Giáo dục</dc:title>
</cp:coreProperties>
</file>