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D97"/>
    <a:srgbClr val="392175"/>
    <a:srgbClr val="5E4C8B"/>
    <a:srgbClr val="C09F29"/>
    <a:srgbClr val="361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91743" autoAdjust="0"/>
  </p:normalViewPr>
  <p:slideViewPr>
    <p:cSldViewPr snapToGrid="0" snapToObjects="1">
      <p:cViewPr varScale="1">
        <p:scale>
          <a:sx n="62" d="100"/>
          <a:sy n="62" d="100"/>
        </p:scale>
        <p:origin x="-91" y="-432"/>
      </p:cViewPr>
      <p:guideLst>
        <p:guide orient="horz" pos="2160"/>
        <p:guide orient="horz" pos="528"/>
        <p:guide orient="horz" pos="785"/>
        <p:guide orient="horz" pos="2784"/>
        <p:guide orient="horz" pos="288"/>
        <p:guide pos="2880"/>
        <p:guide pos="336"/>
        <p:guide pos="14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 Target="slides/slide2.xml"/><Relationship Id="rId5" Type="http://schemas.openxmlformats.org/officeDocument/2006/relationships/slide" Target="slides/slide12.xml"/><Relationship Id="rId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EECF32-8919-8448-9BBF-843522C7CECB}" type="datetimeFigureOut">
              <a:rPr lang="en-US" smtClean="0"/>
              <a:pPr/>
              <a:t>4/5/2013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4D137D-0464-9C43-9893-695AF14D126F}" type="slidenum">
              <a:rPr lang="en-US" smtClean="0"/>
              <a:pPr/>
              <a:t>‹#›</a:t>
            </a:fld>
            <a:endParaRPr lang="en-US"/>
          </a:p>
        </p:txBody>
      </p:sp>
    </p:spTree>
    <p:extLst>
      <p:ext uri="{BB962C8B-B14F-4D97-AF65-F5344CB8AC3E}">
        <p14:creationId xmlns:p14="http://schemas.microsoft.com/office/powerpoint/2010/main" val="3856153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9EDC2-0C56-F64D-95EA-EEDA4C1940A4}" type="datetimeFigureOut">
              <a:rPr lang="en-US" smtClean="0"/>
              <a:pPr/>
              <a:t>4/5/2013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35AD9-F025-7A41-9760-97F1AB2C1973}" type="slidenum">
              <a:rPr lang="en-US" smtClean="0"/>
              <a:pPr/>
              <a:t>‹#›</a:t>
            </a:fld>
            <a:endParaRPr lang="en-US"/>
          </a:p>
        </p:txBody>
      </p:sp>
    </p:spTree>
    <p:extLst>
      <p:ext uri="{BB962C8B-B14F-4D97-AF65-F5344CB8AC3E}">
        <p14:creationId xmlns:p14="http://schemas.microsoft.com/office/powerpoint/2010/main" val="37420928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4485">
              <a:defRPr sz="1900">
                <a:solidFill>
                  <a:srgbClr val="000000"/>
                </a:solidFill>
                <a:latin typeface="Arial" charset="0"/>
              </a:defRPr>
            </a:lvl1pPr>
            <a:lvl2pPr marL="702756" indent="-270291" defTabSz="914485">
              <a:defRPr sz="1900">
                <a:solidFill>
                  <a:srgbClr val="000000"/>
                </a:solidFill>
                <a:latin typeface="Arial" charset="0"/>
              </a:defRPr>
            </a:lvl2pPr>
            <a:lvl3pPr marL="1081164" indent="-216233" defTabSz="914485">
              <a:defRPr sz="1900">
                <a:solidFill>
                  <a:srgbClr val="000000"/>
                </a:solidFill>
                <a:latin typeface="Arial" charset="0"/>
              </a:defRPr>
            </a:lvl3pPr>
            <a:lvl4pPr marL="1513629" indent="-216233" defTabSz="914485">
              <a:defRPr sz="1900">
                <a:solidFill>
                  <a:srgbClr val="000000"/>
                </a:solidFill>
                <a:latin typeface="Arial" charset="0"/>
              </a:defRPr>
            </a:lvl4pPr>
            <a:lvl5pPr marL="1946095" indent="-216233" defTabSz="914485">
              <a:defRPr sz="1900">
                <a:solidFill>
                  <a:srgbClr val="000000"/>
                </a:solidFill>
                <a:latin typeface="Arial" charset="0"/>
              </a:defRPr>
            </a:lvl5pPr>
            <a:lvl6pPr marL="2378560" indent="-216233" defTabSz="914485" eaLnBrk="0" fontAlgn="base" hangingPunct="0">
              <a:spcBef>
                <a:spcPct val="0"/>
              </a:spcBef>
              <a:spcAft>
                <a:spcPct val="0"/>
              </a:spcAft>
              <a:defRPr sz="1900">
                <a:solidFill>
                  <a:srgbClr val="000000"/>
                </a:solidFill>
                <a:latin typeface="Arial" charset="0"/>
              </a:defRPr>
            </a:lvl6pPr>
            <a:lvl7pPr marL="2811026" indent="-216233" defTabSz="914485" eaLnBrk="0" fontAlgn="base" hangingPunct="0">
              <a:spcBef>
                <a:spcPct val="0"/>
              </a:spcBef>
              <a:spcAft>
                <a:spcPct val="0"/>
              </a:spcAft>
              <a:defRPr sz="1900">
                <a:solidFill>
                  <a:srgbClr val="000000"/>
                </a:solidFill>
                <a:latin typeface="Arial" charset="0"/>
              </a:defRPr>
            </a:lvl7pPr>
            <a:lvl8pPr marL="3243491" indent="-216233" defTabSz="914485" eaLnBrk="0" fontAlgn="base" hangingPunct="0">
              <a:spcBef>
                <a:spcPct val="0"/>
              </a:spcBef>
              <a:spcAft>
                <a:spcPct val="0"/>
              </a:spcAft>
              <a:defRPr sz="1900">
                <a:solidFill>
                  <a:srgbClr val="000000"/>
                </a:solidFill>
                <a:latin typeface="Arial" charset="0"/>
              </a:defRPr>
            </a:lvl8pPr>
            <a:lvl9pPr marL="3675957" indent="-216233" defTabSz="914485" eaLnBrk="0" fontAlgn="base" hangingPunct="0">
              <a:spcBef>
                <a:spcPct val="0"/>
              </a:spcBef>
              <a:spcAft>
                <a:spcPct val="0"/>
              </a:spcAft>
              <a:defRPr sz="1900">
                <a:solidFill>
                  <a:srgbClr val="000000"/>
                </a:solidFill>
                <a:latin typeface="Arial" charset="0"/>
              </a:defRPr>
            </a:lvl9pPr>
          </a:lstStyle>
          <a:p>
            <a:fld id="{265A82CE-71C2-44DE-BD96-8C8FE6FE37AD}" type="slidenum">
              <a:rPr lang="en-GB" sz="1200">
                <a:solidFill>
                  <a:srgbClr val="011643"/>
                </a:solidFill>
              </a:rPr>
              <a:pPr/>
              <a:t>12</a:t>
            </a:fld>
            <a:endParaRPr lang="en-GB" sz="1200">
              <a:solidFill>
                <a:srgbClr val="011643"/>
              </a:solidFill>
            </a:endParaRPr>
          </a:p>
        </p:txBody>
      </p:sp>
      <p:sp>
        <p:nvSpPr>
          <p:cNvPr id="33795" name="Rectangle 2"/>
          <p:cNvSpPr>
            <a:spLocks noGrp="1" noRot="1" noChangeAspect="1" noChangeArrowheads="1" noTextEdit="1"/>
          </p:cNvSpPr>
          <p:nvPr>
            <p:ph type="sldImg"/>
          </p:nvPr>
        </p:nvSpPr>
        <p:spPr>
          <a:xfrm>
            <a:off x="1135063" y="673100"/>
            <a:ext cx="4587875" cy="3441700"/>
          </a:xfrm>
          <a:ln/>
        </p:spPr>
      </p:sp>
      <p:sp>
        <p:nvSpPr>
          <p:cNvPr id="33796" name="Rectangle 3"/>
          <p:cNvSpPr>
            <a:spLocks noGrp="1" noChangeArrowheads="1"/>
          </p:cNvSpPr>
          <p:nvPr>
            <p:ph type="body" idx="1"/>
          </p:nvPr>
        </p:nvSpPr>
        <p:spPr>
          <a:xfrm>
            <a:off x="913805" y="4339167"/>
            <a:ext cx="5030391" cy="4113893"/>
          </a:xfrm>
          <a:noFill/>
        </p:spPr>
        <p:txBody>
          <a:bodyPr/>
          <a:lstStyle/>
          <a:p>
            <a:endParaRPr lang="en-US" altLang="zh-CN" sz="9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3.pd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d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18.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Dark">
    <p:bg>
      <p:bgPr>
        <a:solidFill>
          <a:srgbClr val="361F6D"/>
        </a:solidFill>
        <a:effectLst/>
      </p:bgPr>
    </p:bg>
    <p:spTree>
      <p:nvGrpSpPr>
        <p:cNvPr id="1" name=""/>
        <p:cNvGrpSpPr/>
        <p:nvPr/>
      </p:nvGrpSpPr>
      <p:grpSpPr>
        <a:xfrm>
          <a:off x="0" y="0"/>
          <a:ext cx="0" cy="0"/>
          <a:chOff x="0" y="0"/>
          <a:chExt cx="0" cy="0"/>
        </a:xfrm>
      </p:grpSpPr>
      <p:sp>
        <p:nvSpPr>
          <p:cNvPr id="9" name="Rectangle 8"/>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bg1"/>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bg1"/>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38200" y="6400800"/>
            <a:ext cx="6324600" cy="441793"/>
          </a:xfrm>
          <a:prstGeom prst="rect">
            <a:avLst/>
          </a:prstGeom>
        </p:spPr>
        <p:txBody>
          <a:bodyPr/>
          <a:lstStyle>
            <a:lvl1pPr marL="0" indent="0">
              <a:buNone/>
              <a:defRPr sz="1800">
                <a:solidFill>
                  <a:schemeClr val="bg1"/>
                </a:solidFill>
                <a:latin typeface="Arial Rounded MT Bold" pitchFamily="34" charset="0"/>
              </a:defRPr>
            </a:lvl1pPr>
          </a:lstStyle>
          <a:p>
            <a:pPr lvl="0"/>
            <a:r>
              <a:rPr lang="en-US" dirty="0" smtClean="0"/>
              <a:t>Click to edit Master text styles</a:t>
            </a:r>
          </a:p>
        </p:txBody>
      </p:sp>
      <p:pic>
        <p:nvPicPr>
          <p:cNvPr id="10" name="Picture 9"/>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162800" y="5524500"/>
            <a:ext cx="1536700" cy="939800"/>
          </a:xfrm>
          <a:prstGeom prst="rect">
            <a:avLst/>
          </a:prstGeom>
        </p:spPr>
      </p:pic>
      <p:pic>
        <p:nvPicPr>
          <p:cNvPr id="14" name="Picture 13"/>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0" y="5791200"/>
            <a:ext cx="647700" cy="647700"/>
          </a:xfrm>
          <a:prstGeom prst="rect">
            <a:avLst/>
          </a:prstGeom>
          <a:solidFill>
            <a:srgbClr val="C09F29"/>
          </a:solid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Rounded MT Bold"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Rounded MT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Rounded MT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914400"/>
            <a:ext cx="8370888" cy="5181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p:txBody>
          <a:bodyPr/>
          <a:lstStyle>
            <a:lvl1pPr>
              <a:defRPr/>
            </a:lvl1pPr>
          </a:lstStyle>
          <a:p>
            <a:pPr>
              <a:defRPr/>
            </a:pPr>
            <a:fld id="{720DF3BD-8221-4920-86FA-31138AF46272}" type="slidenum">
              <a:rPr lang="en-US"/>
              <a:pPr>
                <a:defRPr/>
              </a:pPr>
              <a:t>‹#›</a:t>
            </a:fld>
            <a:endParaRPr lang="en-US"/>
          </a:p>
        </p:txBody>
      </p:sp>
      <p:sp>
        <p:nvSpPr>
          <p:cNvPr id="4" name="Footer Placeholder 3"/>
          <p:cNvSpPr>
            <a:spLocks noGrp="1"/>
          </p:cNvSpPr>
          <p:nvPr>
            <p:ph type="ftr" sz="quarter" idx="11"/>
          </p:nvPr>
        </p:nvSpPr>
        <p:spPr>
          <a:xfrm>
            <a:off x="2032000" y="6578600"/>
            <a:ext cx="5080000" cy="152400"/>
          </a:xfrm>
          <a:prstGeom prst="rect">
            <a:avLst/>
          </a:prstGeom>
        </p:spPr>
        <p:txBody>
          <a:bodyPr/>
          <a:lstStyle>
            <a:lvl1pPr>
              <a:defRPr/>
            </a:lvl1pPr>
          </a:lstStyle>
          <a:p>
            <a:pPr>
              <a:defRPr/>
            </a:pPr>
            <a:endParaRPr lang="en-US"/>
          </a:p>
        </p:txBody>
      </p:sp>
      <p:sp>
        <p:nvSpPr>
          <p:cNvPr id="5" name="Date Placeholder 4"/>
          <p:cNvSpPr>
            <a:spLocks noGrp="1"/>
          </p:cNvSpPr>
          <p:nvPr>
            <p:ph type="dt" sz="half" idx="12"/>
          </p:nvPr>
        </p:nvSpPr>
        <p:spPr>
          <a:xfrm>
            <a:off x="800100" y="5715000"/>
            <a:ext cx="7543800" cy="304800"/>
          </a:xfrm>
          <a:prstGeom prst="rect">
            <a:avLst/>
          </a:prstGeom>
        </p:spPr>
        <p:txBody>
          <a:bodyPr/>
          <a:lstStyle>
            <a:lvl1pPr>
              <a:defRPr/>
            </a:lvl1pPr>
          </a:lstStyle>
          <a:p>
            <a:pPr>
              <a:defRPr/>
            </a:pPr>
            <a:endParaRPr lang="de-DE"/>
          </a:p>
        </p:txBody>
      </p:sp>
    </p:spTree>
    <p:extLst>
      <p:ext uri="{BB962C8B-B14F-4D97-AF65-F5344CB8AC3E}">
        <p14:creationId xmlns:p14="http://schemas.microsoft.com/office/powerpoint/2010/main" val="339535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359775"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981200"/>
            <a:ext cx="4103687"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103688"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103688"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pPr>
              <a:defRPr/>
            </a:pPr>
            <a:fld id="{53D01AC3-DDBA-4AEF-B58D-CE54E8C45115}" type="slidenum">
              <a:rPr lang="en-US"/>
              <a:pPr>
                <a:defRPr/>
              </a:pPr>
              <a:t>‹#›</a:t>
            </a:fld>
            <a:endParaRPr lang="en-US"/>
          </a:p>
        </p:txBody>
      </p:sp>
      <p:sp>
        <p:nvSpPr>
          <p:cNvPr id="7" name="Footer Placeholder 6"/>
          <p:cNvSpPr>
            <a:spLocks noGrp="1"/>
          </p:cNvSpPr>
          <p:nvPr>
            <p:ph type="ftr" sz="quarter" idx="11"/>
          </p:nvPr>
        </p:nvSpPr>
        <p:spPr>
          <a:xfrm>
            <a:off x="2032000" y="6578600"/>
            <a:ext cx="5080000" cy="152400"/>
          </a:xfrm>
          <a:prstGeom prst="rect">
            <a:avLst/>
          </a:prstGeom>
        </p:spPr>
        <p:txBody>
          <a:bodyPr/>
          <a:lstStyle>
            <a:lvl1pPr>
              <a:defRPr/>
            </a:lvl1pPr>
          </a:lstStyle>
          <a:p>
            <a:pPr>
              <a:defRPr/>
            </a:pPr>
            <a:endParaRPr lang="en-US"/>
          </a:p>
        </p:txBody>
      </p:sp>
      <p:sp>
        <p:nvSpPr>
          <p:cNvPr id="8" name="Date Placeholder 7"/>
          <p:cNvSpPr>
            <a:spLocks noGrp="1"/>
          </p:cNvSpPr>
          <p:nvPr>
            <p:ph type="dt" sz="half" idx="12"/>
          </p:nvPr>
        </p:nvSpPr>
        <p:spPr>
          <a:xfrm>
            <a:off x="800100" y="5715000"/>
            <a:ext cx="7543800" cy="304800"/>
          </a:xfrm>
          <a:prstGeom prst="rect">
            <a:avLst/>
          </a:prstGeom>
        </p:spPr>
        <p:txBody>
          <a:bodyPr/>
          <a:lstStyle>
            <a:lvl1pPr>
              <a:defRPr/>
            </a:lvl1pPr>
          </a:lstStyle>
          <a:p>
            <a:pPr>
              <a:defRPr/>
            </a:pPr>
            <a:endParaRPr lang="de-DE"/>
          </a:p>
        </p:txBody>
      </p:sp>
    </p:spTree>
    <p:extLst>
      <p:ext uri="{BB962C8B-B14F-4D97-AF65-F5344CB8AC3E}">
        <p14:creationId xmlns:p14="http://schemas.microsoft.com/office/powerpoint/2010/main" val="8597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p:bg>
      <p:bgPr>
        <a:solidFill>
          <a:schemeClr val="bg1"/>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srcRect/>
          <a:stretch>
            <a:fillRect/>
          </a:stretch>
        </p:blipFill>
        <p:spPr bwMode="auto">
          <a:xfrm>
            <a:off x="7176448" y="5524501"/>
            <a:ext cx="1494578" cy="914400"/>
          </a:xfrm>
          <a:prstGeom prst="rect">
            <a:avLst/>
          </a:prstGeom>
          <a:noFill/>
          <a:ln w="9525">
            <a:noFill/>
            <a:miter lim="800000"/>
            <a:headEnd/>
            <a:tailEnd/>
          </a:ln>
          <a:effectLst/>
        </p:spPr>
      </p:pic>
      <p:sp>
        <p:nvSpPr>
          <p:cNvPr id="10" name="Rectangle 9"/>
          <p:cNvSpPr/>
          <p:nvPr userDrawn="1"/>
        </p:nvSpPr>
        <p:spPr>
          <a:xfrm>
            <a:off x="1555" y="0"/>
            <a:ext cx="241300" cy="6858001"/>
          </a:xfrm>
          <a:prstGeom prst="rect">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tx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51848" y="6431197"/>
            <a:ext cx="6324600" cy="426803"/>
          </a:xfrm>
          <a:prstGeom prst="rect">
            <a:avLst/>
          </a:prstGeom>
        </p:spPr>
        <p:txBody>
          <a:bodyPr/>
          <a:lstStyle>
            <a:lvl1pPr marL="0" indent="0">
              <a:buNone/>
              <a:defRPr sz="1800">
                <a:solidFill>
                  <a:schemeClr val="tx2"/>
                </a:solidFill>
                <a:latin typeface="Arial Rounded MT Bold" pitchFamily="34" charset="0"/>
              </a:defRPr>
            </a:lvl1pPr>
          </a:lstStyle>
          <a:p>
            <a:pPr lvl="0"/>
            <a:r>
              <a:rPr lang="en-US" dirty="0" smtClean="0"/>
              <a:t>Click to edit Master text styles</a:t>
            </a:r>
          </a:p>
        </p:txBody>
      </p:sp>
      <p:pic>
        <p:nvPicPr>
          <p:cNvPr id="12" name="Picture 11"/>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1555" y="5791200"/>
            <a:ext cx="647700" cy="6477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5056"/>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246188"/>
            <a:ext cx="8153400" cy="4116831"/>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lvl1pPr>
              <a:defRPr sz="1200">
                <a:latin typeface="Calibri" pitchFamily="34" charset="0"/>
                <a:cs typeface="Calibri" pitchFamily="34" charset="0"/>
              </a:defRPr>
            </a:lvl1pPr>
          </a:lstStyle>
          <a:p>
            <a:fld id="{C2FFFFA8-C424-3D40-8C75-649CC0B3824F}"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600" b="1" cap="all">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accent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bg1"/>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lvl1pPr>
              <a:defRPr>
                <a:solidFill>
                  <a:schemeClr val="bg1"/>
                </a:solidFill>
              </a:defRPr>
            </a:lvl1pPr>
          </a:lstStyle>
          <a:p>
            <a:fld id="{C2FFFFA8-C424-3D40-8C75-649CC0B3824F}" type="slidenum">
              <a:rPr lang="en-US" smtClean="0"/>
              <a:pPr/>
              <a:t>‹#›</a:t>
            </a:fld>
            <a:endParaRPr lang="en-US"/>
          </a:p>
        </p:txBody>
      </p:sp>
      <p:sp>
        <p:nvSpPr>
          <p:cNvPr id="7" name="Rectangle 6"/>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154113"/>
            <a:ext cx="4040188"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3400" y="1793875"/>
            <a:ext cx="4040188"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1225" y="1154113"/>
            <a:ext cx="4041775"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1225" y="1793875"/>
            <a:ext cx="4041775"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ogo">
    <p:bg>
      <p:bgPr>
        <a:solidFill>
          <a:schemeClr val="tx2"/>
        </a:solidFill>
        <a:effectLst/>
      </p:bgPr>
    </p:bg>
    <p:spTree>
      <p:nvGrpSpPr>
        <p:cNvPr id="1" name=""/>
        <p:cNvGrpSpPr/>
        <p:nvPr/>
      </p:nvGrpSpPr>
      <p:grpSpPr>
        <a:xfrm>
          <a:off x="0" y="0"/>
          <a:ext cx="0" cy="0"/>
          <a:chOff x="0" y="0"/>
          <a:chExt cx="0" cy="0"/>
        </a:xfrm>
      </p:grpSpPr>
      <p:sp>
        <p:nvSpPr>
          <p:cNvPr id="12" name="Rectangle 11"/>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289154" y="2397947"/>
            <a:ext cx="6790544" cy="1938992"/>
          </a:xfrm>
          <a:prstGeom prst="rect">
            <a:avLst/>
          </a:prstGeom>
          <a:noFill/>
        </p:spPr>
        <p:txBody>
          <a:bodyPr wrap="square" rtlCol="0">
            <a:spAutoFit/>
          </a:bodyPr>
          <a:lstStyle/>
          <a:p>
            <a:pPr algn="ctr"/>
            <a:r>
              <a:rPr lang="en-US" sz="3200" spc="100" dirty="0" smtClean="0">
                <a:solidFill>
                  <a:schemeClr val="bg1"/>
                </a:solidFill>
                <a:latin typeface="Arial Rounded MT Bold" pitchFamily="34" charset="0"/>
                <a:cs typeface="Arial Bold"/>
              </a:rPr>
              <a:t>Yong Tan</a:t>
            </a:r>
          </a:p>
          <a:p>
            <a:pPr algn="ctr"/>
            <a:r>
              <a:rPr lang="en-US" sz="3200" spc="100" dirty="0" smtClean="0">
                <a:solidFill>
                  <a:schemeClr val="bg1"/>
                </a:solidFill>
                <a:latin typeface="Arial Rounded MT Bold" pitchFamily="34" charset="0"/>
                <a:cs typeface="Arial Bold"/>
              </a:rPr>
              <a:t>	</a:t>
            </a:r>
          </a:p>
          <a:p>
            <a:pPr algn="ctr"/>
            <a:r>
              <a:rPr lang="en-US" sz="2800" spc="100" dirty="0" smtClean="0">
                <a:solidFill>
                  <a:schemeClr val="bg1"/>
                </a:solidFill>
                <a:latin typeface="Arial Rounded MT Bold" pitchFamily="34" charset="0"/>
                <a:cs typeface="Arial Bold"/>
              </a:rPr>
              <a:t>ytan@uw.edu</a:t>
            </a:r>
          </a:p>
          <a:p>
            <a:pPr algn="ctr"/>
            <a:r>
              <a:rPr lang="en-US" sz="2800" spc="100" dirty="0" smtClean="0">
                <a:solidFill>
                  <a:schemeClr val="bg1"/>
                </a:solidFill>
                <a:latin typeface="Arial Rounded MT Bold" pitchFamily="34" charset="0"/>
                <a:cs typeface="Arial Bold"/>
              </a:rPr>
              <a:t>faculty.washington.edu/</a:t>
            </a:r>
            <a:r>
              <a:rPr lang="en-US" sz="2800" spc="100" dirty="0" err="1" smtClean="0">
                <a:solidFill>
                  <a:schemeClr val="bg1"/>
                </a:solidFill>
                <a:latin typeface="Arial Rounded MT Bold" pitchFamily="34" charset="0"/>
                <a:cs typeface="Arial Bold"/>
              </a:rPr>
              <a:t>ytan</a:t>
            </a:r>
            <a:endParaRPr lang="en-US" sz="2800" spc="100" dirty="0">
              <a:solidFill>
                <a:schemeClr val="bg1"/>
              </a:solidFill>
              <a:latin typeface="Arial Rounded MT Bold" pitchFamily="34" charset="0"/>
              <a:cs typeface="Arial Bold"/>
            </a:endParaRPr>
          </a:p>
        </p:txBody>
      </p:sp>
      <p:pic>
        <p:nvPicPr>
          <p:cNvPr id="10" name="Picture 9"/>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6446" y="5791200"/>
            <a:ext cx="2006600" cy="647700"/>
          </a:xfrm>
          <a:prstGeom prst="rect">
            <a:avLst/>
          </a:prstGeom>
        </p:spPr>
      </p:pic>
      <p:pic>
        <p:nvPicPr>
          <p:cNvPr id="11" name="Picture 10"/>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8"/>
              <a:stretch>
                <a:fillRect/>
              </a:stretch>
            </p:blipFill>
          </mc:Fallback>
        </mc:AlternateContent>
        <p:spPr>
          <a:xfrm>
            <a:off x="7162800" y="5524500"/>
            <a:ext cx="1536700" cy="93980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3_WFoster_Horiz_273_noR(2).jpg"/>
          <p:cNvPicPr>
            <a:picLocks noChangeAspect="1"/>
          </p:cNvPicPr>
          <p:nvPr/>
        </p:nvPicPr>
        <p:blipFill>
          <a:blip r:embed="rId15"/>
          <a:stretch>
            <a:fillRect/>
          </a:stretch>
        </p:blipFill>
        <p:spPr>
          <a:xfrm>
            <a:off x="7530153" y="6214282"/>
            <a:ext cx="1337480" cy="334370"/>
          </a:xfrm>
          <a:prstGeom prst="rect">
            <a:avLst/>
          </a:prstGeom>
        </p:spPr>
      </p:pic>
      <p:sp>
        <p:nvSpPr>
          <p:cNvPr id="8" name="Rectangle 7"/>
          <p:cNvSpPr/>
          <p:nvPr/>
        </p:nvSpPr>
        <p:spPr>
          <a:xfrm>
            <a:off x="-12700" y="-1"/>
            <a:ext cx="241300" cy="6858001"/>
          </a:xfrm>
          <a:prstGeom prst="rect">
            <a:avLst/>
          </a:prstGeom>
          <a:solidFill>
            <a:srgbClr val="392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4"/>
          </p:nvPr>
        </p:nvSpPr>
        <p:spPr>
          <a:xfrm>
            <a:off x="215900" y="6477000"/>
            <a:ext cx="2273300" cy="365125"/>
          </a:xfrm>
          <a:prstGeom prst="rect">
            <a:avLst/>
          </a:prstGeom>
        </p:spPr>
        <p:txBody>
          <a:bodyPr/>
          <a:lstStyle>
            <a:lvl1pPr>
              <a:defRPr sz="1200">
                <a:solidFill>
                  <a:schemeClr val="tx2"/>
                </a:solidFill>
                <a:latin typeface="Calibri" pitchFamily="34" charset="0"/>
                <a:cs typeface="Calibri" pitchFamily="34" charset="0"/>
              </a:defRPr>
            </a:lvl1pPr>
          </a:lstStyle>
          <a:p>
            <a:fld id="{C2FFFFA8-C424-3D40-8C75-649CC0B3824F}" type="slidenum">
              <a:rPr lang="en-US" smtClean="0"/>
              <a:pPr/>
              <a:t>‹#›</a:t>
            </a:fld>
            <a:endParaRPr lang="en-US"/>
          </a:p>
        </p:txBody>
      </p:sp>
      <p:sp>
        <p:nvSpPr>
          <p:cNvPr id="9" name="Isosceles Triangle 8"/>
          <p:cNvSpPr/>
          <p:nvPr/>
        </p:nvSpPr>
        <p:spPr>
          <a:xfrm rot="5400000">
            <a:off x="-292103" y="273048"/>
            <a:ext cx="914400" cy="368301"/>
          </a:xfrm>
          <a:prstGeom prst="triangle">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 id="2147483650" r:id="rId3"/>
    <p:sldLayoutId id="2147483660" r:id="rId4"/>
    <p:sldLayoutId id="2147483654" r:id="rId5"/>
    <p:sldLayoutId id="2147483663" r:id="rId6"/>
    <p:sldLayoutId id="2147483652" r:id="rId7"/>
    <p:sldLayoutId id="2147483653" r:id="rId8"/>
    <p:sldLayoutId id="2147483655" r:id="rId9"/>
    <p:sldLayoutId id="2147483662" r:id="rId10"/>
    <p:sldLayoutId id="2147483657" r:id="rId11"/>
    <p:sldLayoutId id="2147483664" r:id="rId12"/>
    <p:sldLayoutId id="2147483665" r:id="rId13"/>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Social Networks</a:t>
            </a:r>
            <a:endParaRPr lang="en-US" dirty="0"/>
          </a:p>
        </p:txBody>
      </p:sp>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32401" y="125627"/>
            <a:ext cx="7848600" cy="576263"/>
          </a:xfrm>
        </p:spPr>
        <p:txBody>
          <a:bodyPr/>
          <a:lstStyle/>
          <a:p>
            <a:r>
              <a:rPr lang="en-US" altLang="zh-CN" dirty="0" smtClean="0">
                <a:ea typeface="宋体" pitchFamily="2" charset="-122"/>
              </a:rPr>
              <a:t>Clustering</a:t>
            </a:r>
            <a:r>
              <a:rPr lang="en-US" altLang="zh-CN" dirty="0" smtClean="0">
                <a:latin typeface="Times New Roman" pitchFamily="18" charset="0"/>
                <a:ea typeface="宋体" pitchFamily="2" charset="-122"/>
              </a:rPr>
              <a:t>—</a:t>
            </a:r>
            <a:r>
              <a:rPr lang="en-US" altLang="zh-CN" dirty="0" smtClean="0">
                <a:ea typeface="宋体" pitchFamily="2" charset="-122"/>
              </a:rPr>
              <a:t>cont.</a:t>
            </a:r>
          </a:p>
        </p:txBody>
      </p:sp>
      <p:sp>
        <p:nvSpPr>
          <p:cNvPr id="24580" name="Rectangle 3"/>
          <p:cNvSpPr>
            <a:spLocks noGrp="1" noChangeArrowheads="1"/>
          </p:cNvSpPr>
          <p:nvPr>
            <p:ph type="body" idx="1"/>
          </p:nvPr>
        </p:nvSpPr>
        <p:spPr>
          <a:xfrm>
            <a:off x="533400" y="1223319"/>
            <a:ext cx="8242300" cy="2977978"/>
          </a:xfrm>
        </p:spPr>
        <p:txBody>
          <a:bodyPr/>
          <a:lstStyle/>
          <a:p>
            <a:pPr>
              <a:lnSpc>
                <a:spcPct val="100000"/>
              </a:lnSpc>
            </a:pPr>
            <a:r>
              <a:rPr lang="en-US" altLang="zh-CN" sz="2200" dirty="0" smtClean="0">
                <a:ea typeface="宋体" pitchFamily="2" charset="-122"/>
              </a:rPr>
              <a:t>Clustering measures the fraction of neighbors of a node that are connected themselves</a:t>
            </a:r>
          </a:p>
          <a:p>
            <a:pPr>
              <a:lnSpc>
                <a:spcPct val="100000"/>
              </a:lnSpc>
            </a:pPr>
            <a:r>
              <a:rPr lang="en-US" altLang="zh-CN" sz="2200" dirty="0" smtClean="0">
                <a:ea typeface="宋体" pitchFamily="2" charset="-122"/>
              </a:rPr>
              <a:t>Regular Graphs have a high clustering coefficient</a:t>
            </a:r>
          </a:p>
          <a:p>
            <a:pPr>
              <a:lnSpc>
                <a:spcPct val="100000"/>
              </a:lnSpc>
            </a:pPr>
            <a:r>
              <a:rPr lang="en-US" altLang="zh-CN" sz="2200" dirty="0" smtClean="0">
                <a:ea typeface="宋体" pitchFamily="2" charset="-122"/>
              </a:rPr>
              <a:t>       – but also a high diameter</a:t>
            </a:r>
          </a:p>
          <a:p>
            <a:pPr>
              <a:lnSpc>
                <a:spcPct val="100000"/>
              </a:lnSpc>
            </a:pPr>
            <a:r>
              <a:rPr lang="en-US" altLang="zh-CN" sz="2200" dirty="0" smtClean="0">
                <a:ea typeface="宋体" pitchFamily="2" charset="-122"/>
              </a:rPr>
              <a:t>Random Graphs have a low clustering coefficient</a:t>
            </a:r>
          </a:p>
          <a:p>
            <a:pPr>
              <a:lnSpc>
                <a:spcPct val="100000"/>
              </a:lnSpc>
            </a:pPr>
            <a:r>
              <a:rPr lang="en-US" altLang="zh-CN" sz="2200" dirty="0" smtClean="0">
                <a:ea typeface="宋体" pitchFamily="2" charset="-122"/>
              </a:rPr>
              <a:t>       – but a low diameter</a:t>
            </a:r>
          </a:p>
          <a:p>
            <a:pPr>
              <a:lnSpc>
                <a:spcPct val="100000"/>
              </a:lnSpc>
            </a:pPr>
            <a:r>
              <a:rPr lang="en-US" altLang="zh-CN" sz="2200" dirty="0" smtClean="0">
                <a:ea typeface="宋体" pitchFamily="2" charset="-122"/>
              </a:rPr>
              <a:t>Both models do match the properties expected from real networks!</a:t>
            </a:r>
          </a:p>
          <a:p>
            <a:pPr>
              <a:lnSpc>
                <a:spcPct val="80000"/>
              </a:lnSpc>
            </a:pPr>
            <a:endParaRPr lang="zh-CN" altLang="en-US" sz="2200" dirty="0" smtClean="0">
              <a:ea typeface="宋体" pitchFamily="2" charset="-122"/>
            </a:endParaRPr>
          </a:p>
        </p:txBody>
      </p:sp>
      <p:sp>
        <p:nvSpPr>
          <p:cNvPr id="24581" name="Text Box 4"/>
          <p:cNvSpPr txBox="1">
            <a:spLocks noChangeArrowheads="1"/>
          </p:cNvSpPr>
          <p:nvPr/>
        </p:nvSpPr>
        <p:spPr bwMode="auto">
          <a:xfrm>
            <a:off x="457200" y="4585386"/>
            <a:ext cx="20574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altLang="zh-CN" sz="1800" dirty="0">
                <a:solidFill>
                  <a:schemeClr val="tx1"/>
                </a:solidFill>
                <a:latin typeface="Calibri" pitchFamily="34" charset="0"/>
                <a:ea typeface="宋体" pitchFamily="2" charset="-122"/>
              </a:rPr>
              <a:t>Regular Graph (k=4)</a:t>
            </a:r>
          </a:p>
          <a:p>
            <a:pPr eaLnBrk="1" hangingPunct="1"/>
            <a:r>
              <a:rPr lang="en-US" altLang="zh-CN" sz="1800" dirty="0">
                <a:solidFill>
                  <a:schemeClr val="tx1"/>
                </a:solidFill>
                <a:latin typeface="Calibri" pitchFamily="34" charset="0"/>
                <a:ea typeface="宋体" pitchFamily="2" charset="-122"/>
              </a:rPr>
              <a:t>Long paths</a:t>
            </a:r>
          </a:p>
          <a:p>
            <a:pPr eaLnBrk="1" hangingPunct="1"/>
            <a:r>
              <a:rPr lang="en-US" altLang="zh-CN" sz="1800" dirty="0">
                <a:solidFill>
                  <a:schemeClr val="tx1"/>
                </a:solidFill>
                <a:latin typeface="Calibri" pitchFamily="34" charset="0"/>
                <a:ea typeface="宋体" pitchFamily="2" charset="-122"/>
              </a:rPr>
              <a:t>– L ~ n/(2k)</a:t>
            </a:r>
          </a:p>
          <a:p>
            <a:pPr eaLnBrk="1" hangingPunct="1"/>
            <a:r>
              <a:rPr lang="en-US" altLang="zh-CN" sz="1800" dirty="0">
                <a:solidFill>
                  <a:schemeClr val="tx1"/>
                </a:solidFill>
                <a:latin typeface="Calibri" pitchFamily="34" charset="0"/>
                <a:ea typeface="宋体" pitchFamily="2" charset="-122"/>
              </a:rPr>
              <a:t>Highly clustered</a:t>
            </a:r>
          </a:p>
          <a:p>
            <a:pPr eaLnBrk="1" hangingPunct="1"/>
            <a:r>
              <a:rPr lang="en-US" altLang="zh-CN" sz="1800" dirty="0">
                <a:solidFill>
                  <a:schemeClr val="tx1"/>
                </a:solidFill>
                <a:latin typeface="Calibri" pitchFamily="34" charset="0"/>
                <a:ea typeface="宋体" pitchFamily="2" charset="-122"/>
              </a:rPr>
              <a:t>– C~3/4</a:t>
            </a:r>
          </a:p>
          <a:p>
            <a:pPr eaLnBrk="1" hangingPunct="1">
              <a:spcBef>
                <a:spcPct val="50000"/>
              </a:spcBef>
            </a:pPr>
            <a:endParaRPr lang="zh-CN" altLang="en-US" sz="1800" dirty="0">
              <a:solidFill>
                <a:schemeClr val="tx1"/>
              </a:solidFill>
              <a:latin typeface="Calibri" pitchFamily="34" charset="0"/>
              <a:ea typeface="宋体" pitchFamily="2" charset="-122"/>
            </a:endParaRPr>
          </a:p>
        </p:txBody>
      </p:sp>
      <p:pic>
        <p:nvPicPr>
          <p:cNvPr id="2458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757737"/>
            <a:ext cx="165417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3" name="Text Box 6"/>
          <p:cNvSpPr txBox="1">
            <a:spLocks noChangeArrowheads="1"/>
          </p:cNvSpPr>
          <p:nvPr/>
        </p:nvSpPr>
        <p:spPr bwMode="auto">
          <a:xfrm>
            <a:off x="4716463" y="4617243"/>
            <a:ext cx="19431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altLang="zh-CN" sz="1800" dirty="0">
                <a:solidFill>
                  <a:schemeClr val="tx1"/>
                </a:solidFill>
                <a:latin typeface="Calibri" pitchFamily="34" charset="0"/>
                <a:ea typeface="宋体" pitchFamily="2" charset="-122"/>
              </a:rPr>
              <a:t>Random Graph (k=4)</a:t>
            </a:r>
          </a:p>
          <a:p>
            <a:pPr eaLnBrk="1" hangingPunct="1"/>
            <a:endParaRPr lang="en-US" altLang="zh-CN" sz="1800" dirty="0">
              <a:solidFill>
                <a:schemeClr val="tx1"/>
              </a:solidFill>
              <a:latin typeface="Calibri" pitchFamily="34" charset="0"/>
              <a:ea typeface="宋体" pitchFamily="2" charset="-122"/>
            </a:endParaRPr>
          </a:p>
          <a:p>
            <a:pPr eaLnBrk="1" hangingPunct="1"/>
            <a:r>
              <a:rPr lang="en-US" altLang="zh-CN" sz="1800" dirty="0">
                <a:solidFill>
                  <a:schemeClr val="tx1"/>
                </a:solidFill>
                <a:latin typeface="Calibri" pitchFamily="34" charset="0"/>
                <a:ea typeface="宋体" pitchFamily="2" charset="-122"/>
              </a:rPr>
              <a:t>Almost no clustering</a:t>
            </a:r>
          </a:p>
          <a:p>
            <a:pPr eaLnBrk="1" hangingPunct="1"/>
            <a:r>
              <a:rPr lang="en-US" altLang="zh-CN" sz="1800" dirty="0">
                <a:solidFill>
                  <a:schemeClr val="tx1"/>
                </a:solidFill>
                <a:latin typeface="Calibri" pitchFamily="34" charset="0"/>
                <a:ea typeface="宋体" pitchFamily="2" charset="-122"/>
              </a:rPr>
              <a:t>– </a:t>
            </a:r>
            <a:r>
              <a:rPr lang="en-US" altLang="zh-CN" sz="1800" dirty="0" err="1">
                <a:solidFill>
                  <a:schemeClr val="tx1"/>
                </a:solidFill>
                <a:latin typeface="Calibri" pitchFamily="34" charset="0"/>
                <a:ea typeface="宋体" pitchFamily="2" charset="-122"/>
              </a:rPr>
              <a:t>C~k</a:t>
            </a:r>
            <a:r>
              <a:rPr lang="en-US" altLang="zh-CN" sz="1800" dirty="0">
                <a:solidFill>
                  <a:schemeClr val="tx1"/>
                </a:solidFill>
                <a:latin typeface="Calibri" pitchFamily="34" charset="0"/>
                <a:ea typeface="宋体" pitchFamily="2" charset="-122"/>
              </a:rPr>
              <a:t>/n</a:t>
            </a:r>
          </a:p>
          <a:p>
            <a:pPr eaLnBrk="1" hangingPunct="1">
              <a:spcBef>
                <a:spcPct val="50000"/>
              </a:spcBef>
            </a:pPr>
            <a:endParaRPr lang="zh-CN" altLang="en-US" sz="1800" dirty="0">
              <a:solidFill>
                <a:schemeClr val="tx1"/>
              </a:solidFill>
              <a:latin typeface="Calibri" pitchFamily="34" charset="0"/>
              <a:ea typeface="宋体" pitchFamily="2" charset="-122"/>
            </a:endParaRPr>
          </a:p>
        </p:txBody>
      </p:sp>
      <p:pic>
        <p:nvPicPr>
          <p:cNvPr id="245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390768"/>
            <a:ext cx="16129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10</a:t>
            </a:fld>
            <a:endParaRPr lang="en-US"/>
          </a:p>
        </p:txBody>
      </p:sp>
    </p:spTree>
    <p:extLst>
      <p:ext uri="{BB962C8B-B14F-4D97-AF65-F5344CB8AC3E}">
        <p14:creationId xmlns:p14="http://schemas.microsoft.com/office/powerpoint/2010/main" val="248811153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53994" y="76200"/>
            <a:ext cx="8359775" cy="914400"/>
          </a:xfrm>
        </p:spPr>
        <p:txBody>
          <a:bodyPr/>
          <a:lstStyle/>
          <a:p>
            <a:r>
              <a:rPr lang="en-US" altLang="zh-CN" dirty="0" smtClean="0">
                <a:ea typeface="宋体" pitchFamily="2" charset="-122"/>
              </a:rPr>
              <a:t>Small-World Model</a:t>
            </a:r>
            <a:endParaRPr lang="en-US" dirty="0" smtClean="0">
              <a:ea typeface="宋体" pitchFamily="2" charset="-122"/>
            </a:endParaRPr>
          </a:p>
        </p:txBody>
      </p:sp>
      <p:sp>
        <p:nvSpPr>
          <p:cNvPr id="25604" name="Rectangle 3"/>
          <p:cNvSpPr>
            <a:spLocks noGrp="1" noChangeArrowheads="1"/>
          </p:cNvSpPr>
          <p:nvPr>
            <p:ph type="body" idx="1"/>
          </p:nvPr>
        </p:nvSpPr>
        <p:spPr>
          <a:xfrm>
            <a:off x="569913" y="1598140"/>
            <a:ext cx="8205787" cy="4114800"/>
          </a:xfrm>
        </p:spPr>
        <p:txBody>
          <a:bodyPr/>
          <a:lstStyle/>
          <a:p>
            <a:pPr>
              <a:buClr>
                <a:srgbClr val="666699"/>
              </a:buClr>
              <a:buSzPct val="75000"/>
            </a:pPr>
            <a:r>
              <a:rPr lang="en-US" altLang="zh-CN" dirty="0" smtClean="0">
                <a:ea typeface="宋体" pitchFamily="2" charset="-122"/>
              </a:rPr>
              <a:t>Watts-</a:t>
            </a:r>
            <a:r>
              <a:rPr lang="en-US" altLang="zh-CN" dirty="0" err="1" smtClean="0">
                <a:ea typeface="宋体" pitchFamily="2" charset="-122"/>
              </a:rPr>
              <a:t>Strogatz</a:t>
            </a:r>
            <a:r>
              <a:rPr lang="en-US" altLang="zh-CN" dirty="0" smtClean="0">
                <a:ea typeface="宋体" pitchFamily="2" charset="-122"/>
              </a:rPr>
              <a:t> (1998) first introduced small world mode</a:t>
            </a:r>
          </a:p>
          <a:p>
            <a:pPr>
              <a:buClr>
                <a:srgbClr val="666699"/>
              </a:buClr>
              <a:buSzPct val="75000"/>
            </a:pPr>
            <a:r>
              <a:rPr lang="en-US" altLang="zh-CN" dirty="0" smtClean="0">
                <a:ea typeface="宋体" pitchFamily="2" charset="-122"/>
              </a:rPr>
              <a:t>connects regular and random networks</a:t>
            </a:r>
          </a:p>
          <a:p>
            <a:pPr lvl="1">
              <a:buClr>
                <a:srgbClr val="666699"/>
              </a:buClr>
              <a:buSzPct val="75000"/>
              <a:buFontTx/>
              <a:buChar char="•"/>
            </a:pPr>
            <a:r>
              <a:rPr lang="en-US" altLang="zh-CN" dirty="0" smtClean="0">
                <a:ea typeface="宋体" pitchFamily="2" charset="-122"/>
              </a:rPr>
              <a:t>Regular Graphs have a high clustering coefficient, but also a high diameter</a:t>
            </a:r>
          </a:p>
          <a:p>
            <a:pPr lvl="1">
              <a:buClr>
                <a:srgbClr val="666699"/>
              </a:buClr>
              <a:buSzPct val="75000"/>
              <a:buFontTx/>
              <a:buChar char="•"/>
            </a:pPr>
            <a:r>
              <a:rPr lang="en-US" altLang="zh-CN" dirty="0" smtClean="0">
                <a:ea typeface="宋体" pitchFamily="2" charset="-122"/>
              </a:rPr>
              <a:t>Random Graphs have a low clustering coefficient, but a low diameter</a:t>
            </a:r>
          </a:p>
          <a:p>
            <a:pPr>
              <a:buClr>
                <a:srgbClr val="666699"/>
              </a:buClr>
              <a:buSzPct val="75000"/>
            </a:pPr>
            <a:r>
              <a:rPr lang="en-US" altLang="zh-CN" b="1" dirty="0" smtClean="0">
                <a:ea typeface="宋体" pitchFamily="2" charset="-122"/>
              </a:rPr>
              <a:t>Characteristic of the small-world model</a:t>
            </a:r>
          </a:p>
          <a:p>
            <a:pPr lvl="1">
              <a:buClr>
                <a:srgbClr val="666699"/>
              </a:buClr>
              <a:buSzPct val="75000"/>
              <a:buFontTx/>
              <a:buChar char="•"/>
            </a:pPr>
            <a:r>
              <a:rPr lang="en-US" altLang="zh-CN" dirty="0" smtClean="0">
                <a:ea typeface="宋体" pitchFamily="2" charset="-122"/>
              </a:rPr>
              <a:t>The length of the shortest chain connecting two vertices grow very slowly, i.e., in general logarithmically, with the size of the network</a:t>
            </a:r>
          </a:p>
          <a:p>
            <a:pPr lvl="1">
              <a:buClr>
                <a:srgbClr val="666699"/>
              </a:buClr>
              <a:buSzPct val="75000"/>
              <a:buFontTx/>
              <a:buChar char="•"/>
            </a:pPr>
            <a:r>
              <a:rPr lang="en-US" dirty="0" smtClean="0">
                <a:ea typeface="宋体" pitchFamily="2" charset="-122"/>
              </a:rPr>
              <a:t>Higher clustering or network transitivity</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11</a:t>
            </a:fld>
            <a:endParaRPr lang="en-US"/>
          </a:p>
        </p:txBody>
      </p:sp>
    </p:spTree>
    <p:extLst>
      <p:ext uri="{BB962C8B-B14F-4D97-AF65-F5344CB8AC3E}">
        <p14:creationId xmlns:p14="http://schemas.microsoft.com/office/powerpoint/2010/main" val="29623897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15925" y="76200"/>
            <a:ext cx="8359775" cy="914400"/>
          </a:xfrm>
        </p:spPr>
        <p:txBody>
          <a:bodyPr/>
          <a:lstStyle/>
          <a:p>
            <a:r>
              <a:rPr lang="en-US" altLang="zh-CN" dirty="0" smtClean="0">
                <a:ea typeface="宋体" pitchFamily="2" charset="-122"/>
              </a:rPr>
              <a:t>Solvable small-world model</a:t>
            </a:r>
          </a:p>
        </p:txBody>
      </p:sp>
      <p:sp>
        <p:nvSpPr>
          <p:cNvPr id="26628" name="Rectangle 3"/>
          <p:cNvSpPr>
            <a:spLocks noGrp="1" noChangeArrowheads="1"/>
          </p:cNvSpPr>
          <p:nvPr>
            <p:ph type="body" idx="1"/>
          </p:nvPr>
        </p:nvSpPr>
        <p:spPr>
          <a:xfrm>
            <a:off x="4572000" y="1592005"/>
            <a:ext cx="3848100" cy="3359150"/>
          </a:xfrm>
        </p:spPr>
        <p:txBody>
          <a:bodyPr/>
          <a:lstStyle/>
          <a:p>
            <a:pPr>
              <a:buClr>
                <a:srgbClr val="FF3300"/>
              </a:buClr>
            </a:pPr>
            <a:r>
              <a:rPr lang="en-US" altLang="zh-CN" sz="2200" dirty="0" smtClean="0">
                <a:ea typeface="宋体" pitchFamily="2" charset="-122"/>
              </a:rPr>
              <a:t>Starting with the lattice: every node is connected to its </a:t>
            </a:r>
            <a:r>
              <a:rPr lang="en-US" altLang="zh-CN" sz="2200" i="1" dirty="0" smtClean="0">
                <a:ea typeface="宋体" pitchFamily="2" charset="-122"/>
              </a:rPr>
              <a:t>2k </a:t>
            </a:r>
            <a:r>
              <a:rPr lang="en-US" altLang="zh-CN" sz="2200" dirty="0" smtClean="0">
                <a:ea typeface="宋体" pitchFamily="2" charset="-122"/>
              </a:rPr>
              <a:t>nearest neighbors (</a:t>
            </a:r>
            <a:r>
              <a:rPr lang="en-US" altLang="zh-CN" sz="2200" i="1" dirty="0" smtClean="0">
                <a:ea typeface="宋体" pitchFamily="2" charset="-122"/>
              </a:rPr>
              <a:t>N=24, k=3</a:t>
            </a:r>
            <a:r>
              <a:rPr lang="en-US" altLang="zh-CN" sz="2200" dirty="0" smtClean="0">
                <a:ea typeface="宋体" pitchFamily="2" charset="-122"/>
              </a:rPr>
              <a:t>)</a:t>
            </a:r>
          </a:p>
          <a:p>
            <a:pPr>
              <a:buClr>
                <a:srgbClr val="FF3300"/>
              </a:buClr>
            </a:pPr>
            <a:r>
              <a:rPr lang="en-US" altLang="zh-CN" sz="2200" dirty="0" smtClean="0">
                <a:ea typeface="宋体" pitchFamily="2" charset="-122"/>
              </a:rPr>
              <a:t>Newman, Moore, Watts, </a:t>
            </a:r>
            <a:r>
              <a:rPr lang="en-US" altLang="zh-CN" sz="2200" dirty="0" err="1" smtClean="0">
                <a:ea typeface="宋体" pitchFamily="2" charset="-122"/>
              </a:rPr>
              <a:t>Phys.Rev.Lett</a:t>
            </a:r>
            <a:r>
              <a:rPr lang="en-US" altLang="zh-CN" sz="2200" dirty="0" smtClean="0">
                <a:ea typeface="宋体" pitchFamily="2" charset="-122"/>
              </a:rPr>
              <a:t>. </a:t>
            </a:r>
            <a:r>
              <a:rPr lang="en-US" altLang="zh-CN" sz="2200" b="1" dirty="0" smtClean="0">
                <a:ea typeface="宋体" pitchFamily="2" charset="-122"/>
              </a:rPr>
              <a:t>84 </a:t>
            </a:r>
            <a:r>
              <a:rPr lang="en-US" altLang="zh-CN" sz="2200" dirty="0" smtClean="0">
                <a:ea typeface="宋体" pitchFamily="2" charset="-122"/>
              </a:rPr>
              <a:t>(2000) 3201</a:t>
            </a:r>
          </a:p>
          <a:p>
            <a:pPr>
              <a:buClr>
                <a:srgbClr val="FF3300"/>
              </a:buClr>
            </a:pPr>
            <a:r>
              <a:rPr lang="en-US" altLang="zh-CN" sz="2200" dirty="0" smtClean="0">
                <a:ea typeface="宋体" pitchFamily="2" charset="-122"/>
              </a:rPr>
              <a:t>Add new links without removing old ones</a:t>
            </a:r>
          </a:p>
          <a:p>
            <a:pPr>
              <a:buClr>
                <a:srgbClr val="FF3300"/>
              </a:buClr>
            </a:pPr>
            <a:r>
              <a:rPr lang="en-US" altLang="zh-CN" sz="2200" dirty="0" smtClean="0">
                <a:ea typeface="宋体" pitchFamily="2" charset="-122"/>
              </a:rPr>
              <a:t>Equivalent to the original model in </a:t>
            </a:r>
            <a:r>
              <a:rPr lang="en-US" altLang="zh-CN" sz="2200" i="1" dirty="0" smtClean="0">
                <a:ea typeface="宋体" pitchFamily="2" charset="-122"/>
              </a:rPr>
              <a:t>N </a:t>
            </a:r>
            <a:r>
              <a:rPr lang="en-US" altLang="zh-CN" sz="2200" dirty="0" smtClean="0">
                <a:ea typeface="宋体" pitchFamily="2" charset="-122"/>
              </a:rPr>
              <a:t>tends to infinity limit</a:t>
            </a:r>
          </a:p>
          <a:p>
            <a:pPr>
              <a:lnSpc>
                <a:spcPct val="90000"/>
              </a:lnSpc>
            </a:pPr>
            <a:endParaRPr lang="zh-CN" altLang="en-US" sz="2200" dirty="0" smtClean="0">
              <a:ea typeface="宋体" pitchFamily="2" charset="-122"/>
            </a:endParaRPr>
          </a:p>
        </p:txBody>
      </p:sp>
      <p:pic>
        <p:nvPicPr>
          <p:cNvPr id="266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3887788" cy="380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12</a:t>
            </a:fld>
            <a:endParaRPr lang="en-US"/>
          </a:p>
        </p:txBody>
      </p:sp>
    </p:spTree>
    <p:extLst>
      <p:ext uri="{BB962C8B-B14F-4D97-AF65-F5344CB8AC3E}">
        <p14:creationId xmlns:p14="http://schemas.microsoft.com/office/powerpoint/2010/main" val="2381593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15925" y="0"/>
            <a:ext cx="8359775" cy="914400"/>
          </a:xfrm>
        </p:spPr>
        <p:txBody>
          <a:bodyPr/>
          <a:lstStyle/>
          <a:p>
            <a:r>
              <a:rPr lang="en-US" altLang="zh-CN" dirty="0" smtClean="0">
                <a:ea typeface="宋体" pitchFamily="2" charset="-122"/>
              </a:rPr>
              <a:t>Scale-Free Network</a:t>
            </a:r>
          </a:p>
        </p:txBody>
      </p:sp>
      <p:sp>
        <p:nvSpPr>
          <p:cNvPr id="27652" name="Rectangle 3"/>
          <p:cNvSpPr>
            <a:spLocks noGrp="1" noChangeArrowheads="1"/>
          </p:cNvSpPr>
          <p:nvPr>
            <p:ph type="body" idx="1"/>
          </p:nvPr>
        </p:nvSpPr>
        <p:spPr>
          <a:xfrm>
            <a:off x="381000" y="1600200"/>
            <a:ext cx="8229600" cy="4724400"/>
          </a:xfrm>
        </p:spPr>
        <p:txBody>
          <a:bodyPr/>
          <a:lstStyle/>
          <a:p>
            <a:pPr>
              <a:buClr>
                <a:srgbClr val="666699"/>
              </a:buClr>
            </a:pPr>
            <a:r>
              <a:rPr lang="en-US" altLang="zh-CN" smtClean="0">
                <a:ea typeface="宋体" pitchFamily="2" charset="-122"/>
              </a:rPr>
              <a:t>A small proportion of the nodes in a scale-free network have high degree of connection </a:t>
            </a:r>
          </a:p>
          <a:p>
            <a:pPr>
              <a:buClr>
                <a:srgbClr val="666699"/>
              </a:buClr>
            </a:pPr>
            <a:r>
              <a:rPr lang="en-US" altLang="zh-CN" smtClean="0">
                <a:ea typeface="宋体" pitchFamily="2" charset="-122"/>
              </a:rPr>
              <a:t>Power law distribution </a:t>
            </a:r>
          </a:p>
          <a:p>
            <a:pPr lvl="1">
              <a:buClr>
                <a:srgbClr val="666699"/>
              </a:buClr>
              <a:buFontTx/>
              <a:buChar char="•"/>
            </a:pPr>
            <a:r>
              <a:rPr lang="en-US" altLang="zh-CN" smtClean="0">
                <a:ea typeface="宋体" pitchFamily="2" charset="-122"/>
              </a:rPr>
              <a:t>A given node has k connections to other nodes with probability as the power law distribution with exponent </a:t>
            </a:r>
            <a:r>
              <a:rPr lang="en-US" altLang="zh-CN" i="1" smtClean="0">
                <a:ea typeface="宋体" pitchFamily="2" charset="-122"/>
                <a:sym typeface="Symbol" pitchFamily="18" charset="2"/>
              </a:rPr>
              <a:t></a:t>
            </a:r>
            <a:r>
              <a:rPr lang="en-US" altLang="zh-CN" smtClean="0">
                <a:ea typeface="宋体" pitchFamily="2" charset="-122"/>
              </a:rPr>
              <a:t> ~ [2, 3] </a:t>
            </a:r>
          </a:p>
          <a:p>
            <a:pPr>
              <a:buClr>
                <a:srgbClr val="666699"/>
              </a:buClr>
            </a:pPr>
            <a:r>
              <a:rPr lang="en-US" altLang="zh-CN" smtClean="0">
                <a:ea typeface="宋体" pitchFamily="2" charset="-122"/>
              </a:rPr>
              <a:t>Examples of known scale-free networks:</a:t>
            </a:r>
          </a:p>
          <a:p>
            <a:pPr lvl="1">
              <a:buClr>
                <a:srgbClr val="666699"/>
              </a:buClr>
              <a:buFontTx/>
              <a:buChar char="•"/>
            </a:pPr>
            <a:r>
              <a:rPr lang="en-US" altLang="zh-CN" smtClean="0">
                <a:ea typeface="宋体" pitchFamily="2" charset="-122"/>
              </a:rPr>
              <a:t>Communication Network - Internet</a:t>
            </a:r>
          </a:p>
          <a:p>
            <a:pPr lvl="1">
              <a:buClr>
                <a:srgbClr val="666699"/>
              </a:buClr>
              <a:buFontTx/>
              <a:buChar char="•"/>
            </a:pPr>
            <a:r>
              <a:rPr lang="en-US" altLang="zh-CN" smtClean="0">
                <a:ea typeface="宋体" pitchFamily="2" charset="-122"/>
              </a:rPr>
              <a:t>Ecosystems and Cellular Systems</a:t>
            </a:r>
          </a:p>
          <a:p>
            <a:pPr lvl="1">
              <a:buClr>
                <a:srgbClr val="666699"/>
              </a:buClr>
              <a:buFontTx/>
              <a:buChar char="•"/>
            </a:pPr>
            <a:r>
              <a:rPr lang="en-US" altLang="zh-CN" smtClean="0">
                <a:ea typeface="宋体" pitchFamily="2" charset="-122"/>
              </a:rPr>
              <a:t>Social network responsible for spread of disease</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13</a:t>
            </a:fld>
            <a:endParaRPr lang="en-US"/>
          </a:p>
        </p:txBody>
      </p:sp>
    </p:spTree>
    <p:extLst>
      <p:ext uri="{BB962C8B-B14F-4D97-AF65-F5344CB8AC3E}">
        <p14:creationId xmlns:p14="http://schemas.microsoft.com/office/powerpoint/2010/main" val="12722276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descr="Paper - Figure 1 (300)"/>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36394" y="549275"/>
            <a:ext cx="8707605" cy="544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Text Box 3"/>
          <p:cNvSpPr txBox="1">
            <a:spLocks noChangeArrowheads="1"/>
          </p:cNvSpPr>
          <p:nvPr/>
        </p:nvSpPr>
        <p:spPr bwMode="auto">
          <a:xfrm>
            <a:off x="3963988" y="5997575"/>
            <a:ext cx="51196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ctr" eaLnBrk="1" hangingPunct="1"/>
            <a:r>
              <a:rPr lang="en-US" altLang="zh-CN" sz="1200" i="1">
                <a:solidFill>
                  <a:schemeClr val="tx1"/>
                </a:solidFill>
                <a:latin typeface="Times New Roman" pitchFamily="18" charset="0"/>
                <a:ea typeface="宋体" pitchFamily="2" charset="-122"/>
              </a:rPr>
              <a:t>Reprinted from Linked: The New Science of Networks by Albert-Laszlo Barabasi</a:t>
            </a:r>
          </a:p>
        </p:txBody>
      </p:sp>
      <p:sp>
        <p:nvSpPr>
          <p:cNvPr id="2" name="Slide Number Placeholder 1"/>
          <p:cNvSpPr>
            <a:spLocks noGrp="1"/>
          </p:cNvSpPr>
          <p:nvPr>
            <p:ph type="sldNum" sz="quarter" idx="10"/>
          </p:nvPr>
        </p:nvSpPr>
        <p:spPr/>
        <p:txBody>
          <a:bodyPr/>
          <a:lstStyle/>
          <a:p>
            <a:pPr>
              <a:defRPr/>
            </a:pPr>
            <a:fld id="{720DF3BD-8221-4920-86FA-31138AF46272}" type="slidenum">
              <a:rPr lang="en-US" smtClean="0"/>
              <a:pPr>
                <a:defRPr/>
              </a:pPr>
              <a:t>14</a:t>
            </a:fld>
            <a:endParaRPr lang="en-US"/>
          </a:p>
        </p:txBody>
      </p:sp>
    </p:spTree>
    <p:extLst>
      <p:ext uri="{BB962C8B-B14F-4D97-AF65-F5344CB8AC3E}">
        <p14:creationId xmlns:p14="http://schemas.microsoft.com/office/powerpoint/2010/main" val="3095290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152400"/>
            <a:ext cx="8359775" cy="914400"/>
          </a:xfrm>
        </p:spPr>
        <p:txBody>
          <a:bodyPr/>
          <a:lstStyle/>
          <a:p>
            <a:r>
              <a:rPr lang="en-US" altLang="zh-TW" dirty="0" err="1" smtClean="0">
                <a:ea typeface="PMingLiU" pitchFamily="18" charset="-120"/>
              </a:rPr>
              <a:t>Barabasi</a:t>
            </a:r>
            <a:r>
              <a:rPr lang="en-US" altLang="zh-TW" dirty="0" smtClean="0">
                <a:ea typeface="PMingLiU" pitchFamily="18" charset="-120"/>
              </a:rPr>
              <a:t>-Albert Networks</a:t>
            </a:r>
          </a:p>
        </p:txBody>
      </p:sp>
      <p:sp>
        <p:nvSpPr>
          <p:cNvPr id="29700" name="Rectangle 3"/>
          <p:cNvSpPr>
            <a:spLocks noGrp="1" noChangeArrowheads="1"/>
          </p:cNvSpPr>
          <p:nvPr>
            <p:ph type="body" idx="1"/>
          </p:nvPr>
        </p:nvSpPr>
        <p:spPr>
          <a:xfrm>
            <a:off x="457200" y="1447800"/>
            <a:ext cx="6705600" cy="4648200"/>
          </a:xfrm>
        </p:spPr>
        <p:txBody>
          <a:bodyPr/>
          <a:lstStyle/>
          <a:p>
            <a:pPr>
              <a:lnSpc>
                <a:spcPct val="90000"/>
              </a:lnSpc>
              <a:buClr>
                <a:srgbClr val="666699"/>
              </a:buClr>
            </a:pPr>
            <a:r>
              <a:rPr lang="en-US" altLang="zh-TW" i="1" dirty="0" smtClean="0">
                <a:ea typeface="PMingLiU" pitchFamily="18" charset="-120"/>
              </a:rPr>
              <a:t>Science</a:t>
            </a:r>
            <a:r>
              <a:rPr lang="en-US" altLang="zh-TW" dirty="0" smtClean="0">
                <a:ea typeface="PMingLiU" pitchFamily="18" charset="-120"/>
              </a:rPr>
              <a:t> </a:t>
            </a:r>
            <a:r>
              <a:rPr lang="en-US" altLang="zh-TW" b="1" dirty="0" smtClean="0">
                <a:ea typeface="PMingLiU" pitchFamily="18" charset="-120"/>
              </a:rPr>
              <a:t>286 </a:t>
            </a:r>
            <a:r>
              <a:rPr lang="en-US" altLang="zh-TW" dirty="0" smtClean="0">
                <a:ea typeface="PMingLiU" pitchFamily="18" charset="-120"/>
              </a:rPr>
              <a:t>(1999)</a:t>
            </a:r>
          </a:p>
          <a:p>
            <a:pPr>
              <a:lnSpc>
                <a:spcPct val="90000"/>
              </a:lnSpc>
              <a:buClr>
                <a:srgbClr val="666699"/>
              </a:buClr>
            </a:pPr>
            <a:r>
              <a:rPr lang="en-US" altLang="zh-TW" dirty="0" smtClean="0">
                <a:ea typeface="PMingLiU" pitchFamily="18" charset="-120"/>
              </a:rPr>
              <a:t>Start from a small number of node, add a new node with </a:t>
            </a:r>
            <a:r>
              <a:rPr lang="en-US" altLang="zh-TW" i="1" dirty="0" smtClean="0">
                <a:ea typeface="PMingLiU" pitchFamily="18" charset="-120"/>
              </a:rPr>
              <a:t>m </a:t>
            </a:r>
            <a:r>
              <a:rPr lang="en-US" altLang="zh-TW" dirty="0" smtClean="0">
                <a:ea typeface="PMingLiU" pitchFamily="18" charset="-120"/>
              </a:rPr>
              <a:t>links</a:t>
            </a:r>
          </a:p>
          <a:p>
            <a:pPr>
              <a:lnSpc>
                <a:spcPct val="90000"/>
              </a:lnSpc>
              <a:buClr>
                <a:srgbClr val="666699"/>
              </a:buClr>
            </a:pPr>
            <a:r>
              <a:rPr lang="en-US" altLang="zh-TW" b="1" dirty="0" smtClean="0">
                <a:ea typeface="PMingLiU" pitchFamily="18" charset="-120"/>
              </a:rPr>
              <a:t>Preferential Attachment</a:t>
            </a:r>
            <a:r>
              <a:rPr lang="en-US" altLang="zh-TW" dirty="0" smtClean="0">
                <a:ea typeface="PMingLiU" pitchFamily="18" charset="-120"/>
              </a:rPr>
              <a:t> </a:t>
            </a:r>
          </a:p>
          <a:p>
            <a:pPr lvl="1">
              <a:lnSpc>
                <a:spcPct val="90000"/>
              </a:lnSpc>
              <a:buClr>
                <a:srgbClr val="666699"/>
              </a:buClr>
              <a:buFontTx/>
              <a:buChar char="•"/>
            </a:pPr>
            <a:r>
              <a:rPr lang="en-US" altLang="zh-TW" dirty="0" smtClean="0">
                <a:ea typeface="PMingLiU" pitchFamily="18" charset="-120"/>
              </a:rPr>
              <a:t>Probability of these links to connect to existing nodes is proportional to the node’s degree</a:t>
            </a:r>
          </a:p>
          <a:p>
            <a:pPr lvl="1">
              <a:lnSpc>
                <a:spcPct val="90000"/>
              </a:lnSpc>
              <a:buClr>
                <a:srgbClr val="666699"/>
              </a:buClr>
              <a:buFontTx/>
              <a:buChar char="•"/>
            </a:pPr>
            <a:endParaRPr lang="en-US" altLang="zh-TW" dirty="0" smtClean="0">
              <a:ea typeface="PMingLiU" pitchFamily="18" charset="-120"/>
            </a:endParaRPr>
          </a:p>
          <a:p>
            <a:pPr lvl="1">
              <a:lnSpc>
                <a:spcPct val="90000"/>
              </a:lnSpc>
              <a:buClr>
                <a:srgbClr val="666699"/>
              </a:buClr>
              <a:buFontTx/>
              <a:buChar char="•"/>
            </a:pPr>
            <a:endParaRPr lang="en-US" altLang="zh-TW" dirty="0" smtClean="0">
              <a:ea typeface="PMingLiU" pitchFamily="18" charset="-120"/>
            </a:endParaRPr>
          </a:p>
          <a:p>
            <a:pPr lvl="1">
              <a:lnSpc>
                <a:spcPct val="90000"/>
              </a:lnSpc>
              <a:buClr>
                <a:srgbClr val="666699"/>
              </a:buClr>
              <a:buFontTx/>
              <a:buChar char="•"/>
            </a:pPr>
            <a:endParaRPr lang="en-US" altLang="zh-TW" dirty="0" smtClean="0">
              <a:ea typeface="PMingLiU" pitchFamily="18" charset="-120"/>
            </a:endParaRPr>
          </a:p>
          <a:p>
            <a:pPr lvl="1">
              <a:lnSpc>
                <a:spcPct val="90000"/>
              </a:lnSpc>
              <a:buClr>
                <a:srgbClr val="666699"/>
              </a:buClr>
              <a:buFontTx/>
              <a:buChar char="•"/>
            </a:pPr>
            <a:endParaRPr lang="en-US" altLang="zh-TW" dirty="0" smtClean="0">
              <a:ea typeface="PMingLiU" pitchFamily="18" charset="-120"/>
            </a:endParaRPr>
          </a:p>
          <a:p>
            <a:pPr lvl="1">
              <a:lnSpc>
                <a:spcPct val="90000"/>
              </a:lnSpc>
              <a:buClr>
                <a:srgbClr val="666699"/>
              </a:buClr>
              <a:buFontTx/>
              <a:buChar char="•"/>
            </a:pPr>
            <a:r>
              <a:rPr lang="en-US" altLang="zh-TW" dirty="0" smtClean="0">
                <a:ea typeface="PMingLiU" pitchFamily="18" charset="-120"/>
              </a:rPr>
              <a:t>‘Rich gets richer’</a:t>
            </a:r>
          </a:p>
          <a:p>
            <a:pPr>
              <a:lnSpc>
                <a:spcPct val="90000"/>
              </a:lnSpc>
              <a:buClr>
                <a:srgbClr val="666699"/>
              </a:buClr>
            </a:pPr>
            <a:r>
              <a:rPr lang="en-US" altLang="zh-TW" dirty="0" smtClean="0">
                <a:ea typeface="PMingLiU" pitchFamily="18" charset="-120"/>
              </a:rPr>
              <a:t>This creates ‘hubs’: few nodes with very large degrees</a:t>
            </a:r>
          </a:p>
        </p:txBody>
      </p:sp>
      <p:graphicFrame>
        <p:nvGraphicFramePr>
          <p:cNvPr id="29701" name="Object 4"/>
          <p:cNvGraphicFramePr>
            <a:graphicFrameLocks noChangeAspect="1"/>
          </p:cNvGraphicFramePr>
          <p:nvPr>
            <p:extLst>
              <p:ext uri="{D42A27DB-BD31-4B8C-83A1-F6EECF244321}">
                <p14:modId xmlns:p14="http://schemas.microsoft.com/office/powerpoint/2010/main" val="4239737158"/>
              </p:ext>
            </p:extLst>
          </p:nvPr>
        </p:nvGraphicFramePr>
        <p:xfrm>
          <a:off x="3276600" y="3744119"/>
          <a:ext cx="1600200" cy="935038"/>
        </p:xfrm>
        <a:graphic>
          <a:graphicData uri="http://schemas.openxmlformats.org/presentationml/2006/ole">
            <mc:AlternateContent xmlns:mc="http://schemas.openxmlformats.org/markup-compatibility/2006">
              <mc:Choice xmlns:v="urn:schemas-microsoft-com:vml" Requires="v">
                <p:oleObj spid="_x0000_s4099" name="Equation" r:id="rId3" imgW="965200" imgH="558800" progId="Equation.DSMT4">
                  <p:embed/>
                </p:oleObj>
              </mc:Choice>
              <mc:Fallback>
                <p:oleObj name="Equation" r:id="rId3" imgW="965200" imgH="55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744119"/>
                        <a:ext cx="16002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70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295400"/>
            <a:ext cx="152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15</a:t>
            </a:fld>
            <a:endParaRPr lang="en-US"/>
          </a:p>
        </p:txBody>
      </p:sp>
    </p:spTree>
    <p:extLst>
      <p:ext uri="{BB962C8B-B14F-4D97-AF65-F5344CB8AC3E}">
        <p14:creationId xmlns:p14="http://schemas.microsoft.com/office/powerpoint/2010/main" val="12982834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bwMode="white">
          <a:xfrm>
            <a:off x="529281" y="197708"/>
            <a:ext cx="8359775" cy="60548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algn="l"/>
            <a:r>
              <a:rPr lang="en-US" altLang="zh-TW" sz="3200" b="1" dirty="0" smtClean="0">
                <a:solidFill>
                  <a:schemeClr val="tx2"/>
                </a:solidFill>
                <a:latin typeface="Arial Rounded MT Bold" pitchFamily="34" charset="0"/>
                <a:ea typeface="PMingLiU" pitchFamily="18" charset="-120"/>
              </a:rPr>
              <a:t>Analysis</a:t>
            </a:r>
          </a:p>
        </p:txBody>
      </p:sp>
      <p:graphicFrame>
        <p:nvGraphicFramePr>
          <p:cNvPr id="30724" name="Object 4"/>
          <p:cNvGraphicFramePr>
            <a:graphicFrameLocks noGrp="1" noChangeAspect="1"/>
          </p:cNvGraphicFramePr>
          <p:nvPr>
            <p:ph sz="half" idx="1"/>
          </p:nvPr>
        </p:nvGraphicFramePr>
        <p:xfrm>
          <a:off x="2003425" y="2116138"/>
          <a:ext cx="3975100" cy="979487"/>
        </p:xfrm>
        <a:graphic>
          <a:graphicData uri="http://schemas.openxmlformats.org/presentationml/2006/ole">
            <mc:AlternateContent xmlns:mc="http://schemas.openxmlformats.org/markup-compatibility/2006">
              <mc:Choice xmlns:v="urn:schemas-microsoft-com:vml" Requires="v">
                <p:oleObj spid="_x0000_s5125" name="Equation" r:id="rId3" imgW="1586811" imgH="444307" progId="Equation.DSMT4">
                  <p:embed/>
                </p:oleObj>
              </mc:Choice>
              <mc:Fallback>
                <p:oleObj name="Equation" r:id="rId3" imgW="1586811"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2116138"/>
                        <a:ext cx="397510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Grp="1" noChangeAspect="1"/>
          </p:cNvGraphicFramePr>
          <p:nvPr>
            <p:ph sz="quarter" idx="2"/>
          </p:nvPr>
        </p:nvGraphicFramePr>
        <p:xfrm>
          <a:off x="2003425" y="3262313"/>
          <a:ext cx="1939925" cy="1036637"/>
        </p:xfrm>
        <a:graphic>
          <a:graphicData uri="http://schemas.openxmlformats.org/presentationml/2006/ole">
            <mc:AlternateContent xmlns:mc="http://schemas.openxmlformats.org/markup-compatibility/2006">
              <mc:Choice xmlns:v="urn:schemas-microsoft-com:vml" Requires="v">
                <p:oleObj spid="_x0000_s5126" name="Equation" r:id="rId5" imgW="774364" imgH="469696" progId="Equation.DSMT4">
                  <p:embed/>
                </p:oleObj>
              </mc:Choice>
              <mc:Fallback>
                <p:oleObj name="Equation" r:id="rId5" imgW="774364" imgH="46969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3425" y="3262313"/>
                        <a:ext cx="1939925"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Grp="1" noChangeAspect="1"/>
          </p:cNvGraphicFramePr>
          <p:nvPr>
            <p:ph sz="quarter" idx="3"/>
          </p:nvPr>
        </p:nvGraphicFramePr>
        <p:xfrm>
          <a:off x="2003425" y="4548188"/>
          <a:ext cx="3532188" cy="1027112"/>
        </p:xfrm>
        <a:graphic>
          <a:graphicData uri="http://schemas.openxmlformats.org/presentationml/2006/ole">
            <mc:AlternateContent xmlns:mc="http://schemas.openxmlformats.org/markup-compatibility/2006">
              <mc:Choice xmlns:v="urn:schemas-microsoft-com:vml" Requires="v">
                <p:oleObj spid="_x0000_s5127" name="Equation" r:id="rId7" imgW="1422400" imgH="469900" progId="Equation.DSMT4">
                  <p:embed/>
                </p:oleObj>
              </mc:Choice>
              <mc:Fallback>
                <p:oleObj name="Equation" r:id="rId7" imgW="1422400" imgH="469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4548188"/>
                        <a:ext cx="3532188"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7"/>
          <p:cNvSpPr txBox="1">
            <a:spLocks noChangeArrowheads="1"/>
          </p:cNvSpPr>
          <p:nvPr/>
        </p:nvSpPr>
        <p:spPr bwMode="auto">
          <a:xfrm>
            <a:off x="4800600" y="3505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spcBef>
                <a:spcPct val="50000"/>
              </a:spcBef>
            </a:pPr>
            <a:r>
              <a:rPr lang="en-US" sz="2400" i="1">
                <a:solidFill>
                  <a:srgbClr val="666699"/>
                </a:solidFill>
                <a:latin typeface="Times New Roman" pitchFamily="18" charset="0"/>
              </a:rPr>
              <a:t>t</a:t>
            </a:r>
            <a:r>
              <a:rPr lang="en-US" sz="2400" i="1" baseline="-25000">
                <a:solidFill>
                  <a:srgbClr val="666699"/>
                </a:solidFill>
                <a:latin typeface="Times New Roman" pitchFamily="18" charset="0"/>
              </a:rPr>
              <a:t>i</a:t>
            </a:r>
            <a:r>
              <a:rPr lang="en-US" sz="2400">
                <a:solidFill>
                  <a:srgbClr val="666699"/>
                </a:solidFill>
                <a:latin typeface="Times New Roman" pitchFamily="18" charset="0"/>
              </a:rPr>
              <a:t>: time vertex </a:t>
            </a:r>
            <a:r>
              <a:rPr lang="en-US" sz="2400" i="1">
                <a:solidFill>
                  <a:srgbClr val="666699"/>
                </a:solidFill>
                <a:latin typeface="Times New Roman" pitchFamily="18" charset="0"/>
              </a:rPr>
              <a:t>i</a:t>
            </a:r>
            <a:r>
              <a:rPr lang="en-US" sz="2400">
                <a:solidFill>
                  <a:srgbClr val="666699"/>
                </a:solidFill>
                <a:latin typeface="Times New Roman" pitchFamily="18" charset="0"/>
              </a:rPr>
              <a:t> is added</a:t>
            </a:r>
          </a:p>
        </p:txBody>
      </p:sp>
      <p:sp>
        <p:nvSpPr>
          <p:cNvPr id="2" name="Slide Number Placeholder 1"/>
          <p:cNvSpPr>
            <a:spLocks noGrp="1"/>
          </p:cNvSpPr>
          <p:nvPr>
            <p:ph type="sldNum" sz="quarter" idx="10"/>
          </p:nvPr>
        </p:nvSpPr>
        <p:spPr/>
        <p:txBody>
          <a:bodyPr/>
          <a:lstStyle/>
          <a:p>
            <a:pPr>
              <a:defRPr/>
            </a:pPr>
            <a:fld id="{53D01AC3-DDBA-4AEF-B58D-CE54E8C45115}" type="slidenum">
              <a:rPr lang="en-US" smtClean="0"/>
              <a:pPr>
                <a:defRPr/>
              </a:pPr>
              <a:t>16</a:t>
            </a:fld>
            <a:endParaRPr lang="en-US"/>
          </a:p>
        </p:txBody>
      </p:sp>
    </p:spTree>
    <p:extLst>
      <p:ext uri="{BB962C8B-B14F-4D97-AF65-F5344CB8AC3E}">
        <p14:creationId xmlns:p14="http://schemas.microsoft.com/office/powerpoint/2010/main" val="936966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29281" y="76200"/>
            <a:ext cx="8359775" cy="914400"/>
          </a:xfrm>
        </p:spPr>
        <p:txBody>
          <a:bodyPr/>
          <a:lstStyle/>
          <a:p>
            <a:r>
              <a:rPr lang="en-US" altLang="zh-CN" dirty="0" smtClean="0">
                <a:ea typeface="宋体" pitchFamily="2" charset="-122"/>
              </a:rPr>
              <a:t>Scale-free Networks: Good and Bad</a:t>
            </a:r>
          </a:p>
        </p:txBody>
      </p:sp>
      <p:sp>
        <p:nvSpPr>
          <p:cNvPr id="31748" name="Rectangle 3"/>
          <p:cNvSpPr>
            <a:spLocks noGrp="1" noChangeArrowheads="1"/>
          </p:cNvSpPr>
          <p:nvPr>
            <p:ph type="body" idx="1"/>
          </p:nvPr>
        </p:nvSpPr>
        <p:spPr>
          <a:xfrm>
            <a:off x="381000" y="1752600"/>
            <a:ext cx="8283575" cy="3643313"/>
          </a:xfrm>
        </p:spPr>
        <p:txBody>
          <a:bodyPr/>
          <a:lstStyle/>
          <a:p>
            <a:pPr marL="609600" indent="-609600">
              <a:buClr>
                <a:srgbClr val="666699"/>
              </a:buClr>
            </a:pPr>
            <a:r>
              <a:rPr lang="en-US" altLang="zh-CN" dirty="0" smtClean="0">
                <a:ea typeface="宋体" pitchFamily="2" charset="-122"/>
              </a:rPr>
              <a:t>Scale-free networks cannot be broken by random node removal</a:t>
            </a:r>
          </a:p>
          <a:p>
            <a:pPr marL="609600" indent="-609600">
              <a:buClr>
                <a:srgbClr val="666699"/>
              </a:buClr>
            </a:pPr>
            <a:r>
              <a:rPr lang="en-US" altLang="zh-CN" dirty="0" smtClean="0">
                <a:ea typeface="宋体" pitchFamily="2" charset="-122"/>
              </a:rPr>
              <a:t>‘Attacks’ can bring them down: hackers’ attacks, major servers (DNS) downed by a computer virus</a:t>
            </a:r>
          </a:p>
          <a:p>
            <a:pPr marL="609600" indent="-609600">
              <a:buClr>
                <a:srgbClr val="666699"/>
              </a:buClr>
            </a:pPr>
            <a:r>
              <a:rPr lang="en-US" altLang="zh-CN" dirty="0" smtClean="0">
                <a:ea typeface="宋体" pitchFamily="2" charset="-122"/>
              </a:rPr>
              <a:t>In scale-free networks there is no epidemic threshold: any outbreak should become an epidemic</a:t>
            </a:r>
          </a:p>
          <a:p>
            <a:pPr marL="609600" indent="-609600">
              <a:buClr>
                <a:srgbClr val="666699"/>
              </a:buClr>
            </a:pPr>
            <a:r>
              <a:rPr lang="en-US" altLang="zh-CN" dirty="0" smtClean="0">
                <a:ea typeface="宋体" pitchFamily="2" charset="-122"/>
              </a:rPr>
              <a:t>Berger et al, </a:t>
            </a:r>
            <a:r>
              <a:rPr lang="en-US" altLang="zh-CN" i="1" dirty="0" smtClean="0">
                <a:ea typeface="宋体" pitchFamily="2" charset="-122"/>
              </a:rPr>
              <a:t>On the spread of viruses on the Internet</a:t>
            </a:r>
            <a:r>
              <a:rPr lang="en-US" altLang="zh-CN" dirty="0" smtClean="0">
                <a:ea typeface="宋体" pitchFamily="2" charset="-122"/>
              </a:rPr>
              <a:t>, Proceedings of the 16th annual ACMSIAM symposium, 2005</a:t>
            </a:r>
          </a:p>
          <a:p>
            <a:pPr marL="609600" indent="-609600">
              <a:lnSpc>
                <a:spcPct val="80000"/>
              </a:lnSpc>
              <a:buClr>
                <a:srgbClr val="666699"/>
              </a:buClr>
            </a:pPr>
            <a:endParaRPr lang="en-US" altLang="zh-CN" dirty="0" smtClean="0">
              <a:ea typeface="宋体" pitchFamily="2" charset="-122"/>
            </a:endParaRPr>
          </a:p>
          <a:p>
            <a:pPr marL="990600" lvl="1" indent="-533400">
              <a:lnSpc>
                <a:spcPct val="80000"/>
              </a:lnSpc>
              <a:buClr>
                <a:srgbClr val="666699"/>
              </a:buClr>
              <a:buFontTx/>
              <a:buChar char="•"/>
            </a:pPr>
            <a:endParaRPr lang="zh-CN" altLang="en-US" dirty="0" smtClean="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17</a:t>
            </a:fld>
            <a:endParaRPr lang="en-US"/>
          </a:p>
        </p:txBody>
      </p:sp>
    </p:spTree>
    <p:extLst>
      <p:ext uri="{BB962C8B-B14F-4D97-AF65-F5344CB8AC3E}">
        <p14:creationId xmlns:p14="http://schemas.microsoft.com/office/powerpoint/2010/main" val="27609484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22275" y="0"/>
            <a:ext cx="8359775" cy="914400"/>
          </a:xfrm>
        </p:spPr>
        <p:txBody>
          <a:bodyPr/>
          <a:lstStyle/>
          <a:p>
            <a:r>
              <a:rPr lang="en-US" altLang="zh-CN" dirty="0" smtClean="0">
                <a:ea typeface="宋体" pitchFamily="2" charset="-122"/>
              </a:rPr>
              <a:t>Review and Background</a:t>
            </a:r>
          </a:p>
        </p:txBody>
      </p:sp>
      <p:sp>
        <p:nvSpPr>
          <p:cNvPr id="16388" name="Rectangle 3"/>
          <p:cNvSpPr>
            <a:spLocks noGrp="1" noChangeArrowheads="1"/>
          </p:cNvSpPr>
          <p:nvPr>
            <p:ph type="body" idx="1"/>
          </p:nvPr>
        </p:nvSpPr>
        <p:spPr>
          <a:xfrm>
            <a:off x="381000" y="1752600"/>
            <a:ext cx="5257800" cy="4114800"/>
          </a:xfrm>
        </p:spPr>
        <p:txBody>
          <a:bodyPr/>
          <a:lstStyle/>
          <a:p>
            <a:pPr>
              <a:lnSpc>
                <a:spcPct val="100000"/>
              </a:lnSpc>
              <a:buClr>
                <a:srgbClr val="666699"/>
              </a:buClr>
            </a:pPr>
            <a:r>
              <a:rPr lang="en-US" altLang="zh-CN" smtClean="0">
                <a:ea typeface="宋体" pitchFamily="2" charset="-122"/>
              </a:rPr>
              <a:t>Network = </a:t>
            </a:r>
            <a:r>
              <a:rPr lang="en-US" altLang="zh-CN" b="1" i="1" smtClean="0">
                <a:ea typeface="宋体" pitchFamily="2" charset="-122"/>
              </a:rPr>
              <a:t>graph</a:t>
            </a:r>
            <a:r>
              <a:rPr lang="en-US" altLang="zh-CN" smtClean="0">
                <a:ea typeface="宋体" pitchFamily="2" charset="-122"/>
              </a:rPr>
              <a:t> </a:t>
            </a:r>
          </a:p>
          <a:p>
            <a:pPr>
              <a:lnSpc>
                <a:spcPct val="100000"/>
              </a:lnSpc>
              <a:buClr>
                <a:srgbClr val="666699"/>
              </a:buClr>
            </a:pPr>
            <a:r>
              <a:rPr lang="en-US" altLang="zh-CN" b="1" i="1" smtClean="0">
                <a:ea typeface="宋体" pitchFamily="2" charset="-122"/>
              </a:rPr>
              <a:t>Vertex </a:t>
            </a:r>
            <a:r>
              <a:rPr lang="en-US" altLang="zh-CN" smtClean="0">
                <a:ea typeface="宋体" pitchFamily="2" charset="-122"/>
              </a:rPr>
              <a:t>(node, site)</a:t>
            </a:r>
          </a:p>
          <a:p>
            <a:pPr>
              <a:lnSpc>
                <a:spcPct val="100000"/>
              </a:lnSpc>
              <a:buClr>
                <a:srgbClr val="666699"/>
              </a:buClr>
            </a:pPr>
            <a:r>
              <a:rPr lang="en-US" altLang="zh-CN" b="1" i="1" smtClean="0">
                <a:ea typeface="宋体" pitchFamily="2" charset="-122"/>
              </a:rPr>
              <a:t>Edge </a:t>
            </a:r>
            <a:r>
              <a:rPr lang="en-US" altLang="zh-CN" smtClean="0">
                <a:ea typeface="宋体" pitchFamily="2" charset="-122"/>
              </a:rPr>
              <a:t>(link, bond)</a:t>
            </a:r>
          </a:p>
          <a:p>
            <a:pPr>
              <a:lnSpc>
                <a:spcPct val="100000"/>
              </a:lnSpc>
              <a:buClr>
                <a:srgbClr val="666699"/>
              </a:buClr>
            </a:pPr>
            <a:r>
              <a:rPr lang="en-US" altLang="zh-CN" smtClean="0">
                <a:ea typeface="宋体" pitchFamily="2" charset="-122"/>
              </a:rPr>
              <a:t>graph (network) is </a:t>
            </a:r>
          </a:p>
          <a:p>
            <a:pPr lvl="1">
              <a:lnSpc>
                <a:spcPct val="100000"/>
              </a:lnSpc>
              <a:buClr>
                <a:srgbClr val="666699"/>
              </a:buClr>
              <a:buFontTx/>
              <a:buChar char="•"/>
            </a:pPr>
            <a:r>
              <a:rPr lang="en-US" altLang="zh-CN" u="sng" smtClean="0">
                <a:ea typeface="宋体" pitchFamily="2" charset="-122"/>
              </a:rPr>
              <a:t>a pair of sets</a:t>
            </a:r>
            <a:r>
              <a:rPr lang="en-US" altLang="zh-CN" smtClean="0">
                <a:ea typeface="宋体" pitchFamily="2" charset="-122"/>
              </a:rPr>
              <a:t> </a:t>
            </a:r>
            <a:r>
              <a:rPr lang="en-US" altLang="zh-CN" b="1" i="1" smtClean="0">
                <a:ea typeface="宋体" pitchFamily="2" charset="-122"/>
              </a:rPr>
              <a:t>G ={V, E}</a:t>
            </a:r>
          </a:p>
          <a:p>
            <a:pPr lvl="1">
              <a:lnSpc>
                <a:spcPct val="100000"/>
              </a:lnSpc>
              <a:buClr>
                <a:srgbClr val="666699"/>
              </a:buClr>
              <a:buFontTx/>
              <a:buChar char="•"/>
            </a:pPr>
            <a:r>
              <a:rPr lang="en-US" altLang="zh-CN" b="1" i="1" smtClean="0">
                <a:ea typeface="宋体" pitchFamily="2" charset="-122"/>
              </a:rPr>
              <a:t>V </a:t>
            </a:r>
            <a:r>
              <a:rPr lang="en-US" altLang="zh-CN" smtClean="0">
                <a:ea typeface="宋体" pitchFamily="2" charset="-122"/>
              </a:rPr>
              <a:t>is a set of </a:t>
            </a:r>
            <a:r>
              <a:rPr lang="en-US" altLang="zh-CN" i="1" smtClean="0">
                <a:ea typeface="宋体" pitchFamily="2" charset="-122"/>
              </a:rPr>
              <a:t>N </a:t>
            </a:r>
            <a:r>
              <a:rPr lang="en-US" altLang="zh-CN" smtClean="0">
                <a:ea typeface="宋体" pitchFamily="2" charset="-122"/>
              </a:rPr>
              <a:t>nodes (vertices)</a:t>
            </a:r>
          </a:p>
          <a:p>
            <a:pPr lvl="1">
              <a:lnSpc>
                <a:spcPct val="100000"/>
              </a:lnSpc>
              <a:buClr>
                <a:srgbClr val="666699"/>
              </a:buClr>
              <a:buFontTx/>
              <a:buChar char="•"/>
            </a:pPr>
            <a:r>
              <a:rPr lang="en-US" altLang="zh-CN" b="1" i="1" smtClean="0">
                <a:ea typeface="宋体" pitchFamily="2" charset="-122"/>
              </a:rPr>
              <a:t>E </a:t>
            </a:r>
            <a:r>
              <a:rPr lang="en-US" altLang="zh-CN" smtClean="0">
                <a:ea typeface="宋体" pitchFamily="2" charset="-122"/>
              </a:rPr>
              <a:t>is a set of edges connecting elements of </a:t>
            </a:r>
            <a:r>
              <a:rPr lang="en-US" altLang="zh-CN" b="1" i="1" smtClean="0">
                <a:ea typeface="宋体" pitchFamily="2" charset="-122"/>
              </a:rPr>
              <a:t>V</a:t>
            </a:r>
          </a:p>
          <a:p>
            <a:pPr>
              <a:lnSpc>
                <a:spcPct val="100000"/>
              </a:lnSpc>
              <a:buClr>
                <a:srgbClr val="666699"/>
              </a:buClr>
            </a:pPr>
            <a:r>
              <a:rPr lang="en-US" altLang="zh-CN" smtClean="0">
                <a:ea typeface="宋体" pitchFamily="2" charset="-122"/>
              </a:rPr>
              <a:t>Edges do not have length (except in metric spaces)</a:t>
            </a:r>
          </a:p>
          <a:p>
            <a:pPr>
              <a:lnSpc>
                <a:spcPct val="100000"/>
              </a:lnSpc>
              <a:buClr>
                <a:srgbClr val="666699"/>
              </a:buClr>
            </a:pPr>
            <a:endParaRPr lang="en-US" altLang="zh-CN" smtClean="0">
              <a:ea typeface="宋体" pitchFamily="2" charset="-122"/>
            </a:endParaRPr>
          </a:p>
          <a:p>
            <a:pPr>
              <a:lnSpc>
                <a:spcPct val="100000"/>
              </a:lnSpc>
              <a:buClr>
                <a:srgbClr val="666699"/>
              </a:buClr>
            </a:pPr>
            <a:endParaRPr lang="en-US" altLang="zh-CN" b="1" i="1" smtClean="0">
              <a:ea typeface="宋体" pitchFamily="2" charset="-122"/>
            </a:endParaRP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828800"/>
            <a:ext cx="276225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2</a:t>
            </a:fld>
            <a:endParaRPr lang="en-US"/>
          </a:p>
        </p:txBody>
      </p:sp>
    </p:spTree>
    <p:extLst>
      <p:ext uri="{BB962C8B-B14F-4D97-AF65-F5344CB8AC3E}">
        <p14:creationId xmlns:p14="http://schemas.microsoft.com/office/powerpoint/2010/main" val="8467703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body" idx="1"/>
          </p:nvPr>
        </p:nvSpPr>
        <p:spPr>
          <a:xfrm>
            <a:off x="609600" y="942289"/>
            <a:ext cx="7923213" cy="4721225"/>
          </a:xfrm>
        </p:spPr>
        <p:txBody>
          <a:bodyPr/>
          <a:lstStyle/>
          <a:p>
            <a:pPr>
              <a:buClr>
                <a:srgbClr val="666699"/>
              </a:buClr>
            </a:pPr>
            <a:endParaRPr lang="zh-CN" altLang="en-US" dirty="0" smtClean="0">
              <a:ea typeface="宋体" pitchFamily="2" charset="-122"/>
            </a:endParaRPr>
          </a:p>
          <a:p>
            <a:pPr>
              <a:lnSpc>
                <a:spcPct val="150000"/>
              </a:lnSpc>
              <a:buClr>
                <a:srgbClr val="666699"/>
              </a:buClr>
            </a:pPr>
            <a:r>
              <a:rPr lang="en-US" altLang="zh-CN" dirty="0" smtClean="0">
                <a:ea typeface="宋体" pitchFamily="2" charset="-122"/>
              </a:rPr>
              <a:t>Random graphs</a:t>
            </a:r>
          </a:p>
          <a:p>
            <a:pPr lvl="1">
              <a:lnSpc>
                <a:spcPct val="150000"/>
              </a:lnSpc>
              <a:buClr>
                <a:srgbClr val="666699"/>
              </a:buClr>
              <a:buFontTx/>
              <a:buChar char="•"/>
            </a:pPr>
            <a:r>
              <a:rPr lang="en-US" altLang="zh-CN" dirty="0" smtClean="0">
                <a:ea typeface="宋体" pitchFamily="2" charset="-122"/>
              </a:rPr>
              <a:t>Taking </a:t>
            </a:r>
            <a:r>
              <a:rPr lang="en-US" altLang="zh-CN" i="1" dirty="0" smtClean="0">
                <a:ea typeface="宋体" pitchFamily="2" charset="-122"/>
              </a:rPr>
              <a:t>n</a:t>
            </a:r>
            <a:r>
              <a:rPr lang="en-US" altLang="zh-CN" dirty="0" smtClean="0">
                <a:ea typeface="宋体" pitchFamily="2" charset="-122"/>
              </a:rPr>
              <a:t> dots and drawing </a:t>
            </a:r>
            <a:r>
              <a:rPr lang="en-US" altLang="zh-CN" i="1" dirty="0" err="1" smtClean="0">
                <a:ea typeface="宋体" pitchFamily="2" charset="-122"/>
              </a:rPr>
              <a:t>nz</a:t>
            </a:r>
            <a:r>
              <a:rPr lang="en-US" altLang="zh-CN" i="1" dirty="0" smtClean="0">
                <a:ea typeface="宋体" pitchFamily="2" charset="-122"/>
              </a:rPr>
              <a:t>/2</a:t>
            </a:r>
            <a:r>
              <a:rPr lang="en-US" altLang="zh-CN" dirty="0" smtClean="0">
                <a:ea typeface="宋体" pitchFamily="2" charset="-122"/>
              </a:rPr>
              <a:t> lines between random pairs</a:t>
            </a:r>
          </a:p>
          <a:p>
            <a:pPr>
              <a:lnSpc>
                <a:spcPct val="150000"/>
              </a:lnSpc>
              <a:buClr>
                <a:srgbClr val="666699"/>
              </a:buClr>
            </a:pPr>
            <a:r>
              <a:rPr lang="en-US" altLang="zh-CN" dirty="0" smtClean="0">
                <a:ea typeface="宋体" pitchFamily="2" charset="-122"/>
              </a:rPr>
              <a:t>Completely ordered lattice</a:t>
            </a:r>
          </a:p>
          <a:p>
            <a:pPr lvl="1">
              <a:lnSpc>
                <a:spcPct val="150000"/>
              </a:lnSpc>
              <a:buClr>
                <a:srgbClr val="666699"/>
              </a:buClr>
              <a:buFontTx/>
              <a:buChar char="•"/>
            </a:pPr>
            <a:r>
              <a:rPr lang="en-US" altLang="zh-CN" dirty="0" smtClean="0">
                <a:ea typeface="宋体" pitchFamily="2" charset="-122"/>
              </a:rPr>
              <a:t>A low dimension regular lattice</a:t>
            </a:r>
          </a:p>
          <a:p>
            <a:pPr>
              <a:lnSpc>
                <a:spcPct val="150000"/>
              </a:lnSpc>
              <a:buClr>
                <a:srgbClr val="666699"/>
              </a:buClr>
            </a:pPr>
            <a:r>
              <a:rPr lang="en-US" altLang="zh-CN" dirty="0" smtClean="0">
                <a:ea typeface="宋体" pitchFamily="2" charset="-122"/>
              </a:rPr>
              <a:t>Watts-</a:t>
            </a:r>
            <a:r>
              <a:rPr lang="en-US" altLang="zh-CN" dirty="0" err="1" smtClean="0">
                <a:ea typeface="宋体" pitchFamily="2" charset="-122"/>
              </a:rPr>
              <a:t>Strogatz</a:t>
            </a:r>
            <a:r>
              <a:rPr lang="en-US" altLang="zh-CN" dirty="0" smtClean="0">
                <a:ea typeface="宋体" pitchFamily="2" charset="-122"/>
              </a:rPr>
              <a:t> model (Small-world)</a:t>
            </a:r>
          </a:p>
          <a:p>
            <a:pPr lvl="1">
              <a:lnSpc>
                <a:spcPct val="150000"/>
              </a:lnSpc>
              <a:buClr>
                <a:srgbClr val="666699"/>
              </a:buClr>
              <a:buFontTx/>
              <a:buChar char="•"/>
            </a:pPr>
            <a:r>
              <a:rPr lang="en-US" altLang="zh-CN" dirty="0" smtClean="0">
                <a:ea typeface="宋体" pitchFamily="2" charset="-122"/>
              </a:rPr>
              <a:t>A low dimension regular lattice with some degrees of randomness</a:t>
            </a:r>
          </a:p>
          <a:p>
            <a:pPr>
              <a:lnSpc>
                <a:spcPct val="150000"/>
              </a:lnSpc>
              <a:buClr>
                <a:srgbClr val="666699"/>
              </a:buClr>
            </a:pPr>
            <a:r>
              <a:rPr lang="en-US" altLang="zh-CN" dirty="0" err="1" smtClean="0">
                <a:ea typeface="宋体" pitchFamily="2" charset="-122"/>
              </a:rPr>
              <a:t>Barabasi</a:t>
            </a:r>
            <a:r>
              <a:rPr lang="en-US" altLang="zh-CN" dirty="0" smtClean="0">
                <a:ea typeface="宋体" pitchFamily="2" charset="-122"/>
              </a:rPr>
              <a:t>-Albert model (Scale-free)</a:t>
            </a:r>
            <a:endParaRPr lang="en-US" altLang="zh-CN" b="1" dirty="0" smtClean="0">
              <a:ea typeface="宋体" pitchFamily="2" charset="-122"/>
            </a:endParaRPr>
          </a:p>
        </p:txBody>
      </p:sp>
      <p:sp>
        <p:nvSpPr>
          <p:cNvPr id="17412" name="Rectangle 3"/>
          <p:cNvSpPr>
            <a:spLocks noChangeArrowheads="1"/>
          </p:cNvSpPr>
          <p:nvPr/>
        </p:nvSpPr>
        <p:spPr bwMode="auto">
          <a:xfrm>
            <a:off x="451150" y="180975"/>
            <a:ext cx="83708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zh-CN" sz="3200" dirty="0">
                <a:solidFill>
                  <a:srgbClr val="666699"/>
                </a:solidFill>
                <a:latin typeface="Arial Rounded MT Bold" pitchFamily="34" charset="0"/>
                <a:ea typeface="宋体" pitchFamily="2" charset="-122"/>
              </a:rPr>
              <a:t>Network Models</a:t>
            </a:r>
          </a:p>
        </p:txBody>
      </p:sp>
      <p:sp>
        <p:nvSpPr>
          <p:cNvPr id="17413" name="Rectangle 4" descr="Rectangle: Click to edit Master text styles&#10;Second level&#10;Third level&#10;Fourth level&#10;Fifth level"/>
          <p:cNvSpPr>
            <a:spLocks noChangeArrowheads="1"/>
          </p:cNvSpPr>
          <p:nvPr/>
        </p:nvSpPr>
        <p:spPr bwMode="auto">
          <a:xfrm>
            <a:off x="1295400" y="44958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110000"/>
              <a:buFont typeface="Wingdings" pitchFamily="2" charset="2"/>
              <a:buNone/>
            </a:pPr>
            <a:r>
              <a:rPr lang="zh-CN" altLang="en-US" sz="2400">
                <a:solidFill>
                  <a:schemeClr val="tx1"/>
                </a:solidFill>
                <a:latin typeface="Tahoma" pitchFamily="34" charset="0"/>
                <a:ea typeface="宋体" pitchFamily="2" charset="-122"/>
              </a:rPr>
              <a:t> </a:t>
            </a: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None/>
            </a:pPr>
            <a:endParaRPr lang="zh-CN" altLang="en-US" sz="1600" u="sng">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a:p>
            <a:pPr marL="342900" indent="-342900" eaLnBrk="1" hangingPunct="1">
              <a:spcBef>
                <a:spcPct val="20000"/>
              </a:spcBef>
              <a:buClr>
                <a:schemeClr val="hlink"/>
              </a:buClr>
              <a:buSzPct val="110000"/>
              <a:buFont typeface="Wingdings" pitchFamily="2" charset="2"/>
              <a:buChar char="w"/>
            </a:pPr>
            <a:endParaRPr lang="zh-CN" altLang="en-US" sz="1600">
              <a:solidFill>
                <a:schemeClr val="tx1"/>
              </a:solidFill>
              <a:latin typeface="Tahoma" pitchFamily="34" charset="0"/>
              <a:ea typeface="宋体" pitchFamily="2" charset="-122"/>
            </a:endParaRPr>
          </a:p>
        </p:txBody>
      </p:sp>
      <p:sp>
        <p:nvSpPr>
          <p:cNvPr id="17414" name="Text Box 5"/>
          <p:cNvSpPr txBox="1">
            <a:spLocks noChangeArrowheads="1"/>
          </p:cNvSpPr>
          <p:nvPr/>
        </p:nvSpPr>
        <p:spPr bwMode="auto">
          <a:xfrm>
            <a:off x="609600" y="5638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endParaRPr lang="zh-CN" altLang="en-US" sz="2400">
              <a:solidFill>
                <a:srgbClr val="FF6600"/>
              </a:solidFill>
              <a:latin typeface="Tahoma" pitchFamily="34" charset="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3</a:t>
            </a:fld>
            <a:endParaRPr lang="en-US"/>
          </a:p>
        </p:txBody>
      </p:sp>
    </p:spTree>
    <p:extLst>
      <p:ext uri="{BB962C8B-B14F-4D97-AF65-F5344CB8AC3E}">
        <p14:creationId xmlns:p14="http://schemas.microsoft.com/office/powerpoint/2010/main" val="21244819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15925" y="76200"/>
            <a:ext cx="8359775" cy="914400"/>
          </a:xfrm>
        </p:spPr>
        <p:txBody>
          <a:bodyPr/>
          <a:lstStyle/>
          <a:p>
            <a:r>
              <a:rPr lang="en-US" altLang="zh-CN" dirty="0" smtClean="0">
                <a:ea typeface="宋体" pitchFamily="2" charset="-122"/>
              </a:rPr>
              <a:t>Properties</a:t>
            </a:r>
            <a:endParaRPr lang="en-US" dirty="0" smtClean="0">
              <a:ea typeface="宋体" pitchFamily="2" charset="-122"/>
            </a:endParaRPr>
          </a:p>
        </p:txBody>
      </p:sp>
      <p:sp>
        <p:nvSpPr>
          <p:cNvPr id="18436" name="Rectangle 3"/>
          <p:cNvSpPr>
            <a:spLocks noGrp="1" noChangeArrowheads="1"/>
          </p:cNvSpPr>
          <p:nvPr>
            <p:ph type="body" idx="1"/>
          </p:nvPr>
        </p:nvSpPr>
        <p:spPr/>
        <p:txBody>
          <a:bodyPr/>
          <a:lstStyle/>
          <a:p>
            <a:r>
              <a:rPr lang="en-US" altLang="zh-CN" b="1" i="1" dirty="0" smtClean="0">
                <a:ea typeface="宋体" pitchFamily="2" charset="-122"/>
              </a:rPr>
              <a:t>Degree</a:t>
            </a:r>
            <a:r>
              <a:rPr lang="en-US" altLang="zh-CN" i="1" dirty="0" smtClean="0">
                <a:ea typeface="宋体" pitchFamily="2" charset="-122"/>
              </a:rPr>
              <a:t> </a:t>
            </a:r>
            <a:r>
              <a:rPr lang="en-US" altLang="zh-CN" dirty="0" smtClean="0">
                <a:ea typeface="宋体" pitchFamily="2" charset="-122"/>
              </a:rPr>
              <a:t>of a vertex is a number of edges attached to it (if directed – incoming and outgoing degree)</a:t>
            </a:r>
          </a:p>
          <a:p>
            <a:r>
              <a:rPr lang="en-US" altLang="zh-CN" b="1" i="1" dirty="0" smtClean="0">
                <a:ea typeface="宋体" pitchFamily="2" charset="-122"/>
              </a:rPr>
              <a:t>Geodesic </a:t>
            </a:r>
            <a:r>
              <a:rPr lang="en-US" altLang="zh-CN" dirty="0" smtClean="0">
                <a:ea typeface="宋体" pitchFamily="2" charset="-122"/>
              </a:rPr>
              <a:t>path – the shortest path from one node to another (measured in nodes)</a:t>
            </a:r>
          </a:p>
          <a:p>
            <a:r>
              <a:rPr lang="en-US" altLang="zh-CN" b="1" i="1" dirty="0" smtClean="0">
                <a:ea typeface="宋体" pitchFamily="2" charset="-122"/>
              </a:rPr>
              <a:t>Diameter </a:t>
            </a:r>
            <a:r>
              <a:rPr lang="en-US" altLang="zh-CN" dirty="0" smtClean="0">
                <a:ea typeface="宋体" pitchFamily="2" charset="-122"/>
              </a:rPr>
              <a:t>of the network – the longest geodesic path between any two vertices (not mean)</a:t>
            </a:r>
          </a:p>
          <a:p>
            <a:r>
              <a:rPr lang="en-US" altLang="zh-CN" b="1" i="1" dirty="0" smtClean="0">
                <a:ea typeface="宋体" pitchFamily="2" charset="-122"/>
              </a:rPr>
              <a:t>Average geodesic </a:t>
            </a:r>
            <a:r>
              <a:rPr lang="en-US" altLang="zh-CN" i="1" dirty="0" smtClean="0">
                <a:ea typeface="宋体" pitchFamily="2" charset="-122"/>
              </a:rPr>
              <a:t>path length</a:t>
            </a:r>
            <a:endParaRPr lang="en-US" i="1" dirty="0" smtClean="0"/>
          </a:p>
        </p:txBody>
      </p:sp>
      <p:sp>
        <p:nvSpPr>
          <p:cNvPr id="2" name="Slide Number Placeholder 1"/>
          <p:cNvSpPr>
            <a:spLocks noGrp="1"/>
          </p:cNvSpPr>
          <p:nvPr>
            <p:ph type="sldNum" sz="quarter" idx="12"/>
          </p:nvPr>
        </p:nvSpPr>
        <p:spPr/>
        <p:txBody>
          <a:bodyPr/>
          <a:lstStyle/>
          <a:p>
            <a:fld id="{C2FFFFA8-C424-3D40-8C75-649CC0B3824F}" type="slidenum">
              <a:rPr lang="en-US" smtClean="0"/>
              <a:pPr/>
              <a:t>4</a:t>
            </a:fld>
            <a:endParaRPr lang="en-US"/>
          </a:p>
        </p:txBody>
      </p:sp>
    </p:spTree>
    <p:extLst>
      <p:ext uri="{BB962C8B-B14F-4D97-AF65-F5344CB8AC3E}">
        <p14:creationId xmlns:p14="http://schemas.microsoft.com/office/powerpoint/2010/main" val="27758635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0"/>
            <a:ext cx="8359775" cy="914400"/>
          </a:xfrm>
        </p:spPr>
        <p:txBody>
          <a:bodyPr/>
          <a:lstStyle/>
          <a:p>
            <a:r>
              <a:rPr lang="en-US" altLang="zh-CN" dirty="0" smtClean="0">
                <a:ea typeface="宋体" pitchFamily="2" charset="-122"/>
              </a:rPr>
              <a:t>Random Graphs</a:t>
            </a:r>
          </a:p>
        </p:txBody>
      </p:sp>
      <p:sp>
        <p:nvSpPr>
          <p:cNvPr id="19460" name="Rectangle 3"/>
          <p:cNvSpPr>
            <a:spLocks noGrp="1" noChangeArrowheads="1"/>
          </p:cNvSpPr>
          <p:nvPr>
            <p:ph type="body" idx="1"/>
          </p:nvPr>
        </p:nvSpPr>
        <p:spPr>
          <a:xfrm>
            <a:off x="457200" y="1752600"/>
            <a:ext cx="8229600" cy="2971800"/>
          </a:xfrm>
        </p:spPr>
        <p:txBody>
          <a:bodyPr/>
          <a:lstStyle/>
          <a:p>
            <a:pPr>
              <a:buClr>
                <a:srgbClr val="666699"/>
              </a:buClr>
            </a:pPr>
            <a:r>
              <a:rPr lang="en-US" altLang="zh-CN" dirty="0" smtClean="0">
                <a:ea typeface="宋体" pitchFamily="2" charset="-122"/>
              </a:rPr>
              <a:t>Studied by P. </a:t>
            </a:r>
            <a:r>
              <a:rPr lang="en-US" altLang="zh-CN" dirty="0" err="1" smtClean="0">
                <a:ea typeface="宋体" pitchFamily="2" charset="-122"/>
              </a:rPr>
              <a:t>Erdös</a:t>
            </a:r>
            <a:r>
              <a:rPr lang="en-US" altLang="zh-CN" dirty="0" smtClean="0">
                <a:ea typeface="宋体" pitchFamily="2" charset="-122"/>
              </a:rPr>
              <a:t> A. </a:t>
            </a:r>
            <a:r>
              <a:rPr lang="en-US" altLang="zh-CN" dirty="0" err="1" smtClean="0">
                <a:ea typeface="宋体" pitchFamily="2" charset="-122"/>
              </a:rPr>
              <a:t>Rényi</a:t>
            </a:r>
            <a:r>
              <a:rPr lang="en-US" altLang="zh-CN" dirty="0" smtClean="0">
                <a:ea typeface="宋体" pitchFamily="2" charset="-122"/>
              </a:rPr>
              <a:t> in 1960s</a:t>
            </a:r>
          </a:p>
          <a:p>
            <a:pPr>
              <a:buClr>
                <a:srgbClr val="666699"/>
              </a:buClr>
            </a:pPr>
            <a:r>
              <a:rPr lang="en-US" altLang="zh-CN" dirty="0" smtClean="0">
                <a:ea typeface="宋体" pitchFamily="2" charset="-122"/>
              </a:rPr>
              <a:t>How to build a random graph</a:t>
            </a:r>
          </a:p>
          <a:p>
            <a:pPr lvl="1">
              <a:buClr>
                <a:srgbClr val="666699"/>
              </a:buClr>
              <a:buFontTx/>
              <a:buChar char="•"/>
            </a:pPr>
            <a:r>
              <a:rPr lang="en-US" altLang="zh-CN" dirty="0" smtClean="0">
                <a:ea typeface="宋体" pitchFamily="2" charset="-122"/>
              </a:rPr>
              <a:t>Take </a:t>
            </a:r>
            <a:r>
              <a:rPr lang="en-US" altLang="zh-CN" i="1" dirty="0" smtClean="0">
                <a:ea typeface="宋体" pitchFamily="2" charset="-122"/>
              </a:rPr>
              <a:t>n </a:t>
            </a:r>
            <a:r>
              <a:rPr lang="en-US" altLang="zh-CN" dirty="0" smtClean="0">
                <a:ea typeface="宋体" pitchFamily="2" charset="-122"/>
              </a:rPr>
              <a:t>vertices</a:t>
            </a:r>
          </a:p>
          <a:p>
            <a:pPr lvl="1">
              <a:buClr>
                <a:srgbClr val="666699"/>
              </a:buClr>
              <a:buFontTx/>
              <a:buChar char="•"/>
            </a:pPr>
            <a:r>
              <a:rPr lang="en-US" altLang="zh-CN" dirty="0" smtClean="0">
                <a:ea typeface="宋体" pitchFamily="2" charset="-122"/>
              </a:rPr>
              <a:t>Connect each pair of vertices with an edge with some probability </a:t>
            </a:r>
            <a:r>
              <a:rPr lang="en-US" altLang="zh-CN" i="1" dirty="0" smtClean="0">
                <a:ea typeface="宋体" pitchFamily="2" charset="-122"/>
              </a:rPr>
              <a:t>p</a:t>
            </a:r>
          </a:p>
          <a:p>
            <a:pPr>
              <a:buClr>
                <a:srgbClr val="666699"/>
              </a:buClr>
            </a:pPr>
            <a:r>
              <a:rPr lang="en-US" altLang="zh-CN" dirty="0" smtClean="0">
                <a:ea typeface="宋体" pitchFamily="2" charset="-122"/>
              </a:rPr>
              <a:t>There are </a:t>
            </a:r>
            <a:r>
              <a:rPr lang="en-US" altLang="zh-CN" i="1" dirty="0" smtClean="0">
                <a:ea typeface="宋体" pitchFamily="2" charset="-122"/>
              </a:rPr>
              <a:t>n</a:t>
            </a:r>
            <a:r>
              <a:rPr lang="en-US" altLang="zh-CN" dirty="0" smtClean="0">
                <a:ea typeface="宋体" pitchFamily="2" charset="-122"/>
              </a:rPr>
              <a:t>(</a:t>
            </a:r>
            <a:r>
              <a:rPr lang="en-US" altLang="zh-CN" i="1" dirty="0" smtClean="0">
                <a:ea typeface="宋体" pitchFamily="2" charset="-122"/>
              </a:rPr>
              <a:t>n</a:t>
            </a:r>
            <a:r>
              <a:rPr lang="en-US" altLang="zh-CN" i="1" dirty="0" smtClean="0">
                <a:latin typeface="Symbol" pitchFamily="18" charset="2"/>
                <a:ea typeface="宋体" pitchFamily="2" charset="-122"/>
              </a:rPr>
              <a:t>-</a:t>
            </a:r>
            <a:r>
              <a:rPr lang="en-US" altLang="zh-CN" dirty="0" smtClean="0">
                <a:ea typeface="宋体" pitchFamily="2" charset="-122"/>
              </a:rPr>
              <a:t>1)/2</a:t>
            </a:r>
            <a:r>
              <a:rPr lang="en-US" altLang="zh-CN" i="1" dirty="0" smtClean="0">
                <a:ea typeface="宋体" pitchFamily="2" charset="-122"/>
              </a:rPr>
              <a:t> </a:t>
            </a:r>
            <a:r>
              <a:rPr lang="en-US" altLang="zh-CN" dirty="0" smtClean="0">
                <a:ea typeface="宋体" pitchFamily="2" charset="-122"/>
              </a:rPr>
              <a:t>possible edges</a:t>
            </a:r>
          </a:p>
          <a:p>
            <a:pPr>
              <a:buClr>
                <a:srgbClr val="666699"/>
              </a:buClr>
            </a:pPr>
            <a:r>
              <a:rPr lang="en-US" altLang="zh-CN" dirty="0" smtClean="0">
                <a:ea typeface="宋体" pitchFamily="2" charset="-122"/>
              </a:rPr>
              <a:t>The mean number of edges per vertex is</a:t>
            </a:r>
          </a:p>
        </p:txBody>
      </p:sp>
      <p:graphicFrame>
        <p:nvGraphicFramePr>
          <p:cNvPr id="19461" name="Object 4"/>
          <p:cNvGraphicFramePr>
            <a:graphicFrameLocks noChangeAspect="1"/>
          </p:cNvGraphicFramePr>
          <p:nvPr>
            <p:extLst>
              <p:ext uri="{D42A27DB-BD31-4B8C-83A1-F6EECF244321}">
                <p14:modId xmlns:p14="http://schemas.microsoft.com/office/powerpoint/2010/main" val="2662621980"/>
              </p:ext>
            </p:extLst>
          </p:nvPr>
        </p:nvGraphicFramePr>
        <p:xfrm>
          <a:off x="2419863" y="4497560"/>
          <a:ext cx="3905455" cy="852916"/>
        </p:xfrm>
        <a:graphic>
          <a:graphicData uri="http://schemas.openxmlformats.org/presentationml/2006/ole">
            <mc:AlternateContent xmlns:mc="http://schemas.openxmlformats.org/markup-compatibility/2006">
              <mc:Choice xmlns:v="urn:schemas-microsoft-com:vml" Requires="v">
                <p:oleObj spid="_x0000_s1027" name="Equation" r:id="rId3" imgW="1803400" imgH="393700" progId="Equation.DSMT4">
                  <p:embed/>
                </p:oleObj>
              </mc:Choice>
              <mc:Fallback>
                <p:oleObj name="Equation" r:id="rId3" imgW="18034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863" y="4497560"/>
                        <a:ext cx="3905455" cy="852916"/>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5</a:t>
            </a:fld>
            <a:endParaRPr lang="en-US"/>
          </a:p>
        </p:txBody>
      </p:sp>
    </p:spTree>
    <p:extLst>
      <p:ext uri="{BB962C8B-B14F-4D97-AF65-F5344CB8AC3E}">
        <p14:creationId xmlns:p14="http://schemas.microsoft.com/office/powerpoint/2010/main" val="39361285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15925" y="76200"/>
            <a:ext cx="8359775" cy="914400"/>
          </a:xfrm>
        </p:spPr>
        <p:txBody>
          <a:bodyPr/>
          <a:lstStyle/>
          <a:p>
            <a:r>
              <a:rPr lang="en-US" dirty="0" smtClean="0"/>
              <a:t>Degree Distribution</a:t>
            </a:r>
          </a:p>
        </p:txBody>
      </p:sp>
      <p:sp>
        <p:nvSpPr>
          <p:cNvPr id="20484" name="Rectangle 3"/>
          <p:cNvSpPr>
            <a:spLocks noGrp="1" noChangeArrowheads="1"/>
          </p:cNvSpPr>
          <p:nvPr>
            <p:ph type="body" idx="1"/>
          </p:nvPr>
        </p:nvSpPr>
        <p:spPr/>
        <p:txBody>
          <a:bodyPr/>
          <a:lstStyle/>
          <a:p>
            <a:pPr>
              <a:buClr>
                <a:srgbClr val="666699"/>
              </a:buClr>
            </a:pPr>
            <a:r>
              <a:rPr lang="en-US" altLang="zh-CN" dirty="0" smtClean="0">
                <a:ea typeface="宋体" pitchFamily="2" charset="-122"/>
              </a:rPr>
              <a:t>Probability that a vertex of has degree </a:t>
            </a:r>
            <a:r>
              <a:rPr lang="en-US" altLang="zh-CN" i="1" dirty="0" smtClean="0">
                <a:ea typeface="宋体" pitchFamily="2" charset="-122"/>
              </a:rPr>
              <a:t>k </a:t>
            </a:r>
            <a:r>
              <a:rPr lang="en-US" altLang="zh-CN" dirty="0" smtClean="0">
                <a:ea typeface="宋体" pitchFamily="2" charset="-122"/>
              </a:rPr>
              <a:t>follows </a:t>
            </a:r>
            <a:r>
              <a:rPr lang="en-US" altLang="zh-CN" i="1" dirty="0" smtClean="0">
                <a:ea typeface="宋体" pitchFamily="2" charset="-122"/>
              </a:rPr>
              <a:t>binomial </a:t>
            </a:r>
            <a:r>
              <a:rPr lang="en-US" altLang="zh-CN" dirty="0" smtClean="0">
                <a:ea typeface="宋体" pitchFamily="2" charset="-122"/>
              </a:rPr>
              <a:t>distribution</a:t>
            </a:r>
          </a:p>
          <a:p>
            <a:pPr>
              <a:buClr>
                <a:srgbClr val="666699"/>
              </a:buClr>
            </a:pPr>
            <a:endParaRPr lang="en-US" altLang="zh-CN" dirty="0" smtClean="0">
              <a:ea typeface="宋体" pitchFamily="2" charset="-122"/>
            </a:endParaRPr>
          </a:p>
          <a:p>
            <a:pPr>
              <a:buClr>
                <a:srgbClr val="666699"/>
              </a:buClr>
            </a:pPr>
            <a:endParaRPr lang="en-US" altLang="zh-CN" dirty="0" smtClean="0">
              <a:ea typeface="宋体" pitchFamily="2" charset="-122"/>
            </a:endParaRPr>
          </a:p>
          <a:p>
            <a:pPr>
              <a:buClr>
                <a:srgbClr val="666699"/>
              </a:buClr>
            </a:pPr>
            <a:endParaRPr lang="en-US" altLang="zh-CN" dirty="0" smtClean="0">
              <a:ea typeface="宋体" pitchFamily="2" charset="-122"/>
            </a:endParaRPr>
          </a:p>
          <a:p>
            <a:pPr>
              <a:buClr>
                <a:srgbClr val="666699"/>
              </a:buClr>
            </a:pPr>
            <a:r>
              <a:rPr lang="en-US" altLang="zh-CN" dirty="0" smtClean="0">
                <a:ea typeface="宋体" pitchFamily="2" charset="-122"/>
              </a:rPr>
              <a:t>In the limit of </a:t>
            </a:r>
            <a:r>
              <a:rPr lang="en-US" altLang="zh-CN" i="1" dirty="0" smtClean="0">
                <a:ea typeface="宋体" pitchFamily="2" charset="-122"/>
              </a:rPr>
              <a:t>n</a:t>
            </a:r>
            <a:r>
              <a:rPr lang="en-US" altLang="zh-CN" dirty="0" smtClean="0">
                <a:ea typeface="宋体" pitchFamily="2" charset="-122"/>
              </a:rPr>
              <a:t> &gt;&gt; </a:t>
            </a:r>
            <a:r>
              <a:rPr lang="en-US" altLang="zh-CN" i="1" dirty="0" err="1" smtClean="0">
                <a:ea typeface="宋体" pitchFamily="2" charset="-122"/>
              </a:rPr>
              <a:t>kz</a:t>
            </a:r>
            <a:r>
              <a:rPr lang="en-US" altLang="zh-CN" dirty="0" smtClean="0">
                <a:ea typeface="宋体" pitchFamily="2" charset="-122"/>
              </a:rPr>
              <a:t>, Poisson distribution</a:t>
            </a:r>
          </a:p>
          <a:p>
            <a:pPr>
              <a:buClr>
                <a:srgbClr val="666699"/>
              </a:buClr>
            </a:pPr>
            <a:endParaRPr lang="en-US" altLang="zh-CN" dirty="0" smtClean="0">
              <a:ea typeface="宋体" pitchFamily="2" charset="-122"/>
            </a:endParaRPr>
          </a:p>
          <a:p>
            <a:endParaRPr lang="en-US" dirty="0" smtClean="0"/>
          </a:p>
          <a:p>
            <a:endParaRPr lang="en-US" dirty="0" smtClean="0"/>
          </a:p>
          <a:p>
            <a:pPr lvl="1"/>
            <a:r>
              <a:rPr lang="en-US" i="1" dirty="0" smtClean="0"/>
              <a:t>z</a:t>
            </a:r>
            <a:r>
              <a:rPr lang="en-US" dirty="0" smtClean="0"/>
              <a:t> is the mean</a:t>
            </a:r>
          </a:p>
        </p:txBody>
      </p:sp>
      <p:graphicFrame>
        <p:nvGraphicFramePr>
          <p:cNvPr id="20485" name="Object 4"/>
          <p:cNvGraphicFramePr>
            <a:graphicFrameLocks noChangeAspect="1"/>
          </p:cNvGraphicFramePr>
          <p:nvPr/>
        </p:nvGraphicFramePr>
        <p:xfrm>
          <a:off x="2819400" y="2362200"/>
          <a:ext cx="2819400" cy="804863"/>
        </p:xfrm>
        <a:graphic>
          <a:graphicData uri="http://schemas.openxmlformats.org/presentationml/2006/ole">
            <mc:AlternateContent xmlns:mc="http://schemas.openxmlformats.org/markup-compatibility/2006">
              <mc:Choice xmlns:v="urn:schemas-microsoft-com:vml" Requires="v">
                <p:oleObj spid="_x0000_s2052" name="Equation" r:id="rId3" imgW="1600200" imgH="457200" progId="Equation.DSMT4">
                  <p:embed/>
                </p:oleObj>
              </mc:Choice>
              <mc:Fallback>
                <p:oleObj name="Equation" r:id="rId3" imgW="16002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62200"/>
                        <a:ext cx="28194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5"/>
          <p:cNvGraphicFramePr>
            <a:graphicFrameLocks noChangeAspect="1"/>
          </p:cNvGraphicFramePr>
          <p:nvPr>
            <p:extLst>
              <p:ext uri="{D42A27DB-BD31-4B8C-83A1-F6EECF244321}">
                <p14:modId xmlns:p14="http://schemas.microsoft.com/office/powerpoint/2010/main" val="4016504462"/>
              </p:ext>
            </p:extLst>
          </p:nvPr>
        </p:nvGraphicFramePr>
        <p:xfrm>
          <a:off x="3733800" y="4178643"/>
          <a:ext cx="1230313" cy="738188"/>
        </p:xfrm>
        <a:graphic>
          <a:graphicData uri="http://schemas.openxmlformats.org/presentationml/2006/ole">
            <mc:AlternateContent xmlns:mc="http://schemas.openxmlformats.org/markup-compatibility/2006">
              <mc:Choice xmlns:v="urn:schemas-microsoft-com:vml" Requires="v">
                <p:oleObj spid="_x0000_s2053" name="Equation" r:id="rId5" imgW="698500" imgH="419100" progId="Equation.DSMT4">
                  <p:embed/>
                </p:oleObj>
              </mc:Choice>
              <mc:Fallback>
                <p:oleObj name="Equation" r:id="rId5" imgW="6985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178643"/>
                        <a:ext cx="1230313"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6</a:t>
            </a:fld>
            <a:endParaRPr lang="en-US"/>
          </a:p>
        </p:txBody>
      </p:sp>
    </p:spTree>
    <p:extLst>
      <p:ext uri="{BB962C8B-B14F-4D97-AF65-F5344CB8AC3E}">
        <p14:creationId xmlns:p14="http://schemas.microsoft.com/office/powerpoint/2010/main" val="13329830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76200"/>
            <a:ext cx="8359775" cy="914400"/>
          </a:xfrm>
        </p:spPr>
        <p:txBody>
          <a:bodyPr/>
          <a:lstStyle/>
          <a:p>
            <a:r>
              <a:rPr lang="zh-CN" altLang="zh-CN" dirty="0" smtClean="0">
                <a:ea typeface="宋体" pitchFamily="2" charset="-122"/>
              </a:rPr>
              <a:t>Erd</a:t>
            </a:r>
            <a:r>
              <a:rPr lang="zh-CN" altLang="zh-CN" dirty="0" smtClean="0">
                <a:latin typeface="Times New Roman" pitchFamily="18" charset="0"/>
                <a:ea typeface="宋体" pitchFamily="2" charset="-122"/>
              </a:rPr>
              <a:t>ö</a:t>
            </a:r>
            <a:r>
              <a:rPr lang="zh-CN" altLang="zh-CN" dirty="0" smtClean="0">
                <a:ea typeface="宋体" pitchFamily="2" charset="-122"/>
              </a:rPr>
              <a:t>s-R</a:t>
            </a:r>
            <a:r>
              <a:rPr lang="zh-CN" altLang="zh-CN" dirty="0" smtClean="0">
                <a:latin typeface="Times New Roman" pitchFamily="18" charset="0"/>
                <a:ea typeface="宋体" pitchFamily="2" charset="-122"/>
              </a:rPr>
              <a:t>é</a:t>
            </a:r>
            <a:r>
              <a:rPr lang="zh-CN" altLang="zh-CN" dirty="0" smtClean="0">
                <a:ea typeface="宋体" pitchFamily="2" charset="-122"/>
              </a:rPr>
              <a:t>nyi random graphs</a:t>
            </a:r>
            <a:endParaRPr lang="en-US" altLang="zh-CN" dirty="0" smtClean="0">
              <a:ea typeface="宋体" pitchFamily="2" charset="-122"/>
            </a:endParaRPr>
          </a:p>
        </p:txBody>
      </p:sp>
      <p:sp>
        <p:nvSpPr>
          <p:cNvPr id="21508" name="Rectangle 3"/>
          <p:cNvSpPr>
            <a:spLocks noChangeArrowheads="1"/>
          </p:cNvSpPr>
          <p:nvPr/>
        </p:nvSpPr>
        <p:spPr bwMode="auto">
          <a:xfrm>
            <a:off x="900113" y="2276475"/>
            <a:ext cx="77041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zh-CN" sz="1800">
              <a:solidFill>
                <a:schemeClr val="tx1"/>
              </a:solidFill>
              <a:ea typeface="宋体" pitchFamily="2" charset="-122"/>
            </a:endParaRPr>
          </a:p>
          <a:p>
            <a:pPr eaLnBrk="1" hangingPunct="1"/>
            <a:endParaRPr lang="en-US" altLang="zh-CN" sz="1800">
              <a:solidFill>
                <a:schemeClr val="tx1"/>
              </a:solidFill>
              <a:ea typeface="宋体" pitchFamily="2" charset="-122"/>
            </a:endParaRPr>
          </a:p>
          <a:p>
            <a:pPr eaLnBrk="1" hangingPunct="1"/>
            <a:endParaRPr lang="en-US" altLang="zh-CN" sz="1800">
              <a:solidFill>
                <a:schemeClr val="tx1"/>
              </a:solidFill>
              <a:ea typeface="宋体" pitchFamily="2" charset="-122"/>
            </a:endParaRPr>
          </a:p>
          <a:p>
            <a:pPr eaLnBrk="1" hangingPunct="1"/>
            <a:endParaRPr lang="en-US" altLang="zh-CN" sz="1800">
              <a:solidFill>
                <a:schemeClr val="tx1"/>
              </a:solidFill>
              <a:ea typeface="宋体" pitchFamily="2" charset="-122"/>
            </a:endParaRPr>
          </a:p>
        </p:txBody>
      </p:sp>
      <p:sp>
        <p:nvSpPr>
          <p:cNvPr id="21509" name="Rectangle 4"/>
          <p:cNvSpPr>
            <a:spLocks noChangeArrowheads="1"/>
          </p:cNvSpPr>
          <p:nvPr/>
        </p:nvSpPr>
        <p:spPr bwMode="auto">
          <a:xfrm>
            <a:off x="533400" y="1676400"/>
            <a:ext cx="8242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Clr>
                <a:srgbClr val="FF3300"/>
              </a:buClr>
              <a:buFont typeface="Arial" charset="0"/>
              <a:buChar char="•"/>
            </a:pPr>
            <a:r>
              <a:rPr lang="en-US" altLang="zh-CN" sz="2400" dirty="0">
                <a:solidFill>
                  <a:schemeClr val="tx1"/>
                </a:solidFill>
                <a:ea typeface="宋体" pitchFamily="2" charset="-122"/>
              </a:rPr>
              <a:t>Reminder: take </a:t>
            </a:r>
            <a:r>
              <a:rPr lang="en-US" altLang="zh-CN" sz="2400" i="1" dirty="0">
                <a:solidFill>
                  <a:schemeClr val="tx1"/>
                </a:solidFill>
                <a:ea typeface="宋体" pitchFamily="2" charset="-122"/>
              </a:rPr>
              <a:t>N </a:t>
            </a:r>
            <a:r>
              <a:rPr lang="en-US" altLang="zh-CN" sz="2400" dirty="0">
                <a:solidFill>
                  <a:schemeClr val="tx1"/>
                </a:solidFill>
                <a:ea typeface="宋体" pitchFamily="2" charset="-122"/>
              </a:rPr>
              <a:t>nodes, connect each pair with some probability </a:t>
            </a:r>
            <a:r>
              <a:rPr lang="en-US" altLang="zh-CN" sz="2400" i="1" dirty="0">
                <a:solidFill>
                  <a:schemeClr val="tx1"/>
                </a:solidFill>
                <a:ea typeface="宋体" pitchFamily="2" charset="-122"/>
              </a:rPr>
              <a:t>p</a:t>
            </a:r>
          </a:p>
          <a:p>
            <a:pPr eaLnBrk="1" hangingPunct="1">
              <a:buClr>
                <a:srgbClr val="FF3300"/>
              </a:buClr>
            </a:pPr>
            <a:endParaRPr lang="en-US" altLang="zh-CN" sz="2400" i="1" dirty="0">
              <a:solidFill>
                <a:schemeClr val="tx1"/>
              </a:solidFill>
              <a:ea typeface="宋体" pitchFamily="2" charset="-122"/>
            </a:endParaRPr>
          </a:p>
          <a:p>
            <a:pPr marL="342900" indent="-342900" eaLnBrk="1" hangingPunct="1">
              <a:buClr>
                <a:srgbClr val="FF3300"/>
              </a:buClr>
              <a:buFont typeface="Arial" charset="0"/>
              <a:buChar char="•"/>
            </a:pPr>
            <a:r>
              <a:rPr lang="en-US" altLang="zh-CN" sz="2400" dirty="0">
                <a:solidFill>
                  <a:schemeClr val="tx1"/>
                </a:solidFill>
                <a:ea typeface="宋体" pitchFamily="2" charset="-122"/>
              </a:rPr>
              <a:t>If </a:t>
            </a:r>
            <a:r>
              <a:rPr lang="en-US" altLang="zh-CN" sz="2400" i="1" dirty="0">
                <a:solidFill>
                  <a:schemeClr val="tx1"/>
                </a:solidFill>
                <a:ea typeface="宋体" pitchFamily="2" charset="-122"/>
              </a:rPr>
              <a:t>p </a:t>
            </a:r>
            <a:r>
              <a:rPr lang="en-US" altLang="zh-CN" sz="2400" dirty="0">
                <a:solidFill>
                  <a:schemeClr val="tx1"/>
                </a:solidFill>
                <a:ea typeface="宋体" pitchFamily="2" charset="-122"/>
              </a:rPr>
              <a:t>large enough large clusters appear, at </a:t>
            </a:r>
            <a:r>
              <a:rPr lang="en-US" altLang="zh-CN" sz="2400" i="1" dirty="0">
                <a:solidFill>
                  <a:schemeClr val="tx1"/>
                </a:solidFill>
                <a:ea typeface="宋体" pitchFamily="2" charset="-122"/>
              </a:rPr>
              <a:t>p=1 </a:t>
            </a:r>
            <a:r>
              <a:rPr lang="en-US" altLang="zh-CN" sz="2400" dirty="0">
                <a:solidFill>
                  <a:schemeClr val="tx1"/>
                </a:solidFill>
                <a:ea typeface="宋体" pitchFamily="2" charset="-122"/>
              </a:rPr>
              <a:t>graph is fully connected</a:t>
            </a:r>
          </a:p>
        </p:txBody>
      </p:sp>
      <p:pic>
        <p:nvPicPr>
          <p:cNvPr id="215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149725"/>
            <a:ext cx="424815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2FFFFA8-C424-3D40-8C75-649CC0B3824F}" type="slidenum">
              <a:rPr lang="en-US" smtClean="0"/>
              <a:pPr/>
              <a:t>7</a:t>
            </a:fld>
            <a:endParaRPr lang="en-US"/>
          </a:p>
        </p:txBody>
      </p:sp>
    </p:spTree>
    <p:extLst>
      <p:ext uri="{BB962C8B-B14F-4D97-AF65-F5344CB8AC3E}">
        <p14:creationId xmlns:p14="http://schemas.microsoft.com/office/powerpoint/2010/main" val="20296673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15925" y="76200"/>
            <a:ext cx="8359775" cy="914400"/>
          </a:xfrm>
        </p:spPr>
        <p:txBody>
          <a:bodyPr/>
          <a:lstStyle/>
          <a:p>
            <a:r>
              <a:rPr lang="en-US" altLang="zh-CN" dirty="0" smtClean="0">
                <a:ea typeface="宋体" pitchFamily="2" charset="-122"/>
              </a:rPr>
              <a:t>Characteristics</a:t>
            </a:r>
          </a:p>
        </p:txBody>
      </p:sp>
      <p:sp>
        <p:nvSpPr>
          <p:cNvPr id="22532" name="Rectangle 3"/>
          <p:cNvSpPr>
            <a:spLocks noGrp="1" noChangeArrowheads="1"/>
          </p:cNvSpPr>
          <p:nvPr>
            <p:ph type="body" idx="1"/>
          </p:nvPr>
        </p:nvSpPr>
        <p:spPr>
          <a:xfrm>
            <a:off x="457200" y="1138881"/>
            <a:ext cx="8153400" cy="5029200"/>
          </a:xfrm>
        </p:spPr>
        <p:txBody>
          <a:bodyPr/>
          <a:lstStyle/>
          <a:p>
            <a:pPr>
              <a:buClr>
                <a:srgbClr val="666699"/>
              </a:buClr>
            </a:pPr>
            <a:r>
              <a:rPr lang="en-US" altLang="zh-CN" dirty="0" smtClean="0">
                <a:ea typeface="宋体" pitchFamily="2" charset="-122"/>
              </a:rPr>
              <a:t>Small-world effect (</a:t>
            </a:r>
            <a:r>
              <a:rPr lang="en-US" altLang="zh-CN" dirty="0" err="1" smtClean="0">
                <a:ea typeface="宋体" pitchFamily="2" charset="-122"/>
              </a:rPr>
              <a:t>Milgram</a:t>
            </a:r>
            <a:r>
              <a:rPr lang="en-US" altLang="zh-CN" dirty="0" smtClean="0">
                <a:ea typeface="宋体" pitchFamily="2" charset="-122"/>
              </a:rPr>
              <a:t> 60s)</a:t>
            </a:r>
          </a:p>
          <a:p>
            <a:pPr lvl="1">
              <a:buClr>
                <a:srgbClr val="666699"/>
              </a:buClr>
              <a:buFontTx/>
              <a:buChar char="•"/>
            </a:pPr>
            <a:r>
              <a:rPr lang="zh-CN" altLang="en-US" dirty="0" smtClean="0">
                <a:ea typeface="宋体" pitchFamily="2" charset="-122"/>
              </a:rPr>
              <a:t>D</a:t>
            </a:r>
            <a:r>
              <a:rPr lang="en-US" altLang="zh-CN" dirty="0" err="1" smtClean="0">
                <a:ea typeface="宋体" pitchFamily="2" charset="-122"/>
              </a:rPr>
              <a:t>iameter</a:t>
            </a:r>
            <a:r>
              <a:rPr lang="en-US" altLang="zh-CN" dirty="0" smtClean="0">
                <a:ea typeface="宋体" pitchFamily="2" charset="-122"/>
              </a:rPr>
              <a:t> (</a:t>
            </a:r>
            <a:r>
              <a:rPr lang="en-US" altLang="zh-CN" dirty="0" err="1" smtClean="0">
                <a:ea typeface="宋体" pitchFamily="2" charset="-122"/>
              </a:rPr>
              <a:t>Bollobas</a:t>
            </a:r>
            <a:r>
              <a:rPr lang="en-US" altLang="zh-CN" dirty="0" smtClean="0">
                <a:ea typeface="宋体" pitchFamily="2" charset="-122"/>
              </a:rPr>
              <a:t>)</a:t>
            </a:r>
          </a:p>
          <a:p>
            <a:pPr lvl="1">
              <a:buClr>
                <a:srgbClr val="666699"/>
              </a:buClr>
              <a:buFontTx/>
              <a:buChar char="•"/>
            </a:pPr>
            <a:r>
              <a:rPr lang="zh-CN" altLang="en-US" dirty="0" smtClean="0">
                <a:ea typeface="宋体" pitchFamily="2" charset="-122"/>
              </a:rPr>
              <a:t>A</a:t>
            </a:r>
            <a:r>
              <a:rPr lang="en-US" altLang="zh-CN" dirty="0" err="1" smtClean="0">
                <a:ea typeface="宋体" pitchFamily="2" charset="-122"/>
              </a:rPr>
              <a:t>verage</a:t>
            </a:r>
            <a:r>
              <a:rPr lang="en-US" altLang="zh-CN" dirty="0" smtClean="0">
                <a:ea typeface="宋体" pitchFamily="2" charset="-122"/>
              </a:rPr>
              <a:t> vertex-vertex distance</a:t>
            </a:r>
          </a:p>
          <a:p>
            <a:pPr lvl="1">
              <a:buClr>
                <a:srgbClr val="666699"/>
              </a:buClr>
              <a:buFontTx/>
              <a:buChar char="•"/>
            </a:pPr>
            <a:r>
              <a:rPr lang="en-US" altLang="zh-CN" dirty="0" smtClean="0">
                <a:ea typeface="宋体" pitchFamily="2" charset="-122"/>
              </a:rPr>
              <a:t>Grows slowly (logarithmically with the size)</a:t>
            </a:r>
          </a:p>
          <a:p>
            <a:pPr>
              <a:buClr>
                <a:srgbClr val="666699"/>
              </a:buClr>
            </a:pPr>
            <a:r>
              <a:rPr lang="zh-CN" altLang="en-US" dirty="0" smtClean="0">
                <a:ea typeface="宋体" pitchFamily="2" charset="-122"/>
              </a:rPr>
              <a:t>S</a:t>
            </a:r>
            <a:r>
              <a:rPr lang="zh-CN" altLang="zh-CN" dirty="0" smtClean="0">
                <a:ea typeface="宋体" pitchFamily="2" charset="-122"/>
              </a:rPr>
              <a:t>ome inaccuracies</a:t>
            </a:r>
            <a:r>
              <a:rPr lang="en-US" altLang="zh-CN" dirty="0" smtClean="0">
                <a:ea typeface="宋体" pitchFamily="2" charset="-122"/>
              </a:rPr>
              <a:t> describing </a:t>
            </a:r>
            <a:r>
              <a:rPr lang="zh-CN" altLang="zh-CN" dirty="0" smtClean="0">
                <a:ea typeface="宋体" pitchFamily="2" charset="-122"/>
              </a:rPr>
              <a:t>real</a:t>
            </a:r>
            <a:r>
              <a:rPr lang="zh-CN" altLang="en-US" dirty="0" smtClean="0">
                <a:ea typeface="宋体" pitchFamily="2" charset="-122"/>
              </a:rPr>
              <a:t>-</a:t>
            </a:r>
            <a:r>
              <a:rPr lang="zh-CN" altLang="zh-CN" dirty="0" smtClean="0">
                <a:ea typeface="宋体" pitchFamily="2" charset="-122"/>
              </a:rPr>
              <a:t>world networks </a:t>
            </a:r>
          </a:p>
          <a:p>
            <a:pPr lvl="1">
              <a:buClr>
                <a:srgbClr val="666699"/>
              </a:buClr>
              <a:buFontTx/>
              <a:buChar char="•"/>
            </a:pPr>
            <a:r>
              <a:rPr lang="zh-CN" altLang="en-US" dirty="0" smtClean="0">
                <a:ea typeface="宋体" pitchFamily="2" charset="-122"/>
              </a:rPr>
              <a:t>D</a:t>
            </a:r>
            <a:r>
              <a:rPr lang="en-US" altLang="zh-CN" dirty="0" err="1" smtClean="0">
                <a:ea typeface="宋体" pitchFamily="2" charset="-122"/>
              </a:rPr>
              <a:t>egree</a:t>
            </a:r>
            <a:r>
              <a:rPr lang="en-US" altLang="zh-CN" dirty="0" smtClean="0">
                <a:ea typeface="宋体" pitchFamily="2" charset="-122"/>
              </a:rPr>
              <a:t> distribution (not Poisson!)</a:t>
            </a:r>
          </a:p>
          <a:p>
            <a:pPr lvl="1">
              <a:buClr>
                <a:srgbClr val="666699"/>
              </a:buClr>
              <a:buFontTx/>
              <a:buChar char="•"/>
            </a:pPr>
            <a:r>
              <a:rPr lang="en-US" altLang="zh-CN" dirty="0" smtClean="0">
                <a:ea typeface="宋体" pitchFamily="2" charset="-122"/>
              </a:rPr>
              <a:t>Clustering (Network transitivity)</a:t>
            </a:r>
          </a:p>
          <a:p>
            <a:pPr lvl="2">
              <a:buClr>
                <a:srgbClr val="666699"/>
              </a:buClr>
            </a:pPr>
            <a:r>
              <a:rPr lang="zh-CN" altLang="zh-CN" sz="2000" dirty="0" smtClean="0">
                <a:ea typeface="宋体" pitchFamily="2" charset="-122"/>
              </a:rPr>
              <a:t>If A and B have a common friend C it is more likely that they themselves will</a:t>
            </a:r>
            <a:r>
              <a:rPr lang="zh-CN" altLang="en-US" sz="2000" dirty="0" smtClean="0">
                <a:ea typeface="宋体" pitchFamily="2" charset="-122"/>
              </a:rPr>
              <a:t> </a:t>
            </a:r>
            <a:r>
              <a:rPr lang="zh-CN" altLang="zh-CN" sz="2000" dirty="0" smtClean="0">
                <a:ea typeface="宋体" pitchFamily="2" charset="-122"/>
              </a:rPr>
              <a:t>be friends</a:t>
            </a:r>
            <a:r>
              <a:rPr lang="zh-CN" altLang="en-US" sz="2000" dirty="0" smtClean="0">
                <a:ea typeface="宋体" pitchFamily="2" charset="-122"/>
              </a:rPr>
              <a:t>.</a:t>
            </a:r>
            <a:endParaRPr lang="zh-CN" altLang="zh-CN" sz="2000" dirty="0" smtClean="0">
              <a:ea typeface="宋体" pitchFamily="2" charset="-122"/>
            </a:endParaRPr>
          </a:p>
          <a:p>
            <a:pPr lvl="2">
              <a:buClr>
                <a:srgbClr val="666699"/>
              </a:buClr>
            </a:pPr>
            <a:r>
              <a:rPr lang="en-US" altLang="zh-CN" sz="2000" dirty="0" smtClean="0">
                <a:ea typeface="宋体" pitchFamily="2" charset="-122"/>
              </a:rPr>
              <a:t>Random graph : </a:t>
            </a:r>
            <a:r>
              <a:rPr lang="en-US" altLang="zh-CN" sz="2000" i="1" dirty="0" smtClean="0">
                <a:ea typeface="宋体" pitchFamily="2" charset="-122"/>
              </a:rPr>
              <a:t>z</a:t>
            </a:r>
            <a:r>
              <a:rPr lang="en-US" altLang="zh-CN" sz="2000" dirty="0" smtClean="0">
                <a:ea typeface="宋体" pitchFamily="2" charset="-122"/>
              </a:rPr>
              <a:t> / </a:t>
            </a:r>
            <a:r>
              <a:rPr lang="en-US" altLang="zh-CN" sz="2000" i="1" dirty="0" smtClean="0">
                <a:ea typeface="宋体" pitchFamily="2" charset="-122"/>
              </a:rPr>
              <a:t>n</a:t>
            </a:r>
            <a:endParaRPr lang="zh-CN" altLang="en-US" sz="2000" i="1" dirty="0" smtClean="0">
              <a:ea typeface="宋体" pitchFamily="2" charset="-122"/>
            </a:endParaRPr>
          </a:p>
          <a:p>
            <a:pPr lvl="2">
              <a:buClr>
                <a:srgbClr val="666699"/>
              </a:buClr>
            </a:pPr>
            <a:r>
              <a:rPr lang="zh-CN" altLang="zh-CN" sz="2000" dirty="0" smtClean="0">
                <a:ea typeface="宋体" pitchFamily="2" charset="-122"/>
              </a:rPr>
              <a:t>social networks, biological networks in nature,</a:t>
            </a:r>
            <a:r>
              <a:rPr lang="zh-CN" altLang="en-US" sz="2000" dirty="0" smtClean="0">
                <a:ea typeface="宋体" pitchFamily="2" charset="-122"/>
              </a:rPr>
              <a:t> </a:t>
            </a:r>
            <a:r>
              <a:rPr lang="zh-CN" altLang="zh-CN" sz="2000" dirty="0" smtClean="0">
                <a:ea typeface="宋体" pitchFamily="2" charset="-122"/>
              </a:rPr>
              <a:t>artificial networks – power grid, WWW</a:t>
            </a:r>
            <a:r>
              <a:rPr lang="zh-CN" altLang="en-US" sz="2000" dirty="0" smtClean="0">
                <a:ea typeface="宋体" pitchFamily="2" charset="-122"/>
              </a:rPr>
              <a:t> </a:t>
            </a:r>
            <a:r>
              <a:rPr lang="en-US" altLang="zh-CN" sz="2000" dirty="0" smtClean="0">
                <a:ea typeface="宋体" pitchFamily="2" charset="-122"/>
              </a:rPr>
              <a:t>ranging from 0.08 to 0.59</a:t>
            </a:r>
            <a:endParaRPr lang="zh-CN" altLang="en-US" sz="2000" dirty="0" smtClean="0">
              <a:ea typeface="宋体" pitchFamily="2" charset="-122"/>
            </a:endParaRPr>
          </a:p>
        </p:txBody>
      </p:sp>
      <p:sp>
        <p:nvSpPr>
          <p:cNvPr id="2" name="Slide Number Placeholder 1"/>
          <p:cNvSpPr>
            <a:spLocks noGrp="1"/>
          </p:cNvSpPr>
          <p:nvPr>
            <p:ph type="sldNum" sz="quarter" idx="12"/>
          </p:nvPr>
        </p:nvSpPr>
        <p:spPr/>
        <p:txBody>
          <a:bodyPr/>
          <a:lstStyle/>
          <a:p>
            <a:fld id="{C2FFFFA8-C424-3D40-8C75-649CC0B3824F}" type="slidenum">
              <a:rPr lang="en-US" smtClean="0"/>
              <a:pPr/>
              <a:t>8</a:t>
            </a:fld>
            <a:endParaRPr lang="en-US"/>
          </a:p>
        </p:txBody>
      </p:sp>
    </p:spTree>
    <p:extLst>
      <p:ext uri="{BB962C8B-B14F-4D97-AF65-F5344CB8AC3E}">
        <p14:creationId xmlns:p14="http://schemas.microsoft.com/office/powerpoint/2010/main" val="6114259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15925" y="76200"/>
            <a:ext cx="8359775" cy="914400"/>
          </a:xfrm>
        </p:spPr>
        <p:txBody>
          <a:bodyPr/>
          <a:lstStyle/>
          <a:p>
            <a:r>
              <a:rPr lang="en-US" dirty="0" smtClean="0"/>
              <a:t>Clustering</a:t>
            </a:r>
          </a:p>
        </p:txBody>
      </p:sp>
      <p:sp>
        <p:nvSpPr>
          <p:cNvPr id="23556" name="Rectangle 3"/>
          <p:cNvSpPr>
            <a:spLocks noGrp="1" noChangeArrowheads="1"/>
          </p:cNvSpPr>
          <p:nvPr>
            <p:ph type="body" idx="1"/>
          </p:nvPr>
        </p:nvSpPr>
        <p:spPr>
          <a:xfrm>
            <a:off x="304800" y="1017373"/>
            <a:ext cx="8470900" cy="2924432"/>
          </a:xfrm>
        </p:spPr>
        <p:txBody>
          <a:bodyPr/>
          <a:lstStyle/>
          <a:p>
            <a:pPr marL="609600" indent="-609600">
              <a:buClr>
                <a:srgbClr val="666699"/>
              </a:buClr>
            </a:pPr>
            <a:r>
              <a:rPr lang="en-US" altLang="zh-CN" sz="2000" dirty="0" smtClean="0">
                <a:ea typeface="宋体" pitchFamily="2" charset="-122"/>
              </a:rPr>
              <a:t>If A is connected to B, and B is connected to C, then it is likely that A is connected to C</a:t>
            </a:r>
          </a:p>
          <a:p>
            <a:pPr marL="609600" indent="-609600">
              <a:buClr>
                <a:srgbClr val="666699"/>
              </a:buClr>
            </a:pPr>
            <a:r>
              <a:rPr lang="en-US" altLang="zh-CN" sz="2000" dirty="0" smtClean="0">
                <a:ea typeface="宋体" pitchFamily="2" charset="-122"/>
              </a:rPr>
              <a:t>“A friend of your friend is your friend”</a:t>
            </a:r>
          </a:p>
          <a:p>
            <a:pPr marL="609600" indent="-609600">
              <a:buClr>
                <a:srgbClr val="666699"/>
              </a:buClr>
            </a:pPr>
            <a:r>
              <a:rPr lang="en-US" altLang="zh-CN" sz="2000" dirty="0" smtClean="0">
                <a:ea typeface="宋体" pitchFamily="2" charset="-122"/>
              </a:rPr>
              <a:t>The average fraction of a node’s neighbor pairs that are also neighbors each other</a:t>
            </a:r>
          </a:p>
          <a:p>
            <a:pPr marL="609600" indent="-609600">
              <a:buClr>
                <a:srgbClr val="666699"/>
              </a:buClr>
            </a:pPr>
            <a:r>
              <a:rPr lang="en-US" altLang="zh-CN" sz="2000" dirty="0" smtClean="0">
                <a:ea typeface="宋体" pitchFamily="2" charset="-122"/>
              </a:rPr>
              <a:t>Count up the total number of pairs of vertices on the entire graph that have a common neighbor and the total number of such pairs that are also themselves connected, and divide the one by the other</a:t>
            </a:r>
          </a:p>
          <a:p>
            <a:pPr marL="609600" indent="-609600">
              <a:buClr>
                <a:srgbClr val="666699"/>
              </a:buClr>
            </a:pPr>
            <a:endParaRPr lang="en-US" altLang="zh-CN" sz="2000" dirty="0" smtClean="0">
              <a:ea typeface="宋体" pitchFamily="2" charset="-122"/>
            </a:endParaRPr>
          </a:p>
          <a:p>
            <a:pPr marL="990600" lvl="1" indent="-533400">
              <a:buClr>
                <a:srgbClr val="666699"/>
              </a:buClr>
              <a:buFontTx/>
              <a:buChar char="•"/>
            </a:pPr>
            <a:endParaRPr lang="en-US" altLang="zh-CN" dirty="0" smtClean="0">
              <a:ea typeface="宋体" pitchFamily="2" charset="-122"/>
            </a:endParaRPr>
          </a:p>
          <a:p>
            <a:pPr marL="990600" lvl="1" indent="-533400">
              <a:buClr>
                <a:srgbClr val="666699"/>
              </a:buClr>
              <a:buFontTx/>
              <a:buChar char="•"/>
            </a:pPr>
            <a:endParaRPr lang="en-US" altLang="zh-CN" dirty="0" smtClean="0">
              <a:ea typeface="宋体" pitchFamily="2" charset="-122"/>
            </a:endParaRPr>
          </a:p>
          <a:p>
            <a:pPr marL="990600" lvl="1" indent="-533400">
              <a:buClr>
                <a:srgbClr val="666699"/>
              </a:buClr>
              <a:buFontTx/>
              <a:buChar char="•"/>
            </a:pPr>
            <a:endParaRPr lang="en-US" altLang="zh-CN" dirty="0" smtClean="0">
              <a:ea typeface="宋体" pitchFamily="2" charset="-122"/>
            </a:endParaRPr>
          </a:p>
          <a:p>
            <a:pPr marL="990600" lvl="1" indent="-533400">
              <a:buClr>
                <a:srgbClr val="666699"/>
              </a:buClr>
              <a:buFontTx/>
              <a:buChar char="•"/>
            </a:pPr>
            <a:endParaRPr lang="zh-CN" altLang="en-US" dirty="0" smtClean="0">
              <a:ea typeface="宋体" pitchFamily="2" charset="-122"/>
            </a:endParaRPr>
          </a:p>
        </p:txBody>
      </p:sp>
      <p:graphicFrame>
        <p:nvGraphicFramePr>
          <p:cNvPr id="23557" name="Object 4"/>
          <p:cNvGraphicFramePr>
            <a:graphicFrameLocks noGrp="1" noChangeAspect="1"/>
          </p:cNvGraphicFramePr>
          <p:nvPr>
            <p:ph sz="quarter" idx="4294967295"/>
            <p:extLst>
              <p:ext uri="{D42A27DB-BD31-4B8C-83A1-F6EECF244321}">
                <p14:modId xmlns:p14="http://schemas.microsoft.com/office/powerpoint/2010/main" val="1805505532"/>
              </p:ext>
            </p:extLst>
          </p:nvPr>
        </p:nvGraphicFramePr>
        <p:xfrm>
          <a:off x="257175" y="3941805"/>
          <a:ext cx="6372225" cy="779463"/>
        </p:xfrm>
        <a:graphic>
          <a:graphicData uri="http://schemas.openxmlformats.org/presentationml/2006/ole">
            <mc:AlternateContent xmlns:mc="http://schemas.openxmlformats.org/markup-compatibility/2006">
              <mc:Choice xmlns:v="urn:schemas-microsoft-com:vml" Requires="v">
                <p:oleObj spid="_x0000_s3076" name="Equation" r:id="rId3" imgW="3429000" imgH="419100" progId="Equation.DSMT4">
                  <p:embed/>
                </p:oleObj>
              </mc:Choice>
              <mc:Fallback>
                <p:oleObj name="Equation" r:id="rId3" imgW="34290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3941805"/>
                        <a:ext cx="6372225"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5"/>
          <p:cNvGraphicFramePr>
            <a:graphicFrameLocks noGrp="1" noChangeAspect="1"/>
          </p:cNvGraphicFramePr>
          <p:nvPr>
            <p:ph sz="quarter" idx="4294967295"/>
            <p:extLst>
              <p:ext uri="{D42A27DB-BD31-4B8C-83A1-F6EECF244321}">
                <p14:modId xmlns:p14="http://schemas.microsoft.com/office/powerpoint/2010/main" val="1289984425"/>
              </p:ext>
            </p:extLst>
          </p:nvPr>
        </p:nvGraphicFramePr>
        <p:xfrm>
          <a:off x="601362" y="5029200"/>
          <a:ext cx="5146675" cy="612775"/>
        </p:xfrm>
        <a:graphic>
          <a:graphicData uri="http://schemas.openxmlformats.org/presentationml/2006/ole">
            <mc:AlternateContent xmlns:mc="http://schemas.openxmlformats.org/markup-compatibility/2006">
              <mc:Choice xmlns:v="urn:schemas-microsoft-com:vml" Requires="v">
                <p:oleObj spid="_x0000_s3077" name="Equation" r:id="rId5" imgW="3098800" imgH="419100" progId="Equation.DSMT4">
                  <p:embed/>
                </p:oleObj>
              </mc:Choice>
              <mc:Fallback>
                <p:oleObj name="Equation" r:id="rId5" imgW="30988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362" y="5029200"/>
                        <a:ext cx="51466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419600"/>
            <a:ext cx="2366963" cy="159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0" name="Rectangle 7"/>
          <p:cNvSpPr>
            <a:spLocks noChangeArrowheads="1"/>
          </p:cNvSpPr>
          <p:nvPr/>
        </p:nvSpPr>
        <p:spPr bwMode="auto">
          <a:xfrm>
            <a:off x="6477000" y="5029200"/>
            <a:ext cx="381000"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C2FFFFA8-C424-3D40-8C75-649CC0B3824F}" type="slidenum">
              <a:rPr lang="en-US" smtClean="0"/>
              <a:pPr/>
              <a:t>9</a:t>
            </a:fld>
            <a:endParaRPr lang="en-US"/>
          </a:p>
        </p:txBody>
      </p:sp>
    </p:spTree>
    <p:extLst>
      <p:ext uri="{BB962C8B-B14F-4D97-AF65-F5344CB8AC3E}">
        <p14:creationId xmlns:p14="http://schemas.microsoft.com/office/powerpoint/2010/main" val="21055296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UW_Foster_Template(08)">
  <a:themeElements>
    <a:clrScheme name="UW">
      <a:dk1>
        <a:sysClr val="windowText" lastClr="000000"/>
      </a:dk1>
      <a:lt1>
        <a:sysClr val="window" lastClr="FFFFFF"/>
      </a:lt1>
      <a:dk2>
        <a:srgbClr val="361F6D"/>
      </a:dk2>
      <a:lt2>
        <a:srgbClr val="EEECE1"/>
      </a:lt2>
      <a:accent1>
        <a:srgbClr val="8B6DD5"/>
      </a:accent1>
      <a:accent2>
        <a:srgbClr val="C09F29"/>
      </a:accent2>
      <a:accent3>
        <a:srgbClr val="76923C"/>
      </a:accent3>
      <a:accent4>
        <a:srgbClr val="E1C971"/>
      </a:accent4>
      <a:accent5>
        <a:srgbClr val="C0504D"/>
      </a:accent5>
      <a:accent6>
        <a:srgbClr val="A5A5A5"/>
      </a:accent6>
      <a:hlink>
        <a:srgbClr val="6565FF"/>
      </a:hlink>
      <a:folHlink>
        <a:srgbClr val="E1C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CreateDate xmlns="http://schemas.microsoft.com/sharepoint/v3/fields" xsi:nil="true"/>
    <Foster_x0020_Site_x0020_Scope xmlns="c1357e76-0b28-4e31-8ecb-359ee2fb89b8">Intranet</Foster_x0020_Site_x0020_Scope>
    <Foster_x0020_Permission_x0020_Form xmlns="c1357e76-0b28-4e31-8ecb-359ee2fb89b8" xsi:nil="true"/>
    <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xmlns="c1357e76-0b28-4e31-8ecb-359ee2fb89b8" xsi:nil="true"/>
    <Page_x0020_Location xmlns="c1357e76-0b28-4e31-8ecb-359ee2fb89b8">Brand</Page_x0020_Location>
    <Caption xmlns="c1357e76-0b28-4e31-8ecb-359ee2fb89b8" xsi:nil="true"/>
    <Source_x0020_Image xmlns="c1357e76-0b28-4e31-8ecb-359ee2fb89b8" xsi:nil="true"/>
    <Comment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Foster Image" ma:contentTypeID="0x010102007168C1E504710C418BCBC103E95F2EC9002BFA95CAE2C1FE4F91846C011935C9C0" ma:contentTypeVersion="10" ma:contentTypeDescription="Base image type that can include permission forms and be linked to a parent image for DRM meta data." ma:contentTypeScope="" ma:versionID="9d9c219a85f35f1b0368cb1a9e670a21">
  <xsd:schema xmlns:xsd="http://www.w3.org/2001/XMLSchema" xmlns:p="http://schemas.microsoft.com/office/2006/metadata/properties" xmlns:ns1="http://schemas.microsoft.com/sharepoint/v3" xmlns:ns2="c1357e76-0b28-4e31-8ecb-359ee2fb89b8" xmlns:ns3="http://schemas.microsoft.com/sharepoint/v3/fields" targetNamespace="http://schemas.microsoft.com/office/2006/metadata/properties" ma:root="true" ma:fieldsID="16942638d2c92723e9d52594fe8ce8fd" ns1:_="" ns2:_="" ns3:_="">
    <xsd:import namespace="http://schemas.microsoft.com/sharepoint/v3"/>
    <xsd:import namespace="c1357e76-0b28-4e31-8ecb-359ee2fb89b8"/>
    <xsd:import namespace="http://schemas.microsoft.com/sharepoint/v3/fields"/>
    <xsd:element name="properties">
      <xsd:complexType>
        <xsd:sequence>
          <xsd:element name="documentManagement">
            <xsd:complexType>
              <xsd:all>
                <xsd:element ref="ns2:Foster_x0020_Site_x0020_Scope" minOccurs="0"/>
                <xsd:element ref="ns2:Page_x0020_Location" minOccurs="0"/>
                <xsd:element ref="ns2:Source_x0020_Image" minOccurs="0"/>
                <xsd:element ref="ns2:Foster_x0020_Permission_x0020_Form" minOccurs="0"/>
                <xsd:element ref="ns2:Caption" minOccurs="0"/>
                <xsd:element ref="ns3:ImageCreateDate" minOccurs="0"/>
                <xsd:element ref="ns1:Comments" minOccurs="0"/>
                <xsd:element ref="ns2: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inOccurs="0"/>
                <xsd:element ref="ns3:ImageWidth" minOccurs="0"/>
                <xsd:element ref="ns3:ImageHeigh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9" nillable="true" ma:displayName="Comments" ma:internalName="Comments">
      <xsd:simpleType>
        <xsd:restriction base="dms:Note"/>
      </xsd:simpleType>
    </xsd:element>
  </xsd:schema>
  <xsd:schema xmlns:xsd="http://www.w3.org/2001/XMLSchema" xmlns:dms="http://schemas.microsoft.com/office/2006/documentManagement/types" targetNamespace="c1357e76-0b28-4e31-8ecb-359ee2fb89b8" elementFormDefault="qualified">
    <xsd:import namespace="http://schemas.microsoft.com/office/2006/documentManagement/types"/>
    <xsd:element name="Foster_x0020_Site_x0020_Scope" ma:index="2" nillable="true" ma:displayName="Foster Site Scope" ma:default="Intranet" ma:description="Choose &quot;Internet&quot; when this content should only show on the public facing sites.  Choose &quot;Intranet&quot; when it should only show on the foster Intranet.  Or choose &quot;Both&quot;" ma:format="Dropdown" ma:internalName="Foster_x0020_Site_x0020_Scope" ma:readOnly="false">
      <xsd:simpleType>
        <xsd:restriction base="dms:Choice">
          <xsd:enumeration value="Intranet"/>
          <xsd:enumeration value="Internet"/>
          <xsd:enumeration value="Both"/>
        </xsd:restriction>
      </xsd:simpleType>
    </xsd:element>
    <xsd:element name="Page_x0020_Location" ma:index="3" nillable="true" ma:displayName="Page Location" ma:default="Brand" ma:description="This needs to be set to identify the intended use of this image.  Examples would be &quot;Homepage&quot; or &quot;Program Center&quot;.  Please contact your site admin to have more choices made available." ma:format="Dropdown" ma:internalName="Page_x0020_Location">
      <xsd:simpleType>
        <xsd:restriction base="dms:Choice">
          <xsd:enumeration value="Brand"/>
          <xsd:enumeration value="Community"/>
          <xsd:enumeration value="Events"/>
          <xsd:enumeration value="Foster"/>
          <xsd:enumeration value="News"/>
          <xsd:enumeration value="Resources"/>
          <xsd:enumeration value="Source Image"/>
        </xsd:restriction>
      </xsd:simpleType>
    </xsd:element>
    <xsd:element name="Source_x0020_Image" ma:index="4" nillable="true" ma:displayName="Source Image" ma:description="If this image is an offspring of another image then please choose it's parent image here.  If you do this, then all of the digital rights information can be maintained at the source vs. each of it's offspring and DO NOT CONTINUE WITH THE REST OF THIS FORM." ma:list="4df537af-dc34-46d0-8cd8-8fecc12535e4" ma:internalName="Source_x0020_Image" ma:showField="Source_x0020_Image_x0020_Referrer" ma:web="c1357e76-0b28-4e31-8ecb-359ee2fb89b8">
      <xsd:simpleType>
        <xsd:restriction base="dms:Lookup"/>
      </xsd:simpleType>
    </xsd:element>
    <xsd:element name="Foster_x0020_Permission_x0020_Form" ma:index="5" nillable="true" ma:displayName="Foster Permission Form" ma:description="Select the form that details digital rights the Foster School has regarding use of this image.  Make sure you upload the document first to the &quot;Site Documents&quot; library." ma:list="ef214259-1bbf-4696-b8f4-9c398e796a81" ma:internalName="Foster_x0020_Permission_x0020_Form" ma:showField="Title" ma:web="c1357e76-0b28-4e31-8ecb-359ee2fb89b8">
      <xsd:simpleType>
        <xsd:restriction base="dms:Lookup"/>
      </xsd:simpleType>
    </xsd:element>
    <xsd:element name="Caption" ma:index="6" nillable="true" ma:displayName="Caption" ma:description="Caption for images." ma:internalName="Caption">
      <xsd:simpleType>
        <xsd:restriction base="dms:Text">
          <xsd:maxLength value="255"/>
        </xsd:restriction>
      </xsd:simpleType>
    </xsd:element>
    <xsd:element name="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a:index="11" nillable="true" ma:displayName="Photo Identification" ma:description="Enter the names of individuals in this photo from top left to right." ma:internalName="This_x0020_needs_x0020_to_x0020_be_x0020_set_x0020_to_x0020_identify_x0020_the_x0020_intended_x0020_use_x0020_of_x0020_this_x0020_image_x002e__x0020__x0020_Examples_x0020_would_x0020_be_x0020__x0022_Homepage_x0022__x0020_or_x0020__x0022_Program_x0020_Center_x0022__x002e__x0020__x0020_Please_x0020_contact_x0020_your_x0020_site_x0020_admin_x0020_to_x0020_have_x0020_more_x0020_choices_x0020_made_x0020_available_x002e_">
      <xsd:simpleType>
        <xsd:restriction base="dms:Note"/>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ImageCreateDate" ma:index="8" nillable="true" ma:displayName="Date Picture Taken" ma:format="DateTime" ma:hidden="true" ma:internalName="ImageCreateDate">
      <xsd:simpleType>
        <xsd:restriction base="dms:DateTime"/>
      </xsd:simpleType>
    </xsd:element>
    <xsd:element name="ImageWidth" ma:index="13" nillable="true" ma:displayName="Picture Width" ma:internalName="ImageWidth0" ma:readOnly="true">
      <xsd:simpleType>
        <xsd:restriction base="dms:Unknown"/>
      </xsd:simpleType>
    </xsd:element>
    <xsd:element name="ImageHeight" ma:index="17" nillable="true" ma:displayName="Picture Height" ma:internalName="ImageHeight0"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DAFC1B-31FF-49F7-BC35-15A9AFE4184F}">
  <ds:schemaRefs>
    <ds:schemaRef ds:uri="http://schemas.microsoft.com/sharepoint/v3"/>
    <ds:schemaRef ds:uri="http://www.w3.org/XML/1998/namespace"/>
    <ds:schemaRef ds:uri="http://schemas.microsoft.com/sharepoint/v3/fields"/>
    <ds:schemaRef ds:uri="http://schemas.microsoft.com/office/2006/metadata/properties"/>
    <ds:schemaRef ds:uri="http://purl.org/dc/terms/"/>
    <ds:schemaRef ds:uri="http://purl.org/dc/elements/1.1/"/>
    <ds:schemaRef ds:uri="http://schemas.microsoft.com/office/2006/documentManagement/types"/>
    <ds:schemaRef ds:uri="c1357e76-0b28-4e31-8ecb-359ee2fb89b8"/>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2EAB234-AF9C-4BB5-A3E6-29DF863A0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1357e76-0b28-4e31-8ecb-359ee2fb89b8"/>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6C7C5DA-51D2-4E98-A49B-2B276FCC4C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UW_Foster_Template(08)</Template>
  <TotalTime>26</TotalTime>
  <Words>889</Words>
  <Application>Microsoft Office PowerPoint</Application>
  <PresentationFormat>On-screen Show (4:3)</PresentationFormat>
  <Paragraphs>150</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UW_Foster_Template(08)</vt:lpstr>
      <vt:lpstr>Equation</vt:lpstr>
      <vt:lpstr>Social Networks</vt:lpstr>
      <vt:lpstr>Review and Background</vt:lpstr>
      <vt:lpstr>PowerPoint Presentation</vt:lpstr>
      <vt:lpstr>Properties</vt:lpstr>
      <vt:lpstr>Random Graphs</vt:lpstr>
      <vt:lpstr>Degree Distribution</vt:lpstr>
      <vt:lpstr>Erdös-Rényi random graphs</vt:lpstr>
      <vt:lpstr>Characteristics</vt:lpstr>
      <vt:lpstr>Clustering</vt:lpstr>
      <vt:lpstr>Clustering—cont.</vt:lpstr>
      <vt:lpstr>Small-World Model</vt:lpstr>
      <vt:lpstr>Solvable small-world model</vt:lpstr>
      <vt:lpstr>Scale-Free Network</vt:lpstr>
      <vt:lpstr>PowerPoint Presentation</vt:lpstr>
      <vt:lpstr>Barabasi-Albert Networks</vt:lpstr>
      <vt:lpstr>Analysis</vt:lpstr>
      <vt:lpstr>Scale-free Networks: Good and Bad</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white Arial Bold Minimum size 32 point</dc:title>
  <dc:creator>marcomst</dc:creator>
  <cp:keywords/>
  <cp:lastModifiedBy>ytan</cp:lastModifiedBy>
  <cp:revision>9</cp:revision>
  <dcterms:created xsi:type="dcterms:W3CDTF">2010-05-12T23:42:44Z</dcterms:created>
  <dcterms:modified xsi:type="dcterms:W3CDTF">2013-04-05T18:01:56Z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0x010102007168C1E504710C418BCBC103E95F2EC9002BFA95CAE2C1FE4F91846C011935C9C0</vt:lpwstr>
  </property>
</Properties>
</file>