
<file path=[Content_Types].xml><?xml version="1.0" encoding="utf-8"?>
<Types xmlns="http://schemas.openxmlformats.org/package/2006/content-types">
  <Default Extension="png" ContentType="image/png"/>
  <Default Extension="bin" ContentType="application/vnd.openxmlformats-officedocument.oleObject"/>
  <Default Extension="pdf" ContentType="application/pd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6"/>
  </p:notesMasterIdLst>
  <p:handoutMasterIdLst>
    <p:handoutMasterId r:id="rId47"/>
  </p:handoutMasterIdLst>
  <p:sldIdLst>
    <p:sldId id="257"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5D97"/>
    <a:srgbClr val="392175"/>
    <a:srgbClr val="5E4C8B"/>
    <a:srgbClr val="C09F29"/>
    <a:srgbClr val="361F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1" autoAdjust="0"/>
    <p:restoredTop sz="91743" autoAdjust="0"/>
  </p:normalViewPr>
  <p:slideViewPr>
    <p:cSldViewPr snapToGrid="0" snapToObjects="1">
      <p:cViewPr varScale="1">
        <p:scale>
          <a:sx n="62" d="100"/>
          <a:sy n="62" d="100"/>
        </p:scale>
        <p:origin x="-91" y="-432"/>
      </p:cViewPr>
      <p:guideLst>
        <p:guide orient="horz" pos="2160"/>
        <p:guide orient="horz" pos="528"/>
        <p:guide orient="horz" pos="785"/>
        <p:guide orient="horz" pos="2784"/>
        <p:guide orient="horz" pos="288"/>
        <p:guide pos="2880"/>
        <p:guide pos="336"/>
        <p:guide pos="1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9.wmf"/><Relationship Id="rId7" Type="http://schemas.openxmlformats.org/officeDocument/2006/relationships/image" Target="../media/image13.wmf"/><Relationship Id="rId12" Type="http://schemas.openxmlformats.org/officeDocument/2006/relationships/image" Target="../media/image18.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11" Type="http://schemas.openxmlformats.org/officeDocument/2006/relationships/image" Target="../media/image17.wmf"/><Relationship Id="rId5" Type="http://schemas.openxmlformats.org/officeDocument/2006/relationships/image" Target="../media/image11.wmf"/><Relationship Id="rId10" Type="http://schemas.openxmlformats.org/officeDocument/2006/relationships/image" Target="../media/image16.wmf"/><Relationship Id="rId4" Type="http://schemas.openxmlformats.org/officeDocument/2006/relationships/image" Target="../media/image10.wmf"/><Relationship Id="rId9" Type="http://schemas.openxmlformats.org/officeDocument/2006/relationships/image" Target="../media/image1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image" Target="../media/image36.wmf"/><Relationship Id="rId3" Type="http://schemas.openxmlformats.org/officeDocument/2006/relationships/image" Target="../media/image9.wmf"/><Relationship Id="rId7" Type="http://schemas.openxmlformats.org/officeDocument/2006/relationships/image" Target="../media/image13.wmf"/><Relationship Id="rId12" Type="http://schemas.openxmlformats.org/officeDocument/2006/relationships/image" Target="../media/image18.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11" Type="http://schemas.openxmlformats.org/officeDocument/2006/relationships/image" Target="../media/image17.wmf"/><Relationship Id="rId5" Type="http://schemas.openxmlformats.org/officeDocument/2006/relationships/image" Target="../media/image11.wmf"/><Relationship Id="rId15" Type="http://schemas.openxmlformats.org/officeDocument/2006/relationships/image" Target="../media/image38.wmf"/><Relationship Id="rId10" Type="http://schemas.openxmlformats.org/officeDocument/2006/relationships/image" Target="../media/image16.wmf"/><Relationship Id="rId4" Type="http://schemas.openxmlformats.org/officeDocument/2006/relationships/image" Target="../media/image10.wmf"/><Relationship Id="rId9" Type="http://schemas.openxmlformats.org/officeDocument/2006/relationships/image" Target="../media/image15.wmf"/><Relationship Id="rId14" Type="http://schemas.openxmlformats.org/officeDocument/2006/relationships/image" Target="../media/image3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image" Target="../media/image41.wmf"/><Relationship Id="rId3" Type="http://schemas.openxmlformats.org/officeDocument/2006/relationships/image" Target="../media/image9.wmf"/><Relationship Id="rId7" Type="http://schemas.openxmlformats.org/officeDocument/2006/relationships/image" Target="../media/image13.wmf"/><Relationship Id="rId12" Type="http://schemas.openxmlformats.org/officeDocument/2006/relationships/image" Target="../media/image18.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11" Type="http://schemas.openxmlformats.org/officeDocument/2006/relationships/image" Target="../media/image17.wmf"/><Relationship Id="rId5" Type="http://schemas.openxmlformats.org/officeDocument/2006/relationships/image" Target="../media/image11.wmf"/><Relationship Id="rId15" Type="http://schemas.openxmlformats.org/officeDocument/2006/relationships/image" Target="../media/image43.wmf"/><Relationship Id="rId10" Type="http://schemas.openxmlformats.org/officeDocument/2006/relationships/image" Target="../media/image16.wmf"/><Relationship Id="rId4" Type="http://schemas.openxmlformats.org/officeDocument/2006/relationships/image" Target="../media/image10.wmf"/><Relationship Id="rId9" Type="http://schemas.openxmlformats.org/officeDocument/2006/relationships/image" Target="../media/image15.wmf"/><Relationship Id="rId14" Type="http://schemas.openxmlformats.org/officeDocument/2006/relationships/image" Target="../media/image42.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image" Target="../media/image9.wmf"/><Relationship Id="rId7" Type="http://schemas.openxmlformats.org/officeDocument/2006/relationships/image" Target="../media/image13.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 Id="rId9" Type="http://schemas.openxmlformats.org/officeDocument/2006/relationships/image" Target="../media/image50.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 Id="rId5" Type="http://schemas.openxmlformats.org/officeDocument/2006/relationships/image" Target="../media/image60.wmf"/><Relationship Id="rId4" Type="http://schemas.openxmlformats.org/officeDocument/2006/relationships/image" Target="../media/image59.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image" Target="../media/image27.wmf"/><Relationship Id="rId3" Type="http://schemas.openxmlformats.org/officeDocument/2006/relationships/image" Target="../media/image9.wmf"/><Relationship Id="rId7" Type="http://schemas.openxmlformats.org/officeDocument/2006/relationships/image" Target="../media/image13.wmf"/><Relationship Id="rId12" Type="http://schemas.openxmlformats.org/officeDocument/2006/relationships/image" Target="../media/image18.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11" Type="http://schemas.openxmlformats.org/officeDocument/2006/relationships/image" Target="../media/image17.wmf"/><Relationship Id="rId5" Type="http://schemas.openxmlformats.org/officeDocument/2006/relationships/image" Target="../media/image11.wmf"/><Relationship Id="rId15" Type="http://schemas.openxmlformats.org/officeDocument/2006/relationships/image" Target="../media/image29.wmf"/><Relationship Id="rId10" Type="http://schemas.openxmlformats.org/officeDocument/2006/relationships/image" Target="../media/image16.wmf"/><Relationship Id="rId4" Type="http://schemas.openxmlformats.org/officeDocument/2006/relationships/image" Target="../media/image10.wmf"/><Relationship Id="rId9" Type="http://schemas.openxmlformats.org/officeDocument/2006/relationships/image" Target="../media/image15.wmf"/><Relationship Id="rId14"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EECF32-8919-8448-9BBF-843522C7CECB}" type="datetimeFigureOut">
              <a:rPr lang="en-US" smtClean="0"/>
              <a:pPr/>
              <a:t>4/5/2013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4D137D-0464-9C43-9893-695AF14D126F}" type="slidenum">
              <a:rPr lang="en-US" smtClean="0"/>
              <a:pPr/>
              <a:t>‹#›</a:t>
            </a:fld>
            <a:endParaRPr lang="en-US"/>
          </a:p>
        </p:txBody>
      </p:sp>
    </p:spTree>
    <p:extLst>
      <p:ext uri="{BB962C8B-B14F-4D97-AF65-F5344CB8AC3E}">
        <p14:creationId xmlns:p14="http://schemas.microsoft.com/office/powerpoint/2010/main" val="38561533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D9EDC2-0C56-F64D-95EA-EEDA4C1940A4}" type="datetimeFigureOut">
              <a:rPr lang="en-US" smtClean="0"/>
              <a:pPr/>
              <a:t>4/5/2013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235AD9-F025-7A41-9760-97F1AB2C1973}" type="slidenum">
              <a:rPr lang="en-US" smtClean="0"/>
              <a:pPr/>
              <a:t>‹#›</a:t>
            </a:fld>
            <a:endParaRPr lang="en-US"/>
          </a:p>
        </p:txBody>
      </p:sp>
    </p:spTree>
    <p:extLst>
      <p:ext uri="{BB962C8B-B14F-4D97-AF65-F5344CB8AC3E}">
        <p14:creationId xmlns:p14="http://schemas.microsoft.com/office/powerpoint/2010/main" val="374209284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0DBDFD1E-C8FB-4FE8-A51B-6C39E3737031}" type="slidenum">
              <a:rPr lang="en-GB" sz="1200">
                <a:solidFill>
                  <a:srgbClr val="011643"/>
                </a:solidFill>
              </a:rPr>
              <a:pPr/>
              <a:t>2</a:t>
            </a:fld>
            <a:endParaRPr lang="en-GB" sz="1200">
              <a:solidFill>
                <a:srgbClr val="011643"/>
              </a:solidFill>
            </a:endParaRPr>
          </a:p>
        </p:txBody>
      </p:sp>
      <p:sp>
        <p:nvSpPr>
          <p:cNvPr id="58371" name="Rectangle 2"/>
          <p:cNvSpPr>
            <a:spLocks noChangeArrowheads="1" noTextEdit="1"/>
          </p:cNvSpPr>
          <p:nvPr>
            <p:ph type="sldImg"/>
          </p:nvPr>
        </p:nvSpPr>
        <p:spPr>
          <a:ln/>
        </p:spPr>
      </p:sp>
      <p:sp>
        <p:nvSpPr>
          <p:cNvPr id="58372" name="Rectangle 3"/>
          <p:cNvSpPr>
            <a:spLocks noGrp="1" noChangeArrowheads="1"/>
          </p:cNvSpPr>
          <p:nvPr>
            <p:ph type="body" idx="1"/>
          </p:nvPr>
        </p:nvSpPr>
        <p:spPr>
          <a:xfrm>
            <a:off x="685800" y="4343400"/>
            <a:ext cx="5486400" cy="4114800"/>
          </a:xfrm>
          <a:noFill/>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DE7F92FE-B4A9-4634-8B7C-31E34635E7D8}" type="slidenum">
              <a:rPr lang="en-GB" sz="1200">
                <a:solidFill>
                  <a:srgbClr val="011643"/>
                </a:solidFill>
              </a:rPr>
              <a:pPr/>
              <a:t>11</a:t>
            </a:fld>
            <a:endParaRPr lang="en-GB" sz="1200">
              <a:solidFill>
                <a:srgbClr val="011643"/>
              </a:solidFill>
            </a:endParaRPr>
          </a:p>
        </p:txBody>
      </p:sp>
      <p:sp>
        <p:nvSpPr>
          <p:cNvPr id="67587" name="Rectangle 2"/>
          <p:cNvSpPr>
            <a:spLocks noChangeArrowheads="1" noTextEdit="1"/>
          </p:cNvSpPr>
          <p:nvPr>
            <p:ph type="sldImg"/>
          </p:nvPr>
        </p:nvSpPr>
        <p:spPr>
          <a:ln/>
        </p:spPr>
      </p:sp>
      <p:sp>
        <p:nvSpPr>
          <p:cNvPr id="67588" name="Rectangle 3"/>
          <p:cNvSpPr>
            <a:spLocks noGrp="1" noChangeArrowheads="1"/>
          </p:cNvSpPr>
          <p:nvPr>
            <p:ph type="body" idx="1"/>
          </p:nvPr>
        </p:nvSpPr>
        <p:spPr>
          <a:xfrm>
            <a:off x="685800" y="4343400"/>
            <a:ext cx="5486400" cy="4114800"/>
          </a:xfrm>
          <a:noFill/>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887F231E-DDEB-4428-AD13-6F81F0FD3743}" type="slidenum">
              <a:rPr lang="en-GB" sz="1200">
                <a:solidFill>
                  <a:srgbClr val="011643"/>
                </a:solidFill>
              </a:rPr>
              <a:pPr/>
              <a:t>12</a:t>
            </a:fld>
            <a:endParaRPr lang="en-GB" sz="1200">
              <a:solidFill>
                <a:srgbClr val="011643"/>
              </a:solidFill>
            </a:endParaRPr>
          </a:p>
        </p:txBody>
      </p:sp>
      <p:sp>
        <p:nvSpPr>
          <p:cNvPr id="68611" name="Rectangle 2"/>
          <p:cNvSpPr>
            <a:spLocks noChangeArrowheads="1" noTextEdit="1"/>
          </p:cNvSpPr>
          <p:nvPr>
            <p:ph type="sldImg"/>
          </p:nvPr>
        </p:nvSpPr>
        <p:spPr>
          <a:ln/>
        </p:spPr>
      </p:sp>
      <p:sp>
        <p:nvSpPr>
          <p:cNvPr id="68612" name="Rectangle 3"/>
          <p:cNvSpPr>
            <a:spLocks noGrp="1" noChangeArrowheads="1"/>
          </p:cNvSpPr>
          <p:nvPr>
            <p:ph type="body" idx="1"/>
          </p:nvPr>
        </p:nvSpPr>
        <p:spPr>
          <a:xfrm>
            <a:off x="685800" y="4343400"/>
            <a:ext cx="5486400" cy="4114800"/>
          </a:xfrm>
          <a:noFill/>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28EE79F4-3F25-4FC5-94B1-8B0CCB7EAA01}" type="slidenum">
              <a:rPr lang="en-GB" sz="1200">
                <a:solidFill>
                  <a:srgbClr val="011643"/>
                </a:solidFill>
              </a:rPr>
              <a:pPr/>
              <a:t>14</a:t>
            </a:fld>
            <a:endParaRPr lang="en-GB" sz="1200">
              <a:solidFill>
                <a:srgbClr val="011643"/>
              </a:solidFill>
            </a:endParaRPr>
          </a:p>
        </p:txBody>
      </p:sp>
      <p:sp>
        <p:nvSpPr>
          <p:cNvPr id="69635" name="Rectangle 2"/>
          <p:cNvSpPr>
            <a:spLocks noChangeArrowheads="1" noTextEdit="1"/>
          </p:cNvSpPr>
          <p:nvPr>
            <p:ph type="sldImg"/>
          </p:nvPr>
        </p:nvSpPr>
        <p:spPr>
          <a:ln/>
        </p:spPr>
      </p:sp>
      <p:sp>
        <p:nvSpPr>
          <p:cNvPr id="69636" name="Rectangle 3"/>
          <p:cNvSpPr>
            <a:spLocks noGrp="1" noChangeArrowheads="1"/>
          </p:cNvSpPr>
          <p:nvPr>
            <p:ph type="body" idx="1"/>
          </p:nvPr>
        </p:nvSpPr>
        <p:spPr>
          <a:xfrm>
            <a:off x="685800" y="4343400"/>
            <a:ext cx="5486400" cy="4114800"/>
          </a:xfrm>
          <a:noFill/>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FF7FFE31-E69A-45AF-AED5-C1FAA8782ACF}" type="slidenum">
              <a:rPr lang="en-GB" sz="1200">
                <a:solidFill>
                  <a:srgbClr val="011643"/>
                </a:solidFill>
              </a:rPr>
              <a:pPr/>
              <a:t>15</a:t>
            </a:fld>
            <a:endParaRPr lang="en-GB" sz="1200">
              <a:solidFill>
                <a:srgbClr val="011643"/>
              </a:solidFill>
            </a:endParaRPr>
          </a:p>
        </p:txBody>
      </p:sp>
      <p:sp>
        <p:nvSpPr>
          <p:cNvPr id="70659" name="Rectangle 2"/>
          <p:cNvSpPr>
            <a:spLocks noChangeArrowheads="1" noTextEdit="1"/>
          </p:cNvSpPr>
          <p:nvPr>
            <p:ph type="sldImg"/>
          </p:nvPr>
        </p:nvSpPr>
        <p:spPr>
          <a:ln/>
        </p:spPr>
      </p:sp>
      <p:sp>
        <p:nvSpPr>
          <p:cNvPr id="70660" name="Rectangle 3"/>
          <p:cNvSpPr>
            <a:spLocks noGrp="1" noChangeArrowheads="1"/>
          </p:cNvSpPr>
          <p:nvPr>
            <p:ph type="body" idx="1"/>
          </p:nvPr>
        </p:nvSpPr>
        <p:spPr>
          <a:xfrm>
            <a:off x="685800" y="4343400"/>
            <a:ext cx="5486400" cy="4114800"/>
          </a:xfrm>
          <a:noFill/>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DEFFA76C-96EF-4773-9DA0-B1B12AD2717D}" type="slidenum">
              <a:rPr lang="en-GB" sz="1200">
                <a:solidFill>
                  <a:srgbClr val="011643"/>
                </a:solidFill>
              </a:rPr>
              <a:pPr/>
              <a:t>16</a:t>
            </a:fld>
            <a:endParaRPr lang="en-GB" sz="1200">
              <a:solidFill>
                <a:srgbClr val="011643"/>
              </a:solidFill>
            </a:endParaRPr>
          </a:p>
        </p:txBody>
      </p:sp>
      <p:sp>
        <p:nvSpPr>
          <p:cNvPr id="71683" name="Rectangle 2"/>
          <p:cNvSpPr>
            <a:spLocks noChangeArrowheads="1" noTextEdit="1"/>
          </p:cNvSpPr>
          <p:nvPr>
            <p:ph type="sldImg"/>
          </p:nvPr>
        </p:nvSpPr>
        <p:spPr>
          <a:ln/>
        </p:spPr>
      </p:sp>
      <p:sp>
        <p:nvSpPr>
          <p:cNvPr id="71684" name="Rectangle 3"/>
          <p:cNvSpPr>
            <a:spLocks noGrp="1" noChangeArrowheads="1"/>
          </p:cNvSpPr>
          <p:nvPr>
            <p:ph type="body" idx="1"/>
          </p:nvPr>
        </p:nvSpPr>
        <p:spPr>
          <a:xfrm>
            <a:off x="685800" y="4343400"/>
            <a:ext cx="5486400" cy="4114800"/>
          </a:xfrm>
          <a:noFill/>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CB3D80E6-73C5-4D0B-860B-23F472545831}" type="slidenum">
              <a:rPr lang="en-GB" sz="1200">
                <a:solidFill>
                  <a:srgbClr val="011643"/>
                </a:solidFill>
              </a:rPr>
              <a:pPr/>
              <a:t>17</a:t>
            </a:fld>
            <a:endParaRPr lang="en-GB" sz="1200">
              <a:solidFill>
                <a:srgbClr val="011643"/>
              </a:solidFill>
            </a:endParaRPr>
          </a:p>
        </p:txBody>
      </p:sp>
      <p:sp>
        <p:nvSpPr>
          <p:cNvPr id="72707" name="Rectangle 2"/>
          <p:cNvSpPr>
            <a:spLocks noChangeArrowheads="1" noTextEdit="1"/>
          </p:cNvSpPr>
          <p:nvPr>
            <p:ph type="sldImg"/>
          </p:nvPr>
        </p:nvSpPr>
        <p:spPr>
          <a:ln/>
        </p:spPr>
      </p:sp>
      <p:sp>
        <p:nvSpPr>
          <p:cNvPr id="72708" name="Rectangle 3"/>
          <p:cNvSpPr>
            <a:spLocks noGrp="1" noChangeArrowheads="1"/>
          </p:cNvSpPr>
          <p:nvPr>
            <p:ph type="body" idx="1"/>
          </p:nvPr>
        </p:nvSpPr>
        <p:spPr>
          <a:xfrm>
            <a:off x="685800" y="4343400"/>
            <a:ext cx="5486400" cy="4114800"/>
          </a:xfrm>
          <a:noFill/>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D55327FD-EA08-4FA8-AC8B-6DA53F9AD5D3}" type="slidenum">
              <a:rPr lang="en-GB" sz="1200">
                <a:solidFill>
                  <a:srgbClr val="011643"/>
                </a:solidFill>
              </a:rPr>
              <a:pPr/>
              <a:t>18</a:t>
            </a:fld>
            <a:endParaRPr lang="en-GB" sz="1200">
              <a:solidFill>
                <a:srgbClr val="011643"/>
              </a:solidFill>
            </a:endParaRPr>
          </a:p>
        </p:txBody>
      </p:sp>
      <p:sp>
        <p:nvSpPr>
          <p:cNvPr id="73731" name="Rectangle 2"/>
          <p:cNvSpPr>
            <a:spLocks noChangeArrowheads="1" noTextEdit="1"/>
          </p:cNvSpPr>
          <p:nvPr>
            <p:ph type="sldImg"/>
          </p:nvPr>
        </p:nvSpPr>
        <p:spPr>
          <a:ln/>
        </p:spPr>
      </p:sp>
      <p:sp>
        <p:nvSpPr>
          <p:cNvPr id="73732" name="Rectangle 3"/>
          <p:cNvSpPr>
            <a:spLocks noGrp="1" noChangeArrowheads="1"/>
          </p:cNvSpPr>
          <p:nvPr>
            <p:ph type="body" idx="1"/>
          </p:nvPr>
        </p:nvSpPr>
        <p:spPr>
          <a:xfrm>
            <a:off x="685800" y="4343400"/>
            <a:ext cx="5486400" cy="4114800"/>
          </a:xfrm>
          <a:noFill/>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EFF0087F-ED15-4AA8-9D54-D04C42B3A986}" type="slidenum">
              <a:rPr lang="en-GB" sz="1200">
                <a:solidFill>
                  <a:srgbClr val="011643"/>
                </a:solidFill>
              </a:rPr>
              <a:pPr/>
              <a:t>19</a:t>
            </a:fld>
            <a:endParaRPr lang="en-GB" sz="1200">
              <a:solidFill>
                <a:srgbClr val="011643"/>
              </a:solidFill>
            </a:endParaRPr>
          </a:p>
        </p:txBody>
      </p:sp>
      <p:sp>
        <p:nvSpPr>
          <p:cNvPr id="74755" name="Rectangle 2"/>
          <p:cNvSpPr>
            <a:spLocks noChangeArrowheads="1" noTextEdit="1"/>
          </p:cNvSpPr>
          <p:nvPr>
            <p:ph type="sldImg"/>
          </p:nvPr>
        </p:nvSpPr>
        <p:spPr>
          <a:ln/>
        </p:spPr>
      </p:sp>
      <p:sp>
        <p:nvSpPr>
          <p:cNvPr id="74756" name="Rectangle 3"/>
          <p:cNvSpPr>
            <a:spLocks noGrp="1" noChangeArrowheads="1"/>
          </p:cNvSpPr>
          <p:nvPr>
            <p:ph type="body" idx="1"/>
          </p:nvPr>
        </p:nvSpPr>
        <p:spPr>
          <a:xfrm>
            <a:off x="685800" y="4343400"/>
            <a:ext cx="5486400" cy="4114800"/>
          </a:xfrm>
          <a:noFill/>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7BFBF2B4-5CF5-40D5-852E-FC88408D188F}" type="slidenum">
              <a:rPr lang="en-GB" sz="1200">
                <a:solidFill>
                  <a:srgbClr val="011643"/>
                </a:solidFill>
              </a:rPr>
              <a:pPr/>
              <a:t>20</a:t>
            </a:fld>
            <a:endParaRPr lang="en-GB" sz="1200">
              <a:solidFill>
                <a:srgbClr val="011643"/>
              </a:solidFill>
            </a:endParaRPr>
          </a:p>
        </p:txBody>
      </p:sp>
      <p:sp>
        <p:nvSpPr>
          <p:cNvPr id="75779" name="Rectangle 2"/>
          <p:cNvSpPr>
            <a:spLocks noChangeArrowheads="1" noTextEdit="1"/>
          </p:cNvSpPr>
          <p:nvPr>
            <p:ph type="sldImg"/>
          </p:nvPr>
        </p:nvSpPr>
        <p:spPr>
          <a:ln/>
        </p:spPr>
      </p:sp>
      <p:sp>
        <p:nvSpPr>
          <p:cNvPr id="75780" name="Rectangle 3"/>
          <p:cNvSpPr>
            <a:spLocks noGrp="1" noChangeArrowheads="1"/>
          </p:cNvSpPr>
          <p:nvPr>
            <p:ph type="body" idx="1"/>
          </p:nvPr>
        </p:nvSpPr>
        <p:spPr>
          <a:xfrm>
            <a:off x="685800" y="4343400"/>
            <a:ext cx="5486400" cy="4114800"/>
          </a:xfrm>
          <a:noFill/>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CE4C5B06-A928-41C3-ACC4-290A9BF4DAF8}" type="slidenum">
              <a:rPr lang="en-GB" sz="1200">
                <a:solidFill>
                  <a:srgbClr val="011643"/>
                </a:solidFill>
              </a:rPr>
              <a:pPr/>
              <a:t>21</a:t>
            </a:fld>
            <a:endParaRPr lang="en-GB" sz="1200">
              <a:solidFill>
                <a:srgbClr val="011643"/>
              </a:solidFill>
            </a:endParaRPr>
          </a:p>
        </p:txBody>
      </p:sp>
      <p:sp>
        <p:nvSpPr>
          <p:cNvPr id="76803" name="Rectangle 2"/>
          <p:cNvSpPr>
            <a:spLocks noChangeArrowheads="1" noTextEdit="1"/>
          </p:cNvSpPr>
          <p:nvPr>
            <p:ph type="sldImg"/>
          </p:nvPr>
        </p:nvSpPr>
        <p:spPr>
          <a:ln/>
        </p:spPr>
      </p:sp>
      <p:sp>
        <p:nvSpPr>
          <p:cNvPr id="76804" name="Rectangle 3"/>
          <p:cNvSpPr>
            <a:spLocks noGrp="1" noChangeArrowheads="1"/>
          </p:cNvSpPr>
          <p:nvPr>
            <p:ph type="body" idx="1"/>
          </p:nvPr>
        </p:nvSpPr>
        <p:spPr>
          <a:xfrm>
            <a:off x="685800" y="4343400"/>
            <a:ext cx="5486400" cy="4114800"/>
          </a:xfrm>
          <a:noFill/>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4980CED5-9472-49D7-9FD5-D637260498AC}" type="slidenum">
              <a:rPr lang="en-GB" sz="1200">
                <a:solidFill>
                  <a:srgbClr val="011643"/>
                </a:solidFill>
              </a:rPr>
              <a:pPr/>
              <a:t>3</a:t>
            </a:fld>
            <a:endParaRPr lang="en-GB" sz="1200">
              <a:solidFill>
                <a:srgbClr val="011643"/>
              </a:solidFill>
            </a:endParaRPr>
          </a:p>
        </p:txBody>
      </p:sp>
      <p:sp>
        <p:nvSpPr>
          <p:cNvPr id="59395" name="Rectangle 2"/>
          <p:cNvSpPr>
            <a:spLocks noChangeArrowheads="1" noTextEdit="1"/>
          </p:cNvSpPr>
          <p:nvPr>
            <p:ph type="sldImg"/>
          </p:nvPr>
        </p:nvSpPr>
        <p:spPr>
          <a:ln/>
        </p:spPr>
      </p:sp>
      <p:sp>
        <p:nvSpPr>
          <p:cNvPr id="59396" name="Rectangle 3"/>
          <p:cNvSpPr>
            <a:spLocks noGrp="1" noChangeArrowheads="1"/>
          </p:cNvSpPr>
          <p:nvPr>
            <p:ph type="body" idx="1"/>
          </p:nvPr>
        </p:nvSpPr>
        <p:spPr>
          <a:xfrm>
            <a:off x="685800" y="4343400"/>
            <a:ext cx="5486400" cy="4114800"/>
          </a:xfrm>
          <a:noFill/>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57CF55C0-9F90-495B-9E85-75DF81D58383}" type="slidenum">
              <a:rPr lang="en-GB" sz="1200">
                <a:solidFill>
                  <a:srgbClr val="011643"/>
                </a:solidFill>
              </a:rPr>
              <a:pPr/>
              <a:t>22</a:t>
            </a:fld>
            <a:endParaRPr lang="en-GB" sz="1200">
              <a:solidFill>
                <a:srgbClr val="011643"/>
              </a:solidFill>
            </a:endParaRPr>
          </a:p>
        </p:txBody>
      </p:sp>
      <p:sp>
        <p:nvSpPr>
          <p:cNvPr id="77827" name="Rectangle 2"/>
          <p:cNvSpPr>
            <a:spLocks noChangeArrowheads="1" noTextEdit="1"/>
          </p:cNvSpPr>
          <p:nvPr>
            <p:ph type="sldImg"/>
          </p:nvPr>
        </p:nvSpPr>
        <p:spPr>
          <a:ln/>
        </p:spPr>
      </p:sp>
      <p:sp>
        <p:nvSpPr>
          <p:cNvPr id="77828" name="Rectangle 3"/>
          <p:cNvSpPr>
            <a:spLocks noGrp="1" noChangeArrowheads="1"/>
          </p:cNvSpPr>
          <p:nvPr>
            <p:ph type="body" idx="1"/>
          </p:nvPr>
        </p:nvSpPr>
        <p:spPr>
          <a:xfrm>
            <a:off x="685800" y="4343400"/>
            <a:ext cx="5486400" cy="4114800"/>
          </a:xfrm>
          <a:noFill/>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652F9548-B8F8-4C46-81CF-61FFE2917B37}" type="slidenum">
              <a:rPr lang="en-GB" sz="1200">
                <a:solidFill>
                  <a:srgbClr val="011643"/>
                </a:solidFill>
              </a:rPr>
              <a:pPr/>
              <a:t>23</a:t>
            </a:fld>
            <a:endParaRPr lang="en-GB" sz="1200">
              <a:solidFill>
                <a:srgbClr val="011643"/>
              </a:solidFill>
            </a:endParaRPr>
          </a:p>
        </p:txBody>
      </p:sp>
      <p:sp>
        <p:nvSpPr>
          <p:cNvPr id="78851" name="Rectangle 2"/>
          <p:cNvSpPr>
            <a:spLocks noChangeArrowheads="1" noTextEdit="1"/>
          </p:cNvSpPr>
          <p:nvPr>
            <p:ph type="sldImg"/>
          </p:nvPr>
        </p:nvSpPr>
        <p:spPr>
          <a:ln/>
        </p:spPr>
      </p:sp>
      <p:sp>
        <p:nvSpPr>
          <p:cNvPr id="78852" name="Rectangle 3"/>
          <p:cNvSpPr>
            <a:spLocks noGrp="1" noChangeArrowheads="1"/>
          </p:cNvSpPr>
          <p:nvPr>
            <p:ph type="body" idx="1"/>
          </p:nvPr>
        </p:nvSpPr>
        <p:spPr>
          <a:xfrm>
            <a:off x="685800" y="4343400"/>
            <a:ext cx="5486400" cy="4114800"/>
          </a:xfrm>
          <a:noFill/>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E7711175-3653-4C8E-AB46-F2F311375694}" type="slidenum">
              <a:rPr lang="en-GB" sz="1200">
                <a:solidFill>
                  <a:srgbClr val="011643"/>
                </a:solidFill>
              </a:rPr>
              <a:pPr/>
              <a:t>24</a:t>
            </a:fld>
            <a:endParaRPr lang="en-GB" sz="1200">
              <a:solidFill>
                <a:srgbClr val="011643"/>
              </a:solidFill>
            </a:endParaRPr>
          </a:p>
        </p:txBody>
      </p:sp>
      <p:sp>
        <p:nvSpPr>
          <p:cNvPr id="79875" name="Rectangle 2"/>
          <p:cNvSpPr>
            <a:spLocks noChangeArrowheads="1" noTextEdit="1"/>
          </p:cNvSpPr>
          <p:nvPr>
            <p:ph type="sldImg"/>
          </p:nvPr>
        </p:nvSpPr>
        <p:spPr>
          <a:ln/>
        </p:spPr>
      </p:sp>
      <p:sp>
        <p:nvSpPr>
          <p:cNvPr id="79876" name="Rectangle 3"/>
          <p:cNvSpPr>
            <a:spLocks noGrp="1" noChangeArrowheads="1"/>
          </p:cNvSpPr>
          <p:nvPr>
            <p:ph type="body" idx="1"/>
          </p:nvPr>
        </p:nvSpPr>
        <p:spPr>
          <a:xfrm>
            <a:off x="685800" y="4343400"/>
            <a:ext cx="5486400" cy="4114800"/>
          </a:xfrm>
          <a:noFill/>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4E03B570-EAF3-4A7D-A5BF-043C2B47B125}" type="slidenum">
              <a:rPr lang="en-GB" sz="1200">
                <a:solidFill>
                  <a:srgbClr val="011643"/>
                </a:solidFill>
              </a:rPr>
              <a:pPr/>
              <a:t>25</a:t>
            </a:fld>
            <a:endParaRPr lang="en-GB" sz="1200">
              <a:solidFill>
                <a:srgbClr val="011643"/>
              </a:solidFill>
            </a:endParaRPr>
          </a:p>
        </p:txBody>
      </p:sp>
      <p:sp>
        <p:nvSpPr>
          <p:cNvPr id="80899" name="Rectangle 2"/>
          <p:cNvSpPr>
            <a:spLocks noChangeArrowheads="1" noTextEdit="1"/>
          </p:cNvSpPr>
          <p:nvPr>
            <p:ph type="sldImg"/>
          </p:nvPr>
        </p:nvSpPr>
        <p:spPr>
          <a:ln/>
        </p:spPr>
      </p:sp>
      <p:sp>
        <p:nvSpPr>
          <p:cNvPr id="80900" name="Rectangle 3"/>
          <p:cNvSpPr>
            <a:spLocks noGrp="1" noChangeArrowheads="1"/>
          </p:cNvSpPr>
          <p:nvPr>
            <p:ph type="body" idx="1"/>
          </p:nvPr>
        </p:nvSpPr>
        <p:spPr>
          <a:xfrm>
            <a:off x="685800" y="4343400"/>
            <a:ext cx="5486400" cy="4114800"/>
          </a:xfrm>
          <a:noFill/>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79F33899-A2DF-41F4-9044-D9A6C13EF872}" type="slidenum">
              <a:rPr lang="en-GB" sz="1200">
                <a:solidFill>
                  <a:srgbClr val="011643"/>
                </a:solidFill>
              </a:rPr>
              <a:pPr/>
              <a:t>26</a:t>
            </a:fld>
            <a:endParaRPr lang="en-GB" sz="1200">
              <a:solidFill>
                <a:srgbClr val="011643"/>
              </a:solidFill>
            </a:endParaRPr>
          </a:p>
        </p:txBody>
      </p:sp>
      <p:sp>
        <p:nvSpPr>
          <p:cNvPr id="81923" name="Rectangle 2"/>
          <p:cNvSpPr>
            <a:spLocks noChangeArrowheads="1" noTextEdit="1"/>
          </p:cNvSpPr>
          <p:nvPr>
            <p:ph type="sldImg"/>
          </p:nvPr>
        </p:nvSpPr>
        <p:spPr>
          <a:ln/>
        </p:spPr>
      </p:sp>
      <p:sp>
        <p:nvSpPr>
          <p:cNvPr id="81924" name="Rectangle 3"/>
          <p:cNvSpPr>
            <a:spLocks noGrp="1" noChangeArrowheads="1"/>
          </p:cNvSpPr>
          <p:nvPr>
            <p:ph type="body" idx="1"/>
          </p:nvPr>
        </p:nvSpPr>
        <p:spPr>
          <a:xfrm>
            <a:off x="685800" y="4343400"/>
            <a:ext cx="5486400" cy="4114800"/>
          </a:xfrm>
          <a:noFill/>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98C4054D-D966-4DF2-861B-8ED5FB1B14F2}" type="slidenum">
              <a:rPr lang="en-GB" sz="1200">
                <a:solidFill>
                  <a:srgbClr val="011643"/>
                </a:solidFill>
              </a:rPr>
              <a:pPr/>
              <a:t>27</a:t>
            </a:fld>
            <a:endParaRPr lang="en-GB" sz="1200">
              <a:solidFill>
                <a:srgbClr val="011643"/>
              </a:solidFill>
            </a:endParaRPr>
          </a:p>
        </p:txBody>
      </p:sp>
      <p:sp>
        <p:nvSpPr>
          <p:cNvPr id="82947" name="Rectangle 2"/>
          <p:cNvSpPr>
            <a:spLocks noChangeArrowheads="1" noTextEdit="1"/>
          </p:cNvSpPr>
          <p:nvPr>
            <p:ph type="sldImg"/>
          </p:nvPr>
        </p:nvSpPr>
        <p:spPr>
          <a:ln/>
        </p:spPr>
      </p:sp>
      <p:sp>
        <p:nvSpPr>
          <p:cNvPr id="82948" name="Rectangle 3"/>
          <p:cNvSpPr>
            <a:spLocks noGrp="1" noChangeArrowheads="1"/>
          </p:cNvSpPr>
          <p:nvPr>
            <p:ph type="body" idx="1"/>
          </p:nvPr>
        </p:nvSpPr>
        <p:spPr>
          <a:xfrm>
            <a:off x="685800" y="4343400"/>
            <a:ext cx="5486400" cy="4114800"/>
          </a:xfrm>
          <a:noFill/>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2C96F7D4-07A5-4FE3-AB51-89DFF420637E}" type="slidenum">
              <a:rPr lang="en-GB" sz="1200">
                <a:solidFill>
                  <a:srgbClr val="011643"/>
                </a:solidFill>
              </a:rPr>
              <a:pPr/>
              <a:t>28</a:t>
            </a:fld>
            <a:endParaRPr lang="en-GB" sz="1200">
              <a:solidFill>
                <a:srgbClr val="011643"/>
              </a:solidFill>
            </a:endParaRPr>
          </a:p>
        </p:txBody>
      </p:sp>
      <p:sp>
        <p:nvSpPr>
          <p:cNvPr id="83971" name="Rectangle 2"/>
          <p:cNvSpPr>
            <a:spLocks noChangeArrowheads="1" noTextEdit="1"/>
          </p:cNvSpPr>
          <p:nvPr>
            <p:ph type="sldImg"/>
          </p:nvPr>
        </p:nvSpPr>
        <p:spPr>
          <a:ln/>
        </p:spPr>
      </p:sp>
      <p:sp>
        <p:nvSpPr>
          <p:cNvPr id="83972" name="Rectangle 3"/>
          <p:cNvSpPr>
            <a:spLocks noGrp="1" noChangeArrowheads="1"/>
          </p:cNvSpPr>
          <p:nvPr>
            <p:ph type="body" idx="1"/>
          </p:nvPr>
        </p:nvSpPr>
        <p:spPr>
          <a:xfrm>
            <a:off x="685800" y="4343400"/>
            <a:ext cx="5486400" cy="4114800"/>
          </a:xfrm>
          <a:noFill/>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2FA33B44-FD5E-4B39-807A-2C527779C579}" type="slidenum">
              <a:rPr lang="en-GB" sz="1200">
                <a:solidFill>
                  <a:srgbClr val="011643"/>
                </a:solidFill>
              </a:rPr>
              <a:pPr/>
              <a:t>29</a:t>
            </a:fld>
            <a:endParaRPr lang="en-GB" sz="1200">
              <a:solidFill>
                <a:srgbClr val="011643"/>
              </a:solidFill>
            </a:endParaRPr>
          </a:p>
        </p:txBody>
      </p:sp>
      <p:sp>
        <p:nvSpPr>
          <p:cNvPr id="84995" name="Rectangle 2"/>
          <p:cNvSpPr>
            <a:spLocks noChangeArrowheads="1" noTextEdit="1"/>
          </p:cNvSpPr>
          <p:nvPr>
            <p:ph type="sldImg"/>
          </p:nvPr>
        </p:nvSpPr>
        <p:spPr>
          <a:ln/>
        </p:spPr>
      </p:sp>
      <p:sp>
        <p:nvSpPr>
          <p:cNvPr id="84996" name="Rectangle 3"/>
          <p:cNvSpPr>
            <a:spLocks noGrp="1" noChangeArrowheads="1"/>
          </p:cNvSpPr>
          <p:nvPr>
            <p:ph type="body" idx="1"/>
          </p:nvPr>
        </p:nvSpPr>
        <p:spPr>
          <a:xfrm>
            <a:off x="685800" y="4343400"/>
            <a:ext cx="5486400" cy="4114800"/>
          </a:xfrm>
          <a:noFill/>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42E52EDB-1536-4CE6-AFC1-68618D14AB65}" type="slidenum">
              <a:rPr lang="en-GB" sz="1200">
                <a:solidFill>
                  <a:srgbClr val="011643"/>
                </a:solidFill>
              </a:rPr>
              <a:pPr/>
              <a:t>30</a:t>
            </a:fld>
            <a:endParaRPr lang="en-GB" sz="1200">
              <a:solidFill>
                <a:srgbClr val="011643"/>
              </a:solidFill>
            </a:endParaRPr>
          </a:p>
        </p:txBody>
      </p:sp>
      <p:sp>
        <p:nvSpPr>
          <p:cNvPr id="86019" name="Rectangle 2"/>
          <p:cNvSpPr>
            <a:spLocks noChangeArrowheads="1" noTextEdit="1"/>
          </p:cNvSpPr>
          <p:nvPr>
            <p:ph type="sldImg"/>
          </p:nvPr>
        </p:nvSpPr>
        <p:spPr>
          <a:ln/>
        </p:spPr>
      </p:sp>
      <p:sp>
        <p:nvSpPr>
          <p:cNvPr id="86020" name="Rectangle 3"/>
          <p:cNvSpPr>
            <a:spLocks noGrp="1" noChangeArrowheads="1"/>
          </p:cNvSpPr>
          <p:nvPr>
            <p:ph type="body" idx="1"/>
          </p:nvPr>
        </p:nvSpPr>
        <p:spPr>
          <a:xfrm>
            <a:off x="685800" y="4343400"/>
            <a:ext cx="5486400" cy="4114800"/>
          </a:xfrm>
          <a:noFill/>
        </p:spPr>
        <p:txBody>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523382A4-6966-4745-B68F-2774F82E0D47}" type="slidenum">
              <a:rPr lang="en-GB" sz="1200">
                <a:solidFill>
                  <a:srgbClr val="011643"/>
                </a:solidFill>
              </a:rPr>
              <a:pPr/>
              <a:t>31</a:t>
            </a:fld>
            <a:endParaRPr lang="en-GB" sz="1200">
              <a:solidFill>
                <a:srgbClr val="011643"/>
              </a:solidFill>
            </a:endParaRPr>
          </a:p>
        </p:txBody>
      </p:sp>
      <p:sp>
        <p:nvSpPr>
          <p:cNvPr id="87043" name="Rectangle 2"/>
          <p:cNvSpPr>
            <a:spLocks noChangeArrowheads="1" noTextEdit="1"/>
          </p:cNvSpPr>
          <p:nvPr>
            <p:ph type="sldImg"/>
          </p:nvPr>
        </p:nvSpPr>
        <p:spPr>
          <a:ln/>
        </p:spPr>
      </p:sp>
      <p:sp>
        <p:nvSpPr>
          <p:cNvPr id="87044" name="Rectangle 3"/>
          <p:cNvSpPr>
            <a:spLocks noGrp="1" noChangeArrowheads="1"/>
          </p:cNvSpPr>
          <p:nvPr>
            <p:ph type="body" idx="1"/>
          </p:nvPr>
        </p:nvSpPr>
        <p:spPr>
          <a:xfrm>
            <a:off x="685800" y="4343400"/>
            <a:ext cx="5486400" cy="4114800"/>
          </a:xfrm>
          <a:noFill/>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2EBC04A2-C9E9-4C12-92CE-E38280D641A6}" type="slidenum">
              <a:rPr lang="en-GB" sz="1200">
                <a:solidFill>
                  <a:srgbClr val="011643"/>
                </a:solidFill>
              </a:rPr>
              <a:pPr/>
              <a:t>4</a:t>
            </a:fld>
            <a:endParaRPr lang="en-GB" sz="1200">
              <a:solidFill>
                <a:srgbClr val="011643"/>
              </a:solidFill>
            </a:endParaRPr>
          </a:p>
        </p:txBody>
      </p:sp>
      <p:sp>
        <p:nvSpPr>
          <p:cNvPr id="60419" name="Rectangle 2"/>
          <p:cNvSpPr>
            <a:spLocks noChangeArrowheads="1" noTextEdit="1"/>
          </p:cNvSpPr>
          <p:nvPr>
            <p:ph type="sldImg"/>
          </p:nvPr>
        </p:nvSpPr>
        <p:spPr>
          <a:ln/>
        </p:spPr>
      </p:sp>
      <p:sp>
        <p:nvSpPr>
          <p:cNvPr id="60420" name="Rectangle 3"/>
          <p:cNvSpPr>
            <a:spLocks noGrp="1" noChangeArrowheads="1"/>
          </p:cNvSpPr>
          <p:nvPr>
            <p:ph type="body" idx="1"/>
          </p:nvPr>
        </p:nvSpPr>
        <p:spPr>
          <a:xfrm>
            <a:off x="685800" y="4343400"/>
            <a:ext cx="5486400" cy="4114800"/>
          </a:xfrm>
          <a:noFill/>
        </p:spPr>
        <p:txBody>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B8680602-761F-4F0C-B811-E25048018D64}" type="slidenum">
              <a:rPr lang="en-GB" sz="1200">
                <a:solidFill>
                  <a:srgbClr val="011643"/>
                </a:solidFill>
              </a:rPr>
              <a:pPr/>
              <a:t>32</a:t>
            </a:fld>
            <a:endParaRPr lang="en-GB" sz="1200">
              <a:solidFill>
                <a:srgbClr val="011643"/>
              </a:solidFill>
            </a:endParaRPr>
          </a:p>
        </p:txBody>
      </p:sp>
      <p:sp>
        <p:nvSpPr>
          <p:cNvPr id="88067" name="Rectangle 2"/>
          <p:cNvSpPr>
            <a:spLocks noChangeArrowheads="1" noTextEdit="1"/>
          </p:cNvSpPr>
          <p:nvPr>
            <p:ph type="sldImg"/>
          </p:nvPr>
        </p:nvSpPr>
        <p:spPr>
          <a:ln/>
        </p:spPr>
      </p:sp>
      <p:sp>
        <p:nvSpPr>
          <p:cNvPr id="88068" name="Rectangle 3"/>
          <p:cNvSpPr>
            <a:spLocks noGrp="1" noChangeArrowheads="1"/>
          </p:cNvSpPr>
          <p:nvPr>
            <p:ph type="body" idx="1"/>
          </p:nvPr>
        </p:nvSpPr>
        <p:spPr>
          <a:xfrm>
            <a:off x="685800" y="4343400"/>
            <a:ext cx="5486400" cy="4114800"/>
          </a:xfrm>
          <a:noFill/>
        </p:spPr>
        <p:txBody>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6E96FE2D-3896-4510-8E4A-7F06F20A6DDF}" type="slidenum">
              <a:rPr lang="en-GB" sz="1200">
                <a:solidFill>
                  <a:srgbClr val="011643"/>
                </a:solidFill>
              </a:rPr>
              <a:pPr/>
              <a:t>33</a:t>
            </a:fld>
            <a:endParaRPr lang="en-GB" sz="1200">
              <a:solidFill>
                <a:srgbClr val="011643"/>
              </a:solidFill>
            </a:endParaRPr>
          </a:p>
        </p:txBody>
      </p:sp>
      <p:sp>
        <p:nvSpPr>
          <p:cNvPr id="89091" name="Rectangle 2"/>
          <p:cNvSpPr>
            <a:spLocks noChangeArrowheads="1" noTextEdit="1"/>
          </p:cNvSpPr>
          <p:nvPr>
            <p:ph type="sldImg"/>
          </p:nvPr>
        </p:nvSpPr>
        <p:spPr>
          <a:ln/>
        </p:spPr>
      </p:sp>
      <p:sp>
        <p:nvSpPr>
          <p:cNvPr id="89092" name="Rectangle 3"/>
          <p:cNvSpPr>
            <a:spLocks noGrp="1" noChangeArrowheads="1"/>
          </p:cNvSpPr>
          <p:nvPr>
            <p:ph type="body" idx="1"/>
          </p:nvPr>
        </p:nvSpPr>
        <p:spPr>
          <a:xfrm>
            <a:off x="685800" y="4343400"/>
            <a:ext cx="5486400" cy="4114800"/>
          </a:xfrm>
          <a:noFill/>
        </p:spPr>
        <p:txBody>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9B71EE9B-EBA4-4740-B35F-1B564A63F082}" type="slidenum">
              <a:rPr lang="en-GB" sz="1200">
                <a:solidFill>
                  <a:srgbClr val="011643"/>
                </a:solidFill>
              </a:rPr>
              <a:pPr/>
              <a:t>34</a:t>
            </a:fld>
            <a:endParaRPr lang="en-GB" sz="1200">
              <a:solidFill>
                <a:srgbClr val="011643"/>
              </a:solidFill>
            </a:endParaRPr>
          </a:p>
        </p:txBody>
      </p:sp>
      <p:sp>
        <p:nvSpPr>
          <p:cNvPr id="90115" name="Rectangle 2"/>
          <p:cNvSpPr>
            <a:spLocks noChangeArrowheads="1" noTextEdit="1"/>
          </p:cNvSpPr>
          <p:nvPr>
            <p:ph type="sldImg"/>
          </p:nvPr>
        </p:nvSpPr>
        <p:spPr>
          <a:ln/>
        </p:spPr>
      </p:sp>
      <p:sp>
        <p:nvSpPr>
          <p:cNvPr id="90116" name="Rectangle 3"/>
          <p:cNvSpPr>
            <a:spLocks noGrp="1" noChangeArrowheads="1"/>
          </p:cNvSpPr>
          <p:nvPr>
            <p:ph type="body" idx="1"/>
          </p:nvPr>
        </p:nvSpPr>
        <p:spPr>
          <a:xfrm>
            <a:off x="685800" y="4343400"/>
            <a:ext cx="5486400" cy="4114800"/>
          </a:xfrm>
          <a:noFill/>
        </p:spPr>
        <p:txBody>
          <a:bodyP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9DE4FCA0-1FA5-4DD5-BD41-186C1172AE24}" type="slidenum">
              <a:rPr lang="en-GB" sz="1200">
                <a:solidFill>
                  <a:srgbClr val="011643"/>
                </a:solidFill>
              </a:rPr>
              <a:pPr/>
              <a:t>35</a:t>
            </a:fld>
            <a:endParaRPr lang="en-GB" sz="1200">
              <a:solidFill>
                <a:srgbClr val="011643"/>
              </a:solidFill>
            </a:endParaRPr>
          </a:p>
        </p:txBody>
      </p:sp>
      <p:sp>
        <p:nvSpPr>
          <p:cNvPr id="91139" name="Rectangle 2"/>
          <p:cNvSpPr>
            <a:spLocks noChangeArrowheads="1" noTextEdit="1"/>
          </p:cNvSpPr>
          <p:nvPr>
            <p:ph type="sldImg"/>
          </p:nvPr>
        </p:nvSpPr>
        <p:spPr>
          <a:ln/>
        </p:spPr>
      </p:sp>
      <p:sp>
        <p:nvSpPr>
          <p:cNvPr id="91140" name="Rectangle 3"/>
          <p:cNvSpPr>
            <a:spLocks noGrp="1" noChangeArrowheads="1"/>
          </p:cNvSpPr>
          <p:nvPr>
            <p:ph type="body" idx="1"/>
          </p:nvPr>
        </p:nvSpPr>
        <p:spPr>
          <a:xfrm>
            <a:off x="685800" y="4343400"/>
            <a:ext cx="5486400" cy="4114800"/>
          </a:xfrm>
          <a:noFill/>
        </p:spPr>
        <p:txBody>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012C3C01-B61C-43A1-B0D6-3E1D6F6344A6}" type="slidenum">
              <a:rPr lang="en-GB" sz="1200">
                <a:solidFill>
                  <a:srgbClr val="011643"/>
                </a:solidFill>
              </a:rPr>
              <a:pPr/>
              <a:t>36</a:t>
            </a:fld>
            <a:endParaRPr lang="en-GB" sz="1200">
              <a:solidFill>
                <a:srgbClr val="011643"/>
              </a:solidFill>
            </a:endParaRPr>
          </a:p>
        </p:txBody>
      </p:sp>
      <p:sp>
        <p:nvSpPr>
          <p:cNvPr id="92163" name="Rectangle 2"/>
          <p:cNvSpPr>
            <a:spLocks noChangeArrowheads="1" noTextEdit="1"/>
          </p:cNvSpPr>
          <p:nvPr>
            <p:ph type="sldImg"/>
          </p:nvPr>
        </p:nvSpPr>
        <p:spPr>
          <a:ln/>
        </p:spPr>
      </p:sp>
      <p:sp>
        <p:nvSpPr>
          <p:cNvPr id="92164" name="Rectangle 3"/>
          <p:cNvSpPr>
            <a:spLocks noGrp="1" noChangeArrowheads="1"/>
          </p:cNvSpPr>
          <p:nvPr>
            <p:ph type="body" idx="1"/>
          </p:nvPr>
        </p:nvSpPr>
        <p:spPr>
          <a:xfrm>
            <a:off x="685800" y="4343400"/>
            <a:ext cx="5486400" cy="4114800"/>
          </a:xfrm>
          <a:noFill/>
        </p:spPr>
        <p:txBody>
          <a:bodyP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90A93708-FC2B-413A-A340-23375CE454C9}" type="slidenum">
              <a:rPr lang="en-GB" sz="1200">
                <a:solidFill>
                  <a:srgbClr val="011643"/>
                </a:solidFill>
              </a:rPr>
              <a:pPr/>
              <a:t>37</a:t>
            </a:fld>
            <a:endParaRPr lang="en-GB" sz="1200">
              <a:solidFill>
                <a:srgbClr val="011643"/>
              </a:solidFill>
            </a:endParaRPr>
          </a:p>
        </p:txBody>
      </p:sp>
      <p:sp>
        <p:nvSpPr>
          <p:cNvPr id="93187" name="Rectangle 2"/>
          <p:cNvSpPr>
            <a:spLocks noChangeArrowheads="1" noTextEdit="1"/>
          </p:cNvSpPr>
          <p:nvPr>
            <p:ph type="sldImg"/>
          </p:nvPr>
        </p:nvSpPr>
        <p:spPr>
          <a:ln/>
        </p:spPr>
      </p:sp>
      <p:sp>
        <p:nvSpPr>
          <p:cNvPr id="93188" name="Rectangle 3"/>
          <p:cNvSpPr>
            <a:spLocks noGrp="1" noChangeArrowheads="1"/>
          </p:cNvSpPr>
          <p:nvPr>
            <p:ph type="body" idx="1"/>
          </p:nvPr>
        </p:nvSpPr>
        <p:spPr>
          <a:xfrm>
            <a:off x="685800" y="4343400"/>
            <a:ext cx="5486400" cy="4114800"/>
          </a:xfrm>
          <a:noFill/>
        </p:spPr>
        <p:txBody>
          <a:bodyP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943DF1C0-5383-4BFE-A3E8-92C1B9817A9D}" type="slidenum">
              <a:rPr lang="en-GB" sz="1200">
                <a:solidFill>
                  <a:srgbClr val="011643"/>
                </a:solidFill>
              </a:rPr>
              <a:pPr/>
              <a:t>38</a:t>
            </a:fld>
            <a:endParaRPr lang="en-GB" sz="1200">
              <a:solidFill>
                <a:srgbClr val="011643"/>
              </a:solidFill>
            </a:endParaRPr>
          </a:p>
        </p:txBody>
      </p:sp>
      <p:sp>
        <p:nvSpPr>
          <p:cNvPr id="94211" name="Rectangle 2"/>
          <p:cNvSpPr>
            <a:spLocks noChangeArrowheads="1" noTextEdit="1"/>
          </p:cNvSpPr>
          <p:nvPr>
            <p:ph type="sldImg"/>
          </p:nvPr>
        </p:nvSpPr>
        <p:spPr>
          <a:ln/>
        </p:spPr>
      </p:sp>
      <p:sp>
        <p:nvSpPr>
          <p:cNvPr id="94212" name="Rectangle 3"/>
          <p:cNvSpPr>
            <a:spLocks noGrp="1" noChangeArrowheads="1"/>
          </p:cNvSpPr>
          <p:nvPr>
            <p:ph type="body" idx="1"/>
          </p:nvPr>
        </p:nvSpPr>
        <p:spPr>
          <a:xfrm>
            <a:off x="685800" y="4343400"/>
            <a:ext cx="5486400" cy="4114800"/>
          </a:xfrm>
          <a:noFill/>
        </p:spPr>
        <p:txBody>
          <a:bodyPr/>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26A12748-AD33-4FBE-92B9-07B20B0D11E9}" type="slidenum">
              <a:rPr lang="en-GB" sz="1200">
                <a:solidFill>
                  <a:srgbClr val="011643"/>
                </a:solidFill>
              </a:rPr>
              <a:pPr/>
              <a:t>39</a:t>
            </a:fld>
            <a:endParaRPr lang="en-GB" sz="1200">
              <a:solidFill>
                <a:srgbClr val="011643"/>
              </a:solidFill>
            </a:endParaRPr>
          </a:p>
        </p:txBody>
      </p:sp>
      <p:sp>
        <p:nvSpPr>
          <p:cNvPr id="95235" name="Rectangle 2"/>
          <p:cNvSpPr>
            <a:spLocks noChangeArrowheads="1" noTextEdit="1"/>
          </p:cNvSpPr>
          <p:nvPr>
            <p:ph type="sldImg"/>
          </p:nvPr>
        </p:nvSpPr>
        <p:spPr>
          <a:ln/>
        </p:spPr>
      </p:sp>
      <p:sp>
        <p:nvSpPr>
          <p:cNvPr id="95236" name="Rectangle 3"/>
          <p:cNvSpPr>
            <a:spLocks noGrp="1" noChangeArrowheads="1"/>
          </p:cNvSpPr>
          <p:nvPr>
            <p:ph type="body" idx="1"/>
          </p:nvPr>
        </p:nvSpPr>
        <p:spPr>
          <a:xfrm>
            <a:off x="685800" y="4343400"/>
            <a:ext cx="5486400" cy="4114800"/>
          </a:xfrm>
          <a:noFill/>
        </p:spPr>
        <p:txBody>
          <a:bodyPr/>
          <a:lstStyle/>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E0E1CE9F-30A9-4D23-8031-6E66B178EB69}" type="slidenum">
              <a:rPr lang="en-GB" sz="1200">
                <a:solidFill>
                  <a:srgbClr val="011643"/>
                </a:solidFill>
              </a:rPr>
              <a:pPr/>
              <a:t>40</a:t>
            </a:fld>
            <a:endParaRPr lang="en-GB" sz="1200">
              <a:solidFill>
                <a:srgbClr val="011643"/>
              </a:solidFill>
            </a:endParaRPr>
          </a:p>
        </p:txBody>
      </p:sp>
      <p:sp>
        <p:nvSpPr>
          <p:cNvPr id="96259" name="Rectangle 2"/>
          <p:cNvSpPr>
            <a:spLocks noChangeArrowheads="1" noTextEdit="1"/>
          </p:cNvSpPr>
          <p:nvPr>
            <p:ph type="sldImg"/>
          </p:nvPr>
        </p:nvSpPr>
        <p:spPr>
          <a:ln/>
        </p:spPr>
      </p:sp>
      <p:sp>
        <p:nvSpPr>
          <p:cNvPr id="96260" name="Rectangle 3"/>
          <p:cNvSpPr>
            <a:spLocks noGrp="1" noChangeArrowheads="1"/>
          </p:cNvSpPr>
          <p:nvPr>
            <p:ph type="body" idx="1"/>
          </p:nvPr>
        </p:nvSpPr>
        <p:spPr>
          <a:xfrm>
            <a:off x="685800" y="4343400"/>
            <a:ext cx="5486400" cy="4114800"/>
          </a:xfrm>
          <a:noFill/>
        </p:spPr>
        <p:txBody>
          <a:bodyPr/>
          <a:lstStyle/>
          <a:p>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E7E0BF9D-4475-4984-A7A3-4381AEE141ED}" type="slidenum">
              <a:rPr lang="en-GB" sz="1200">
                <a:solidFill>
                  <a:srgbClr val="011643"/>
                </a:solidFill>
              </a:rPr>
              <a:pPr/>
              <a:t>41</a:t>
            </a:fld>
            <a:endParaRPr lang="en-GB" sz="1200">
              <a:solidFill>
                <a:srgbClr val="011643"/>
              </a:solidFill>
            </a:endParaRPr>
          </a:p>
        </p:txBody>
      </p:sp>
      <p:sp>
        <p:nvSpPr>
          <p:cNvPr id="97283" name="Rectangle 2"/>
          <p:cNvSpPr>
            <a:spLocks noChangeArrowheads="1" noTextEdit="1"/>
          </p:cNvSpPr>
          <p:nvPr>
            <p:ph type="sldImg"/>
          </p:nvPr>
        </p:nvSpPr>
        <p:spPr>
          <a:ln/>
        </p:spPr>
      </p:sp>
      <p:sp>
        <p:nvSpPr>
          <p:cNvPr id="97284" name="Rectangle 3"/>
          <p:cNvSpPr>
            <a:spLocks noGrp="1" noChangeArrowheads="1"/>
          </p:cNvSpPr>
          <p:nvPr>
            <p:ph type="body" idx="1"/>
          </p:nvPr>
        </p:nvSpPr>
        <p:spPr>
          <a:xfrm>
            <a:off x="685800" y="4343400"/>
            <a:ext cx="5486400" cy="4114800"/>
          </a:xfrm>
          <a:noFill/>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FABDFC75-BE84-4CB8-9EFB-6E294FBB5CFE}" type="slidenum">
              <a:rPr lang="en-GB" sz="1200">
                <a:solidFill>
                  <a:srgbClr val="011643"/>
                </a:solidFill>
              </a:rPr>
              <a:pPr/>
              <a:t>5</a:t>
            </a:fld>
            <a:endParaRPr lang="en-GB" sz="1200">
              <a:solidFill>
                <a:srgbClr val="011643"/>
              </a:solidFill>
            </a:endParaRPr>
          </a:p>
        </p:txBody>
      </p:sp>
      <p:sp>
        <p:nvSpPr>
          <p:cNvPr id="61443" name="Rectangle 2"/>
          <p:cNvSpPr>
            <a:spLocks noChangeArrowheads="1" noTextEdit="1"/>
          </p:cNvSpPr>
          <p:nvPr>
            <p:ph type="sldImg"/>
          </p:nvPr>
        </p:nvSpPr>
        <p:spPr>
          <a:ln/>
        </p:spPr>
      </p:sp>
      <p:sp>
        <p:nvSpPr>
          <p:cNvPr id="61444" name="Rectangle 3"/>
          <p:cNvSpPr>
            <a:spLocks noGrp="1" noChangeArrowheads="1"/>
          </p:cNvSpPr>
          <p:nvPr>
            <p:ph type="body" idx="1"/>
          </p:nvPr>
        </p:nvSpPr>
        <p:spPr>
          <a:xfrm>
            <a:off x="685800" y="4343400"/>
            <a:ext cx="5486400" cy="4114800"/>
          </a:xfrm>
          <a:noFill/>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8147F76C-7004-4487-902B-CDE510BE5DE8}" type="slidenum">
              <a:rPr lang="en-GB" sz="1200">
                <a:solidFill>
                  <a:srgbClr val="011643"/>
                </a:solidFill>
              </a:rPr>
              <a:pPr/>
              <a:t>6</a:t>
            </a:fld>
            <a:endParaRPr lang="en-GB" sz="1200">
              <a:solidFill>
                <a:srgbClr val="011643"/>
              </a:solidFill>
            </a:endParaRPr>
          </a:p>
        </p:txBody>
      </p:sp>
      <p:sp>
        <p:nvSpPr>
          <p:cNvPr id="62467" name="Rectangle 2"/>
          <p:cNvSpPr>
            <a:spLocks noChangeArrowheads="1" noTextEdit="1"/>
          </p:cNvSpPr>
          <p:nvPr>
            <p:ph type="sldImg"/>
          </p:nvPr>
        </p:nvSpPr>
        <p:spPr>
          <a:ln/>
        </p:spPr>
      </p:sp>
      <p:sp>
        <p:nvSpPr>
          <p:cNvPr id="62468" name="Rectangle 3"/>
          <p:cNvSpPr>
            <a:spLocks noGrp="1" noChangeArrowheads="1"/>
          </p:cNvSpPr>
          <p:nvPr>
            <p:ph type="body" idx="1"/>
          </p:nvPr>
        </p:nvSpPr>
        <p:spPr>
          <a:xfrm>
            <a:off x="685800" y="4343400"/>
            <a:ext cx="5486400" cy="4114800"/>
          </a:xfrm>
          <a:noFill/>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8EED4A65-DD47-4B38-8778-5F8BC17AC6FD}" type="slidenum">
              <a:rPr lang="en-GB" sz="1200">
                <a:solidFill>
                  <a:srgbClr val="011643"/>
                </a:solidFill>
              </a:rPr>
              <a:pPr/>
              <a:t>7</a:t>
            </a:fld>
            <a:endParaRPr lang="en-GB" sz="1200">
              <a:solidFill>
                <a:srgbClr val="011643"/>
              </a:solidFill>
            </a:endParaRPr>
          </a:p>
        </p:txBody>
      </p:sp>
      <p:sp>
        <p:nvSpPr>
          <p:cNvPr id="63491" name="Rectangle 2"/>
          <p:cNvSpPr>
            <a:spLocks noChangeArrowheads="1" noTextEdit="1"/>
          </p:cNvSpPr>
          <p:nvPr>
            <p:ph type="sldImg"/>
          </p:nvPr>
        </p:nvSpPr>
        <p:spPr>
          <a:ln/>
        </p:spPr>
      </p:sp>
      <p:sp>
        <p:nvSpPr>
          <p:cNvPr id="63492" name="Rectangle 3"/>
          <p:cNvSpPr>
            <a:spLocks noGrp="1" noChangeArrowheads="1"/>
          </p:cNvSpPr>
          <p:nvPr>
            <p:ph type="body" idx="1"/>
          </p:nvPr>
        </p:nvSpPr>
        <p:spPr>
          <a:xfrm>
            <a:off x="685800" y="4343400"/>
            <a:ext cx="5486400" cy="4114800"/>
          </a:xfrm>
          <a:noFill/>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89F30C9C-A58C-47D3-A29D-DA2BED1A3C83}" type="slidenum">
              <a:rPr lang="en-GB" sz="1200">
                <a:solidFill>
                  <a:srgbClr val="011643"/>
                </a:solidFill>
              </a:rPr>
              <a:pPr/>
              <a:t>8</a:t>
            </a:fld>
            <a:endParaRPr lang="en-GB" sz="1200">
              <a:solidFill>
                <a:srgbClr val="011643"/>
              </a:solidFill>
            </a:endParaRPr>
          </a:p>
        </p:txBody>
      </p:sp>
      <p:sp>
        <p:nvSpPr>
          <p:cNvPr id="64515" name="Rectangle 2"/>
          <p:cNvSpPr>
            <a:spLocks noChangeArrowheads="1" noTextEdit="1"/>
          </p:cNvSpPr>
          <p:nvPr>
            <p:ph type="sldImg"/>
          </p:nvPr>
        </p:nvSpPr>
        <p:spPr>
          <a:ln/>
        </p:spPr>
      </p:sp>
      <p:sp>
        <p:nvSpPr>
          <p:cNvPr id="64516" name="Rectangle 3"/>
          <p:cNvSpPr>
            <a:spLocks noGrp="1" noChangeArrowheads="1"/>
          </p:cNvSpPr>
          <p:nvPr>
            <p:ph type="body" idx="1"/>
          </p:nvPr>
        </p:nvSpPr>
        <p:spPr>
          <a:xfrm>
            <a:off x="685800" y="4343400"/>
            <a:ext cx="5486400" cy="4114800"/>
          </a:xfrm>
          <a:noFill/>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793D4F07-8D5A-4A88-990C-C5DF7745EBC7}" type="slidenum">
              <a:rPr lang="en-GB" sz="1200">
                <a:solidFill>
                  <a:srgbClr val="011643"/>
                </a:solidFill>
              </a:rPr>
              <a:pPr/>
              <a:t>9</a:t>
            </a:fld>
            <a:endParaRPr lang="en-GB" sz="1200">
              <a:solidFill>
                <a:srgbClr val="011643"/>
              </a:solidFill>
            </a:endParaRPr>
          </a:p>
        </p:txBody>
      </p:sp>
      <p:sp>
        <p:nvSpPr>
          <p:cNvPr id="65539" name="Rectangle 2"/>
          <p:cNvSpPr>
            <a:spLocks noChangeArrowheads="1" noTextEdit="1"/>
          </p:cNvSpPr>
          <p:nvPr>
            <p:ph type="sldImg"/>
          </p:nvPr>
        </p:nvSpPr>
        <p:spPr>
          <a:ln/>
        </p:spPr>
      </p:sp>
      <p:sp>
        <p:nvSpPr>
          <p:cNvPr id="65540" name="Rectangle 3"/>
          <p:cNvSpPr>
            <a:spLocks noGrp="1" noChangeArrowheads="1"/>
          </p:cNvSpPr>
          <p:nvPr>
            <p:ph type="body" idx="1"/>
          </p:nvPr>
        </p:nvSpPr>
        <p:spPr>
          <a:xfrm>
            <a:off x="685800" y="4343400"/>
            <a:ext cx="5486400" cy="4114800"/>
          </a:xfrm>
          <a:noFill/>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8AD6954B-7D42-4564-9779-EB1A247B8780}" type="slidenum">
              <a:rPr lang="en-GB" sz="1200">
                <a:solidFill>
                  <a:srgbClr val="011643"/>
                </a:solidFill>
              </a:rPr>
              <a:pPr/>
              <a:t>10</a:t>
            </a:fld>
            <a:endParaRPr lang="en-GB" sz="1200">
              <a:solidFill>
                <a:srgbClr val="011643"/>
              </a:solidFill>
            </a:endParaRPr>
          </a:p>
        </p:txBody>
      </p:sp>
      <p:sp>
        <p:nvSpPr>
          <p:cNvPr id="66563" name="Rectangle 2"/>
          <p:cNvSpPr>
            <a:spLocks noChangeArrowheads="1" noTextEdit="1"/>
          </p:cNvSpPr>
          <p:nvPr>
            <p:ph type="sldImg"/>
          </p:nvPr>
        </p:nvSpPr>
        <p:spPr>
          <a:ln/>
        </p:spPr>
      </p:sp>
      <p:sp>
        <p:nvSpPr>
          <p:cNvPr id="66564" name="Rectangle 3"/>
          <p:cNvSpPr>
            <a:spLocks noGrp="1" noChangeArrowheads="1"/>
          </p:cNvSpPr>
          <p:nvPr>
            <p:ph type="body" idx="1"/>
          </p:nvPr>
        </p:nvSpPr>
        <p:spPr>
          <a:xfrm>
            <a:off x="685800" y="4343400"/>
            <a:ext cx="5486400" cy="4114800"/>
          </a:xfrm>
          <a:noFill/>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png"/><Relationship Id="rId2" Type="http://schemas.openxmlformats.org/officeDocument/2006/relationships/image" Target="../media/image1.pdf"/><Relationship Id="rId1" Type="http://schemas.openxmlformats.org/officeDocument/2006/relationships/slideMaster" Target="../slideMasters/slideMaster1.xml"/><Relationship Id="rId6" Type="http://schemas.openxmlformats.org/officeDocument/2006/relationships/image" Target="../media/image3.pd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7"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8.pd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df"/><Relationship Id="rId1" Type="http://schemas.openxmlformats.org/officeDocument/2006/relationships/slideMaster" Target="../slideMasters/slideMaster1.xml"/><Relationship Id="rId6" Type="http://schemas.openxmlformats.org/officeDocument/2006/relationships/image" Target="../media/image18.pd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Dark">
    <p:bg>
      <p:bgPr>
        <a:solidFill>
          <a:srgbClr val="361F6D"/>
        </a:solidFill>
        <a:effectLst/>
      </p:bgPr>
    </p:bg>
    <p:spTree>
      <p:nvGrpSpPr>
        <p:cNvPr id="1" name=""/>
        <p:cNvGrpSpPr/>
        <p:nvPr/>
      </p:nvGrpSpPr>
      <p:grpSpPr>
        <a:xfrm>
          <a:off x="0" y="0"/>
          <a:ext cx="0" cy="0"/>
          <a:chOff x="0" y="0"/>
          <a:chExt cx="0" cy="0"/>
        </a:xfrm>
      </p:grpSpPr>
      <p:sp>
        <p:nvSpPr>
          <p:cNvPr id="9" name="Rectangle 8"/>
          <p:cNvSpPr/>
          <p:nvPr userDrawn="1"/>
        </p:nvSpPr>
        <p:spPr>
          <a:xfrm>
            <a:off x="-12700" y="-1"/>
            <a:ext cx="241300" cy="6858001"/>
          </a:xfrm>
          <a:prstGeom prst="rect">
            <a:avLst/>
          </a:prstGeom>
          <a:solidFill>
            <a:srgbClr val="5E4C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533400" y="838200"/>
            <a:ext cx="7772400" cy="1600200"/>
          </a:xfrm>
          <a:prstGeom prst="rect">
            <a:avLst/>
          </a:prstGeom>
        </p:spPr>
        <p:txBody>
          <a:bodyPr anchor="t" anchorCtr="0"/>
          <a:lstStyle>
            <a:lvl1pPr algn="l">
              <a:defRPr sz="3200" b="0" cap="none">
                <a:solidFill>
                  <a:schemeClr val="bg1"/>
                </a:solidFill>
                <a:latin typeface="Arial Rounded MT Bold"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33400" y="2438400"/>
            <a:ext cx="7772400" cy="1981200"/>
          </a:xfrm>
          <a:prstGeom prst="rect">
            <a:avLst/>
          </a:prstGeom>
        </p:spPr>
        <p:txBody>
          <a:bodyPr anchor="t" anchorCtr="0"/>
          <a:lstStyle>
            <a:lvl1pPr marL="0" indent="0">
              <a:buNone/>
              <a:defRPr sz="2200">
                <a:solidFill>
                  <a:schemeClr val="bg1"/>
                </a:solidFill>
                <a:latin typeface="Arial Rounded MT Bold"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11" name="Text Placeholder 10"/>
          <p:cNvSpPr>
            <a:spLocks noGrp="1"/>
          </p:cNvSpPr>
          <p:nvPr>
            <p:ph type="body" sz="quarter" idx="13"/>
          </p:nvPr>
        </p:nvSpPr>
        <p:spPr>
          <a:xfrm>
            <a:off x="838200" y="6400800"/>
            <a:ext cx="6324600" cy="441793"/>
          </a:xfrm>
          <a:prstGeom prst="rect">
            <a:avLst/>
          </a:prstGeom>
        </p:spPr>
        <p:txBody>
          <a:bodyPr/>
          <a:lstStyle>
            <a:lvl1pPr marL="0" indent="0">
              <a:buNone/>
              <a:defRPr sz="1800">
                <a:solidFill>
                  <a:schemeClr val="bg1"/>
                </a:solidFill>
                <a:latin typeface="Arial Rounded MT Bold" pitchFamily="34" charset="0"/>
              </a:defRPr>
            </a:lvl1pPr>
          </a:lstStyle>
          <a:p>
            <a:pPr lvl="0"/>
            <a:r>
              <a:rPr lang="en-US" dirty="0" smtClean="0"/>
              <a:t>Click to edit Master text styles</a:t>
            </a:r>
          </a:p>
        </p:txBody>
      </p:sp>
      <p:pic>
        <p:nvPicPr>
          <p:cNvPr id="10" name="Picture 9"/>
          <p:cNvPicPr>
            <a:picLocks noChangeAspect="1"/>
          </p:cNvPicPr>
          <p:nvPr userDrawn="1"/>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7162800" y="5524500"/>
            <a:ext cx="1536700" cy="939800"/>
          </a:xfrm>
          <a:prstGeom prst="rect">
            <a:avLst/>
          </a:prstGeom>
        </p:spPr>
      </p:pic>
      <p:pic>
        <p:nvPicPr>
          <p:cNvPr id="14" name="Picture 13"/>
          <p:cNvPicPr>
            <a:picLocks noChangeAspect="1"/>
          </p:cNvPicPr>
          <p:nvPr userDrawn="1"/>
        </p:nvPicPr>
        <mc:AlternateContent xmlns:mc="http://schemas.openxmlformats.org/markup-compatibility/2006">
          <mc:Choice xmlns="" xmlns:mv="urn:schemas-microsoft-com:mac:vml" xmlns:ma="http://schemas.microsoft.com/office/mac/drawingml/2008/main" Requires="ma">
            <p:blipFill>
              <a:blip r:embed="rId6"/>
              <a:stretch>
                <a:fillRect/>
              </a:stretch>
            </p:blipFill>
          </mc:Choice>
          <mc:Fallback>
            <p:blipFill>
              <a:blip r:embed="rId7"/>
              <a:stretch>
                <a:fillRect/>
              </a:stretch>
            </p:blipFill>
          </mc:Fallback>
        </mc:AlternateContent>
        <p:spPr>
          <a:xfrm>
            <a:off x="0" y="5791200"/>
            <a:ext cx="647700" cy="647700"/>
          </a:xfrm>
          <a:prstGeom prst="rect">
            <a:avLst/>
          </a:prstGeom>
          <a:solidFill>
            <a:srgbClr val="C09F29"/>
          </a:solidFill>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28600" y="6492875"/>
            <a:ext cx="2133600" cy="365125"/>
          </a:xfrm>
          <a:prstGeom prst="rect">
            <a:avLst/>
          </a:prstGeom>
        </p:spPr>
        <p:txBody>
          <a:bodyPr/>
          <a:lstStyle/>
          <a:p>
            <a:fld id="{C2FFFFA8-C424-3D40-8C75-649CC0B3824F}" type="slidenum">
              <a:rPr lang="en-US" smtClean="0"/>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atin typeface="Arial Rounded MT Bold" pitchFamily="34" charset="0"/>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atin typeface="Arial Rounded MT Bold"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atin typeface="Arial Rounded MT Bold"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228600" y="6492875"/>
            <a:ext cx="2133600" cy="365125"/>
          </a:xfrm>
          <a:prstGeom prst="rect">
            <a:avLst/>
          </a:prstGeom>
        </p:spPr>
        <p:txBody>
          <a:bodyPr/>
          <a:lstStyle/>
          <a:p>
            <a:fld id="{C2FFFFA8-C424-3D40-8C75-649CC0B3824F}" type="slidenum">
              <a:rPr lang="en-US" smtClean="0"/>
              <a:pPr/>
              <a:t>‹#›</a:t>
            </a:fld>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81000" y="914400"/>
            <a:ext cx="8370888" cy="51816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Slide Number Placeholder 2"/>
          <p:cNvSpPr>
            <a:spLocks noGrp="1"/>
          </p:cNvSpPr>
          <p:nvPr>
            <p:ph type="sldNum" sz="quarter" idx="10"/>
          </p:nvPr>
        </p:nvSpPr>
        <p:spPr/>
        <p:txBody>
          <a:bodyPr/>
          <a:lstStyle>
            <a:lvl1pPr>
              <a:defRPr smtClean="0"/>
            </a:lvl1pPr>
          </a:lstStyle>
          <a:p>
            <a:pPr>
              <a:defRPr/>
            </a:pPr>
            <a:fld id="{FDD2C297-BD22-4B51-A9B9-E734E070DB70}" type="slidenum">
              <a:rPr lang="en-US"/>
              <a:pPr>
                <a:defRPr/>
              </a:pPr>
              <a:t>‹#›</a:t>
            </a:fld>
            <a:endParaRPr lang="en-US"/>
          </a:p>
        </p:txBody>
      </p:sp>
      <p:sp>
        <p:nvSpPr>
          <p:cNvPr id="4" name="Footer Placeholder 3"/>
          <p:cNvSpPr>
            <a:spLocks noGrp="1"/>
          </p:cNvSpPr>
          <p:nvPr>
            <p:ph type="ftr" sz="quarter" idx="11"/>
          </p:nvPr>
        </p:nvSpPr>
        <p:spPr>
          <a:xfrm>
            <a:off x="2032000" y="6578600"/>
            <a:ext cx="5080000" cy="152400"/>
          </a:xfrm>
          <a:prstGeom prst="rect">
            <a:avLst/>
          </a:prstGeom>
        </p:spPr>
        <p:txBody>
          <a:bodyPr/>
          <a:lstStyle>
            <a:lvl1pPr>
              <a:defRPr smtClean="0"/>
            </a:lvl1pPr>
          </a:lstStyle>
          <a:p>
            <a:pPr>
              <a:defRPr/>
            </a:pPr>
            <a:endParaRPr lang="en-US"/>
          </a:p>
        </p:txBody>
      </p:sp>
      <p:sp>
        <p:nvSpPr>
          <p:cNvPr id="5" name="Date Placeholder 4"/>
          <p:cNvSpPr>
            <a:spLocks noGrp="1"/>
          </p:cNvSpPr>
          <p:nvPr>
            <p:ph type="dt" sz="half" idx="12"/>
          </p:nvPr>
        </p:nvSpPr>
        <p:spPr>
          <a:xfrm>
            <a:off x="800100" y="5715000"/>
            <a:ext cx="7543800" cy="304800"/>
          </a:xfrm>
          <a:prstGeom prst="rect">
            <a:avLst/>
          </a:prstGeom>
        </p:spPr>
        <p:txBody>
          <a:bodyPr/>
          <a:lstStyle>
            <a:lvl1pPr>
              <a:defRPr smtClean="0"/>
            </a:lvl1pPr>
          </a:lstStyle>
          <a:p>
            <a:pPr>
              <a:defRPr/>
            </a:pPr>
            <a:endParaRPr lang="de-DE"/>
          </a:p>
        </p:txBody>
      </p:sp>
    </p:spTree>
    <p:extLst>
      <p:ext uri="{BB962C8B-B14F-4D97-AF65-F5344CB8AC3E}">
        <p14:creationId xmlns:p14="http://schemas.microsoft.com/office/powerpoint/2010/main" val="38312297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381000" y="914400"/>
            <a:ext cx="8359775" cy="914400"/>
          </a:xfrm>
          <a:prstGeom prst="rect">
            <a:avLst/>
          </a:prstGeo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392113" y="1981200"/>
            <a:ext cx="4103687" cy="1981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4103688" cy="1981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392113" y="4114800"/>
            <a:ext cx="4103687" cy="1981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4114800"/>
            <a:ext cx="4103688" cy="1981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smtClean="0"/>
            </a:lvl1pPr>
          </a:lstStyle>
          <a:p>
            <a:pPr>
              <a:defRPr/>
            </a:pPr>
            <a:fld id="{0B854C84-E766-4BEF-858F-6A21C442EB7B}" type="slidenum">
              <a:rPr lang="en-US"/>
              <a:pPr>
                <a:defRPr/>
              </a:pPr>
              <a:t>‹#›</a:t>
            </a:fld>
            <a:endParaRPr lang="en-US"/>
          </a:p>
        </p:txBody>
      </p:sp>
      <p:sp>
        <p:nvSpPr>
          <p:cNvPr id="8" name="Footer Placeholder 7"/>
          <p:cNvSpPr>
            <a:spLocks noGrp="1"/>
          </p:cNvSpPr>
          <p:nvPr>
            <p:ph type="ftr" sz="quarter" idx="11"/>
          </p:nvPr>
        </p:nvSpPr>
        <p:spPr>
          <a:xfrm>
            <a:off x="2032000" y="6578600"/>
            <a:ext cx="5080000" cy="152400"/>
          </a:xfrm>
          <a:prstGeom prst="rect">
            <a:avLst/>
          </a:prstGeom>
        </p:spPr>
        <p:txBody>
          <a:bodyPr/>
          <a:lstStyle>
            <a:lvl1pPr>
              <a:defRPr smtClean="0"/>
            </a:lvl1pPr>
          </a:lstStyle>
          <a:p>
            <a:pPr>
              <a:defRPr/>
            </a:pPr>
            <a:endParaRPr lang="en-US"/>
          </a:p>
        </p:txBody>
      </p:sp>
      <p:sp>
        <p:nvSpPr>
          <p:cNvPr id="9" name="Date Placeholder 8"/>
          <p:cNvSpPr>
            <a:spLocks noGrp="1"/>
          </p:cNvSpPr>
          <p:nvPr>
            <p:ph type="dt" sz="half" idx="12"/>
          </p:nvPr>
        </p:nvSpPr>
        <p:spPr>
          <a:xfrm>
            <a:off x="800100" y="5715000"/>
            <a:ext cx="7543800" cy="304800"/>
          </a:xfrm>
          <a:prstGeom prst="rect">
            <a:avLst/>
          </a:prstGeom>
        </p:spPr>
        <p:txBody>
          <a:bodyPr/>
          <a:lstStyle>
            <a:lvl1pPr>
              <a:defRPr smtClean="0"/>
            </a:lvl1pPr>
          </a:lstStyle>
          <a:p>
            <a:pPr>
              <a:defRPr/>
            </a:pPr>
            <a:endParaRPr lang="de-DE"/>
          </a:p>
        </p:txBody>
      </p:sp>
    </p:spTree>
    <p:extLst>
      <p:ext uri="{BB962C8B-B14F-4D97-AF65-F5344CB8AC3E}">
        <p14:creationId xmlns:p14="http://schemas.microsoft.com/office/powerpoint/2010/main" val="450127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Light">
    <p:bg>
      <p:bgPr>
        <a:solidFill>
          <a:schemeClr val="bg1"/>
        </a:solidFill>
        <a:effectLst/>
      </p:bgPr>
    </p:bg>
    <p:spTree>
      <p:nvGrpSpPr>
        <p:cNvPr id="1" name=""/>
        <p:cNvGrpSpPr/>
        <p:nvPr/>
      </p:nvGrpSpPr>
      <p:grpSpPr>
        <a:xfrm>
          <a:off x="0" y="0"/>
          <a:ext cx="0" cy="0"/>
          <a:chOff x="0" y="0"/>
          <a:chExt cx="0" cy="0"/>
        </a:xfrm>
      </p:grpSpPr>
      <p:pic>
        <p:nvPicPr>
          <p:cNvPr id="13" name="Picture 2"/>
          <p:cNvPicPr>
            <a:picLocks noChangeAspect="1" noChangeArrowheads="1"/>
          </p:cNvPicPr>
          <p:nvPr userDrawn="1"/>
        </p:nvPicPr>
        <p:blipFill>
          <a:blip r:embed="rId2"/>
          <a:srcRect/>
          <a:stretch>
            <a:fillRect/>
          </a:stretch>
        </p:blipFill>
        <p:spPr bwMode="auto">
          <a:xfrm>
            <a:off x="7176448" y="5524501"/>
            <a:ext cx="1494578" cy="914400"/>
          </a:xfrm>
          <a:prstGeom prst="rect">
            <a:avLst/>
          </a:prstGeom>
          <a:noFill/>
          <a:ln w="9525">
            <a:noFill/>
            <a:miter lim="800000"/>
            <a:headEnd/>
            <a:tailEnd/>
          </a:ln>
          <a:effectLst/>
        </p:spPr>
      </p:pic>
      <p:sp>
        <p:nvSpPr>
          <p:cNvPr id="10" name="Rectangle 9"/>
          <p:cNvSpPr/>
          <p:nvPr userDrawn="1"/>
        </p:nvSpPr>
        <p:spPr>
          <a:xfrm>
            <a:off x="1555" y="0"/>
            <a:ext cx="241300" cy="6858001"/>
          </a:xfrm>
          <a:prstGeom prst="rect">
            <a:avLst/>
          </a:prstGeom>
          <a:solidFill>
            <a:srgbClr val="705D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533400" y="838200"/>
            <a:ext cx="7772400" cy="1600200"/>
          </a:xfrm>
          <a:prstGeom prst="rect">
            <a:avLst/>
          </a:prstGeom>
        </p:spPr>
        <p:txBody>
          <a:bodyPr anchor="t" anchorCtr="0"/>
          <a:lstStyle>
            <a:lvl1pPr algn="l">
              <a:defRPr sz="3200" b="0" cap="none">
                <a:solidFill>
                  <a:schemeClr val="tx2"/>
                </a:solidFill>
                <a:latin typeface="Arial Rounded MT Bold"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33400" y="2438400"/>
            <a:ext cx="7772400" cy="1981200"/>
          </a:xfrm>
          <a:prstGeom prst="rect">
            <a:avLst/>
          </a:prstGeom>
        </p:spPr>
        <p:txBody>
          <a:bodyPr anchor="t" anchorCtr="0"/>
          <a:lstStyle>
            <a:lvl1pPr marL="0" indent="0">
              <a:buNone/>
              <a:defRPr sz="2200">
                <a:solidFill>
                  <a:schemeClr val="tx2"/>
                </a:solidFill>
                <a:latin typeface="Arial Rounded MT Bold"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11" name="Text Placeholder 10"/>
          <p:cNvSpPr>
            <a:spLocks noGrp="1"/>
          </p:cNvSpPr>
          <p:nvPr>
            <p:ph type="body" sz="quarter" idx="13"/>
          </p:nvPr>
        </p:nvSpPr>
        <p:spPr>
          <a:xfrm>
            <a:off x="851848" y="6431197"/>
            <a:ext cx="6324600" cy="426803"/>
          </a:xfrm>
          <a:prstGeom prst="rect">
            <a:avLst/>
          </a:prstGeom>
        </p:spPr>
        <p:txBody>
          <a:bodyPr/>
          <a:lstStyle>
            <a:lvl1pPr marL="0" indent="0">
              <a:buNone/>
              <a:defRPr sz="1800">
                <a:solidFill>
                  <a:schemeClr val="tx2"/>
                </a:solidFill>
                <a:latin typeface="Arial Rounded MT Bold" pitchFamily="34" charset="0"/>
              </a:defRPr>
            </a:lvl1pPr>
          </a:lstStyle>
          <a:p>
            <a:pPr lvl="0"/>
            <a:r>
              <a:rPr lang="en-US" dirty="0" smtClean="0"/>
              <a:t>Click to edit Master text styles</a:t>
            </a:r>
          </a:p>
        </p:txBody>
      </p:sp>
      <p:pic>
        <p:nvPicPr>
          <p:cNvPr id="12" name="Picture 11"/>
          <p:cNvPicPr>
            <a:picLocks noChangeAspect="1"/>
          </p:cNvPicPr>
          <p:nvPr userDrawn="1"/>
        </p:nvPicPr>
        <mc:AlternateContent xmlns:mc="http://schemas.openxmlformats.org/markup-compatibility/2006">
          <mc:Choice xmlns="" xmlns:mv="urn:schemas-microsoft-com:mac:vml" xmlns:ma="http://schemas.microsoft.com/office/mac/drawingml/2008/main" Requires="ma">
            <p:blipFill>
              <a:blip r:embed="rId6"/>
              <a:stretch>
                <a:fillRect/>
              </a:stretch>
            </p:blipFill>
          </mc:Choice>
          <mc:Fallback>
            <p:blipFill>
              <a:blip r:embed="rId7"/>
              <a:stretch>
                <a:fillRect/>
              </a:stretch>
            </p:blipFill>
          </mc:Fallback>
        </mc:AlternateContent>
        <p:spPr>
          <a:xfrm>
            <a:off x="1555" y="5791200"/>
            <a:ext cx="647700" cy="647700"/>
          </a:xfrm>
          <a:prstGeom prst="rect">
            <a:avLst/>
          </a:prstGeom>
        </p:spPr>
      </p:pic>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75056"/>
            <a:ext cx="8153400" cy="762000"/>
          </a:xfrm>
          <a:prstGeom prst="rect">
            <a:avLst/>
          </a:prstGeom>
        </p:spPr>
        <p:txBody>
          <a:bodyPr anchor="ctr" anchorCtr="0"/>
          <a:lstStyle>
            <a:lvl1pPr algn="l">
              <a:defRPr sz="3200">
                <a:solidFill>
                  <a:schemeClr val="tx2"/>
                </a:solidFill>
                <a:latin typeface="Arial Rounded MT Bold"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33400" y="1246188"/>
            <a:ext cx="8153400" cy="4116831"/>
          </a:xfrm>
          <a:prstGeom prst="rect">
            <a:avLst/>
          </a:prstGeom>
        </p:spPr>
        <p:txBody>
          <a:bodyPr/>
          <a:lstStyle>
            <a:lvl1pPr>
              <a:defRPr sz="2400">
                <a:latin typeface="Calibri" pitchFamily="34" charset="0"/>
                <a:cs typeface="Calibri" pitchFamily="34" charset="0"/>
              </a:defRPr>
            </a:lvl1pPr>
            <a:lvl2pPr>
              <a:defRPr sz="2000">
                <a:latin typeface="Calibri" pitchFamily="34" charset="0"/>
                <a:cs typeface="Calibri" pitchFamily="34" charset="0"/>
              </a:defRPr>
            </a:lvl2pPr>
            <a:lvl3pPr>
              <a:defRPr sz="1800">
                <a:latin typeface="Calibri" pitchFamily="34" charset="0"/>
                <a:cs typeface="Calibri" pitchFamily="34" charset="0"/>
              </a:defRPr>
            </a:lvl3pPr>
            <a:lvl4pPr>
              <a:defRPr sz="1600">
                <a:latin typeface="Calibri" pitchFamily="34" charset="0"/>
                <a:cs typeface="Calibri" pitchFamily="34" charset="0"/>
              </a:defRPr>
            </a:lvl4pPr>
            <a:lvl5pPr>
              <a:defRPr sz="1400">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a:xfrm>
            <a:off x="228600" y="6477000"/>
            <a:ext cx="2133600" cy="365125"/>
          </a:xfrm>
          <a:prstGeom prst="rect">
            <a:avLst/>
          </a:prstGeom>
        </p:spPr>
        <p:txBody>
          <a:bodyPr/>
          <a:lstStyle>
            <a:lvl1pPr>
              <a:defRPr sz="1200">
                <a:latin typeface="Calibri" pitchFamily="34" charset="0"/>
                <a:cs typeface="Calibri" pitchFamily="34" charset="0"/>
              </a:defRPr>
            </a:lvl1pPr>
          </a:lstStyle>
          <a:p>
            <a:fld id="{C2FFFFA8-C424-3D40-8C75-649CC0B3824F}" type="slidenum">
              <a:rPr lang="en-US" smtClean="0"/>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3600" b="1" cap="all">
                <a:solidFill>
                  <a:schemeClr val="tx2"/>
                </a:solidFill>
                <a:latin typeface="Arial Rounded MT Bold"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accent2"/>
                </a:solidFill>
                <a:latin typeface="Arial Rounded MT Bold"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6" name="Slide Number Placeholder 5"/>
          <p:cNvSpPr>
            <a:spLocks noGrp="1"/>
          </p:cNvSpPr>
          <p:nvPr>
            <p:ph type="sldNum" sz="quarter" idx="12"/>
          </p:nvPr>
        </p:nvSpPr>
        <p:spPr>
          <a:xfrm>
            <a:off x="228600" y="6477000"/>
            <a:ext cx="2133600" cy="365125"/>
          </a:xfrm>
          <a:prstGeom prst="rect">
            <a:avLst/>
          </a:prstGeom>
        </p:spPr>
        <p:txBody>
          <a:bodyPr/>
          <a:lstStyle/>
          <a:p>
            <a:fld id="{C2FFFFA8-C424-3D40-8C75-649CC0B3824F}" type="slidenum">
              <a:rPr lang="en-US" smtClean="0"/>
              <a:pPr/>
              <a:t>‹#›</a:t>
            </a:fld>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762000"/>
          </a:xfrm>
          <a:prstGeom prst="rect">
            <a:avLst/>
          </a:prstGeom>
        </p:spPr>
        <p:txBody>
          <a:bodyPr anchor="ctr" anchorCtr="0"/>
          <a:lstStyle>
            <a:lvl1pPr algn="l">
              <a:defRPr sz="3200">
                <a:solidFill>
                  <a:schemeClr val="tx2"/>
                </a:solidFill>
                <a:latin typeface="Arial Rounded MT Bold" pitchFamily="34" charset="0"/>
              </a:defRPr>
            </a:lvl1pPr>
          </a:lstStyle>
          <a:p>
            <a:r>
              <a:rPr lang="en-US" dirty="0" smtClean="0"/>
              <a:t>Click to edit Master title style</a:t>
            </a:r>
            <a:endParaRPr lang="en-US" dirty="0"/>
          </a:p>
        </p:txBody>
      </p:sp>
      <p:sp>
        <p:nvSpPr>
          <p:cNvPr id="5" name="Slide Number Placeholder 4"/>
          <p:cNvSpPr>
            <a:spLocks noGrp="1"/>
          </p:cNvSpPr>
          <p:nvPr>
            <p:ph type="sldNum" sz="quarter" idx="12"/>
          </p:nvPr>
        </p:nvSpPr>
        <p:spPr>
          <a:xfrm>
            <a:off x="228600" y="6477000"/>
            <a:ext cx="2133600" cy="365125"/>
          </a:xfrm>
          <a:prstGeom prst="rect">
            <a:avLst/>
          </a:prstGeom>
        </p:spPr>
        <p:txBody>
          <a:bodyPr/>
          <a:lstStyle/>
          <a:p>
            <a:fld id="{C2FFFFA8-C424-3D40-8C75-649CC0B3824F}" type="slidenum">
              <a:rPr lang="en-US" smtClean="0"/>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1_Title Only">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762000"/>
          </a:xfrm>
          <a:prstGeom prst="rect">
            <a:avLst/>
          </a:prstGeom>
        </p:spPr>
        <p:txBody>
          <a:bodyPr anchor="ctr" anchorCtr="0"/>
          <a:lstStyle>
            <a:lvl1pPr algn="l">
              <a:defRPr sz="3200">
                <a:solidFill>
                  <a:schemeClr val="bg1"/>
                </a:solidFill>
                <a:latin typeface="Arial Rounded MT Bold" pitchFamily="34" charset="0"/>
              </a:defRPr>
            </a:lvl1pPr>
          </a:lstStyle>
          <a:p>
            <a:r>
              <a:rPr lang="en-US" dirty="0" smtClean="0"/>
              <a:t>Click to edit Master title style</a:t>
            </a:r>
            <a:endParaRPr lang="en-US" dirty="0"/>
          </a:p>
        </p:txBody>
      </p:sp>
      <p:sp>
        <p:nvSpPr>
          <p:cNvPr id="5" name="Slide Number Placeholder 4"/>
          <p:cNvSpPr>
            <a:spLocks noGrp="1"/>
          </p:cNvSpPr>
          <p:nvPr>
            <p:ph type="sldNum" sz="quarter" idx="12"/>
          </p:nvPr>
        </p:nvSpPr>
        <p:spPr>
          <a:xfrm>
            <a:off x="228600" y="6477000"/>
            <a:ext cx="2133600" cy="365125"/>
          </a:xfrm>
          <a:prstGeom prst="rect">
            <a:avLst/>
          </a:prstGeom>
        </p:spPr>
        <p:txBody>
          <a:bodyPr/>
          <a:lstStyle>
            <a:lvl1pPr>
              <a:defRPr>
                <a:solidFill>
                  <a:schemeClr val="bg1"/>
                </a:solidFill>
              </a:defRPr>
            </a:lvl1pPr>
          </a:lstStyle>
          <a:p>
            <a:fld id="{C2FFFFA8-C424-3D40-8C75-649CC0B3824F}" type="slidenum">
              <a:rPr lang="en-US" smtClean="0"/>
              <a:pPr/>
              <a:t>‹#›</a:t>
            </a:fld>
            <a:endParaRPr lang="en-US"/>
          </a:p>
        </p:txBody>
      </p:sp>
      <p:sp>
        <p:nvSpPr>
          <p:cNvPr id="7" name="Rectangle 6"/>
          <p:cNvSpPr/>
          <p:nvPr userDrawn="1"/>
        </p:nvSpPr>
        <p:spPr>
          <a:xfrm>
            <a:off x="-12700" y="-1"/>
            <a:ext cx="241300" cy="6858001"/>
          </a:xfrm>
          <a:prstGeom prst="rect">
            <a:avLst/>
          </a:prstGeom>
          <a:solidFill>
            <a:srgbClr val="5E4C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762000"/>
          </a:xfrm>
          <a:prstGeom prst="rect">
            <a:avLst/>
          </a:prstGeom>
        </p:spPr>
        <p:txBody>
          <a:bodyPr anchor="ctr" anchorCtr="0"/>
          <a:lstStyle>
            <a:lvl1pPr algn="l">
              <a:defRPr sz="3200">
                <a:solidFill>
                  <a:schemeClr val="tx2"/>
                </a:solidFill>
                <a:latin typeface="Arial Rounded MT Bold"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533400" y="1219200"/>
            <a:ext cx="4038600" cy="4525963"/>
          </a:xfrm>
          <a:prstGeom prst="rect">
            <a:avLst/>
          </a:prstGeom>
        </p:spPr>
        <p:txBody>
          <a:bodyPr/>
          <a:lstStyle>
            <a:lvl1pPr>
              <a:defRPr sz="2400">
                <a:latin typeface="Calibri" pitchFamily="34" charset="0"/>
                <a:cs typeface="Calibri" pitchFamily="34" charset="0"/>
              </a:defRPr>
            </a:lvl1pPr>
            <a:lvl2pPr>
              <a:defRPr sz="2000">
                <a:latin typeface="Calibri" pitchFamily="34" charset="0"/>
                <a:cs typeface="Calibri" pitchFamily="34" charset="0"/>
              </a:defRPr>
            </a:lvl2pPr>
            <a:lvl3pPr>
              <a:defRPr sz="1800">
                <a:latin typeface="Calibri" pitchFamily="34" charset="0"/>
                <a:cs typeface="Calibri" pitchFamily="34" charset="0"/>
              </a:defRPr>
            </a:lvl3pPr>
            <a:lvl4pPr>
              <a:defRPr sz="1600">
                <a:latin typeface="Calibri" pitchFamily="34" charset="0"/>
                <a:cs typeface="Calibri" pitchFamily="34" charset="0"/>
              </a:defRPr>
            </a:lvl4pPr>
            <a:lvl5pPr>
              <a:defRPr sz="1400">
                <a:latin typeface="Calibri" pitchFamily="34" charset="0"/>
                <a:cs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724400" y="1219200"/>
            <a:ext cx="4038600" cy="4525963"/>
          </a:xfrm>
          <a:prstGeom prst="rect">
            <a:avLst/>
          </a:prstGeom>
        </p:spPr>
        <p:txBody>
          <a:bodyPr/>
          <a:lstStyle>
            <a:lvl1pPr>
              <a:defRPr sz="2400">
                <a:latin typeface="Calibri" pitchFamily="34" charset="0"/>
                <a:cs typeface="Calibri" pitchFamily="34" charset="0"/>
              </a:defRPr>
            </a:lvl1pPr>
            <a:lvl2pPr>
              <a:defRPr sz="2000">
                <a:latin typeface="Calibri" pitchFamily="34" charset="0"/>
                <a:cs typeface="Calibri" pitchFamily="34" charset="0"/>
              </a:defRPr>
            </a:lvl2pPr>
            <a:lvl3pPr>
              <a:defRPr sz="1800">
                <a:latin typeface="Calibri" pitchFamily="34" charset="0"/>
                <a:cs typeface="Calibri" pitchFamily="34" charset="0"/>
              </a:defRPr>
            </a:lvl3pPr>
            <a:lvl4pPr>
              <a:defRPr sz="1600">
                <a:latin typeface="Calibri" pitchFamily="34" charset="0"/>
                <a:cs typeface="Calibri" pitchFamily="34" charset="0"/>
              </a:defRPr>
            </a:lvl4pPr>
            <a:lvl5pPr>
              <a:defRPr sz="1400">
                <a:latin typeface="Calibri" pitchFamily="34" charset="0"/>
                <a:cs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12"/>
          </p:nvPr>
        </p:nvSpPr>
        <p:spPr>
          <a:xfrm>
            <a:off x="228600" y="6477000"/>
            <a:ext cx="2133600" cy="365125"/>
          </a:xfrm>
          <a:prstGeom prst="rect">
            <a:avLst/>
          </a:prstGeom>
        </p:spPr>
        <p:txBody>
          <a:bodyPr/>
          <a:lstStyle/>
          <a:p>
            <a:fld id="{C2FFFFA8-C424-3D40-8C75-649CC0B3824F}" type="slidenum">
              <a:rPr lang="en-US" smtClean="0"/>
              <a:pPr/>
              <a:t>‹#›</a:t>
            </a:fld>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153400" cy="762000"/>
          </a:xfrm>
          <a:prstGeom prst="rect">
            <a:avLst/>
          </a:prstGeom>
        </p:spPr>
        <p:txBody>
          <a:bodyPr anchor="ctr" anchorCtr="0"/>
          <a:lstStyle>
            <a:lvl1pPr algn="l">
              <a:defRPr sz="3200">
                <a:solidFill>
                  <a:schemeClr val="tx2"/>
                </a:solidFill>
                <a:latin typeface="Arial Rounded MT Bold"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33400" y="1154113"/>
            <a:ext cx="4040188" cy="639762"/>
          </a:xfrm>
          <a:prstGeom prst="rect">
            <a:avLst/>
          </a:prstGeom>
        </p:spPr>
        <p:txBody>
          <a:bodyPr anchor="b"/>
          <a:lstStyle>
            <a:lvl1pPr marL="0" indent="0">
              <a:buNone/>
              <a:defRPr sz="2000" b="1">
                <a:solidFill>
                  <a:schemeClr val="accent2"/>
                </a:solidFill>
                <a:latin typeface="Arial Rounded MT Bold"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33400" y="1793875"/>
            <a:ext cx="4040188" cy="3951288"/>
          </a:xfrm>
          <a:prstGeom prst="rect">
            <a:avLst/>
          </a:prstGeom>
        </p:spPr>
        <p:txBody>
          <a:bodyPr/>
          <a:lstStyle>
            <a:lvl1pPr>
              <a:defRPr sz="2400">
                <a:latin typeface="Calibri" pitchFamily="34" charset="0"/>
                <a:cs typeface="Calibri" pitchFamily="34" charset="0"/>
              </a:defRPr>
            </a:lvl1pPr>
            <a:lvl2pPr>
              <a:defRPr sz="2000">
                <a:latin typeface="Calibri" pitchFamily="34" charset="0"/>
                <a:cs typeface="Calibri" pitchFamily="34" charset="0"/>
              </a:defRPr>
            </a:lvl2pPr>
            <a:lvl3pPr>
              <a:defRPr sz="1800">
                <a:latin typeface="Calibri" pitchFamily="34" charset="0"/>
                <a:cs typeface="Calibri" pitchFamily="34" charset="0"/>
              </a:defRPr>
            </a:lvl3pPr>
            <a:lvl4pPr>
              <a:defRPr sz="1600">
                <a:latin typeface="Calibri" pitchFamily="34" charset="0"/>
                <a:cs typeface="Calibri" pitchFamily="34" charset="0"/>
              </a:defRPr>
            </a:lvl4pPr>
            <a:lvl5pPr>
              <a:defRPr sz="1400">
                <a:latin typeface="Calibri" pitchFamily="34" charset="0"/>
                <a:cs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721225" y="1154113"/>
            <a:ext cx="4041775" cy="639762"/>
          </a:xfrm>
          <a:prstGeom prst="rect">
            <a:avLst/>
          </a:prstGeom>
        </p:spPr>
        <p:txBody>
          <a:bodyPr anchor="b"/>
          <a:lstStyle>
            <a:lvl1pPr marL="0" indent="0">
              <a:buNone/>
              <a:defRPr sz="2000" b="1">
                <a:solidFill>
                  <a:schemeClr val="accent2"/>
                </a:solidFill>
                <a:latin typeface="Arial Rounded MT Bold"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721225" y="1793875"/>
            <a:ext cx="4041775" cy="3951288"/>
          </a:xfrm>
          <a:prstGeom prst="rect">
            <a:avLst/>
          </a:prstGeom>
        </p:spPr>
        <p:txBody>
          <a:bodyPr/>
          <a:lstStyle>
            <a:lvl1pPr>
              <a:defRPr sz="2400">
                <a:latin typeface="Calibri" pitchFamily="34" charset="0"/>
                <a:cs typeface="Calibri" pitchFamily="34" charset="0"/>
              </a:defRPr>
            </a:lvl1pPr>
            <a:lvl2pPr>
              <a:defRPr sz="2000">
                <a:latin typeface="Calibri" pitchFamily="34" charset="0"/>
                <a:cs typeface="Calibri" pitchFamily="34" charset="0"/>
              </a:defRPr>
            </a:lvl2pPr>
            <a:lvl3pPr>
              <a:defRPr sz="1800">
                <a:latin typeface="Calibri" pitchFamily="34" charset="0"/>
                <a:cs typeface="Calibri" pitchFamily="34" charset="0"/>
              </a:defRPr>
            </a:lvl3pPr>
            <a:lvl4pPr>
              <a:defRPr sz="1600">
                <a:latin typeface="Calibri" pitchFamily="34" charset="0"/>
                <a:cs typeface="Calibri" pitchFamily="34" charset="0"/>
              </a:defRPr>
            </a:lvl4pPr>
            <a:lvl5pPr>
              <a:defRPr sz="1400">
                <a:latin typeface="Calibri" pitchFamily="34" charset="0"/>
                <a:cs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8"/>
          <p:cNvSpPr>
            <a:spLocks noGrp="1"/>
          </p:cNvSpPr>
          <p:nvPr>
            <p:ph type="sldNum" sz="quarter" idx="12"/>
          </p:nvPr>
        </p:nvSpPr>
        <p:spPr>
          <a:xfrm>
            <a:off x="228600" y="6477000"/>
            <a:ext cx="2133600" cy="365125"/>
          </a:xfrm>
          <a:prstGeom prst="rect">
            <a:avLst/>
          </a:prstGeom>
        </p:spPr>
        <p:txBody>
          <a:bodyPr/>
          <a:lstStyle/>
          <a:p>
            <a:fld id="{C2FFFFA8-C424-3D40-8C75-649CC0B3824F}" type="slidenum">
              <a:rPr lang="en-US" smtClean="0"/>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Logo">
    <p:bg>
      <p:bgPr>
        <a:solidFill>
          <a:schemeClr val="tx2"/>
        </a:solidFill>
        <a:effectLst/>
      </p:bgPr>
    </p:bg>
    <p:spTree>
      <p:nvGrpSpPr>
        <p:cNvPr id="1" name=""/>
        <p:cNvGrpSpPr/>
        <p:nvPr/>
      </p:nvGrpSpPr>
      <p:grpSpPr>
        <a:xfrm>
          <a:off x="0" y="0"/>
          <a:ext cx="0" cy="0"/>
          <a:chOff x="0" y="0"/>
          <a:chExt cx="0" cy="0"/>
        </a:xfrm>
      </p:grpSpPr>
      <p:sp>
        <p:nvSpPr>
          <p:cNvPr id="12" name="Rectangle 11"/>
          <p:cNvSpPr/>
          <p:nvPr userDrawn="1"/>
        </p:nvSpPr>
        <p:spPr>
          <a:xfrm>
            <a:off x="-12700" y="-1"/>
            <a:ext cx="241300" cy="6858001"/>
          </a:xfrm>
          <a:prstGeom prst="rect">
            <a:avLst/>
          </a:prstGeom>
          <a:solidFill>
            <a:srgbClr val="5E4C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1289154" y="2397947"/>
            <a:ext cx="6790544" cy="1938992"/>
          </a:xfrm>
          <a:prstGeom prst="rect">
            <a:avLst/>
          </a:prstGeom>
          <a:noFill/>
        </p:spPr>
        <p:txBody>
          <a:bodyPr wrap="square" rtlCol="0">
            <a:spAutoFit/>
          </a:bodyPr>
          <a:lstStyle/>
          <a:p>
            <a:pPr algn="ctr"/>
            <a:r>
              <a:rPr lang="en-US" sz="3200" spc="100" dirty="0" smtClean="0">
                <a:solidFill>
                  <a:schemeClr val="bg1"/>
                </a:solidFill>
                <a:latin typeface="Arial Rounded MT Bold" pitchFamily="34" charset="0"/>
                <a:cs typeface="Arial Bold"/>
              </a:rPr>
              <a:t>Yong Tan</a:t>
            </a:r>
          </a:p>
          <a:p>
            <a:pPr algn="ctr"/>
            <a:r>
              <a:rPr lang="en-US" sz="3200" spc="100" dirty="0" smtClean="0">
                <a:solidFill>
                  <a:schemeClr val="bg1"/>
                </a:solidFill>
                <a:latin typeface="Arial Rounded MT Bold" pitchFamily="34" charset="0"/>
                <a:cs typeface="Arial Bold"/>
              </a:rPr>
              <a:t>	</a:t>
            </a:r>
          </a:p>
          <a:p>
            <a:pPr algn="ctr"/>
            <a:r>
              <a:rPr lang="en-US" sz="2800" spc="100" dirty="0" smtClean="0">
                <a:solidFill>
                  <a:schemeClr val="bg1"/>
                </a:solidFill>
                <a:latin typeface="Arial Rounded MT Bold" pitchFamily="34" charset="0"/>
                <a:cs typeface="Arial Bold"/>
              </a:rPr>
              <a:t>ytan@uw.edu</a:t>
            </a:r>
          </a:p>
          <a:p>
            <a:pPr algn="ctr"/>
            <a:r>
              <a:rPr lang="en-US" sz="2800" spc="100" dirty="0" smtClean="0">
                <a:solidFill>
                  <a:schemeClr val="bg1"/>
                </a:solidFill>
                <a:latin typeface="Arial Rounded MT Bold" pitchFamily="34" charset="0"/>
                <a:cs typeface="Arial Bold"/>
              </a:rPr>
              <a:t>faculty.washington.edu/</a:t>
            </a:r>
            <a:r>
              <a:rPr lang="en-US" sz="2800" spc="100" dirty="0" err="1" smtClean="0">
                <a:solidFill>
                  <a:schemeClr val="bg1"/>
                </a:solidFill>
                <a:latin typeface="Arial Rounded MT Bold" pitchFamily="34" charset="0"/>
                <a:cs typeface="Arial Bold"/>
              </a:rPr>
              <a:t>ytan</a:t>
            </a:r>
            <a:endParaRPr lang="en-US" sz="2800" spc="100" dirty="0">
              <a:solidFill>
                <a:schemeClr val="bg1"/>
              </a:solidFill>
              <a:latin typeface="Arial Rounded MT Bold" pitchFamily="34" charset="0"/>
              <a:cs typeface="Arial Bold"/>
            </a:endParaRPr>
          </a:p>
        </p:txBody>
      </p:sp>
      <p:pic>
        <p:nvPicPr>
          <p:cNvPr id="10" name="Picture 9"/>
          <p:cNvPicPr>
            <a:picLocks noChangeAspect="1"/>
          </p:cNvPicPr>
          <p:nvPr userDrawn="1"/>
        </p:nvPicPr>
        <mc:AlternateContent xmlns:mc="http://schemas.openxmlformats.org/markup-compatibility/2006">
          <mc:Choice xmlns="" xmlns:mv="urn:schemas-microsoft-com:mac:vml" xmlns:ma="http://schemas.microsoft.com/office/mac/drawingml/2008/main" Requires="ma">
            <p:blipFill>
              <a:blip r:embed="rId6"/>
              <a:stretch>
                <a:fillRect/>
              </a:stretch>
            </p:blipFill>
          </mc:Choice>
          <mc:Fallback>
            <p:blipFill>
              <a:blip r:embed="rId7"/>
              <a:stretch>
                <a:fillRect/>
              </a:stretch>
            </p:blipFill>
          </mc:Fallback>
        </mc:AlternateContent>
        <p:spPr>
          <a:xfrm>
            <a:off x="-6446" y="5791200"/>
            <a:ext cx="2006600" cy="647700"/>
          </a:xfrm>
          <a:prstGeom prst="rect">
            <a:avLst/>
          </a:prstGeom>
        </p:spPr>
      </p:pic>
      <p:pic>
        <p:nvPicPr>
          <p:cNvPr id="11" name="Picture 10"/>
          <p:cNvPicPr>
            <a:picLocks noChangeAspect="1"/>
          </p:cNvPicPr>
          <p:nvPr userDrawn="1"/>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8"/>
              <a:stretch>
                <a:fillRect/>
              </a:stretch>
            </p:blipFill>
          </mc:Fallback>
        </mc:AlternateContent>
        <p:spPr>
          <a:xfrm>
            <a:off x="7162800" y="5524500"/>
            <a:ext cx="1536700" cy="939800"/>
          </a:xfrm>
          <a:prstGeom prst="rect">
            <a:avLst/>
          </a:prstGeom>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3_WFoster_Horiz_273_noR(2).jpg"/>
          <p:cNvPicPr>
            <a:picLocks noChangeAspect="1"/>
          </p:cNvPicPr>
          <p:nvPr/>
        </p:nvPicPr>
        <p:blipFill>
          <a:blip r:embed="rId15"/>
          <a:stretch>
            <a:fillRect/>
          </a:stretch>
        </p:blipFill>
        <p:spPr>
          <a:xfrm>
            <a:off x="7530153" y="6214282"/>
            <a:ext cx="1337480" cy="334370"/>
          </a:xfrm>
          <a:prstGeom prst="rect">
            <a:avLst/>
          </a:prstGeom>
        </p:spPr>
      </p:pic>
      <p:sp>
        <p:nvSpPr>
          <p:cNvPr id="8" name="Rectangle 7"/>
          <p:cNvSpPr/>
          <p:nvPr/>
        </p:nvSpPr>
        <p:spPr>
          <a:xfrm>
            <a:off x="-12700" y="-1"/>
            <a:ext cx="241300" cy="6858001"/>
          </a:xfrm>
          <a:prstGeom prst="rect">
            <a:avLst/>
          </a:prstGeom>
          <a:solidFill>
            <a:srgbClr val="3921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5"/>
          <p:cNvSpPr>
            <a:spLocks noGrp="1"/>
          </p:cNvSpPr>
          <p:nvPr>
            <p:ph type="sldNum" sz="quarter" idx="4"/>
          </p:nvPr>
        </p:nvSpPr>
        <p:spPr>
          <a:xfrm>
            <a:off x="215900" y="6477000"/>
            <a:ext cx="2273300" cy="365125"/>
          </a:xfrm>
          <a:prstGeom prst="rect">
            <a:avLst/>
          </a:prstGeom>
        </p:spPr>
        <p:txBody>
          <a:bodyPr/>
          <a:lstStyle>
            <a:lvl1pPr>
              <a:defRPr sz="1200">
                <a:solidFill>
                  <a:schemeClr val="tx2"/>
                </a:solidFill>
                <a:latin typeface="Calibri" pitchFamily="34" charset="0"/>
                <a:cs typeface="Calibri" pitchFamily="34" charset="0"/>
              </a:defRPr>
            </a:lvl1pPr>
          </a:lstStyle>
          <a:p>
            <a:fld id="{C2FFFFA8-C424-3D40-8C75-649CC0B3824F}" type="slidenum">
              <a:rPr lang="en-US" smtClean="0"/>
              <a:pPr/>
              <a:t>‹#›</a:t>
            </a:fld>
            <a:endParaRPr lang="en-US"/>
          </a:p>
        </p:txBody>
      </p:sp>
      <p:sp>
        <p:nvSpPr>
          <p:cNvPr id="9" name="Isosceles Triangle 8"/>
          <p:cNvSpPr/>
          <p:nvPr/>
        </p:nvSpPr>
        <p:spPr>
          <a:xfrm rot="5400000">
            <a:off x="-292103" y="273048"/>
            <a:ext cx="914400" cy="368301"/>
          </a:xfrm>
          <a:prstGeom prst="triangle">
            <a:avLst/>
          </a:prstGeom>
          <a:solidFill>
            <a:srgbClr val="705D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51" r:id="rId1"/>
    <p:sldLayoutId id="2147483661" r:id="rId2"/>
    <p:sldLayoutId id="2147483650" r:id="rId3"/>
    <p:sldLayoutId id="2147483660" r:id="rId4"/>
    <p:sldLayoutId id="2147483654" r:id="rId5"/>
    <p:sldLayoutId id="2147483663" r:id="rId6"/>
    <p:sldLayoutId id="2147483652" r:id="rId7"/>
    <p:sldLayoutId id="2147483653" r:id="rId8"/>
    <p:sldLayoutId id="2147483655" r:id="rId9"/>
    <p:sldLayoutId id="2147483662" r:id="rId10"/>
    <p:sldLayoutId id="2147483657" r:id="rId11"/>
    <p:sldLayoutId id="2147483664" r:id="rId12"/>
    <p:sldLayoutId id="2147483665" r:id="rId13"/>
  </p:sldLayoutIdLst>
  <p:transition>
    <p:fade/>
  </p:transition>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vmlDrawing" Target="../drawings/vmlDrawing6.vml"/><Relationship Id="rId5" Type="http://schemas.openxmlformats.org/officeDocument/2006/relationships/image" Target="../media/image24.wmf"/><Relationship Id="rId4" Type="http://schemas.openxmlformats.org/officeDocument/2006/relationships/oleObject" Target="../embeddings/oleObject27.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26.wmf"/><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oleObject" Target="../embeddings/oleObject29.bin"/><Relationship Id="rId5" Type="http://schemas.openxmlformats.org/officeDocument/2006/relationships/image" Target="../media/image25.wmf"/><Relationship Id="rId4" Type="http://schemas.openxmlformats.org/officeDocument/2006/relationships/oleObject" Target="../embeddings/oleObject28.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2.bin"/><Relationship Id="rId13" Type="http://schemas.openxmlformats.org/officeDocument/2006/relationships/image" Target="../media/image11.wmf"/><Relationship Id="rId18" Type="http://schemas.openxmlformats.org/officeDocument/2006/relationships/oleObject" Target="../embeddings/oleObject37.bin"/><Relationship Id="rId26" Type="http://schemas.openxmlformats.org/officeDocument/2006/relationships/image" Target="../media/image17.wmf"/><Relationship Id="rId39" Type="http://schemas.openxmlformats.org/officeDocument/2006/relationships/oleObject" Target="../embeddings/oleObject52.bin"/><Relationship Id="rId3" Type="http://schemas.openxmlformats.org/officeDocument/2006/relationships/notesSlide" Target="../notesSlides/notesSlide11.xml"/><Relationship Id="rId21" Type="http://schemas.openxmlformats.org/officeDocument/2006/relationships/oleObject" Target="../embeddings/oleObject39.bin"/><Relationship Id="rId34" Type="http://schemas.openxmlformats.org/officeDocument/2006/relationships/oleObject" Target="../embeddings/oleObject48.bin"/><Relationship Id="rId42" Type="http://schemas.openxmlformats.org/officeDocument/2006/relationships/image" Target="../media/image29.wmf"/><Relationship Id="rId7" Type="http://schemas.openxmlformats.org/officeDocument/2006/relationships/image" Target="../media/image8.wmf"/><Relationship Id="rId12" Type="http://schemas.openxmlformats.org/officeDocument/2006/relationships/oleObject" Target="../embeddings/oleObject34.bin"/><Relationship Id="rId17" Type="http://schemas.openxmlformats.org/officeDocument/2006/relationships/image" Target="../media/image13.wmf"/><Relationship Id="rId25" Type="http://schemas.openxmlformats.org/officeDocument/2006/relationships/oleObject" Target="../embeddings/oleObject41.bin"/><Relationship Id="rId33" Type="http://schemas.openxmlformats.org/officeDocument/2006/relationships/oleObject" Target="../embeddings/oleObject47.bin"/><Relationship Id="rId38" Type="http://schemas.openxmlformats.org/officeDocument/2006/relationships/image" Target="../media/image27.wmf"/><Relationship Id="rId2" Type="http://schemas.openxmlformats.org/officeDocument/2006/relationships/slideLayout" Target="../slideLayouts/slideLayout13.xml"/><Relationship Id="rId16" Type="http://schemas.openxmlformats.org/officeDocument/2006/relationships/oleObject" Target="../embeddings/oleObject36.bin"/><Relationship Id="rId20" Type="http://schemas.openxmlformats.org/officeDocument/2006/relationships/image" Target="../media/image14.wmf"/><Relationship Id="rId29" Type="http://schemas.openxmlformats.org/officeDocument/2006/relationships/oleObject" Target="../embeddings/oleObject43.bin"/><Relationship Id="rId41" Type="http://schemas.openxmlformats.org/officeDocument/2006/relationships/oleObject" Target="../embeddings/oleObject53.bin"/><Relationship Id="rId1" Type="http://schemas.openxmlformats.org/officeDocument/2006/relationships/vmlDrawing" Target="../drawings/vmlDrawing8.vml"/><Relationship Id="rId6" Type="http://schemas.openxmlformats.org/officeDocument/2006/relationships/oleObject" Target="../embeddings/oleObject31.bin"/><Relationship Id="rId11" Type="http://schemas.openxmlformats.org/officeDocument/2006/relationships/image" Target="../media/image10.wmf"/><Relationship Id="rId24" Type="http://schemas.openxmlformats.org/officeDocument/2006/relationships/image" Target="../media/image16.wmf"/><Relationship Id="rId32" Type="http://schemas.openxmlformats.org/officeDocument/2006/relationships/oleObject" Target="../embeddings/oleObject46.bin"/><Relationship Id="rId37" Type="http://schemas.openxmlformats.org/officeDocument/2006/relationships/oleObject" Target="../embeddings/oleObject51.bin"/><Relationship Id="rId40" Type="http://schemas.openxmlformats.org/officeDocument/2006/relationships/image" Target="../media/image28.wmf"/><Relationship Id="rId5" Type="http://schemas.openxmlformats.org/officeDocument/2006/relationships/image" Target="../media/image7.wmf"/><Relationship Id="rId15" Type="http://schemas.openxmlformats.org/officeDocument/2006/relationships/image" Target="../media/image12.wmf"/><Relationship Id="rId23" Type="http://schemas.openxmlformats.org/officeDocument/2006/relationships/oleObject" Target="../embeddings/oleObject40.bin"/><Relationship Id="rId28" Type="http://schemas.openxmlformats.org/officeDocument/2006/relationships/image" Target="../media/image18.wmf"/><Relationship Id="rId36" Type="http://schemas.openxmlformats.org/officeDocument/2006/relationships/oleObject" Target="../embeddings/oleObject50.bin"/><Relationship Id="rId10" Type="http://schemas.openxmlformats.org/officeDocument/2006/relationships/oleObject" Target="../embeddings/oleObject33.bin"/><Relationship Id="rId19" Type="http://schemas.openxmlformats.org/officeDocument/2006/relationships/oleObject" Target="../embeddings/oleObject38.bin"/><Relationship Id="rId31" Type="http://schemas.openxmlformats.org/officeDocument/2006/relationships/oleObject" Target="../embeddings/oleObject45.bin"/><Relationship Id="rId4" Type="http://schemas.openxmlformats.org/officeDocument/2006/relationships/oleObject" Target="../embeddings/oleObject30.bin"/><Relationship Id="rId9" Type="http://schemas.openxmlformats.org/officeDocument/2006/relationships/image" Target="../media/image9.wmf"/><Relationship Id="rId14" Type="http://schemas.openxmlformats.org/officeDocument/2006/relationships/oleObject" Target="../embeddings/oleObject35.bin"/><Relationship Id="rId22" Type="http://schemas.openxmlformats.org/officeDocument/2006/relationships/image" Target="../media/image15.wmf"/><Relationship Id="rId27" Type="http://schemas.openxmlformats.org/officeDocument/2006/relationships/oleObject" Target="../embeddings/oleObject42.bin"/><Relationship Id="rId30" Type="http://schemas.openxmlformats.org/officeDocument/2006/relationships/oleObject" Target="../embeddings/oleObject44.bin"/><Relationship Id="rId35" Type="http://schemas.openxmlformats.org/officeDocument/2006/relationships/oleObject" Target="../embeddings/oleObject49.bin"/></Relationships>
</file>

<file path=ppt/slides/_rels/slide13.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54.bin"/><Relationship Id="rId7" Type="http://schemas.openxmlformats.org/officeDocument/2006/relationships/oleObject" Target="../embeddings/oleObject56.bin"/><Relationship Id="rId2" Type="http://schemas.openxmlformats.org/officeDocument/2006/relationships/slideLayout" Target="../slideLayouts/slideLayout3.xml"/><Relationship Id="rId1" Type="http://schemas.openxmlformats.org/officeDocument/2006/relationships/vmlDrawing" Target="../drawings/vmlDrawing9.vml"/><Relationship Id="rId6" Type="http://schemas.openxmlformats.org/officeDocument/2006/relationships/image" Target="../media/image31.wmf"/><Relationship Id="rId5" Type="http://schemas.openxmlformats.org/officeDocument/2006/relationships/oleObject" Target="../embeddings/oleObject55.bin"/><Relationship Id="rId4" Type="http://schemas.openxmlformats.org/officeDocument/2006/relationships/image" Target="../media/image30.w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vmlDrawing" Target="../drawings/vmlDrawing10.vml"/><Relationship Id="rId5" Type="http://schemas.openxmlformats.org/officeDocument/2006/relationships/image" Target="../media/image33.wmf"/><Relationship Id="rId4" Type="http://schemas.openxmlformats.org/officeDocument/2006/relationships/oleObject" Target="../embeddings/oleObject57.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35.wmf"/><Relationship Id="rId2" Type="http://schemas.openxmlformats.org/officeDocument/2006/relationships/slideLayout" Target="../slideLayouts/slideLayout12.xml"/><Relationship Id="rId1" Type="http://schemas.openxmlformats.org/officeDocument/2006/relationships/vmlDrawing" Target="../drawings/vmlDrawing11.vml"/><Relationship Id="rId6" Type="http://schemas.openxmlformats.org/officeDocument/2006/relationships/oleObject" Target="../embeddings/oleObject59.bin"/><Relationship Id="rId5" Type="http://schemas.openxmlformats.org/officeDocument/2006/relationships/image" Target="../media/image34.wmf"/><Relationship Id="rId4" Type="http://schemas.openxmlformats.org/officeDocument/2006/relationships/oleObject" Target="../embeddings/oleObject58.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62.bin"/><Relationship Id="rId13" Type="http://schemas.openxmlformats.org/officeDocument/2006/relationships/image" Target="../media/image11.wmf"/><Relationship Id="rId18" Type="http://schemas.openxmlformats.org/officeDocument/2006/relationships/oleObject" Target="../embeddings/oleObject67.bin"/><Relationship Id="rId26" Type="http://schemas.openxmlformats.org/officeDocument/2006/relationships/image" Target="../media/image17.wmf"/><Relationship Id="rId39" Type="http://schemas.openxmlformats.org/officeDocument/2006/relationships/oleObject" Target="../embeddings/oleObject82.bin"/><Relationship Id="rId3" Type="http://schemas.openxmlformats.org/officeDocument/2006/relationships/notesSlide" Target="../notesSlides/notesSlide14.xml"/><Relationship Id="rId21" Type="http://schemas.openxmlformats.org/officeDocument/2006/relationships/oleObject" Target="../embeddings/oleObject69.bin"/><Relationship Id="rId34" Type="http://schemas.openxmlformats.org/officeDocument/2006/relationships/oleObject" Target="../embeddings/oleObject78.bin"/><Relationship Id="rId42" Type="http://schemas.openxmlformats.org/officeDocument/2006/relationships/image" Target="../media/image38.wmf"/><Relationship Id="rId7" Type="http://schemas.openxmlformats.org/officeDocument/2006/relationships/image" Target="../media/image8.wmf"/><Relationship Id="rId12" Type="http://schemas.openxmlformats.org/officeDocument/2006/relationships/oleObject" Target="../embeddings/oleObject64.bin"/><Relationship Id="rId17" Type="http://schemas.openxmlformats.org/officeDocument/2006/relationships/image" Target="../media/image13.wmf"/><Relationship Id="rId25" Type="http://schemas.openxmlformats.org/officeDocument/2006/relationships/oleObject" Target="../embeddings/oleObject71.bin"/><Relationship Id="rId33" Type="http://schemas.openxmlformats.org/officeDocument/2006/relationships/oleObject" Target="../embeddings/oleObject77.bin"/><Relationship Id="rId38" Type="http://schemas.openxmlformats.org/officeDocument/2006/relationships/image" Target="../media/image36.wmf"/><Relationship Id="rId2" Type="http://schemas.openxmlformats.org/officeDocument/2006/relationships/slideLayout" Target="../slideLayouts/slideLayout13.xml"/><Relationship Id="rId16" Type="http://schemas.openxmlformats.org/officeDocument/2006/relationships/oleObject" Target="../embeddings/oleObject66.bin"/><Relationship Id="rId20" Type="http://schemas.openxmlformats.org/officeDocument/2006/relationships/image" Target="../media/image14.wmf"/><Relationship Id="rId29" Type="http://schemas.openxmlformats.org/officeDocument/2006/relationships/oleObject" Target="../embeddings/oleObject73.bin"/><Relationship Id="rId41" Type="http://schemas.openxmlformats.org/officeDocument/2006/relationships/oleObject" Target="../embeddings/oleObject83.bin"/><Relationship Id="rId1" Type="http://schemas.openxmlformats.org/officeDocument/2006/relationships/vmlDrawing" Target="../drawings/vmlDrawing12.vml"/><Relationship Id="rId6" Type="http://schemas.openxmlformats.org/officeDocument/2006/relationships/oleObject" Target="../embeddings/oleObject61.bin"/><Relationship Id="rId11" Type="http://schemas.openxmlformats.org/officeDocument/2006/relationships/image" Target="../media/image10.wmf"/><Relationship Id="rId24" Type="http://schemas.openxmlformats.org/officeDocument/2006/relationships/image" Target="../media/image16.wmf"/><Relationship Id="rId32" Type="http://schemas.openxmlformats.org/officeDocument/2006/relationships/oleObject" Target="../embeddings/oleObject76.bin"/><Relationship Id="rId37" Type="http://schemas.openxmlformats.org/officeDocument/2006/relationships/oleObject" Target="../embeddings/oleObject81.bin"/><Relationship Id="rId40" Type="http://schemas.openxmlformats.org/officeDocument/2006/relationships/image" Target="../media/image37.wmf"/><Relationship Id="rId5" Type="http://schemas.openxmlformats.org/officeDocument/2006/relationships/image" Target="../media/image7.wmf"/><Relationship Id="rId15" Type="http://schemas.openxmlformats.org/officeDocument/2006/relationships/image" Target="../media/image12.wmf"/><Relationship Id="rId23" Type="http://schemas.openxmlformats.org/officeDocument/2006/relationships/oleObject" Target="../embeddings/oleObject70.bin"/><Relationship Id="rId28" Type="http://schemas.openxmlformats.org/officeDocument/2006/relationships/image" Target="../media/image18.wmf"/><Relationship Id="rId36" Type="http://schemas.openxmlformats.org/officeDocument/2006/relationships/oleObject" Target="../embeddings/oleObject80.bin"/><Relationship Id="rId10" Type="http://schemas.openxmlformats.org/officeDocument/2006/relationships/oleObject" Target="../embeddings/oleObject63.bin"/><Relationship Id="rId19" Type="http://schemas.openxmlformats.org/officeDocument/2006/relationships/oleObject" Target="../embeddings/oleObject68.bin"/><Relationship Id="rId31" Type="http://schemas.openxmlformats.org/officeDocument/2006/relationships/oleObject" Target="../embeddings/oleObject75.bin"/><Relationship Id="rId4" Type="http://schemas.openxmlformats.org/officeDocument/2006/relationships/oleObject" Target="../embeddings/oleObject60.bin"/><Relationship Id="rId9" Type="http://schemas.openxmlformats.org/officeDocument/2006/relationships/image" Target="../media/image9.wmf"/><Relationship Id="rId14" Type="http://schemas.openxmlformats.org/officeDocument/2006/relationships/oleObject" Target="../embeddings/oleObject65.bin"/><Relationship Id="rId22" Type="http://schemas.openxmlformats.org/officeDocument/2006/relationships/image" Target="../media/image15.wmf"/><Relationship Id="rId27" Type="http://schemas.openxmlformats.org/officeDocument/2006/relationships/oleObject" Target="../embeddings/oleObject72.bin"/><Relationship Id="rId30" Type="http://schemas.openxmlformats.org/officeDocument/2006/relationships/oleObject" Target="../embeddings/oleObject74.bin"/><Relationship Id="rId35" Type="http://schemas.openxmlformats.org/officeDocument/2006/relationships/oleObject" Target="../embeddings/oleObject79.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vmlDrawing" Target="../drawings/vmlDrawing13.vml"/><Relationship Id="rId5" Type="http://schemas.openxmlformats.org/officeDocument/2006/relationships/image" Target="../media/image39.wmf"/><Relationship Id="rId4" Type="http://schemas.openxmlformats.org/officeDocument/2006/relationships/oleObject" Target="../embeddings/oleObject84.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vmlDrawing" Target="../drawings/vmlDrawing14.vml"/><Relationship Id="rId5" Type="http://schemas.openxmlformats.org/officeDocument/2006/relationships/image" Target="../media/image40.wmf"/><Relationship Id="rId4" Type="http://schemas.openxmlformats.org/officeDocument/2006/relationships/oleObject" Target="../embeddings/oleObject85.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88.bin"/><Relationship Id="rId13" Type="http://schemas.openxmlformats.org/officeDocument/2006/relationships/image" Target="../media/image11.wmf"/><Relationship Id="rId18" Type="http://schemas.openxmlformats.org/officeDocument/2006/relationships/oleObject" Target="../embeddings/oleObject93.bin"/><Relationship Id="rId26" Type="http://schemas.openxmlformats.org/officeDocument/2006/relationships/image" Target="../media/image17.wmf"/><Relationship Id="rId39" Type="http://schemas.openxmlformats.org/officeDocument/2006/relationships/oleObject" Target="../embeddings/oleObject108.bin"/><Relationship Id="rId3" Type="http://schemas.openxmlformats.org/officeDocument/2006/relationships/notesSlide" Target="../notesSlides/notesSlide18.xml"/><Relationship Id="rId21" Type="http://schemas.openxmlformats.org/officeDocument/2006/relationships/oleObject" Target="../embeddings/oleObject95.bin"/><Relationship Id="rId34" Type="http://schemas.openxmlformats.org/officeDocument/2006/relationships/oleObject" Target="../embeddings/oleObject104.bin"/><Relationship Id="rId42" Type="http://schemas.openxmlformats.org/officeDocument/2006/relationships/image" Target="../media/image43.wmf"/><Relationship Id="rId7" Type="http://schemas.openxmlformats.org/officeDocument/2006/relationships/image" Target="../media/image8.wmf"/><Relationship Id="rId12" Type="http://schemas.openxmlformats.org/officeDocument/2006/relationships/oleObject" Target="../embeddings/oleObject90.bin"/><Relationship Id="rId17" Type="http://schemas.openxmlformats.org/officeDocument/2006/relationships/image" Target="../media/image13.wmf"/><Relationship Id="rId25" Type="http://schemas.openxmlformats.org/officeDocument/2006/relationships/oleObject" Target="../embeddings/oleObject97.bin"/><Relationship Id="rId33" Type="http://schemas.openxmlformats.org/officeDocument/2006/relationships/oleObject" Target="../embeddings/oleObject103.bin"/><Relationship Id="rId38" Type="http://schemas.openxmlformats.org/officeDocument/2006/relationships/image" Target="../media/image41.wmf"/><Relationship Id="rId2" Type="http://schemas.openxmlformats.org/officeDocument/2006/relationships/slideLayout" Target="../slideLayouts/slideLayout13.xml"/><Relationship Id="rId16" Type="http://schemas.openxmlformats.org/officeDocument/2006/relationships/oleObject" Target="../embeddings/oleObject92.bin"/><Relationship Id="rId20" Type="http://schemas.openxmlformats.org/officeDocument/2006/relationships/image" Target="../media/image14.wmf"/><Relationship Id="rId29" Type="http://schemas.openxmlformats.org/officeDocument/2006/relationships/oleObject" Target="../embeddings/oleObject99.bin"/><Relationship Id="rId41" Type="http://schemas.openxmlformats.org/officeDocument/2006/relationships/oleObject" Target="../embeddings/oleObject109.bin"/><Relationship Id="rId1" Type="http://schemas.openxmlformats.org/officeDocument/2006/relationships/vmlDrawing" Target="../drawings/vmlDrawing15.vml"/><Relationship Id="rId6" Type="http://schemas.openxmlformats.org/officeDocument/2006/relationships/oleObject" Target="../embeddings/oleObject87.bin"/><Relationship Id="rId11" Type="http://schemas.openxmlformats.org/officeDocument/2006/relationships/image" Target="../media/image10.wmf"/><Relationship Id="rId24" Type="http://schemas.openxmlformats.org/officeDocument/2006/relationships/image" Target="../media/image16.wmf"/><Relationship Id="rId32" Type="http://schemas.openxmlformats.org/officeDocument/2006/relationships/oleObject" Target="../embeddings/oleObject102.bin"/><Relationship Id="rId37" Type="http://schemas.openxmlformats.org/officeDocument/2006/relationships/oleObject" Target="../embeddings/oleObject107.bin"/><Relationship Id="rId40" Type="http://schemas.openxmlformats.org/officeDocument/2006/relationships/image" Target="../media/image42.wmf"/><Relationship Id="rId5" Type="http://schemas.openxmlformats.org/officeDocument/2006/relationships/image" Target="../media/image7.wmf"/><Relationship Id="rId15" Type="http://schemas.openxmlformats.org/officeDocument/2006/relationships/image" Target="../media/image12.wmf"/><Relationship Id="rId23" Type="http://schemas.openxmlformats.org/officeDocument/2006/relationships/oleObject" Target="../embeddings/oleObject96.bin"/><Relationship Id="rId28" Type="http://schemas.openxmlformats.org/officeDocument/2006/relationships/image" Target="../media/image18.wmf"/><Relationship Id="rId36" Type="http://schemas.openxmlformats.org/officeDocument/2006/relationships/oleObject" Target="../embeddings/oleObject106.bin"/><Relationship Id="rId10" Type="http://schemas.openxmlformats.org/officeDocument/2006/relationships/oleObject" Target="../embeddings/oleObject89.bin"/><Relationship Id="rId19" Type="http://schemas.openxmlformats.org/officeDocument/2006/relationships/oleObject" Target="../embeddings/oleObject94.bin"/><Relationship Id="rId31" Type="http://schemas.openxmlformats.org/officeDocument/2006/relationships/oleObject" Target="../embeddings/oleObject101.bin"/><Relationship Id="rId4" Type="http://schemas.openxmlformats.org/officeDocument/2006/relationships/oleObject" Target="../embeddings/oleObject86.bin"/><Relationship Id="rId9" Type="http://schemas.openxmlformats.org/officeDocument/2006/relationships/image" Target="../media/image9.wmf"/><Relationship Id="rId14" Type="http://schemas.openxmlformats.org/officeDocument/2006/relationships/oleObject" Target="../embeddings/oleObject91.bin"/><Relationship Id="rId22" Type="http://schemas.openxmlformats.org/officeDocument/2006/relationships/image" Target="../media/image15.wmf"/><Relationship Id="rId27" Type="http://schemas.openxmlformats.org/officeDocument/2006/relationships/oleObject" Target="../embeddings/oleObject98.bin"/><Relationship Id="rId30" Type="http://schemas.openxmlformats.org/officeDocument/2006/relationships/oleObject" Target="../embeddings/oleObject100.bin"/><Relationship Id="rId35" Type="http://schemas.openxmlformats.org/officeDocument/2006/relationships/oleObject" Target="../embeddings/oleObject105.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45.wmf"/><Relationship Id="rId2" Type="http://schemas.openxmlformats.org/officeDocument/2006/relationships/slideLayout" Target="../slideLayouts/slideLayout12.xml"/><Relationship Id="rId1" Type="http://schemas.openxmlformats.org/officeDocument/2006/relationships/vmlDrawing" Target="../drawings/vmlDrawing16.vml"/><Relationship Id="rId6" Type="http://schemas.openxmlformats.org/officeDocument/2006/relationships/oleObject" Target="../embeddings/oleObject111.bin"/><Relationship Id="rId5" Type="http://schemas.openxmlformats.org/officeDocument/2006/relationships/image" Target="../media/image44.wmf"/><Relationship Id="rId4" Type="http://schemas.openxmlformats.org/officeDocument/2006/relationships/oleObject" Target="../embeddings/oleObject110.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vmlDrawing" Target="../drawings/vmlDrawing17.vml"/><Relationship Id="rId5" Type="http://schemas.openxmlformats.org/officeDocument/2006/relationships/image" Target="../media/image46.wmf"/><Relationship Id="rId4" Type="http://schemas.openxmlformats.org/officeDocument/2006/relationships/oleObject" Target="../embeddings/oleObject112.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vmlDrawing" Target="../drawings/vmlDrawing18.vml"/><Relationship Id="rId5" Type="http://schemas.openxmlformats.org/officeDocument/2006/relationships/image" Target="../media/image47.wmf"/><Relationship Id="rId4" Type="http://schemas.openxmlformats.org/officeDocument/2006/relationships/oleObject" Target="../embeddings/oleObject113.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vmlDrawing" Target="../drawings/vmlDrawing19.vml"/><Relationship Id="rId5" Type="http://schemas.openxmlformats.org/officeDocument/2006/relationships/image" Target="../media/image48.wmf"/><Relationship Id="rId4" Type="http://schemas.openxmlformats.org/officeDocument/2006/relationships/oleObject" Target="../embeddings/oleObject114.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17.bin"/><Relationship Id="rId13" Type="http://schemas.openxmlformats.org/officeDocument/2006/relationships/image" Target="../media/image11.wmf"/><Relationship Id="rId18" Type="http://schemas.openxmlformats.org/officeDocument/2006/relationships/oleObject" Target="../embeddings/oleObject122.bin"/><Relationship Id="rId3" Type="http://schemas.openxmlformats.org/officeDocument/2006/relationships/notesSlide" Target="../notesSlides/notesSlide24.xml"/><Relationship Id="rId21" Type="http://schemas.openxmlformats.org/officeDocument/2006/relationships/image" Target="../media/image50.wmf"/><Relationship Id="rId7" Type="http://schemas.openxmlformats.org/officeDocument/2006/relationships/image" Target="../media/image8.wmf"/><Relationship Id="rId12" Type="http://schemas.openxmlformats.org/officeDocument/2006/relationships/oleObject" Target="../embeddings/oleObject119.bin"/><Relationship Id="rId17" Type="http://schemas.openxmlformats.org/officeDocument/2006/relationships/image" Target="../media/image13.wmf"/><Relationship Id="rId2" Type="http://schemas.openxmlformats.org/officeDocument/2006/relationships/slideLayout" Target="../slideLayouts/slideLayout13.xml"/><Relationship Id="rId16" Type="http://schemas.openxmlformats.org/officeDocument/2006/relationships/oleObject" Target="../embeddings/oleObject121.bin"/><Relationship Id="rId20" Type="http://schemas.openxmlformats.org/officeDocument/2006/relationships/oleObject" Target="../embeddings/oleObject123.bin"/><Relationship Id="rId1" Type="http://schemas.openxmlformats.org/officeDocument/2006/relationships/vmlDrawing" Target="../drawings/vmlDrawing20.vml"/><Relationship Id="rId6" Type="http://schemas.openxmlformats.org/officeDocument/2006/relationships/oleObject" Target="../embeddings/oleObject116.bin"/><Relationship Id="rId11" Type="http://schemas.openxmlformats.org/officeDocument/2006/relationships/image" Target="../media/image10.wmf"/><Relationship Id="rId5" Type="http://schemas.openxmlformats.org/officeDocument/2006/relationships/image" Target="../media/image7.wmf"/><Relationship Id="rId15" Type="http://schemas.openxmlformats.org/officeDocument/2006/relationships/image" Target="../media/image12.wmf"/><Relationship Id="rId10" Type="http://schemas.openxmlformats.org/officeDocument/2006/relationships/oleObject" Target="../embeddings/oleObject118.bin"/><Relationship Id="rId19" Type="http://schemas.openxmlformats.org/officeDocument/2006/relationships/image" Target="../media/image49.wmf"/><Relationship Id="rId4" Type="http://schemas.openxmlformats.org/officeDocument/2006/relationships/oleObject" Target="../embeddings/oleObject115.bin"/><Relationship Id="rId9" Type="http://schemas.openxmlformats.org/officeDocument/2006/relationships/image" Target="../media/image9.wmf"/><Relationship Id="rId14" Type="http://schemas.openxmlformats.org/officeDocument/2006/relationships/oleObject" Target="../embeddings/oleObject120.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52.w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oleObject" Target="../embeddings/oleObject125.bin"/><Relationship Id="rId5" Type="http://schemas.openxmlformats.org/officeDocument/2006/relationships/image" Target="../media/image51.wmf"/><Relationship Id="rId4" Type="http://schemas.openxmlformats.org/officeDocument/2006/relationships/oleObject" Target="../embeddings/oleObject124.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vmlDrawing" Target="../drawings/vmlDrawing22.vml"/><Relationship Id="rId5" Type="http://schemas.openxmlformats.org/officeDocument/2006/relationships/image" Target="../media/image53.wmf"/><Relationship Id="rId4" Type="http://schemas.openxmlformats.org/officeDocument/2006/relationships/oleObject" Target="../embeddings/oleObject126.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2.xml"/><Relationship Id="rId1" Type="http://schemas.openxmlformats.org/officeDocument/2006/relationships/vmlDrawing" Target="../drawings/vmlDrawing23.vml"/><Relationship Id="rId5" Type="http://schemas.openxmlformats.org/officeDocument/2006/relationships/image" Target="../media/image54.wmf"/><Relationship Id="rId4" Type="http://schemas.openxmlformats.org/officeDocument/2006/relationships/oleObject" Target="../embeddings/oleObject127.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2.xml"/><Relationship Id="rId1" Type="http://schemas.openxmlformats.org/officeDocument/2006/relationships/vmlDrawing" Target="../drawings/vmlDrawing24.vml"/><Relationship Id="rId5" Type="http://schemas.openxmlformats.org/officeDocument/2006/relationships/image" Target="../media/image55.wmf"/><Relationship Id="rId4" Type="http://schemas.openxmlformats.org/officeDocument/2006/relationships/oleObject" Target="../embeddings/oleObject128.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31.bin"/><Relationship Id="rId13" Type="http://schemas.openxmlformats.org/officeDocument/2006/relationships/image" Target="../media/image60.wmf"/><Relationship Id="rId3" Type="http://schemas.openxmlformats.org/officeDocument/2006/relationships/notesSlide" Target="../notesSlides/notesSlide32.xml"/><Relationship Id="rId7" Type="http://schemas.openxmlformats.org/officeDocument/2006/relationships/image" Target="../media/image57.wmf"/><Relationship Id="rId12" Type="http://schemas.openxmlformats.org/officeDocument/2006/relationships/oleObject" Target="../embeddings/oleObject133.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oleObject" Target="../embeddings/oleObject130.bin"/><Relationship Id="rId11" Type="http://schemas.openxmlformats.org/officeDocument/2006/relationships/image" Target="../media/image59.wmf"/><Relationship Id="rId5" Type="http://schemas.openxmlformats.org/officeDocument/2006/relationships/image" Target="../media/image56.wmf"/><Relationship Id="rId10" Type="http://schemas.openxmlformats.org/officeDocument/2006/relationships/oleObject" Target="../embeddings/oleObject132.bin"/><Relationship Id="rId4" Type="http://schemas.openxmlformats.org/officeDocument/2006/relationships/oleObject" Target="../embeddings/oleObject129.bin"/><Relationship Id="rId9" Type="http://schemas.openxmlformats.org/officeDocument/2006/relationships/image" Target="../media/image58.wmf"/></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2.xml"/><Relationship Id="rId1" Type="http://schemas.openxmlformats.org/officeDocument/2006/relationships/vmlDrawing" Target="../drawings/vmlDrawing26.vml"/><Relationship Id="rId5" Type="http://schemas.openxmlformats.org/officeDocument/2006/relationships/image" Target="../media/image61.wmf"/><Relationship Id="rId4" Type="http://schemas.openxmlformats.org/officeDocument/2006/relationships/oleObject" Target="../embeddings/oleObject134.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vmlDrawing" Target="../drawings/vmlDrawing27.vml"/><Relationship Id="rId5" Type="http://schemas.openxmlformats.org/officeDocument/2006/relationships/image" Target="../media/image62.wmf"/><Relationship Id="rId4" Type="http://schemas.openxmlformats.org/officeDocument/2006/relationships/oleObject" Target="../embeddings/oleObject135.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vmlDrawing" Target="../drawings/vmlDrawing28.vml"/><Relationship Id="rId5" Type="http://schemas.openxmlformats.org/officeDocument/2006/relationships/image" Target="../media/image63.wmf"/><Relationship Id="rId4" Type="http://schemas.openxmlformats.org/officeDocument/2006/relationships/oleObject" Target="../embeddings/oleObject136.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1.wmf"/><Relationship Id="rId18" Type="http://schemas.openxmlformats.org/officeDocument/2006/relationships/oleObject" Target="../embeddings/oleObject8.bin"/><Relationship Id="rId26" Type="http://schemas.openxmlformats.org/officeDocument/2006/relationships/image" Target="../media/image17.wmf"/><Relationship Id="rId3" Type="http://schemas.openxmlformats.org/officeDocument/2006/relationships/notesSlide" Target="../notesSlides/notesSlide3.xml"/><Relationship Id="rId21" Type="http://schemas.openxmlformats.org/officeDocument/2006/relationships/oleObject" Target="../embeddings/oleObject10.bin"/><Relationship Id="rId34" Type="http://schemas.openxmlformats.org/officeDocument/2006/relationships/oleObject" Target="../embeddings/oleObject19.bin"/><Relationship Id="rId7" Type="http://schemas.openxmlformats.org/officeDocument/2006/relationships/image" Target="../media/image8.wmf"/><Relationship Id="rId12" Type="http://schemas.openxmlformats.org/officeDocument/2006/relationships/oleObject" Target="../embeddings/oleObject5.bin"/><Relationship Id="rId17" Type="http://schemas.openxmlformats.org/officeDocument/2006/relationships/image" Target="../media/image13.wmf"/><Relationship Id="rId25" Type="http://schemas.openxmlformats.org/officeDocument/2006/relationships/oleObject" Target="../embeddings/oleObject12.bin"/><Relationship Id="rId33" Type="http://schemas.openxmlformats.org/officeDocument/2006/relationships/oleObject" Target="../embeddings/oleObject18.bin"/><Relationship Id="rId2" Type="http://schemas.openxmlformats.org/officeDocument/2006/relationships/slideLayout" Target="../slideLayouts/slideLayout13.xml"/><Relationship Id="rId16" Type="http://schemas.openxmlformats.org/officeDocument/2006/relationships/oleObject" Target="../embeddings/oleObject7.bin"/><Relationship Id="rId20" Type="http://schemas.openxmlformats.org/officeDocument/2006/relationships/image" Target="../media/image14.wmf"/><Relationship Id="rId29" Type="http://schemas.openxmlformats.org/officeDocument/2006/relationships/oleObject" Target="../embeddings/oleObject14.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0.wmf"/><Relationship Id="rId24" Type="http://schemas.openxmlformats.org/officeDocument/2006/relationships/image" Target="../media/image16.wmf"/><Relationship Id="rId32" Type="http://schemas.openxmlformats.org/officeDocument/2006/relationships/oleObject" Target="../embeddings/oleObject17.bin"/><Relationship Id="rId5" Type="http://schemas.openxmlformats.org/officeDocument/2006/relationships/image" Target="../media/image7.wmf"/><Relationship Id="rId15" Type="http://schemas.openxmlformats.org/officeDocument/2006/relationships/image" Target="../media/image12.wmf"/><Relationship Id="rId23" Type="http://schemas.openxmlformats.org/officeDocument/2006/relationships/oleObject" Target="../embeddings/oleObject11.bin"/><Relationship Id="rId28" Type="http://schemas.openxmlformats.org/officeDocument/2006/relationships/image" Target="../media/image18.wmf"/><Relationship Id="rId36" Type="http://schemas.openxmlformats.org/officeDocument/2006/relationships/oleObject" Target="../embeddings/oleObject21.bin"/><Relationship Id="rId10" Type="http://schemas.openxmlformats.org/officeDocument/2006/relationships/oleObject" Target="../embeddings/oleObject4.bin"/><Relationship Id="rId19" Type="http://schemas.openxmlformats.org/officeDocument/2006/relationships/oleObject" Target="../embeddings/oleObject9.bin"/><Relationship Id="rId31" Type="http://schemas.openxmlformats.org/officeDocument/2006/relationships/oleObject" Target="../embeddings/oleObject16.bin"/><Relationship Id="rId4" Type="http://schemas.openxmlformats.org/officeDocument/2006/relationships/oleObject" Target="../embeddings/oleObject1.bin"/><Relationship Id="rId9" Type="http://schemas.openxmlformats.org/officeDocument/2006/relationships/image" Target="../media/image9.wmf"/><Relationship Id="rId14" Type="http://schemas.openxmlformats.org/officeDocument/2006/relationships/oleObject" Target="../embeddings/oleObject6.bin"/><Relationship Id="rId22" Type="http://schemas.openxmlformats.org/officeDocument/2006/relationships/image" Target="../media/image15.wmf"/><Relationship Id="rId27" Type="http://schemas.openxmlformats.org/officeDocument/2006/relationships/oleObject" Target="../embeddings/oleObject13.bin"/><Relationship Id="rId30" Type="http://schemas.openxmlformats.org/officeDocument/2006/relationships/oleObject" Target="../embeddings/oleObject15.bin"/><Relationship Id="rId35" Type="http://schemas.openxmlformats.org/officeDocument/2006/relationships/oleObject" Target="../embeddings/oleObject20.bin"/></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vmlDrawing" Target="../drawings/vmlDrawing29.vml"/><Relationship Id="rId5" Type="http://schemas.openxmlformats.org/officeDocument/2006/relationships/image" Target="../media/image64.wmf"/><Relationship Id="rId4" Type="http://schemas.openxmlformats.org/officeDocument/2006/relationships/oleObject" Target="../embeddings/oleObject137.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vmlDrawing" Target="../drawings/vmlDrawing30.vml"/><Relationship Id="rId5" Type="http://schemas.openxmlformats.org/officeDocument/2006/relationships/image" Target="../media/image65.wmf"/><Relationship Id="rId4" Type="http://schemas.openxmlformats.org/officeDocument/2006/relationships/oleObject" Target="../embeddings/oleObject138.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20.wmf"/><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oleObject" Target="../embeddings/oleObject23.bin"/><Relationship Id="rId5" Type="http://schemas.openxmlformats.org/officeDocument/2006/relationships/image" Target="../media/image19.wmf"/><Relationship Id="rId4" Type="http://schemas.openxmlformats.org/officeDocument/2006/relationships/oleObject" Target="../embeddings/oleObject22.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21.wmf"/><Relationship Id="rId4" Type="http://schemas.openxmlformats.org/officeDocument/2006/relationships/oleObject" Target="../embeddings/oleObject24.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vmlDrawing" Target="../drawings/vmlDrawing4.vml"/><Relationship Id="rId5" Type="http://schemas.openxmlformats.org/officeDocument/2006/relationships/image" Target="../media/image22.wmf"/><Relationship Id="rId4" Type="http://schemas.openxmlformats.org/officeDocument/2006/relationships/oleObject" Target="../embeddings/oleObject25.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vmlDrawing" Target="../drawings/vmlDrawing5.vml"/><Relationship Id="rId5" Type="http://schemas.openxmlformats.org/officeDocument/2006/relationships/image" Target="../media/image23.wmf"/><Relationship Id="rId4" Type="http://schemas.openxmlformats.org/officeDocument/2006/relationships/oleObject" Target="../embeddings/oleObject26.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Centrality and Prestige</a:t>
            </a:r>
            <a:endParaRPr lang="en-US" dirty="0"/>
          </a:p>
        </p:txBody>
      </p:sp>
      <p:sp>
        <p:nvSpPr>
          <p:cNvPr id="2" name="Text Placeholder 1"/>
          <p:cNvSpPr>
            <a:spLocks noGrp="1"/>
          </p:cNvSpPr>
          <p:nvPr>
            <p:ph type="body" sz="quarter" idx="13"/>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9" name="Object 2"/>
          <p:cNvGraphicFramePr>
            <a:graphicFrameLocks noChangeAspect="1"/>
          </p:cNvGraphicFramePr>
          <p:nvPr>
            <p:ph/>
          </p:nvPr>
        </p:nvGraphicFramePr>
        <p:xfrm>
          <a:off x="990600" y="3276600"/>
          <a:ext cx="7439025" cy="1651000"/>
        </p:xfrm>
        <a:graphic>
          <a:graphicData uri="http://schemas.openxmlformats.org/presentationml/2006/ole">
            <mc:AlternateContent xmlns:mc="http://schemas.openxmlformats.org/markup-compatibility/2006">
              <mc:Choice xmlns:v="urn:schemas-microsoft-com:vml" Requires="v">
                <p:oleObj spid="_x0000_s11266" name="Equation" r:id="rId4" imgW="5626100" imgH="1435100" progId="Equation.DSMT4">
                  <p:embed/>
                </p:oleObj>
              </mc:Choice>
              <mc:Fallback>
                <p:oleObj name="Equation" r:id="rId4" imgW="5626100" imgH="14351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3276600"/>
                        <a:ext cx="7439025" cy="1651000"/>
                      </a:xfrm>
                      <a:prstGeom prst="rect">
                        <a:avLst/>
                      </a:prstGeom>
                      <a:solidFill>
                        <a:schemeClr val="bg1"/>
                      </a:solidFill>
                      <a:ln>
                        <a:noFill/>
                      </a:ln>
                      <a:effectLst/>
                      <a:extLs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0" name="Text Box 3"/>
          <p:cNvSpPr txBox="1">
            <a:spLocks noChangeArrowheads="1"/>
          </p:cNvSpPr>
          <p:nvPr/>
        </p:nvSpPr>
        <p:spPr bwMode="auto">
          <a:xfrm>
            <a:off x="628650" y="1447800"/>
            <a:ext cx="8134350"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lnSpc>
                <a:spcPct val="130000"/>
              </a:lnSpc>
              <a:buFontTx/>
              <a:buAutoNum type="arabicPeriod"/>
            </a:pPr>
            <a:endParaRPr kumimoji="1" lang="en-US" sz="1800">
              <a:solidFill>
                <a:schemeClr val="tx1"/>
              </a:solidFill>
              <a:ea typeface="굴림" pitchFamily="34" charset="-127"/>
            </a:endParaRPr>
          </a:p>
        </p:txBody>
      </p:sp>
      <p:sp>
        <p:nvSpPr>
          <p:cNvPr id="24581" name="Rectangle 4"/>
          <p:cNvSpPr>
            <a:spLocks noChangeArrowheads="1"/>
          </p:cNvSpPr>
          <p:nvPr/>
        </p:nvSpPr>
        <p:spPr bwMode="auto">
          <a:xfrm>
            <a:off x="457200" y="2286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ko-KR" sz="2400" b="1">
                <a:solidFill>
                  <a:srgbClr val="000066"/>
                </a:solidFill>
                <a:ea typeface="굴림" pitchFamily="34" charset="-127"/>
              </a:rPr>
              <a:t>Degree Centrality</a:t>
            </a:r>
          </a:p>
        </p:txBody>
      </p:sp>
      <p:sp>
        <p:nvSpPr>
          <p:cNvPr id="24582" name="Text Box 5"/>
          <p:cNvSpPr txBox="1">
            <a:spLocks noChangeArrowheads="1"/>
          </p:cNvSpPr>
          <p:nvPr/>
        </p:nvSpPr>
        <p:spPr bwMode="auto">
          <a:xfrm>
            <a:off x="457200" y="1447800"/>
            <a:ext cx="8077200" cy="5075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lnSpc>
                <a:spcPct val="120000"/>
              </a:lnSpc>
              <a:spcBef>
                <a:spcPct val="50000"/>
              </a:spcBef>
              <a:buFontTx/>
              <a:buChar char="•"/>
            </a:pPr>
            <a:r>
              <a:rPr kumimoji="1" lang="en-US" altLang="ko-KR" sz="1800">
                <a:solidFill>
                  <a:schemeClr val="tx1"/>
                </a:solidFill>
                <a:ea typeface="굴림" pitchFamily="34" charset="-127"/>
              </a:rPr>
              <a:t>The simplest definition: </a:t>
            </a:r>
            <a:r>
              <a:rPr kumimoji="1" lang="en-US" altLang="ko-KR" sz="1800" b="1">
                <a:solidFill>
                  <a:srgbClr val="FF0000"/>
                </a:solidFill>
                <a:ea typeface="굴림" pitchFamily="34" charset="-127"/>
              </a:rPr>
              <a:t>The most ties</a:t>
            </a:r>
            <a:r>
              <a:rPr kumimoji="1" lang="en-US" altLang="ko-KR" sz="1800">
                <a:solidFill>
                  <a:schemeClr val="tx1"/>
                </a:solidFill>
                <a:ea typeface="굴림" pitchFamily="34" charset="-127"/>
              </a:rPr>
              <a:t> to other actors in the network</a:t>
            </a:r>
          </a:p>
          <a:p>
            <a:pPr eaLnBrk="1" latinLnBrk="1" hangingPunct="1">
              <a:lnSpc>
                <a:spcPct val="120000"/>
              </a:lnSpc>
              <a:spcBef>
                <a:spcPct val="50000"/>
              </a:spcBef>
              <a:buFontTx/>
              <a:buChar char="•"/>
            </a:pPr>
            <a:r>
              <a:rPr kumimoji="1" lang="en-US" altLang="ko-KR" sz="1800">
                <a:solidFill>
                  <a:schemeClr val="tx1"/>
                </a:solidFill>
                <a:ea typeface="굴림" pitchFamily="34" charset="-127"/>
              </a:rPr>
              <a:t>Focuses only on direct or adjacent choices</a:t>
            </a:r>
          </a:p>
          <a:p>
            <a:pPr eaLnBrk="1" latinLnBrk="1" hangingPunct="1">
              <a:lnSpc>
                <a:spcPct val="120000"/>
              </a:lnSpc>
              <a:spcBef>
                <a:spcPct val="50000"/>
              </a:spcBef>
              <a:buFontTx/>
              <a:buChar char="•"/>
            </a:pPr>
            <a:r>
              <a:rPr kumimoji="1" lang="en-US" altLang="ko-KR" sz="1800" b="1">
                <a:solidFill>
                  <a:schemeClr val="tx1"/>
                </a:solidFill>
                <a:ea typeface="굴림" pitchFamily="34" charset="-127"/>
              </a:rPr>
              <a:t>Actor Degree Centrality</a:t>
            </a:r>
          </a:p>
          <a:p>
            <a:pPr eaLnBrk="1" latinLnBrk="1" hangingPunct="1">
              <a:lnSpc>
                <a:spcPct val="120000"/>
              </a:lnSpc>
              <a:spcBef>
                <a:spcPct val="50000"/>
              </a:spcBef>
              <a:buFontTx/>
              <a:buChar char="•"/>
            </a:pPr>
            <a:endParaRPr kumimoji="1" lang="en-US" altLang="ko-KR" sz="1800" b="1">
              <a:solidFill>
                <a:schemeClr val="tx1"/>
              </a:solidFill>
              <a:ea typeface="굴림" pitchFamily="34" charset="-127"/>
            </a:endParaRPr>
          </a:p>
          <a:p>
            <a:pPr eaLnBrk="1" latinLnBrk="1" hangingPunct="1">
              <a:lnSpc>
                <a:spcPct val="120000"/>
              </a:lnSpc>
              <a:spcBef>
                <a:spcPct val="50000"/>
              </a:spcBef>
              <a:buFontTx/>
              <a:buChar char="•"/>
            </a:pPr>
            <a:endParaRPr kumimoji="1" lang="en-US" altLang="ko-KR" sz="1800">
              <a:solidFill>
                <a:schemeClr val="tx1"/>
              </a:solidFill>
              <a:ea typeface="굴림" pitchFamily="34" charset="-127"/>
            </a:endParaRPr>
          </a:p>
          <a:p>
            <a:pPr eaLnBrk="1" latinLnBrk="1" hangingPunct="1">
              <a:lnSpc>
                <a:spcPct val="120000"/>
              </a:lnSpc>
              <a:spcBef>
                <a:spcPct val="50000"/>
              </a:spcBef>
              <a:buFontTx/>
              <a:buChar char="•"/>
            </a:pPr>
            <a:endParaRPr kumimoji="1" lang="en-US" altLang="ko-KR" sz="1800">
              <a:solidFill>
                <a:schemeClr val="tx1"/>
              </a:solidFill>
              <a:ea typeface="굴림" pitchFamily="34" charset="-127"/>
            </a:endParaRPr>
          </a:p>
          <a:p>
            <a:pPr eaLnBrk="1" latinLnBrk="1" hangingPunct="1">
              <a:lnSpc>
                <a:spcPct val="120000"/>
              </a:lnSpc>
              <a:spcBef>
                <a:spcPct val="50000"/>
              </a:spcBef>
              <a:buFontTx/>
              <a:buChar char="•"/>
            </a:pPr>
            <a:endParaRPr kumimoji="1" lang="en-US" altLang="ko-KR" sz="1800">
              <a:solidFill>
                <a:schemeClr val="tx1"/>
              </a:solidFill>
              <a:ea typeface="굴림" pitchFamily="34" charset="-127"/>
            </a:endParaRPr>
          </a:p>
          <a:p>
            <a:pPr eaLnBrk="1" latinLnBrk="1" hangingPunct="1">
              <a:lnSpc>
                <a:spcPct val="120000"/>
              </a:lnSpc>
              <a:spcBef>
                <a:spcPct val="50000"/>
              </a:spcBef>
              <a:buFontTx/>
              <a:buChar char="•"/>
            </a:pPr>
            <a:endParaRPr kumimoji="1" lang="en-US" altLang="ko-KR" sz="1800">
              <a:solidFill>
                <a:schemeClr val="tx1"/>
              </a:solidFill>
              <a:ea typeface="굴림" pitchFamily="34" charset="-127"/>
            </a:endParaRPr>
          </a:p>
          <a:p>
            <a:pPr eaLnBrk="1" latinLnBrk="1" hangingPunct="1">
              <a:spcBef>
                <a:spcPct val="50000"/>
              </a:spcBef>
              <a:buFontTx/>
              <a:buChar char="•"/>
            </a:pPr>
            <a:r>
              <a:rPr kumimoji="1" lang="en-US" altLang="ko-KR" sz="1800">
                <a:solidFill>
                  <a:schemeClr val="tx1"/>
                </a:solidFill>
                <a:ea typeface="굴림" pitchFamily="34" charset="-127"/>
              </a:rPr>
              <a:t>An actor with a large degree is in direct contact or is adjacent to many other actors</a:t>
            </a:r>
          </a:p>
          <a:p>
            <a:pPr eaLnBrk="1" latinLnBrk="1" hangingPunct="1">
              <a:spcBef>
                <a:spcPct val="50000"/>
              </a:spcBef>
              <a:buFontTx/>
              <a:buChar char="•"/>
            </a:pPr>
            <a:r>
              <a:rPr kumimoji="1" lang="en-US" altLang="ko-KR" sz="1800">
                <a:solidFill>
                  <a:schemeClr val="tx1"/>
                </a:solidFill>
                <a:ea typeface="굴림" pitchFamily="34" charset="-127"/>
              </a:rPr>
              <a:t>This actor should then begin to be recognized by others as a major channel of relational information</a:t>
            </a:r>
            <a:endParaRPr kumimoji="1" lang="en-US" sz="1800">
              <a:solidFill>
                <a:schemeClr val="tx1"/>
              </a:solidFill>
              <a:ea typeface="굴림" pitchFamily="34" charset="-127"/>
            </a:endParaRPr>
          </a:p>
        </p:txBody>
      </p:sp>
      <p:sp>
        <p:nvSpPr>
          <p:cNvPr id="2" name="Slide Number Placeholder 1"/>
          <p:cNvSpPr>
            <a:spLocks noGrp="1"/>
          </p:cNvSpPr>
          <p:nvPr>
            <p:ph type="sldNum" sz="quarter" idx="10"/>
          </p:nvPr>
        </p:nvSpPr>
        <p:spPr/>
        <p:txBody>
          <a:bodyPr/>
          <a:lstStyle/>
          <a:p>
            <a:pPr>
              <a:defRPr/>
            </a:pPr>
            <a:fld id="{FDD2C297-BD22-4B51-A9B9-E734E070DB70}" type="slidenum">
              <a:rPr lang="en-US" smtClean="0"/>
              <a:pPr>
                <a:defRPr/>
              </a:pPr>
              <a:t>10</a:t>
            </a:fld>
            <a:endParaRPr lang="en-US"/>
          </a:p>
        </p:txBody>
      </p:sp>
    </p:spTree>
    <p:extLst>
      <p:ext uri="{BB962C8B-B14F-4D97-AF65-F5344CB8AC3E}">
        <p14:creationId xmlns:p14="http://schemas.microsoft.com/office/powerpoint/2010/main" val="771675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2"/>
          <p:cNvSpPr txBox="1">
            <a:spLocks noChangeArrowheads="1"/>
          </p:cNvSpPr>
          <p:nvPr/>
        </p:nvSpPr>
        <p:spPr bwMode="auto">
          <a:xfrm>
            <a:off x="457200" y="1476375"/>
            <a:ext cx="8001000" cy="482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lnSpc>
                <a:spcPct val="120000"/>
              </a:lnSpc>
              <a:spcBef>
                <a:spcPct val="50000"/>
              </a:spcBef>
              <a:buFontTx/>
              <a:buChar char="•"/>
            </a:pPr>
            <a:r>
              <a:rPr kumimoji="1" lang="en-US" altLang="ko-KR" sz="1800" b="1">
                <a:solidFill>
                  <a:schemeClr val="tx1"/>
                </a:solidFill>
                <a:ea typeface="굴림" pitchFamily="34" charset="-127"/>
              </a:rPr>
              <a:t>Group Degree Centralization</a:t>
            </a:r>
          </a:p>
          <a:p>
            <a:pPr eaLnBrk="1" latinLnBrk="1" hangingPunct="1">
              <a:lnSpc>
                <a:spcPct val="120000"/>
              </a:lnSpc>
              <a:spcBef>
                <a:spcPct val="50000"/>
              </a:spcBef>
              <a:buFontTx/>
              <a:buChar char="•"/>
            </a:pPr>
            <a:endParaRPr kumimoji="1" lang="en-US" altLang="ko-KR" sz="1800" b="1">
              <a:solidFill>
                <a:schemeClr val="tx1"/>
              </a:solidFill>
              <a:ea typeface="굴림" pitchFamily="34" charset="-127"/>
            </a:endParaRPr>
          </a:p>
          <a:p>
            <a:pPr eaLnBrk="1" latinLnBrk="1" hangingPunct="1">
              <a:lnSpc>
                <a:spcPct val="120000"/>
              </a:lnSpc>
              <a:spcBef>
                <a:spcPct val="50000"/>
              </a:spcBef>
              <a:buFontTx/>
              <a:buChar char="•"/>
            </a:pPr>
            <a:endParaRPr kumimoji="1" lang="en-US" altLang="ko-KR" sz="1800">
              <a:solidFill>
                <a:schemeClr val="tx1"/>
              </a:solidFill>
              <a:ea typeface="굴림" pitchFamily="34" charset="-127"/>
            </a:endParaRPr>
          </a:p>
          <a:p>
            <a:pPr eaLnBrk="1" latinLnBrk="1" hangingPunct="1">
              <a:lnSpc>
                <a:spcPct val="120000"/>
              </a:lnSpc>
              <a:spcBef>
                <a:spcPct val="50000"/>
              </a:spcBef>
              <a:buFontTx/>
              <a:buChar char="•"/>
            </a:pPr>
            <a:endParaRPr kumimoji="1" lang="en-US" altLang="ko-KR" sz="1800">
              <a:solidFill>
                <a:schemeClr val="tx1"/>
              </a:solidFill>
              <a:ea typeface="굴림" pitchFamily="34" charset="-127"/>
            </a:endParaRPr>
          </a:p>
          <a:p>
            <a:pPr eaLnBrk="1" latinLnBrk="1" hangingPunct="1">
              <a:lnSpc>
                <a:spcPct val="120000"/>
              </a:lnSpc>
              <a:spcBef>
                <a:spcPct val="50000"/>
              </a:spcBef>
              <a:buFontTx/>
              <a:buChar char="•"/>
            </a:pPr>
            <a:endParaRPr kumimoji="1" lang="en-US" altLang="ko-KR" sz="1800">
              <a:solidFill>
                <a:schemeClr val="tx1"/>
              </a:solidFill>
              <a:ea typeface="굴림" pitchFamily="34" charset="-127"/>
            </a:endParaRPr>
          </a:p>
          <a:p>
            <a:pPr eaLnBrk="1" latinLnBrk="1" hangingPunct="1">
              <a:lnSpc>
                <a:spcPct val="120000"/>
              </a:lnSpc>
              <a:spcBef>
                <a:spcPct val="50000"/>
              </a:spcBef>
              <a:buFontTx/>
              <a:buChar char="•"/>
            </a:pPr>
            <a:r>
              <a:rPr kumimoji="1" lang="en-US" altLang="ko-KR" sz="1800">
                <a:solidFill>
                  <a:schemeClr val="tx1"/>
                </a:solidFill>
                <a:ea typeface="굴림" pitchFamily="34" charset="-127"/>
              </a:rPr>
              <a:t>The index is also a measure of the dispersion of the actor indices, since it compares each actor index to the maximum attained value</a:t>
            </a:r>
          </a:p>
          <a:p>
            <a:pPr eaLnBrk="1" latinLnBrk="1" hangingPunct="1">
              <a:lnSpc>
                <a:spcPct val="120000"/>
              </a:lnSpc>
              <a:spcBef>
                <a:spcPct val="50000"/>
              </a:spcBef>
              <a:buFontTx/>
              <a:buChar char="•"/>
            </a:pPr>
            <a:r>
              <a:rPr kumimoji="1" lang="en-US" altLang="ko-KR" sz="1800">
                <a:solidFill>
                  <a:schemeClr val="tx1"/>
                </a:solidFill>
                <a:ea typeface="굴림" pitchFamily="34" charset="-127"/>
              </a:rPr>
              <a:t>Standard statistical summary of the actor degree indices is the variance of the degrees</a:t>
            </a:r>
          </a:p>
          <a:p>
            <a:pPr eaLnBrk="1" latinLnBrk="1" hangingPunct="1">
              <a:lnSpc>
                <a:spcPct val="120000"/>
              </a:lnSpc>
              <a:spcBef>
                <a:spcPct val="50000"/>
              </a:spcBef>
            </a:pPr>
            <a:endParaRPr kumimoji="1" lang="en-US" altLang="ko-KR" sz="1800">
              <a:solidFill>
                <a:schemeClr val="tx1"/>
              </a:solidFill>
              <a:ea typeface="굴림" pitchFamily="34" charset="-127"/>
            </a:endParaRPr>
          </a:p>
          <a:p>
            <a:pPr eaLnBrk="1" latinLnBrk="1" hangingPunct="1">
              <a:lnSpc>
                <a:spcPct val="120000"/>
              </a:lnSpc>
              <a:spcBef>
                <a:spcPct val="50000"/>
              </a:spcBef>
              <a:buFontTx/>
              <a:buChar char="•"/>
            </a:pPr>
            <a:endParaRPr kumimoji="1" lang="en-US" sz="1800">
              <a:solidFill>
                <a:schemeClr val="tx1"/>
              </a:solidFill>
              <a:ea typeface="굴림" pitchFamily="34" charset="-127"/>
            </a:endParaRPr>
          </a:p>
        </p:txBody>
      </p:sp>
      <p:graphicFrame>
        <p:nvGraphicFramePr>
          <p:cNvPr id="25604" name="Object 3"/>
          <p:cNvGraphicFramePr>
            <a:graphicFrameLocks noChangeAspect="1"/>
          </p:cNvGraphicFramePr>
          <p:nvPr>
            <p:ph/>
          </p:nvPr>
        </p:nvGraphicFramePr>
        <p:xfrm>
          <a:off x="2133600" y="2057400"/>
          <a:ext cx="3243263" cy="1652588"/>
        </p:xfrm>
        <a:graphic>
          <a:graphicData uri="http://schemas.openxmlformats.org/presentationml/2006/ole">
            <mc:AlternateContent xmlns:mc="http://schemas.openxmlformats.org/markup-compatibility/2006">
              <mc:Choice xmlns:v="urn:schemas-microsoft-com:vml" Requires="v">
                <p:oleObj spid="_x0000_s12290" name="Equation" r:id="rId4" imgW="2387600" imgH="1397000" progId="Equation.DSMT4">
                  <p:embed/>
                </p:oleObj>
              </mc:Choice>
              <mc:Fallback>
                <p:oleObj name="Equation" r:id="rId4" imgW="2387600" imgH="13970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2057400"/>
                        <a:ext cx="3243263" cy="1652588"/>
                      </a:xfrm>
                      <a:prstGeom prst="rect">
                        <a:avLst/>
                      </a:prstGeom>
                      <a:solidFill>
                        <a:schemeClr val="bg1"/>
                      </a:solidFill>
                      <a:ln>
                        <a:noFill/>
                      </a:ln>
                      <a:effectLst/>
                      <a:extLs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5" name="Text Box 4"/>
          <p:cNvSpPr txBox="1">
            <a:spLocks noChangeArrowheads="1"/>
          </p:cNvSpPr>
          <p:nvPr/>
        </p:nvSpPr>
        <p:spPr bwMode="auto">
          <a:xfrm>
            <a:off x="628650" y="1447800"/>
            <a:ext cx="8134350"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lnSpc>
                <a:spcPct val="130000"/>
              </a:lnSpc>
              <a:buFontTx/>
              <a:buAutoNum type="arabicPeriod"/>
            </a:pPr>
            <a:endParaRPr kumimoji="1" lang="en-US" sz="1800">
              <a:solidFill>
                <a:schemeClr val="tx1"/>
              </a:solidFill>
              <a:ea typeface="굴림" pitchFamily="34" charset="-127"/>
            </a:endParaRPr>
          </a:p>
        </p:txBody>
      </p:sp>
      <p:sp>
        <p:nvSpPr>
          <p:cNvPr id="25606" name="Rectangle 5"/>
          <p:cNvSpPr>
            <a:spLocks noChangeArrowheads="1"/>
          </p:cNvSpPr>
          <p:nvPr/>
        </p:nvSpPr>
        <p:spPr bwMode="auto">
          <a:xfrm>
            <a:off x="457200" y="2286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ko-KR" sz="2400" b="1">
                <a:solidFill>
                  <a:srgbClr val="000066"/>
                </a:solidFill>
                <a:ea typeface="굴림" pitchFamily="34" charset="-127"/>
              </a:rPr>
              <a:t>Degree Centrality</a:t>
            </a:r>
          </a:p>
        </p:txBody>
      </p:sp>
      <p:graphicFrame>
        <p:nvGraphicFramePr>
          <p:cNvPr id="25607" name="Object 6"/>
          <p:cNvGraphicFramePr>
            <a:graphicFrameLocks noChangeAspect="1"/>
          </p:cNvGraphicFramePr>
          <p:nvPr/>
        </p:nvGraphicFramePr>
        <p:xfrm>
          <a:off x="2057400" y="5410200"/>
          <a:ext cx="5934075" cy="782638"/>
        </p:xfrm>
        <a:graphic>
          <a:graphicData uri="http://schemas.openxmlformats.org/presentationml/2006/ole">
            <mc:AlternateContent xmlns:mc="http://schemas.openxmlformats.org/markup-compatibility/2006">
              <mc:Choice xmlns:v="urn:schemas-microsoft-com:vml" Requires="v">
                <p:oleObj spid="_x0000_s12291" name="Equation" r:id="rId6" imgW="4521200" imgH="596900" progId="Equation.DSMT4">
                  <p:embed/>
                </p:oleObj>
              </mc:Choice>
              <mc:Fallback>
                <p:oleObj name="Equation" r:id="rId6" imgW="4521200" imgH="5969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7400" y="5410200"/>
                        <a:ext cx="5934075" cy="782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8" name="Text Box 7"/>
          <p:cNvSpPr txBox="1">
            <a:spLocks noChangeArrowheads="1"/>
          </p:cNvSpPr>
          <p:nvPr/>
        </p:nvSpPr>
        <p:spPr bwMode="auto">
          <a:xfrm>
            <a:off x="2362200" y="6400800"/>
            <a:ext cx="3575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spcBef>
                <a:spcPct val="50000"/>
              </a:spcBef>
            </a:pPr>
            <a:r>
              <a:rPr kumimoji="1" lang="en-US" altLang="ko-KR" sz="1800" b="1">
                <a:solidFill>
                  <a:srgbClr val="FF0000"/>
                </a:solidFill>
                <a:ea typeface="굴림" pitchFamily="34" charset="-127"/>
              </a:rPr>
              <a:t>The heterogeneity or variability</a:t>
            </a:r>
            <a:endParaRPr kumimoji="1" lang="en-US" sz="1800" b="1">
              <a:solidFill>
                <a:srgbClr val="FF0000"/>
              </a:solidFill>
              <a:ea typeface="굴림" pitchFamily="34" charset="-127"/>
            </a:endParaRPr>
          </a:p>
        </p:txBody>
      </p:sp>
      <p:sp>
        <p:nvSpPr>
          <p:cNvPr id="2" name="Slide Number Placeholder 1"/>
          <p:cNvSpPr>
            <a:spLocks noGrp="1"/>
          </p:cNvSpPr>
          <p:nvPr>
            <p:ph type="sldNum" sz="quarter" idx="10"/>
          </p:nvPr>
        </p:nvSpPr>
        <p:spPr/>
        <p:txBody>
          <a:bodyPr/>
          <a:lstStyle/>
          <a:p>
            <a:pPr>
              <a:defRPr/>
            </a:pPr>
            <a:fld id="{FDD2C297-BD22-4B51-A9B9-E734E070DB70}" type="slidenum">
              <a:rPr lang="en-US" smtClean="0"/>
              <a:pPr>
                <a:defRPr/>
              </a:pPr>
              <a:t>11</a:t>
            </a:fld>
            <a:endParaRPr lang="en-US"/>
          </a:p>
        </p:txBody>
      </p:sp>
    </p:spTree>
    <p:extLst>
      <p:ext uri="{BB962C8B-B14F-4D97-AF65-F5344CB8AC3E}">
        <p14:creationId xmlns:p14="http://schemas.microsoft.com/office/powerpoint/2010/main" val="25715036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ChangeArrowheads="1"/>
          </p:cNvSpPr>
          <p:nvPr/>
        </p:nvSpPr>
        <p:spPr bwMode="auto">
          <a:xfrm>
            <a:off x="457200" y="2286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ko-KR" sz="2400" b="1">
                <a:solidFill>
                  <a:srgbClr val="000066"/>
                </a:solidFill>
                <a:ea typeface="굴림" pitchFamily="34" charset="-127"/>
              </a:rPr>
              <a:t>Three illustrative networks</a:t>
            </a:r>
          </a:p>
        </p:txBody>
      </p:sp>
      <p:grpSp>
        <p:nvGrpSpPr>
          <p:cNvPr id="26628" name="Group 3"/>
          <p:cNvGrpSpPr>
            <a:grpSpLocks/>
          </p:cNvGrpSpPr>
          <p:nvPr/>
        </p:nvGrpSpPr>
        <p:grpSpPr bwMode="auto">
          <a:xfrm>
            <a:off x="533400" y="1295400"/>
            <a:ext cx="1905000" cy="1851025"/>
            <a:chOff x="672" y="1008"/>
            <a:chExt cx="1340" cy="1286"/>
          </a:xfrm>
        </p:grpSpPr>
        <p:sp>
          <p:nvSpPr>
            <p:cNvPr id="26678" name="Oval 4"/>
            <p:cNvSpPr>
              <a:spLocks noChangeArrowheads="1"/>
            </p:cNvSpPr>
            <p:nvPr/>
          </p:nvSpPr>
          <p:spPr bwMode="auto">
            <a:xfrm>
              <a:off x="1248" y="1488"/>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79" name="Oval 5"/>
            <p:cNvSpPr>
              <a:spLocks noChangeArrowheads="1"/>
            </p:cNvSpPr>
            <p:nvPr/>
          </p:nvSpPr>
          <p:spPr bwMode="auto">
            <a:xfrm>
              <a:off x="912" y="1104"/>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80" name="Oval 6"/>
            <p:cNvSpPr>
              <a:spLocks noChangeArrowheads="1"/>
            </p:cNvSpPr>
            <p:nvPr/>
          </p:nvSpPr>
          <p:spPr bwMode="auto">
            <a:xfrm>
              <a:off x="1536" y="1152"/>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81" name="Oval 7"/>
            <p:cNvSpPr>
              <a:spLocks noChangeArrowheads="1"/>
            </p:cNvSpPr>
            <p:nvPr/>
          </p:nvSpPr>
          <p:spPr bwMode="auto">
            <a:xfrm>
              <a:off x="816" y="1536"/>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82" name="Oval 8"/>
            <p:cNvSpPr>
              <a:spLocks noChangeArrowheads="1"/>
            </p:cNvSpPr>
            <p:nvPr/>
          </p:nvSpPr>
          <p:spPr bwMode="auto">
            <a:xfrm>
              <a:off x="912" y="1920"/>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83" name="Oval 9"/>
            <p:cNvSpPr>
              <a:spLocks noChangeArrowheads="1"/>
            </p:cNvSpPr>
            <p:nvPr/>
          </p:nvSpPr>
          <p:spPr bwMode="auto">
            <a:xfrm>
              <a:off x="1440" y="1968"/>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84" name="Oval 10"/>
            <p:cNvSpPr>
              <a:spLocks noChangeArrowheads="1"/>
            </p:cNvSpPr>
            <p:nvPr/>
          </p:nvSpPr>
          <p:spPr bwMode="auto">
            <a:xfrm>
              <a:off x="1728" y="1632"/>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85" name="Line 11"/>
            <p:cNvSpPr>
              <a:spLocks noChangeShapeType="1"/>
            </p:cNvSpPr>
            <p:nvPr/>
          </p:nvSpPr>
          <p:spPr bwMode="auto">
            <a:xfrm>
              <a:off x="960" y="1152"/>
              <a:ext cx="336"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86" name="Line 12"/>
            <p:cNvSpPr>
              <a:spLocks noChangeShapeType="1"/>
            </p:cNvSpPr>
            <p:nvPr/>
          </p:nvSpPr>
          <p:spPr bwMode="auto">
            <a:xfrm flipV="1">
              <a:off x="1296" y="1200"/>
              <a:ext cx="288"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87" name="Line 13"/>
            <p:cNvSpPr>
              <a:spLocks noChangeShapeType="1"/>
            </p:cNvSpPr>
            <p:nvPr/>
          </p:nvSpPr>
          <p:spPr bwMode="auto">
            <a:xfrm>
              <a:off x="1344" y="1536"/>
              <a:ext cx="43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88" name="Line 14"/>
            <p:cNvSpPr>
              <a:spLocks noChangeShapeType="1"/>
            </p:cNvSpPr>
            <p:nvPr/>
          </p:nvSpPr>
          <p:spPr bwMode="auto">
            <a:xfrm flipV="1">
              <a:off x="864" y="1536"/>
              <a:ext cx="432"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89" name="Line 15"/>
            <p:cNvSpPr>
              <a:spLocks noChangeShapeType="1"/>
            </p:cNvSpPr>
            <p:nvPr/>
          </p:nvSpPr>
          <p:spPr bwMode="auto">
            <a:xfrm flipV="1">
              <a:off x="960" y="1536"/>
              <a:ext cx="336"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90" name="Line 16"/>
            <p:cNvSpPr>
              <a:spLocks noChangeShapeType="1"/>
            </p:cNvSpPr>
            <p:nvPr/>
          </p:nvSpPr>
          <p:spPr bwMode="auto">
            <a:xfrm flipH="1" flipV="1">
              <a:off x="1296" y="1536"/>
              <a:ext cx="192"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26691" name="Object 17"/>
            <p:cNvGraphicFramePr>
              <a:graphicFrameLocks noChangeAspect="1"/>
            </p:cNvGraphicFramePr>
            <p:nvPr/>
          </p:nvGraphicFramePr>
          <p:xfrm>
            <a:off x="1632" y="1104"/>
            <a:ext cx="128" cy="152"/>
          </p:xfrm>
          <a:graphic>
            <a:graphicData uri="http://schemas.openxmlformats.org/presentationml/2006/ole">
              <mc:AlternateContent xmlns:mc="http://schemas.openxmlformats.org/markup-compatibility/2006">
                <mc:Choice xmlns:v="urn:schemas-microsoft-com:vml" Requires="v">
                  <p:oleObj spid="_x0000_s13314" name="Equation" r:id="rId4" imgW="203112" imgH="241195" progId="Equation.DSMT4">
                    <p:embed/>
                  </p:oleObj>
                </mc:Choice>
                <mc:Fallback>
                  <p:oleObj name="Equation" r:id="rId4" imgW="203112" imgH="241195"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2" y="1104"/>
                          <a:ext cx="128"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92" name="Object 18"/>
            <p:cNvGraphicFramePr>
              <a:graphicFrameLocks noChangeAspect="1"/>
            </p:cNvGraphicFramePr>
            <p:nvPr/>
          </p:nvGraphicFramePr>
          <p:xfrm>
            <a:off x="920" y="2164"/>
            <a:ext cx="113" cy="130"/>
          </p:xfrm>
          <a:graphic>
            <a:graphicData uri="http://schemas.openxmlformats.org/presentationml/2006/ole">
              <mc:AlternateContent xmlns:mc="http://schemas.openxmlformats.org/markup-compatibility/2006">
                <mc:Choice xmlns:v="urn:schemas-microsoft-com:vml" Requires="v">
                  <p:oleObj spid="_x0000_s13315" name="Equation" r:id="rId6" imgW="190417" imgH="241195" progId="Equation.DSMT4">
                    <p:embed/>
                  </p:oleObj>
                </mc:Choice>
                <mc:Fallback>
                  <p:oleObj name="Equation" r:id="rId6" imgW="190417" imgH="241195"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0" y="2164"/>
                          <a:ext cx="113" cy="1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93" name="Object 19"/>
            <p:cNvGraphicFramePr>
              <a:graphicFrameLocks noChangeAspect="1"/>
            </p:cNvGraphicFramePr>
            <p:nvPr/>
          </p:nvGraphicFramePr>
          <p:xfrm>
            <a:off x="1536" y="1968"/>
            <a:ext cx="128" cy="152"/>
          </p:xfrm>
          <a:graphic>
            <a:graphicData uri="http://schemas.openxmlformats.org/presentationml/2006/ole">
              <mc:AlternateContent xmlns:mc="http://schemas.openxmlformats.org/markup-compatibility/2006">
                <mc:Choice xmlns:v="urn:schemas-microsoft-com:vml" Requires="v">
                  <p:oleObj spid="_x0000_s13316" name="Equation" r:id="rId8" imgW="203112" imgH="241195" progId="Equation.DSMT4">
                    <p:embed/>
                  </p:oleObj>
                </mc:Choice>
                <mc:Fallback>
                  <p:oleObj name="Equation" r:id="rId8" imgW="203112" imgH="241195"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36" y="1968"/>
                          <a:ext cx="128"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94" name="Object 20"/>
            <p:cNvGraphicFramePr>
              <a:graphicFrameLocks noChangeAspect="1"/>
            </p:cNvGraphicFramePr>
            <p:nvPr/>
          </p:nvGraphicFramePr>
          <p:xfrm>
            <a:off x="1248" y="1344"/>
            <a:ext cx="112" cy="152"/>
          </p:xfrm>
          <a:graphic>
            <a:graphicData uri="http://schemas.openxmlformats.org/presentationml/2006/ole">
              <mc:AlternateContent xmlns:mc="http://schemas.openxmlformats.org/markup-compatibility/2006">
                <mc:Choice xmlns:v="urn:schemas-microsoft-com:vml" Requires="v">
                  <p:oleObj spid="_x0000_s13317" name="Equation" r:id="rId10" imgW="177646" imgH="241091" progId="Equation.DSMT4">
                    <p:embed/>
                  </p:oleObj>
                </mc:Choice>
                <mc:Fallback>
                  <p:oleObj name="Equation" r:id="rId10" imgW="177646" imgH="241091"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48" y="1344"/>
                          <a:ext cx="112"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95" name="Object 21"/>
            <p:cNvGraphicFramePr>
              <a:graphicFrameLocks noChangeAspect="1"/>
            </p:cNvGraphicFramePr>
            <p:nvPr/>
          </p:nvGraphicFramePr>
          <p:xfrm>
            <a:off x="816" y="1008"/>
            <a:ext cx="128" cy="152"/>
          </p:xfrm>
          <a:graphic>
            <a:graphicData uri="http://schemas.openxmlformats.org/presentationml/2006/ole">
              <mc:AlternateContent xmlns:mc="http://schemas.openxmlformats.org/markup-compatibility/2006">
                <mc:Choice xmlns:v="urn:schemas-microsoft-com:vml" Requires="v">
                  <p:oleObj spid="_x0000_s13318" name="Equation" r:id="rId12" imgW="203112" imgH="241195" progId="Equation.DSMT4">
                    <p:embed/>
                  </p:oleObj>
                </mc:Choice>
                <mc:Fallback>
                  <p:oleObj name="Equation" r:id="rId12" imgW="203112" imgH="241195"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6" y="1008"/>
                          <a:ext cx="128"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96" name="Object 22"/>
            <p:cNvGraphicFramePr>
              <a:graphicFrameLocks noChangeAspect="1"/>
            </p:cNvGraphicFramePr>
            <p:nvPr/>
          </p:nvGraphicFramePr>
          <p:xfrm>
            <a:off x="672" y="1536"/>
            <a:ext cx="120" cy="152"/>
          </p:xfrm>
          <a:graphic>
            <a:graphicData uri="http://schemas.openxmlformats.org/presentationml/2006/ole">
              <mc:AlternateContent xmlns:mc="http://schemas.openxmlformats.org/markup-compatibility/2006">
                <mc:Choice xmlns:v="urn:schemas-microsoft-com:vml" Requires="v">
                  <p:oleObj spid="_x0000_s13319" name="Equation" r:id="rId14" imgW="190417" imgH="241195" progId="Equation.DSMT4">
                    <p:embed/>
                  </p:oleObj>
                </mc:Choice>
                <mc:Fallback>
                  <p:oleObj name="Equation" r:id="rId14" imgW="190417" imgH="241195"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72" y="1536"/>
                          <a:ext cx="120"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97" name="Object 23"/>
            <p:cNvGraphicFramePr>
              <a:graphicFrameLocks noChangeAspect="1"/>
            </p:cNvGraphicFramePr>
            <p:nvPr/>
          </p:nvGraphicFramePr>
          <p:xfrm>
            <a:off x="1872" y="1584"/>
            <a:ext cx="140" cy="152"/>
          </p:xfrm>
          <a:graphic>
            <a:graphicData uri="http://schemas.openxmlformats.org/presentationml/2006/ole">
              <mc:AlternateContent xmlns:mc="http://schemas.openxmlformats.org/markup-compatibility/2006">
                <mc:Choice xmlns:v="urn:schemas-microsoft-com:vml" Requires="v">
                  <p:oleObj spid="_x0000_s13320" name="Equation" r:id="rId16" imgW="190417" imgH="241195" progId="Equation.DSMT4">
                    <p:embed/>
                  </p:oleObj>
                </mc:Choice>
                <mc:Fallback>
                  <p:oleObj name="Equation" r:id="rId16" imgW="190417" imgH="241195"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872" y="1584"/>
                          <a:ext cx="140"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6629" name="Object 24"/>
          <p:cNvGraphicFramePr>
            <a:graphicFrameLocks noChangeAspect="1"/>
          </p:cNvGraphicFramePr>
          <p:nvPr/>
        </p:nvGraphicFramePr>
        <p:xfrm>
          <a:off x="1431925" y="3124200"/>
          <a:ext cx="157163" cy="230188"/>
        </p:xfrm>
        <a:graphic>
          <a:graphicData uri="http://schemas.openxmlformats.org/presentationml/2006/ole">
            <mc:AlternateContent xmlns:mc="http://schemas.openxmlformats.org/markup-compatibility/2006">
              <mc:Choice xmlns:v="urn:schemas-microsoft-com:vml" Requires="v">
                <p:oleObj spid="_x0000_s13321" name="Equation" r:id="rId18" imgW="177646" imgH="241091" progId="Equation.DSMT4">
                  <p:embed/>
                </p:oleObj>
              </mc:Choice>
              <mc:Fallback>
                <p:oleObj name="Equation" r:id="rId18" imgW="177646" imgH="241091"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31925" y="3124200"/>
                        <a:ext cx="157163" cy="230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6630" name="Group 25"/>
          <p:cNvGrpSpPr>
            <a:grpSpLocks/>
          </p:cNvGrpSpPr>
          <p:nvPr/>
        </p:nvGrpSpPr>
        <p:grpSpPr bwMode="auto">
          <a:xfrm>
            <a:off x="762000" y="3270250"/>
            <a:ext cx="1676400" cy="1608138"/>
            <a:chOff x="480" y="2060"/>
            <a:chExt cx="1056" cy="1013"/>
          </a:xfrm>
        </p:grpSpPr>
        <p:sp>
          <p:nvSpPr>
            <p:cNvPr id="26658" name="Oval 26"/>
            <p:cNvSpPr>
              <a:spLocks noChangeArrowheads="1"/>
            </p:cNvSpPr>
            <p:nvPr/>
          </p:nvSpPr>
          <p:spPr bwMode="auto">
            <a:xfrm>
              <a:off x="896" y="2103"/>
              <a:ext cx="76" cy="8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59" name="Oval 27"/>
            <p:cNvSpPr>
              <a:spLocks noChangeArrowheads="1"/>
            </p:cNvSpPr>
            <p:nvPr/>
          </p:nvSpPr>
          <p:spPr bwMode="auto">
            <a:xfrm>
              <a:off x="631" y="2147"/>
              <a:ext cx="76" cy="8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60" name="Oval 28"/>
            <p:cNvSpPr>
              <a:spLocks noChangeArrowheads="1"/>
            </p:cNvSpPr>
            <p:nvPr/>
          </p:nvSpPr>
          <p:spPr bwMode="auto">
            <a:xfrm>
              <a:off x="1161" y="2147"/>
              <a:ext cx="76" cy="8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61" name="Oval 29"/>
            <p:cNvSpPr>
              <a:spLocks noChangeArrowheads="1"/>
            </p:cNvSpPr>
            <p:nvPr/>
          </p:nvSpPr>
          <p:spPr bwMode="auto">
            <a:xfrm>
              <a:off x="556" y="2495"/>
              <a:ext cx="75" cy="8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62" name="Oval 30"/>
            <p:cNvSpPr>
              <a:spLocks noChangeArrowheads="1"/>
            </p:cNvSpPr>
            <p:nvPr/>
          </p:nvSpPr>
          <p:spPr bwMode="auto">
            <a:xfrm>
              <a:off x="669" y="2843"/>
              <a:ext cx="76" cy="8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63" name="Oval 31"/>
            <p:cNvSpPr>
              <a:spLocks noChangeArrowheads="1"/>
            </p:cNvSpPr>
            <p:nvPr/>
          </p:nvSpPr>
          <p:spPr bwMode="auto">
            <a:xfrm>
              <a:off x="1085" y="2886"/>
              <a:ext cx="76" cy="8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64" name="Oval 32"/>
            <p:cNvSpPr>
              <a:spLocks noChangeArrowheads="1"/>
            </p:cNvSpPr>
            <p:nvPr/>
          </p:nvSpPr>
          <p:spPr bwMode="auto">
            <a:xfrm>
              <a:off x="1312" y="2582"/>
              <a:ext cx="76" cy="8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65" name="Line 33"/>
            <p:cNvSpPr>
              <a:spLocks noChangeShapeType="1"/>
            </p:cNvSpPr>
            <p:nvPr/>
          </p:nvSpPr>
          <p:spPr bwMode="auto">
            <a:xfrm flipV="1">
              <a:off x="669" y="2147"/>
              <a:ext cx="303" cy="4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66" name="Line 34"/>
            <p:cNvSpPr>
              <a:spLocks noChangeShapeType="1"/>
            </p:cNvSpPr>
            <p:nvPr/>
          </p:nvSpPr>
          <p:spPr bwMode="auto">
            <a:xfrm flipH="1" flipV="1">
              <a:off x="1199" y="2190"/>
              <a:ext cx="151" cy="43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67" name="Line 35"/>
            <p:cNvSpPr>
              <a:spLocks noChangeShapeType="1"/>
            </p:cNvSpPr>
            <p:nvPr/>
          </p:nvSpPr>
          <p:spPr bwMode="auto">
            <a:xfrm flipV="1">
              <a:off x="1123" y="2625"/>
              <a:ext cx="227" cy="30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68" name="Line 36"/>
            <p:cNvSpPr>
              <a:spLocks noChangeShapeType="1"/>
            </p:cNvSpPr>
            <p:nvPr/>
          </p:nvSpPr>
          <p:spPr bwMode="auto">
            <a:xfrm>
              <a:off x="593" y="2538"/>
              <a:ext cx="114" cy="30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69" name="Line 37"/>
            <p:cNvSpPr>
              <a:spLocks noChangeShapeType="1"/>
            </p:cNvSpPr>
            <p:nvPr/>
          </p:nvSpPr>
          <p:spPr bwMode="auto">
            <a:xfrm flipH="1">
              <a:off x="593" y="2190"/>
              <a:ext cx="76" cy="3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70" name="Line 38"/>
            <p:cNvSpPr>
              <a:spLocks noChangeShapeType="1"/>
            </p:cNvSpPr>
            <p:nvPr/>
          </p:nvSpPr>
          <p:spPr bwMode="auto">
            <a:xfrm flipH="1" flipV="1">
              <a:off x="745" y="2886"/>
              <a:ext cx="359" cy="4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26671" name="Object 39"/>
            <p:cNvGraphicFramePr>
              <a:graphicFrameLocks noChangeAspect="1"/>
            </p:cNvGraphicFramePr>
            <p:nvPr/>
          </p:nvGraphicFramePr>
          <p:xfrm>
            <a:off x="1211" y="2244"/>
            <a:ext cx="102" cy="125"/>
          </p:xfrm>
          <a:graphic>
            <a:graphicData uri="http://schemas.openxmlformats.org/presentationml/2006/ole">
              <mc:AlternateContent xmlns:mc="http://schemas.openxmlformats.org/markup-compatibility/2006">
                <mc:Choice xmlns:v="urn:schemas-microsoft-com:vml" Requires="v">
                  <p:oleObj spid="_x0000_s13322" name="Equation" r:id="rId19" imgW="203112" imgH="241195" progId="Equation.DSMT4">
                    <p:embed/>
                  </p:oleObj>
                </mc:Choice>
                <mc:Fallback>
                  <p:oleObj name="Equation" r:id="rId19" imgW="203112" imgH="241195"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11" y="2244"/>
                          <a:ext cx="102" cy="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72" name="Object 40"/>
            <p:cNvGraphicFramePr>
              <a:graphicFrameLocks noChangeAspect="1"/>
            </p:cNvGraphicFramePr>
            <p:nvPr/>
          </p:nvGraphicFramePr>
          <p:xfrm>
            <a:off x="673" y="2955"/>
            <a:ext cx="89" cy="118"/>
          </p:xfrm>
          <a:graphic>
            <a:graphicData uri="http://schemas.openxmlformats.org/presentationml/2006/ole">
              <mc:AlternateContent xmlns:mc="http://schemas.openxmlformats.org/markup-compatibility/2006">
                <mc:Choice xmlns:v="urn:schemas-microsoft-com:vml" Requires="v">
                  <p:oleObj spid="_x0000_s13323" name="Equation" r:id="rId21" imgW="190417" imgH="241195" progId="Equation.DSMT4">
                    <p:embed/>
                  </p:oleObj>
                </mc:Choice>
                <mc:Fallback>
                  <p:oleObj name="Equation" r:id="rId21" imgW="190417" imgH="241195"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73" y="2955"/>
                          <a:ext cx="89" cy="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73" name="Object 41"/>
            <p:cNvGraphicFramePr>
              <a:graphicFrameLocks noChangeAspect="1"/>
            </p:cNvGraphicFramePr>
            <p:nvPr/>
          </p:nvGraphicFramePr>
          <p:xfrm>
            <a:off x="1161" y="2886"/>
            <a:ext cx="101" cy="138"/>
          </p:xfrm>
          <a:graphic>
            <a:graphicData uri="http://schemas.openxmlformats.org/presentationml/2006/ole">
              <mc:AlternateContent xmlns:mc="http://schemas.openxmlformats.org/markup-compatibility/2006">
                <mc:Choice xmlns:v="urn:schemas-microsoft-com:vml" Requires="v">
                  <p:oleObj spid="_x0000_s13324" name="Equation" r:id="rId23" imgW="203112" imgH="241195" progId="Equation.DSMT4">
                    <p:embed/>
                  </p:oleObj>
                </mc:Choice>
                <mc:Fallback>
                  <p:oleObj name="Equation" r:id="rId23" imgW="203112" imgH="241195" progId="Equation.DSMT4">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161" y="2886"/>
                          <a:ext cx="101" cy="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74" name="Object 42"/>
            <p:cNvGraphicFramePr>
              <a:graphicFrameLocks noChangeAspect="1"/>
            </p:cNvGraphicFramePr>
            <p:nvPr/>
          </p:nvGraphicFramePr>
          <p:xfrm>
            <a:off x="518" y="2060"/>
            <a:ext cx="101" cy="138"/>
          </p:xfrm>
          <a:graphic>
            <a:graphicData uri="http://schemas.openxmlformats.org/presentationml/2006/ole">
              <mc:AlternateContent xmlns:mc="http://schemas.openxmlformats.org/markup-compatibility/2006">
                <mc:Choice xmlns:v="urn:schemas-microsoft-com:vml" Requires="v">
                  <p:oleObj spid="_x0000_s13325" name="Equation" r:id="rId25" imgW="203112" imgH="241195" progId="Equation.DSMT4">
                    <p:embed/>
                  </p:oleObj>
                </mc:Choice>
                <mc:Fallback>
                  <p:oleObj name="Equation" r:id="rId25" imgW="203112" imgH="241195" progId="Equation.DSMT4">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18" y="2060"/>
                          <a:ext cx="101" cy="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75" name="Object 43"/>
            <p:cNvGraphicFramePr>
              <a:graphicFrameLocks noChangeAspect="1"/>
            </p:cNvGraphicFramePr>
            <p:nvPr/>
          </p:nvGraphicFramePr>
          <p:xfrm>
            <a:off x="480" y="2495"/>
            <a:ext cx="95" cy="138"/>
          </p:xfrm>
          <a:graphic>
            <a:graphicData uri="http://schemas.openxmlformats.org/presentationml/2006/ole">
              <mc:AlternateContent xmlns:mc="http://schemas.openxmlformats.org/markup-compatibility/2006">
                <mc:Choice xmlns:v="urn:schemas-microsoft-com:vml" Requires="v">
                  <p:oleObj spid="_x0000_s13326" name="Equation" r:id="rId27" imgW="190417" imgH="241195" progId="Equation.DSMT4">
                    <p:embed/>
                  </p:oleObj>
                </mc:Choice>
                <mc:Fallback>
                  <p:oleObj name="Equation" r:id="rId27" imgW="190417" imgH="241195" progId="Equation.DSMT4">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80" y="2495"/>
                          <a:ext cx="95" cy="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76" name="Object 44"/>
            <p:cNvGraphicFramePr>
              <a:graphicFrameLocks noChangeAspect="1"/>
            </p:cNvGraphicFramePr>
            <p:nvPr/>
          </p:nvGraphicFramePr>
          <p:xfrm>
            <a:off x="1426" y="2538"/>
            <a:ext cx="110" cy="138"/>
          </p:xfrm>
          <a:graphic>
            <a:graphicData uri="http://schemas.openxmlformats.org/presentationml/2006/ole">
              <mc:AlternateContent xmlns:mc="http://schemas.openxmlformats.org/markup-compatibility/2006">
                <mc:Choice xmlns:v="urn:schemas-microsoft-com:vml" Requires="v">
                  <p:oleObj spid="_x0000_s13327" name="Equation" r:id="rId29" imgW="190417" imgH="241195" progId="Equation.DSMT4">
                    <p:embed/>
                  </p:oleObj>
                </mc:Choice>
                <mc:Fallback>
                  <p:oleObj name="Equation" r:id="rId29" imgW="190417" imgH="241195"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26" y="2538"/>
                          <a:ext cx="110" cy="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77" name="Line 45"/>
            <p:cNvSpPr>
              <a:spLocks noChangeShapeType="1"/>
            </p:cNvSpPr>
            <p:nvPr/>
          </p:nvSpPr>
          <p:spPr bwMode="auto">
            <a:xfrm>
              <a:off x="972" y="2147"/>
              <a:ext cx="227" cy="4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6631" name="Group 46"/>
          <p:cNvGrpSpPr>
            <a:grpSpLocks/>
          </p:cNvGrpSpPr>
          <p:nvPr/>
        </p:nvGrpSpPr>
        <p:grpSpPr bwMode="auto">
          <a:xfrm>
            <a:off x="457200" y="5562600"/>
            <a:ext cx="2527300" cy="393700"/>
            <a:chOff x="600" y="3888"/>
            <a:chExt cx="1592" cy="248"/>
          </a:xfrm>
        </p:grpSpPr>
        <p:sp>
          <p:nvSpPr>
            <p:cNvPr id="26638" name="Oval 47"/>
            <p:cNvSpPr>
              <a:spLocks noChangeArrowheads="1"/>
            </p:cNvSpPr>
            <p:nvPr/>
          </p:nvSpPr>
          <p:spPr bwMode="auto">
            <a:xfrm>
              <a:off x="2064" y="3888"/>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9" name="Oval 48"/>
            <p:cNvSpPr>
              <a:spLocks noChangeArrowheads="1"/>
            </p:cNvSpPr>
            <p:nvPr/>
          </p:nvSpPr>
          <p:spPr bwMode="auto">
            <a:xfrm>
              <a:off x="624" y="3888"/>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0" name="Oval 49"/>
            <p:cNvSpPr>
              <a:spLocks noChangeArrowheads="1"/>
            </p:cNvSpPr>
            <p:nvPr/>
          </p:nvSpPr>
          <p:spPr bwMode="auto">
            <a:xfrm>
              <a:off x="1824" y="3888"/>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1" name="Oval 50"/>
            <p:cNvSpPr>
              <a:spLocks noChangeArrowheads="1"/>
            </p:cNvSpPr>
            <p:nvPr/>
          </p:nvSpPr>
          <p:spPr bwMode="auto">
            <a:xfrm>
              <a:off x="1104" y="3888"/>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2" name="Oval 51"/>
            <p:cNvSpPr>
              <a:spLocks noChangeArrowheads="1"/>
            </p:cNvSpPr>
            <p:nvPr/>
          </p:nvSpPr>
          <p:spPr bwMode="auto">
            <a:xfrm>
              <a:off x="864" y="3888"/>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3" name="Oval 52"/>
            <p:cNvSpPr>
              <a:spLocks noChangeArrowheads="1"/>
            </p:cNvSpPr>
            <p:nvPr/>
          </p:nvSpPr>
          <p:spPr bwMode="auto">
            <a:xfrm>
              <a:off x="1344" y="3888"/>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4" name="Oval 53"/>
            <p:cNvSpPr>
              <a:spLocks noChangeArrowheads="1"/>
            </p:cNvSpPr>
            <p:nvPr/>
          </p:nvSpPr>
          <p:spPr bwMode="auto">
            <a:xfrm>
              <a:off x="1584" y="3888"/>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26645" name="Object 54"/>
            <p:cNvGraphicFramePr>
              <a:graphicFrameLocks noChangeAspect="1"/>
            </p:cNvGraphicFramePr>
            <p:nvPr/>
          </p:nvGraphicFramePr>
          <p:xfrm>
            <a:off x="1038" y="3989"/>
            <a:ext cx="130" cy="138"/>
          </p:xfrm>
          <a:graphic>
            <a:graphicData uri="http://schemas.openxmlformats.org/presentationml/2006/ole">
              <mc:AlternateContent xmlns:mc="http://schemas.openxmlformats.org/markup-compatibility/2006">
                <mc:Choice xmlns:v="urn:schemas-microsoft-com:vml" Requires="v">
                  <p:oleObj spid="_x0000_s13328" name="Equation" r:id="rId30" imgW="203112" imgH="241195" progId="Equation.DSMT4">
                    <p:embed/>
                  </p:oleObj>
                </mc:Choice>
                <mc:Fallback>
                  <p:oleObj name="Equation" r:id="rId30" imgW="203112" imgH="241195"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38" y="3989"/>
                          <a:ext cx="130" cy="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46" name="Object 55"/>
            <p:cNvGraphicFramePr>
              <a:graphicFrameLocks noChangeAspect="1"/>
            </p:cNvGraphicFramePr>
            <p:nvPr/>
          </p:nvGraphicFramePr>
          <p:xfrm>
            <a:off x="1786" y="3989"/>
            <a:ext cx="114" cy="129"/>
          </p:xfrm>
          <a:graphic>
            <a:graphicData uri="http://schemas.openxmlformats.org/presentationml/2006/ole">
              <mc:AlternateContent xmlns:mc="http://schemas.openxmlformats.org/markup-compatibility/2006">
                <mc:Choice xmlns:v="urn:schemas-microsoft-com:vml" Requires="v">
                  <p:oleObj spid="_x0000_s13329" name="Equation" r:id="rId31" imgW="190417" imgH="241195" progId="Equation.DSMT4">
                    <p:embed/>
                  </p:oleObj>
                </mc:Choice>
                <mc:Fallback>
                  <p:oleObj name="Equation" r:id="rId31" imgW="190417" imgH="241195"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786" y="3989"/>
                          <a:ext cx="114" cy="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47" name="Object 56"/>
            <p:cNvGraphicFramePr>
              <a:graphicFrameLocks noChangeAspect="1"/>
            </p:cNvGraphicFramePr>
            <p:nvPr/>
          </p:nvGraphicFramePr>
          <p:xfrm>
            <a:off x="864" y="3984"/>
            <a:ext cx="128" cy="152"/>
          </p:xfrm>
          <a:graphic>
            <a:graphicData uri="http://schemas.openxmlformats.org/presentationml/2006/ole">
              <mc:AlternateContent xmlns:mc="http://schemas.openxmlformats.org/markup-compatibility/2006">
                <mc:Choice xmlns:v="urn:schemas-microsoft-com:vml" Requires="v">
                  <p:oleObj spid="_x0000_s13330" name="Equation" r:id="rId32" imgW="203112" imgH="241195" progId="Equation.DSMT4">
                    <p:embed/>
                  </p:oleObj>
                </mc:Choice>
                <mc:Fallback>
                  <p:oleObj name="Equation" r:id="rId32" imgW="203112" imgH="241195" progId="Equation.DSMT4">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64" y="3984"/>
                          <a:ext cx="128"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48" name="Object 57"/>
            <p:cNvGraphicFramePr>
              <a:graphicFrameLocks noChangeAspect="1"/>
            </p:cNvGraphicFramePr>
            <p:nvPr/>
          </p:nvGraphicFramePr>
          <p:xfrm>
            <a:off x="1344" y="3984"/>
            <a:ext cx="112" cy="152"/>
          </p:xfrm>
          <a:graphic>
            <a:graphicData uri="http://schemas.openxmlformats.org/presentationml/2006/ole">
              <mc:AlternateContent xmlns:mc="http://schemas.openxmlformats.org/markup-compatibility/2006">
                <mc:Choice xmlns:v="urn:schemas-microsoft-com:vml" Requires="v">
                  <p:oleObj spid="_x0000_s13331" name="Equation" r:id="rId33" imgW="177646" imgH="241091" progId="Equation.DSMT4">
                    <p:embed/>
                  </p:oleObj>
                </mc:Choice>
                <mc:Fallback>
                  <p:oleObj name="Equation" r:id="rId33" imgW="177646" imgH="241091"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44" y="3984"/>
                          <a:ext cx="112"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49" name="Object 58"/>
            <p:cNvGraphicFramePr>
              <a:graphicFrameLocks noChangeAspect="1"/>
            </p:cNvGraphicFramePr>
            <p:nvPr/>
          </p:nvGraphicFramePr>
          <p:xfrm>
            <a:off x="2064" y="3984"/>
            <a:ext cx="128" cy="152"/>
          </p:xfrm>
          <a:graphic>
            <a:graphicData uri="http://schemas.openxmlformats.org/presentationml/2006/ole">
              <mc:AlternateContent xmlns:mc="http://schemas.openxmlformats.org/markup-compatibility/2006">
                <mc:Choice xmlns:v="urn:schemas-microsoft-com:vml" Requires="v">
                  <p:oleObj spid="_x0000_s13332" name="Equation" r:id="rId34" imgW="203112" imgH="241195" progId="Equation.DSMT4">
                    <p:embed/>
                  </p:oleObj>
                </mc:Choice>
                <mc:Fallback>
                  <p:oleObj name="Equation" r:id="rId34" imgW="203112" imgH="241195" progId="Equation.DSMT4">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064" y="3984"/>
                          <a:ext cx="128"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50" name="Object 59"/>
            <p:cNvGraphicFramePr>
              <a:graphicFrameLocks noChangeAspect="1"/>
            </p:cNvGraphicFramePr>
            <p:nvPr/>
          </p:nvGraphicFramePr>
          <p:xfrm>
            <a:off x="600" y="3984"/>
            <a:ext cx="120" cy="152"/>
          </p:xfrm>
          <a:graphic>
            <a:graphicData uri="http://schemas.openxmlformats.org/presentationml/2006/ole">
              <mc:AlternateContent xmlns:mc="http://schemas.openxmlformats.org/markup-compatibility/2006">
                <mc:Choice xmlns:v="urn:schemas-microsoft-com:vml" Requires="v">
                  <p:oleObj spid="_x0000_s13333" name="Equation" r:id="rId35" imgW="190417" imgH="241195" progId="Equation.DSMT4">
                    <p:embed/>
                  </p:oleObj>
                </mc:Choice>
                <mc:Fallback>
                  <p:oleObj name="Equation" r:id="rId35" imgW="190417" imgH="241195" progId="Equation.DSMT4">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00" y="3984"/>
                          <a:ext cx="120"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51" name="Object 60"/>
            <p:cNvGraphicFramePr>
              <a:graphicFrameLocks noChangeAspect="1"/>
            </p:cNvGraphicFramePr>
            <p:nvPr/>
          </p:nvGraphicFramePr>
          <p:xfrm>
            <a:off x="1588" y="3984"/>
            <a:ext cx="140" cy="152"/>
          </p:xfrm>
          <a:graphic>
            <a:graphicData uri="http://schemas.openxmlformats.org/presentationml/2006/ole">
              <mc:AlternateContent xmlns:mc="http://schemas.openxmlformats.org/markup-compatibility/2006">
                <mc:Choice xmlns:v="urn:schemas-microsoft-com:vml" Requires="v">
                  <p:oleObj spid="_x0000_s13334" name="Equation" r:id="rId36" imgW="190417" imgH="241195" progId="Equation.DSMT4">
                    <p:embed/>
                  </p:oleObj>
                </mc:Choice>
                <mc:Fallback>
                  <p:oleObj name="Equation" r:id="rId36" imgW="190417" imgH="241195"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88" y="3984"/>
                          <a:ext cx="140"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52" name="Line 61"/>
            <p:cNvSpPr>
              <a:spLocks noChangeShapeType="1"/>
            </p:cNvSpPr>
            <p:nvPr/>
          </p:nvSpPr>
          <p:spPr bwMode="auto">
            <a:xfrm>
              <a:off x="672" y="393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3" name="Line 62"/>
            <p:cNvSpPr>
              <a:spLocks noChangeShapeType="1"/>
            </p:cNvSpPr>
            <p:nvPr/>
          </p:nvSpPr>
          <p:spPr bwMode="auto">
            <a:xfrm>
              <a:off x="912" y="393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4" name="Line 63"/>
            <p:cNvSpPr>
              <a:spLocks noChangeShapeType="1"/>
            </p:cNvSpPr>
            <p:nvPr/>
          </p:nvSpPr>
          <p:spPr bwMode="auto">
            <a:xfrm>
              <a:off x="1152" y="393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5" name="Line 64"/>
            <p:cNvSpPr>
              <a:spLocks noChangeShapeType="1"/>
            </p:cNvSpPr>
            <p:nvPr/>
          </p:nvSpPr>
          <p:spPr bwMode="auto">
            <a:xfrm>
              <a:off x="1392" y="393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6" name="Line 65"/>
            <p:cNvSpPr>
              <a:spLocks noChangeShapeType="1"/>
            </p:cNvSpPr>
            <p:nvPr/>
          </p:nvSpPr>
          <p:spPr bwMode="auto">
            <a:xfrm>
              <a:off x="1632" y="393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7" name="Line 66"/>
            <p:cNvSpPr>
              <a:spLocks noChangeShapeType="1"/>
            </p:cNvSpPr>
            <p:nvPr/>
          </p:nvSpPr>
          <p:spPr bwMode="auto">
            <a:xfrm>
              <a:off x="1872" y="393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6632" name="Text Box 67"/>
          <p:cNvSpPr txBox="1">
            <a:spLocks noChangeArrowheads="1"/>
          </p:cNvSpPr>
          <p:nvPr/>
        </p:nvSpPr>
        <p:spPr bwMode="auto">
          <a:xfrm>
            <a:off x="3052763" y="1905000"/>
            <a:ext cx="13668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r>
              <a:rPr kumimoji="1" lang="en-US" altLang="ko-KR" sz="1400" b="1">
                <a:solidFill>
                  <a:schemeClr val="tx1"/>
                </a:solidFill>
                <a:ea typeface="굴림" pitchFamily="34" charset="-127"/>
              </a:rPr>
              <a:t>(a) Star Graph</a:t>
            </a:r>
            <a:endParaRPr kumimoji="1" lang="en-US" sz="1400" b="1">
              <a:solidFill>
                <a:schemeClr val="tx1"/>
              </a:solidFill>
              <a:ea typeface="굴림" pitchFamily="34" charset="-127"/>
            </a:endParaRPr>
          </a:p>
        </p:txBody>
      </p:sp>
      <p:sp>
        <p:nvSpPr>
          <p:cNvPr id="26633" name="Text Box 68"/>
          <p:cNvSpPr txBox="1">
            <a:spLocks noChangeArrowheads="1"/>
          </p:cNvSpPr>
          <p:nvPr/>
        </p:nvSpPr>
        <p:spPr bwMode="auto">
          <a:xfrm>
            <a:off x="3043238" y="3657600"/>
            <a:ext cx="152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r>
              <a:rPr kumimoji="1" lang="en-US" altLang="ko-KR" sz="1400" b="1">
                <a:solidFill>
                  <a:schemeClr val="tx1"/>
                </a:solidFill>
                <a:ea typeface="굴림" pitchFamily="34" charset="-127"/>
              </a:rPr>
              <a:t>(b) Circle Graph</a:t>
            </a:r>
            <a:endParaRPr kumimoji="1" lang="en-US" sz="1400" b="1">
              <a:solidFill>
                <a:schemeClr val="tx1"/>
              </a:solidFill>
              <a:ea typeface="굴림" pitchFamily="34" charset="-127"/>
            </a:endParaRPr>
          </a:p>
        </p:txBody>
      </p:sp>
      <p:sp>
        <p:nvSpPr>
          <p:cNvPr id="26634" name="Text Box 69"/>
          <p:cNvSpPr txBox="1">
            <a:spLocks noChangeArrowheads="1"/>
          </p:cNvSpPr>
          <p:nvPr/>
        </p:nvSpPr>
        <p:spPr bwMode="auto">
          <a:xfrm>
            <a:off x="3048000" y="5486400"/>
            <a:ext cx="13843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r>
              <a:rPr kumimoji="1" lang="en-US" altLang="ko-KR" sz="1400" b="1">
                <a:solidFill>
                  <a:schemeClr val="tx1"/>
                </a:solidFill>
                <a:ea typeface="굴림" pitchFamily="34" charset="-127"/>
              </a:rPr>
              <a:t>(c) Line Graph</a:t>
            </a:r>
            <a:endParaRPr kumimoji="1" lang="en-US" sz="1400" b="1">
              <a:solidFill>
                <a:schemeClr val="tx1"/>
              </a:solidFill>
              <a:ea typeface="굴림" pitchFamily="34" charset="-127"/>
            </a:endParaRPr>
          </a:p>
        </p:txBody>
      </p:sp>
      <p:graphicFrame>
        <p:nvGraphicFramePr>
          <p:cNvPr id="26635" name="Object 70"/>
          <p:cNvGraphicFramePr>
            <a:graphicFrameLocks noChangeAspect="1"/>
          </p:cNvGraphicFramePr>
          <p:nvPr/>
        </p:nvGraphicFramePr>
        <p:xfrm>
          <a:off x="4953000" y="1419225"/>
          <a:ext cx="3862388" cy="1635125"/>
        </p:xfrm>
        <a:graphic>
          <a:graphicData uri="http://schemas.openxmlformats.org/presentationml/2006/ole">
            <mc:AlternateContent xmlns:mc="http://schemas.openxmlformats.org/markup-compatibility/2006">
              <mc:Choice xmlns:v="urn:schemas-microsoft-com:vml" Requires="v">
                <p:oleObj spid="_x0000_s13335" name="Equation" r:id="rId37" imgW="2971800" imgH="1257300" progId="Equation.DSMT4">
                  <p:embed/>
                </p:oleObj>
              </mc:Choice>
              <mc:Fallback>
                <p:oleObj name="Equation" r:id="rId37" imgW="2971800" imgH="1257300" progId="Equation.DSMT4">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953000" y="1419225"/>
                        <a:ext cx="3862388" cy="16351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6" name="Object 71"/>
          <p:cNvGraphicFramePr>
            <a:graphicFrameLocks noChangeAspect="1"/>
          </p:cNvGraphicFramePr>
          <p:nvPr/>
        </p:nvGraphicFramePr>
        <p:xfrm>
          <a:off x="4953000" y="3352800"/>
          <a:ext cx="2954338" cy="1635125"/>
        </p:xfrm>
        <a:graphic>
          <a:graphicData uri="http://schemas.openxmlformats.org/presentationml/2006/ole">
            <mc:AlternateContent xmlns:mc="http://schemas.openxmlformats.org/markup-compatibility/2006">
              <mc:Choice xmlns:v="urn:schemas-microsoft-com:vml" Requires="v">
                <p:oleObj spid="_x0000_s13336" name="Equation" r:id="rId39" imgW="2273300" imgH="1257300" progId="Equation.DSMT4">
                  <p:embed/>
                </p:oleObj>
              </mc:Choice>
              <mc:Fallback>
                <p:oleObj name="Equation" r:id="rId39" imgW="2273300" imgH="1257300" progId="Equation.DSMT4">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953000" y="3352800"/>
                        <a:ext cx="2954338" cy="16351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7" name="Object 72"/>
          <p:cNvGraphicFramePr>
            <a:graphicFrameLocks noChangeAspect="1"/>
          </p:cNvGraphicFramePr>
          <p:nvPr/>
        </p:nvGraphicFramePr>
        <p:xfrm>
          <a:off x="5029200" y="5160963"/>
          <a:ext cx="2508250" cy="939800"/>
        </p:xfrm>
        <a:graphic>
          <a:graphicData uri="http://schemas.openxmlformats.org/presentationml/2006/ole">
            <mc:AlternateContent xmlns:mc="http://schemas.openxmlformats.org/markup-compatibility/2006">
              <mc:Choice xmlns:v="urn:schemas-microsoft-com:vml" Requires="v">
                <p:oleObj spid="_x0000_s13337" name="Equation" r:id="rId41" imgW="1930400" imgH="723900" progId="Equation.DSMT4">
                  <p:embed/>
                </p:oleObj>
              </mc:Choice>
              <mc:Fallback>
                <p:oleObj name="Equation" r:id="rId41" imgW="1930400" imgH="723900" progId="Equation.DSMT4">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5029200" y="5160963"/>
                        <a:ext cx="2508250" cy="9398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0"/>
          </p:nvPr>
        </p:nvSpPr>
        <p:spPr/>
        <p:txBody>
          <a:bodyPr/>
          <a:lstStyle/>
          <a:p>
            <a:pPr>
              <a:defRPr/>
            </a:pPr>
            <a:fld id="{0B854C84-E766-4BEF-858F-6A21C442EB7B}" type="slidenum">
              <a:rPr lang="en-US" smtClean="0"/>
              <a:pPr>
                <a:defRPr/>
              </a:pPr>
              <a:t>12</a:t>
            </a:fld>
            <a:endParaRPr lang="en-US"/>
          </a:p>
        </p:txBody>
      </p:sp>
    </p:spTree>
    <p:extLst>
      <p:ext uri="{BB962C8B-B14F-4D97-AF65-F5344CB8AC3E}">
        <p14:creationId xmlns:p14="http://schemas.microsoft.com/office/powerpoint/2010/main" val="2655076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457200" y="457200"/>
            <a:ext cx="7848600" cy="576263"/>
          </a:xfrm>
        </p:spPr>
        <p:txBody>
          <a:bodyPr/>
          <a:lstStyle/>
          <a:p>
            <a:r>
              <a:rPr lang="en-US" sz="2400" b="1" smtClean="0">
                <a:solidFill>
                  <a:schemeClr val="tx1"/>
                </a:solidFill>
              </a:rPr>
              <a:t>Eigenvector Centrality</a:t>
            </a:r>
          </a:p>
        </p:txBody>
      </p:sp>
      <p:sp>
        <p:nvSpPr>
          <p:cNvPr id="27652" name="Rectangle 3"/>
          <p:cNvSpPr>
            <a:spLocks noGrp="1" noChangeArrowheads="1"/>
          </p:cNvSpPr>
          <p:nvPr>
            <p:ph type="body" idx="1"/>
          </p:nvPr>
        </p:nvSpPr>
        <p:spPr>
          <a:xfrm>
            <a:off x="457200" y="1447800"/>
            <a:ext cx="8305800" cy="4648200"/>
          </a:xfrm>
        </p:spPr>
        <p:txBody>
          <a:bodyPr/>
          <a:lstStyle/>
          <a:p>
            <a:r>
              <a:rPr lang="en-US" smtClean="0">
                <a:solidFill>
                  <a:schemeClr val="tx1"/>
                </a:solidFill>
              </a:rPr>
              <a:t>Importance of an actor in a network</a:t>
            </a:r>
          </a:p>
          <a:p>
            <a:r>
              <a:rPr lang="en-US" smtClean="0">
                <a:solidFill>
                  <a:schemeClr val="tx1"/>
                </a:solidFill>
              </a:rPr>
              <a:t>Sociomatrix (Adjacency matrix)</a:t>
            </a:r>
          </a:p>
          <a:p>
            <a:pPr lvl="1"/>
            <a:r>
              <a:rPr lang="en-US" i="1" smtClean="0">
                <a:solidFill>
                  <a:schemeClr val="tx1"/>
                </a:solidFill>
              </a:rPr>
              <a:t>A</a:t>
            </a:r>
            <a:r>
              <a:rPr lang="en-US" i="1" baseline="-25000" smtClean="0">
                <a:solidFill>
                  <a:schemeClr val="tx1"/>
                </a:solidFill>
              </a:rPr>
              <a:t>ij</a:t>
            </a:r>
            <a:r>
              <a:rPr lang="en-US" smtClean="0">
                <a:solidFill>
                  <a:schemeClr val="tx1"/>
                </a:solidFill>
              </a:rPr>
              <a:t> = 1, if a link between </a:t>
            </a:r>
            <a:r>
              <a:rPr lang="en-US" i="1" smtClean="0">
                <a:solidFill>
                  <a:schemeClr val="tx1"/>
                </a:solidFill>
              </a:rPr>
              <a:t>i</a:t>
            </a:r>
            <a:r>
              <a:rPr lang="en-US" smtClean="0">
                <a:solidFill>
                  <a:schemeClr val="tx1"/>
                </a:solidFill>
              </a:rPr>
              <a:t> and </a:t>
            </a:r>
            <a:r>
              <a:rPr lang="en-US" i="1" smtClean="0">
                <a:solidFill>
                  <a:schemeClr val="tx1"/>
                </a:solidFill>
              </a:rPr>
              <a:t>j</a:t>
            </a:r>
            <a:r>
              <a:rPr lang="en-US" smtClean="0">
                <a:solidFill>
                  <a:schemeClr val="tx1"/>
                </a:solidFill>
              </a:rPr>
              <a:t>; 0 otherwise</a:t>
            </a:r>
          </a:p>
          <a:p>
            <a:r>
              <a:rPr lang="en-US" smtClean="0">
                <a:solidFill>
                  <a:schemeClr val="tx1"/>
                </a:solidFill>
              </a:rPr>
              <a:t>Centrality measure </a:t>
            </a:r>
            <a:r>
              <a:rPr lang="en-US" i="1" smtClean="0">
                <a:solidFill>
                  <a:schemeClr val="tx1"/>
                </a:solidFill>
              </a:rPr>
              <a:t>x</a:t>
            </a:r>
            <a:r>
              <a:rPr lang="en-US" i="1" baseline="-25000" smtClean="0">
                <a:solidFill>
                  <a:schemeClr val="tx1"/>
                </a:solidFill>
              </a:rPr>
              <a:t>i</a:t>
            </a:r>
          </a:p>
          <a:p>
            <a:pPr lvl="1"/>
            <a:endParaRPr lang="en-US" smtClean="0">
              <a:solidFill>
                <a:schemeClr val="tx1"/>
              </a:solidFill>
            </a:endParaRPr>
          </a:p>
          <a:p>
            <a:pPr lvl="1"/>
            <a:endParaRPr lang="en-US" smtClean="0">
              <a:solidFill>
                <a:schemeClr val="tx1"/>
              </a:solidFill>
            </a:endParaRPr>
          </a:p>
          <a:p>
            <a:pPr lvl="1"/>
            <a:endParaRPr lang="en-US" smtClean="0">
              <a:solidFill>
                <a:schemeClr val="tx1"/>
              </a:solidFill>
            </a:endParaRPr>
          </a:p>
          <a:p>
            <a:pPr lvl="1"/>
            <a:endParaRPr lang="en-US" smtClean="0">
              <a:solidFill>
                <a:schemeClr val="tx1"/>
              </a:solidFill>
            </a:endParaRPr>
          </a:p>
          <a:p>
            <a:pPr lvl="1"/>
            <a:r>
              <a:rPr lang="en-US" smtClean="0">
                <a:solidFill>
                  <a:schemeClr val="tx1"/>
                </a:solidFill>
              </a:rPr>
              <a:t>In matrix form:</a:t>
            </a:r>
          </a:p>
          <a:p>
            <a:pPr lvl="1"/>
            <a:endParaRPr lang="en-US" smtClean="0">
              <a:solidFill>
                <a:schemeClr val="tx1"/>
              </a:solidFill>
            </a:endParaRPr>
          </a:p>
          <a:p>
            <a:pPr lvl="1"/>
            <a:endParaRPr lang="en-US" smtClean="0">
              <a:solidFill>
                <a:schemeClr val="tx1"/>
              </a:solidFill>
            </a:endParaRPr>
          </a:p>
          <a:p>
            <a:pPr lvl="1"/>
            <a:r>
              <a:rPr lang="en-US" smtClean="0">
                <a:solidFill>
                  <a:schemeClr val="tx1"/>
                </a:solidFill>
              </a:rPr>
              <a:t>Here</a:t>
            </a:r>
            <a:r>
              <a:rPr lang="en-US" i="1" smtClean="0">
                <a:solidFill>
                  <a:schemeClr val="tx1"/>
                </a:solidFill>
              </a:rPr>
              <a:t> </a:t>
            </a:r>
            <a:r>
              <a:rPr lang="en-US" sz="2400" b="1" i="1" smtClean="0">
                <a:solidFill>
                  <a:schemeClr val="tx1"/>
                </a:solidFill>
                <a:latin typeface="Symbol" pitchFamily="18" charset="2"/>
              </a:rPr>
              <a:t>l</a:t>
            </a:r>
            <a:r>
              <a:rPr lang="en-US" smtClean="0">
                <a:solidFill>
                  <a:schemeClr val="tx1"/>
                </a:solidFill>
              </a:rPr>
              <a:t> is the largest eigenvalue</a:t>
            </a:r>
          </a:p>
        </p:txBody>
      </p:sp>
      <p:graphicFrame>
        <p:nvGraphicFramePr>
          <p:cNvPr id="27653" name="Object 4"/>
          <p:cNvGraphicFramePr>
            <a:graphicFrameLocks noChangeAspect="1"/>
          </p:cNvGraphicFramePr>
          <p:nvPr/>
        </p:nvGraphicFramePr>
        <p:xfrm>
          <a:off x="2438400" y="2917825"/>
          <a:ext cx="1981200" cy="854075"/>
        </p:xfrm>
        <a:graphic>
          <a:graphicData uri="http://schemas.openxmlformats.org/presentationml/2006/ole">
            <mc:AlternateContent xmlns:mc="http://schemas.openxmlformats.org/markup-compatibility/2006">
              <mc:Choice xmlns:v="urn:schemas-microsoft-com:vml" Requires="v">
                <p:oleObj spid="_x0000_s14338" name="Equation" r:id="rId3" imgW="914400" imgH="444500" progId="Equation.DSMT4">
                  <p:embed/>
                </p:oleObj>
              </mc:Choice>
              <mc:Fallback>
                <p:oleObj name="Equation" r:id="rId3" imgW="914400" imgH="4445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2917825"/>
                        <a:ext cx="1981200" cy="854075"/>
                      </a:xfrm>
                      <a:prstGeom prst="rect">
                        <a:avLst/>
                      </a:prstGeom>
                      <a:solidFill>
                        <a:schemeClr val="bg1"/>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4" name="Object 5"/>
          <p:cNvGraphicFramePr>
            <a:graphicFrameLocks noChangeAspect="1"/>
          </p:cNvGraphicFramePr>
          <p:nvPr/>
        </p:nvGraphicFramePr>
        <p:xfrm>
          <a:off x="2667000" y="4492625"/>
          <a:ext cx="1371600" cy="387350"/>
        </p:xfrm>
        <a:graphic>
          <a:graphicData uri="http://schemas.openxmlformats.org/presentationml/2006/ole">
            <mc:AlternateContent xmlns:mc="http://schemas.openxmlformats.org/markup-compatibility/2006">
              <mc:Choice xmlns:v="urn:schemas-microsoft-com:vml" Requires="v">
                <p:oleObj spid="_x0000_s14339" name="Equation" r:id="rId5" imgW="558558" imgH="177723" progId="Equation.DSMT4">
                  <p:embed/>
                </p:oleObj>
              </mc:Choice>
              <mc:Fallback>
                <p:oleObj name="Equation" r:id="rId5" imgW="558558" imgH="177723"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4492625"/>
                        <a:ext cx="1371600" cy="387350"/>
                      </a:xfrm>
                      <a:prstGeom prst="rect">
                        <a:avLst/>
                      </a:prstGeom>
                      <a:solidFill>
                        <a:schemeClr val="bg1"/>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5" name="Text Box 6"/>
          <p:cNvSpPr txBox="1">
            <a:spLocks noChangeArrowheads="1"/>
          </p:cNvSpPr>
          <p:nvPr/>
        </p:nvSpPr>
        <p:spPr bwMode="auto">
          <a:xfrm>
            <a:off x="6324600" y="3048000"/>
            <a:ext cx="2286000" cy="17526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a:spcBef>
                <a:spcPct val="50000"/>
              </a:spcBef>
            </a:pPr>
            <a:r>
              <a:rPr lang="en-US">
                <a:solidFill>
                  <a:schemeClr val="tx1"/>
                </a:solidFill>
              </a:rPr>
              <a:t>Degree Centrality:</a:t>
            </a:r>
          </a:p>
          <a:p>
            <a:pPr>
              <a:spcBef>
                <a:spcPct val="50000"/>
              </a:spcBef>
            </a:pPr>
            <a:endParaRPr lang="en-US" sz="1400" u="sng">
              <a:solidFill>
                <a:schemeClr val="tx1"/>
              </a:solidFill>
            </a:endParaRPr>
          </a:p>
        </p:txBody>
      </p:sp>
      <p:graphicFrame>
        <p:nvGraphicFramePr>
          <p:cNvPr id="27656" name="Object 7"/>
          <p:cNvGraphicFramePr>
            <a:graphicFrameLocks noChangeAspect="1"/>
          </p:cNvGraphicFramePr>
          <p:nvPr/>
        </p:nvGraphicFramePr>
        <p:xfrm>
          <a:off x="7010400" y="3581400"/>
          <a:ext cx="811213" cy="838200"/>
        </p:xfrm>
        <a:graphic>
          <a:graphicData uri="http://schemas.openxmlformats.org/presentationml/2006/ole">
            <mc:AlternateContent xmlns:mc="http://schemas.openxmlformats.org/markup-compatibility/2006">
              <mc:Choice xmlns:v="urn:schemas-microsoft-com:vml" Requires="v">
                <p:oleObj spid="_x0000_s14340" name="Equation" r:id="rId7" imgW="380835" imgH="444307" progId="Equation.DSMT4">
                  <p:embed/>
                </p:oleObj>
              </mc:Choice>
              <mc:Fallback>
                <p:oleObj name="Equation" r:id="rId7" imgW="380835" imgH="444307"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10400" y="3581400"/>
                        <a:ext cx="811213" cy="838200"/>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C2FFFFA8-C424-3D40-8C75-649CC0B3824F}" type="slidenum">
              <a:rPr lang="en-US" smtClean="0"/>
              <a:pPr/>
              <a:t>13</a:t>
            </a:fld>
            <a:endParaRPr lang="en-US"/>
          </a:p>
        </p:txBody>
      </p:sp>
    </p:spTree>
    <p:extLst>
      <p:ext uri="{BB962C8B-B14F-4D97-AF65-F5344CB8AC3E}">
        <p14:creationId xmlns:p14="http://schemas.microsoft.com/office/powerpoint/2010/main" val="334529172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5" name="Object 2"/>
          <p:cNvGraphicFramePr>
            <a:graphicFrameLocks noChangeAspect="1"/>
          </p:cNvGraphicFramePr>
          <p:nvPr>
            <p:ph/>
          </p:nvPr>
        </p:nvGraphicFramePr>
        <p:xfrm>
          <a:off x="914400" y="4191000"/>
          <a:ext cx="5791200" cy="2085975"/>
        </p:xfrm>
        <a:graphic>
          <a:graphicData uri="http://schemas.openxmlformats.org/presentationml/2006/ole">
            <mc:AlternateContent xmlns:mc="http://schemas.openxmlformats.org/markup-compatibility/2006">
              <mc:Choice xmlns:v="urn:schemas-microsoft-com:vml" Requires="v">
                <p:oleObj spid="_x0000_s15362" name="Equation" r:id="rId4" imgW="4775200" imgH="1866900" progId="Equation.DSMT4">
                  <p:embed/>
                </p:oleObj>
              </mc:Choice>
              <mc:Fallback>
                <p:oleObj name="Equation" r:id="rId4" imgW="4775200" imgH="18669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4191000"/>
                        <a:ext cx="5791200" cy="2085975"/>
                      </a:xfrm>
                      <a:prstGeom prst="rect">
                        <a:avLst/>
                      </a:prstGeom>
                      <a:solidFill>
                        <a:schemeClr val="bg1"/>
                      </a:solidFill>
                      <a:ln>
                        <a:noFill/>
                      </a:ln>
                      <a:effectLst/>
                      <a:extLs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76" name="Text Box 3"/>
          <p:cNvSpPr txBox="1">
            <a:spLocks noChangeArrowheads="1"/>
          </p:cNvSpPr>
          <p:nvPr/>
        </p:nvSpPr>
        <p:spPr bwMode="auto">
          <a:xfrm>
            <a:off x="628650" y="1447800"/>
            <a:ext cx="8134350"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lnSpc>
                <a:spcPct val="130000"/>
              </a:lnSpc>
              <a:buFontTx/>
              <a:buAutoNum type="arabicPeriod"/>
            </a:pPr>
            <a:endParaRPr kumimoji="1" lang="en-US" sz="1800">
              <a:solidFill>
                <a:schemeClr val="tx1"/>
              </a:solidFill>
              <a:ea typeface="굴림" pitchFamily="34" charset="-127"/>
            </a:endParaRPr>
          </a:p>
        </p:txBody>
      </p:sp>
      <p:sp>
        <p:nvSpPr>
          <p:cNvPr id="28677" name="Rectangle 4"/>
          <p:cNvSpPr>
            <a:spLocks noChangeArrowheads="1"/>
          </p:cNvSpPr>
          <p:nvPr/>
        </p:nvSpPr>
        <p:spPr bwMode="auto">
          <a:xfrm>
            <a:off x="457200" y="2286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ko-KR" sz="2400" b="1">
                <a:solidFill>
                  <a:srgbClr val="000066"/>
                </a:solidFill>
                <a:ea typeface="굴림" pitchFamily="34" charset="-127"/>
              </a:rPr>
              <a:t>Closeness Centrality</a:t>
            </a:r>
          </a:p>
        </p:txBody>
      </p:sp>
      <p:sp>
        <p:nvSpPr>
          <p:cNvPr id="28678" name="Text Box 5"/>
          <p:cNvSpPr txBox="1">
            <a:spLocks noChangeArrowheads="1"/>
          </p:cNvSpPr>
          <p:nvPr/>
        </p:nvSpPr>
        <p:spPr bwMode="auto">
          <a:xfrm>
            <a:off x="457200" y="1371600"/>
            <a:ext cx="7772400" cy="262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lnSpc>
                <a:spcPct val="120000"/>
              </a:lnSpc>
              <a:spcBef>
                <a:spcPct val="50000"/>
              </a:spcBef>
              <a:buFontTx/>
              <a:buChar char="•"/>
            </a:pPr>
            <a:r>
              <a:rPr kumimoji="1" lang="en-US" altLang="ko-KR" sz="1800">
                <a:solidFill>
                  <a:schemeClr val="tx1"/>
                </a:solidFill>
                <a:ea typeface="굴림" pitchFamily="34" charset="-127"/>
              </a:rPr>
              <a:t>The measure focuses on how close an actor is to all the other actors in the set of actors</a:t>
            </a:r>
          </a:p>
          <a:p>
            <a:pPr eaLnBrk="1" latinLnBrk="1" hangingPunct="1">
              <a:lnSpc>
                <a:spcPct val="120000"/>
              </a:lnSpc>
              <a:spcBef>
                <a:spcPct val="50000"/>
              </a:spcBef>
              <a:buFontTx/>
              <a:buChar char="•"/>
            </a:pPr>
            <a:r>
              <a:rPr kumimoji="1" lang="en-US" altLang="ko-KR" sz="1800">
                <a:solidFill>
                  <a:schemeClr val="tx1"/>
                </a:solidFill>
                <a:ea typeface="굴림" pitchFamily="34" charset="-127"/>
              </a:rPr>
              <a:t>An actor is central if it can quickly interact with all others</a:t>
            </a:r>
          </a:p>
          <a:p>
            <a:pPr eaLnBrk="1" latinLnBrk="1" hangingPunct="1">
              <a:lnSpc>
                <a:spcPct val="120000"/>
              </a:lnSpc>
              <a:spcBef>
                <a:spcPct val="50000"/>
              </a:spcBef>
              <a:buFontTx/>
              <a:buChar char="•"/>
            </a:pPr>
            <a:r>
              <a:rPr kumimoji="1" lang="en-US" altLang="ko-KR" sz="1800">
                <a:solidFill>
                  <a:schemeClr val="tx1"/>
                </a:solidFill>
                <a:ea typeface="굴림" pitchFamily="34" charset="-127"/>
              </a:rPr>
              <a:t>The </a:t>
            </a:r>
            <a:r>
              <a:rPr kumimoji="1" lang="en-US" altLang="ko-KR" sz="1800" b="1">
                <a:solidFill>
                  <a:srgbClr val="FF0000"/>
                </a:solidFill>
                <a:ea typeface="굴림" pitchFamily="34" charset="-127"/>
              </a:rPr>
              <a:t>geodesics</a:t>
            </a:r>
            <a:r>
              <a:rPr kumimoji="1" lang="en-US" altLang="ko-KR" sz="1800">
                <a:solidFill>
                  <a:schemeClr val="tx1"/>
                </a:solidFill>
                <a:ea typeface="굴림" pitchFamily="34" charset="-127"/>
              </a:rPr>
              <a:t>, or shortest paths : minimum distance</a:t>
            </a:r>
          </a:p>
          <a:p>
            <a:pPr eaLnBrk="1" latinLnBrk="1" hangingPunct="1">
              <a:lnSpc>
                <a:spcPct val="120000"/>
              </a:lnSpc>
              <a:spcBef>
                <a:spcPct val="50000"/>
              </a:spcBef>
              <a:buFontTx/>
              <a:buChar char="•"/>
            </a:pPr>
            <a:r>
              <a:rPr kumimoji="1" lang="en-US" altLang="ko-KR" sz="1800" b="1">
                <a:solidFill>
                  <a:schemeClr val="tx1"/>
                </a:solidFill>
                <a:ea typeface="굴림" pitchFamily="34" charset="-127"/>
              </a:rPr>
              <a:t>Actor Closeness Centrality : a function of geodesic distances</a:t>
            </a:r>
          </a:p>
          <a:p>
            <a:pPr eaLnBrk="1" latinLnBrk="1" hangingPunct="1">
              <a:lnSpc>
                <a:spcPct val="120000"/>
              </a:lnSpc>
              <a:spcBef>
                <a:spcPct val="50000"/>
              </a:spcBef>
            </a:pPr>
            <a:r>
              <a:rPr kumimoji="1" lang="en-US" altLang="ko-KR" sz="1800">
                <a:solidFill>
                  <a:schemeClr val="tx1"/>
                </a:solidFill>
                <a:ea typeface="굴림" pitchFamily="34" charset="-127"/>
              </a:rPr>
              <a:t>	depends not only on direct ties but also on indirect ties</a:t>
            </a:r>
            <a:endParaRPr kumimoji="1" lang="en-US" sz="1800">
              <a:solidFill>
                <a:schemeClr val="tx1"/>
              </a:solidFill>
              <a:ea typeface="굴림" pitchFamily="34" charset="-127"/>
            </a:endParaRPr>
          </a:p>
        </p:txBody>
      </p:sp>
      <p:sp>
        <p:nvSpPr>
          <p:cNvPr id="2" name="Slide Number Placeholder 1"/>
          <p:cNvSpPr>
            <a:spLocks noGrp="1"/>
          </p:cNvSpPr>
          <p:nvPr>
            <p:ph type="sldNum" sz="quarter" idx="10"/>
          </p:nvPr>
        </p:nvSpPr>
        <p:spPr/>
        <p:txBody>
          <a:bodyPr/>
          <a:lstStyle/>
          <a:p>
            <a:pPr>
              <a:defRPr/>
            </a:pPr>
            <a:fld id="{FDD2C297-BD22-4B51-A9B9-E734E070DB70}" type="slidenum">
              <a:rPr lang="en-US" smtClean="0"/>
              <a:pPr>
                <a:defRPr/>
              </a:pPr>
              <a:t>14</a:t>
            </a:fld>
            <a:endParaRPr lang="en-US"/>
          </a:p>
        </p:txBody>
      </p:sp>
    </p:spTree>
    <p:extLst>
      <p:ext uri="{BB962C8B-B14F-4D97-AF65-F5344CB8AC3E}">
        <p14:creationId xmlns:p14="http://schemas.microsoft.com/office/powerpoint/2010/main" val="423549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ext Box 2"/>
          <p:cNvSpPr txBox="1">
            <a:spLocks noChangeArrowheads="1"/>
          </p:cNvSpPr>
          <p:nvPr/>
        </p:nvSpPr>
        <p:spPr bwMode="auto">
          <a:xfrm>
            <a:off x="685800" y="1476375"/>
            <a:ext cx="7772400" cy="4030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lnSpc>
                <a:spcPct val="120000"/>
              </a:lnSpc>
              <a:spcBef>
                <a:spcPct val="50000"/>
              </a:spcBef>
              <a:buFontTx/>
              <a:buChar char="•"/>
            </a:pPr>
            <a:r>
              <a:rPr kumimoji="1" lang="en-US" altLang="ko-KR" sz="1800" b="1">
                <a:solidFill>
                  <a:schemeClr val="tx1"/>
                </a:solidFill>
                <a:ea typeface="굴림" pitchFamily="34" charset="-127"/>
              </a:rPr>
              <a:t>Group Closeness Centralization</a:t>
            </a:r>
          </a:p>
          <a:p>
            <a:pPr eaLnBrk="1" latinLnBrk="1" hangingPunct="1">
              <a:lnSpc>
                <a:spcPct val="120000"/>
              </a:lnSpc>
              <a:spcBef>
                <a:spcPct val="50000"/>
              </a:spcBef>
              <a:buFontTx/>
              <a:buChar char="•"/>
            </a:pPr>
            <a:endParaRPr kumimoji="1" lang="en-US" altLang="ko-KR" sz="1800" b="1">
              <a:solidFill>
                <a:schemeClr val="tx1"/>
              </a:solidFill>
              <a:ea typeface="굴림" pitchFamily="34" charset="-127"/>
            </a:endParaRPr>
          </a:p>
          <a:p>
            <a:pPr eaLnBrk="1" latinLnBrk="1" hangingPunct="1">
              <a:lnSpc>
                <a:spcPct val="120000"/>
              </a:lnSpc>
              <a:spcBef>
                <a:spcPct val="50000"/>
              </a:spcBef>
              <a:buFontTx/>
              <a:buChar char="•"/>
            </a:pPr>
            <a:endParaRPr kumimoji="1" lang="en-US" altLang="ko-KR" sz="1800">
              <a:solidFill>
                <a:schemeClr val="tx1"/>
              </a:solidFill>
              <a:ea typeface="굴림" pitchFamily="34" charset="-127"/>
            </a:endParaRPr>
          </a:p>
          <a:p>
            <a:pPr eaLnBrk="1" latinLnBrk="1" hangingPunct="1">
              <a:lnSpc>
                <a:spcPct val="120000"/>
              </a:lnSpc>
              <a:spcBef>
                <a:spcPct val="50000"/>
              </a:spcBef>
              <a:buFontTx/>
              <a:buChar char="•"/>
            </a:pPr>
            <a:endParaRPr kumimoji="1" lang="en-US" altLang="ko-KR" sz="1800">
              <a:solidFill>
                <a:schemeClr val="tx1"/>
              </a:solidFill>
              <a:ea typeface="굴림" pitchFamily="34" charset="-127"/>
            </a:endParaRPr>
          </a:p>
          <a:p>
            <a:pPr eaLnBrk="1" latinLnBrk="1" hangingPunct="1">
              <a:lnSpc>
                <a:spcPct val="120000"/>
              </a:lnSpc>
              <a:spcBef>
                <a:spcPct val="50000"/>
              </a:spcBef>
              <a:buFontTx/>
              <a:buChar char="•"/>
            </a:pPr>
            <a:r>
              <a:rPr kumimoji="1" lang="en-US" altLang="ko-KR" sz="1800">
                <a:solidFill>
                  <a:schemeClr val="tx1"/>
                </a:solidFill>
                <a:ea typeface="굴림" pitchFamily="34" charset="-127"/>
              </a:rPr>
              <a:t>The variance of the standardized actor closeness indices </a:t>
            </a:r>
          </a:p>
          <a:p>
            <a:pPr eaLnBrk="1" latinLnBrk="1" hangingPunct="1">
              <a:lnSpc>
                <a:spcPct val="120000"/>
              </a:lnSpc>
              <a:spcBef>
                <a:spcPct val="50000"/>
              </a:spcBef>
              <a:buFontTx/>
              <a:buChar char="•"/>
            </a:pPr>
            <a:r>
              <a:rPr kumimoji="1" lang="en-US" altLang="ko-KR" sz="1800">
                <a:solidFill>
                  <a:schemeClr val="tx1"/>
                </a:solidFill>
                <a:ea typeface="굴림" pitchFamily="34" charset="-127"/>
              </a:rPr>
              <a:t>Standard statistical summary of the actor degree indices is the variance of the closeness</a:t>
            </a:r>
          </a:p>
          <a:p>
            <a:pPr eaLnBrk="1" latinLnBrk="1" hangingPunct="1">
              <a:lnSpc>
                <a:spcPct val="120000"/>
              </a:lnSpc>
              <a:spcBef>
                <a:spcPct val="50000"/>
              </a:spcBef>
            </a:pPr>
            <a:endParaRPr kumimoji="1" lang="en-US" altLang="ko-KR" sz="1800">
              <a:solidFill>
                <a:schemeClr val="tx1"/>
              </a:solidFill>
              <a:ea typeface="굴림" pitchFamily="34" charset="-127"/>
            </a:endParaRPr>
          </a:p>
          <a:p>
            <a:pPr eaLnBrk="1" latinLnBrk="1" hangingPunct="1">
              <a:lnSpc>
                <a:spcPct val="120000"/>
              </a:lnSpc>
              <a:spcBef>
                <a:spcPct val="50000"/>
              </a:spcBef>
              <a:buFontTx/>
              <a:buChar char="•"/>
            </a:pPr>
            <a:endParaRPr kumimoji="1" lang="en-US" sz="1800">
              <a:solidFill>
                <a:schemeClr val="tx1"/>
              </a:solidFill>
              <a:ea typeface="굴림" pitchFamily="34" charset="-127"/>
            </a:endParaRPr>
          </a:p>
        </p:txBody>
      </p:sp>
      <p:graphicFrame>
        <p:nvGraphicFramePr>
          <p:cNvPr id="29700" name="Object 3"/>
          <p:cNvGraphicFramePr>
            <a:graphicFrameLocks noChangeAspect="1"/>
          </p:cNvGraphicFramePr>
          <p:nvPr>
            <p:ph/>
          </p:nvPr>
        </p:nvGraphicFramePr>
        <p:xfrm>
          <a:off x="2133600" y="2087563"/>
          <a:ext cx="3657600" cy="1082675"/>
        </p:xfrm>
        <a:graphic>
          <a:graphicData uri="http://schemas.openxmlformats.org/presentationml/2006/ole">
            <mc:AlternateContent xmlns:mc="http://schemas.openxmlformats.org/markup-compatibility/2006">
              <mc:Choice xmlns:v="urn:schemas-microsoft-com:vml" Requires="v">
                <p:oleObj spid="_x0000_s16386" name="Equation" r:id="rId4" imgW="2501900" imgH="850900" progId="Equation.DSMT4">
                  <p:embed/>
                </p:oleObj>
              </mc:Choice>
              <mc:Fallback>
                <p:oleObj name="Equation" r:id="rId4" imgW="2501900" imgH="8509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2087563"/>
                        <a:ext cx="3657600" cy="1082675"/>
                      </a:xfrm>
                      <a:prstGeom prst="rect">
                        <a:avLst/>
                      </a:prstGeom>
                      <a:solidFill>
                        <a:schemeClr val="bg1"/>
                      </a:solidFill>
                      <a:ln>
                        <a:noFill/>
                      </a:ln>
                      <a:effectLst/>
                      <a:extLs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1" name="Text Box 4"/>
          <p:cNvSpPr txBox="1">
            <a:spLocks noChangeArrowheads="1"/>
          </p:cNvSpPr>
          <p:nvPr/>
        </p:nvSpPr>
        <p:spPr bwMode="auto">
          <a:xfrm>
            <a:off x="628650" y="1447800"/>
            <a:ext cx="8134350"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lnSpc>
                <a:spcPct val="130000"/>
              </a:lnSpc>
              <a:buFontTx/>
              <a:buAutoNum type="arabicPeriod"/>
            </a:pPr>
            <a:endParaRPr kumimoji="1" lang="en-US" sz="1800">
              <a:solidFill>
                <a:schemeClr val="tx1"/>
              </a:solidFill>
              <a:ea typeface="굴림" pitchFamily="34" charset="-127"/>
            </a:endParaRPr>
          </a:p>
        </p:txBody>
      </p:sp>
      <p:sp>
        <p:nvSpPr>
          <p:cNvPr id="29702" name="Rectangle 5"/>
          <p:cNvSpPr>
            <a:spLocks noChangeArrowheads="1"/>
          </p:cNvSpPr>
          <p:nvPr/>
        </p:nvSpPr>
        <p:spPr bwMode="auto">
          <a:xfrm>
            <a:off x="457200" y="2286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ko-KR" sz="2400" b="1">
                <a:solidFill>
                  <a:srgbClr val="000066"/>
                </a:solidFill>
                <a:ea typeface="굴림" pitchFamily="34" charset="-127"/>
              </a:rPr>
              <a:t>Closeness Centrality</a:t>
            </a:r>
          </a:p>
        </p:txBody>
      </p:sp>
      <p:graphicFrame>
        <p:nvGraphicFramePr>
          <p:cNvPr id="29703" name="Object 6"/>
          <p:cNvGraphicFramePr>
            <a:graphicFrameLocks noChangeAspect="1"/>
          </p:cNvGraphicFramePr>
          <p:nvPr/>
        </p:nvGraphicFramePr>
        <p:xfrm>
          <a:off x="2133600" y="4876800"/>
          <a:ext cx="5516563" cy="782638"/>
        </p:xfrm>
        <a:graphic>
          <a:graphicData uri="http://schemas.openxmlformats.org/presentationml/2006/ole">
            <mc:AlternateContent xmlns:mc="http://schemas.openxmlformats.org/markup-compatibility/2006">
              <mc:Choice xmlns:v="urn:schemas-microsoft-com:vml" Requires="v">
                <p:oleObj spid="_x0000_s16387" name="Equation" r:id="rId6" imgW="4203700" imgH="596900" progId="Equation.DSMT4">
                  <p:embed/>
                </p:oleObj>
              </mc:Choice>
              <mc:Fallback>
                <p:oleObj name="Equation" r:id="rId6" imgW="4203700" imgH="5969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33600" y="4876800"/>
                        <a:ext cx="5516563" cy="782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0"/>
          </p:nvPr>
        </p:nvSpPr>
        <p:spPr/>
        <p:txBody>
          <a:bodyPr/>
          <a:lstStyle/>
          <a:p>
            <a:pPr>
              <a:defRPr/>
            </a:pPr>
            <a:fld id="{FDD2C297-BD22-4B51-A9B9-E734E070DB70}" type="slidenum">
              <a:rPr lang="en-US" smtClean="0"/>
              <a:pPr>
                <a:defRPr/>
              </a:pPr>
              <a:t>15</a:t>
            </a:fld>
            <a:endParaRPr lang="en-US"/>
          </a:p>
        </p:txBody>
      </p:sp>
    </p:spTree>
    <p:extLst>
      <p:ext uri="{BB962C8B-B14F-4D97-AF65-F5344CB8AC3E}">
        <p14:creationId xmlns:p14="http://schemas.microsoft.com/office/powerpoint/2010/main" val="21766169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ChangeArrowheads="1"/>
          </p:cNvSpPr>
          <p:nvPr/>
        </p:nvSpPr>
        <p:spPr bwMode="auto">
          <a:xfrm>
            <a:off x="457200" y="2286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ko-KR" sz="2400" b="1">
                <a:solidFill>
                  <a:srgbClr val="000066"/>
                </a:solidFill>
                <a:ea typeface="굴림" pitchFamily="34" charset="-127"/>
              </a:rPr>
              <a:t>Three illustrative networks</a:t>
            </a:r>
          </a:p>
        </p:txBody>
      </p:sp>
      <p:grpSp>
        <p:nvGrpSpPr>
          <p:cNvPr id="30724" name="Group 3"/>
          <p:cNvGrpSpPr>
            <a:grpSpLocks/>
          </p:cNvGrpSpPr>
          <p:nvPr/>
        </p:nvGrpSpPr>
        <p:grpSpPr bwMode="auto">
          <a:xfrm>
            <a:off x="533400" y="1295400"/>
            <a:ext cx="1905000" cy="1851025"/>
            <a:chOff x="672" y="1008"/>
            <a:chExt cx="1340" cy="1286"/>
          </a:xfrm>
        </p:grpSpPr>
        <p:sp>
          <p:nvSpPr>
            <p:cNvPr id="30774" name="Oval 4"/>
            <p:cNvSpPr>
              <a:spLocks noChangeArrowheads="1"/>
            </p:cNvSpPr>
            <p:nvPr/>
          </p:nvSpPr>
          <p:spPr bwMode="auto">
            <a:xfrm>
              <a:off x="1248" y="1488"/>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75" name="Oval 5"/>
            <p:cNvSpPr>
              <a:spLocks noChangeArrowheads="1"/>
            </p:cNvSpPr>
            <p:nvPr/>
          </p:nvSpPr>
          <p:spPr bwMode="auto">
            <a:xfrm>
              <a:off x="912" y="1104"/>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76" name="Oval 6"/>
            <p:cNvSpPr>
              <a:spLocks noChangeArrowheads="1"/>
            </p:cNvSpPr>
            <p:nvPr/>
          </p:nvSpPr>
          <p:spPr bwMode="auto">
            <a:xfrm>
              <a:off x="1536" y="1152"/>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77" name="Oval 7"/>
            <p:cNvSpPr>
              <a:spLocks noChangeArrowheads="1"/>
            </p:cNvSpPr>
            <p:nvPr/>
          </p:nvSpPr>
          <p:spPr bwMode="auto">
            <a:xfrm>
              <a:off x="816" y="1536"/>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78" name="Oval 8"/>
            <p:cNvSpPr>
              <a:spLocks noChangeArrowheads="1"/>
            </p:cNvSpPr>
            <p:nvPr/>
          </p:nvSpPr>
          <p:spPr bwMode="auto">
            <a:xfrm>
              <a:off x="912" y="1920"/>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79" name="Oval 9"/>
            <p:cNvSpPr>
              <a:spLocks noChangeArrowheads="1"/>
            </p:cNvSpPr>
            <p:nvPr/>
          </p:nvSpPr>
          <p:spPr bwMode="auto">
            <a:xfrm>
              <a:off x="1440" y="1968"/>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80" name="Oval 10"/>
            <p:cNvSpPr>
              <a:spLocks noChangeArrowheads="1"/>
            </p:cNvSpPr>
            <p:nvPr/>
          </p:nvSpPr>
          <p:spPr bwMode="auto">
            <a:xfrm>
              <a:off x="1728" y="1632"/>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81" name="Line 11"/>
            <p:cNvSpPr>
              <a:spLocks noChangeShapeType="1"/>
            </p:cNvSpPr>
            <p:nvPr/>
          </p:nvSpPr>
          <p:spPr bwMode="auto">
            <a:xfrm>
              <a:off x="960" y="1152"/>
              <a:ext cx="336"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82" name="Line 12"/>
            <p:cNvSpPr>
              <a:spLocks noChangeShapeType="1"/>
            </p:cNvSpPr>
            <p:nvPr/>
          </p:nvSpPr>
          <p:spPr bwMode="auto">
            <a:xfrm flipV="1">
              <a:off x="1296" y="1200"/>
              <a:ext cx="288"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83" name="Line 13"/>
            <p:cNvSpPr>
              <a:spLocks noChangeShapeType="1"/>
            </p:cNvSpPr>
            <p:nvPr/>
          </p:nvSpPr>
          <p:spPr bwMode="auto">
            <a:xfrm>
              <a:off x="1344" y="1536"/>
              <a:ext cx="43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84" name="Line 14"/>
            <p:cNvSpPr>
              <a:spLocks noChangeShapeType="1"/>
            </p:cNvSpPr>
            <p:nvPr/>
          </p:nvSpPr>
          <p:spPr bwMode="auto">
            <a:xfrm flipV="1">
              <a:off x="864" y="1536"/>
              <a:ext cx="432"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85" name="Line 15"/>
            <p:cNvSpPr>
              <a:spLocks noChangeShapeType="1"/>
            </p:cNvSpPr>
            <p:nvPr/>
          </p:nvSpPr>
          <p:spPr bwMode="auto">
            <a:xfrm flipV="1">
              <a:off x="960" y="1536"/>
              <a:ext cx="336"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86" name="Line 16"/>
            <p:cNvSpPr>
              <a:spLocks noChangeShapeType="1"/>
            </p:cNvSpPr>
            <p:nvPr/>
          </p:nvSpPr>
          <p:spPr bwMode="auto">
            <a:xfrm flipH="1" flipV="1">
              <a:off x="1296" y="1536"/>
              <a:ext cx="192"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30787" name="Object 17"/>
            <p:cNvGraphicFramePr>
              <a:graphicFrameLocks noChangeAspect="1"/>
            </p:cNvGraphicFramePr>
            <p:nvPr/>
          </p:nvGraphicFramePr>
          <p:xfrm>
            <a:off x="1632" y="1104"/>
            <a:ext cx="128" cy="152"/>
          </p:xfrm>
          <a:graphic>
            <a:graphicData uri="http://schemas.openxmlformats.org/presentationml/2006/ole">
              <mc:AlternateContent xmlns:mc="http://schemas.openxmlformats.org/markup-compatibility/2006">
                <mc:Choice xmlns:v="urn:schemas-microsoft-com:vml" Requires="v">
                  <p:oleObj spid="_x0000_s17410" name="Equation" r:id="rId4" imgW="203112" imgH="241195" progId="Equation.DSMT4">
                    <p:embed/>
                  </p:oleObj>
                </mc:Choice>
                <mc:Fallback>
                  <p:oleObj name="Equation" r:id="rId4" imgW="203112" imgH="241195"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2" y="1104"/>
                          <a:ext cx="128"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88" name="Object 18"/>
            <p:cNvGraphicFramePr>
              <a:graphicFrameLocks noChangeAspect="1"/>
            </p:cNvGraphicFramePr>
            <p:nvPr/>
          </p:nvGraphicFramePr>
          <p:xfrm>
            <a:off x="920" y="2164"/>
            <a:ext cx="113" cy="130"/>
          </p:xfrm>
          <a:graphic>
            <a:graphicData uri="http://schemas.openxmlformats.org/presentationml/2006/ole">
              <mc:AlternateContent xmlns:mc="http://schemas.openxmlformats.org/markup-compatibility/2006">
                <mc:Choice xmlns:v="urn:schemas-microsoft-com:vml" Requires="v">
                  <p:oleObj spid="_x0000_s17411" name="Equation" r:id="rId6" imgW="190417" imgH="241195" progId="Equation.DSMT4">
                    <p:embed/>
                  </p:oleObj>
                </mc:Choice>
                <mc:Fallback>
                  <p:oleObj name="Equation" r:id="rId6" imgW="190417" imgH="241195"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0" y="2164"/>
                          <a:ext cx="113" cy="1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89" name="Object 19"/>
            <p:cNvGraphicFramePr>
              <a:graphicFrameLocks noChangeAspect="1"/>
            </p:cNvGraphicFramePr>
            <p:nvPr/>
          </p:nvGraphicFramePr>
          <p:xfrm>
            <a:off x="1536" y="1968"/>
            <a:ext cx="128" cy="152"/>
          </p:xfrm>
          <a:graphic>
            <a:graphicData uri="http://schemas.openxmlformats.org/presentationml/2006/ole">
              <mc:AlternateContent xmlns:mc="http://schemas.openxmlformats.org/markup-compatibility/2006">
                <mc:Choice xmlns:v="urn:schemas-microsoft-com:vml" Requires="v">
                  <p:oleObj spid="_x0000_s17412" name="Equation" r:id="rId8" imgW="203112" imgH="241195" progId="Equation.DSMT4">
                    <p:embed/>
                  </p:oleObj>
                </mc:Choice>
                <mc:Fallback>
                  <p:oleObj name="Equation" r:id="rId8" imgW="203112" imgH="241195"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36" y="1968"/>
                          <a:ext cx="128"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90" name="Object 20"/>
            <p:cNvGraphicFramePr>
              <a:graphicFrameLocks noChangeAspect="1"/>
            </p:cNvGraphicFramePr>
            <p:nvPr/>
          </p:nvGraphicFramePr>
          <p:xfrm>
            <a:off x="1248" y="1344"/>
            <a:ext cx="112" cy="152"/>
          </p:xfrm>
          <a:graphic>
            <a:graphicData uri="http://schemas.openxmlformats.org/presentationml/2006/ole">
              <mc:AlternateContent xmlns:mc="http://schemas.openxmlformats.org/markup-compatibility/2006">
                <mc:Choice xmlns:v="urn:schemas-microsoft-com:vml" Requires="v">
                  <p:oleObj spid="_x0000_s17413" name="Equation" r:id="rId10" imgW="177646" imgH="241091" progId="Equation.DSMT4">
                    <p:embed/>
                  </p:oleObj>
                </mc:Choice>
                <mc:Fallback>
                  <p:oleObj name="Equation" r:id="rId10" imgW="177646" imgH="241091"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48" y="1344"/>
                          <a:ext cx="112"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91" name="Object 21"/>
            <p:cNvGraphicFramePr>
              <a:graphicFrameLocks noChangeAspect="1"/>
            </p:cNvGraphicFramePr>
            <p:nvPr/>
          </p:nvGraphicFramePr>
          <p:xfrm>
            <a:off x="816" y="1008"/>
            <a:ext cx="128" cy="152"/>
          </p:xfrm>
          <a:graphic>
            <a:graphicData uri="http://schemas.openxmlformats.org/presentationml/2006/ole">
              <mc:AlternateContent xmlns:mc="http://schemas.openxmlformats.org/markup-compatibility/2006">
                <mc:Choice xmlns:v="urn:schemas-microsoft-com:vml" Requires="v">
                  <p:oleObj spid="_x0000_s17414" name="Equation" r:id="rId12" imgW="203112" imgH="241195" progId="Equation.DSMT4">
                    <p:embed/>
                  </p:oleObj>
                </mc:Choice>
                <mc:Fallback>
                  <p:oleObj name="Equation" r:id="rId12" imgW="203112" imgH="241195"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6" y="1008"/>
                          <a:ext cx="128"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92" name="Object 22"/>
            <p:cNvGraphicFramePr>
              <a:graphicFrameLocks noChangeAspect="1"/>
            </p:cNvGraphicFramePr>
            <p:nvPr/>
          </p:nvGraphicFramePr>
          <p:xfrm>
            <a:off x="672" y="1536"/>
            <a:ext cx="120" cy="152"/>
          </p:xfrm>
          <a:graphic>
            <a:graphicData uri="http://schemas.openxmlformats.org/presentationml/2006/ole">
              <mc:AlternateContent xmlns:mc="http://schemas.openxmlformats.org/markup-compatibility/2006">
                <mc:Choice xmlns:v="urn:schemas-microsoft-com:vml" Requires="v">
                  <p:oleObj spid="_x0000_s17415" name="Equation" r:id="rId14" imgW="190417" imgH="241195" progId="Equation.DSMT4">
                    <p:embed/>
                  </p:oleObj>
                </mc:Choice>
                <mc:Fallback>
                  <p:oleObj name="Equation" r:id="rId14" imgW="190417" imgH="241195"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72" y="1536"/>
                          <a:ext cx="120"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93" name="Object 23"/>
            <p:cNvGraphicFramePr>
              <a:graphicFrameLocks noChangeAspect="1"/>
            </p:cNvGraphicFramePr>
            <p:nvPr/>
          </p:nvGraphicFramePr>
          <p:xfrm>
            <a:off x="1872" y="1584"/>
            <a:ext cx="140" cy="152"/>
          </p:xfrm>
          <a:graphic>
            <a:graphicData uri="http://schemas.openxmlformats.org/presentationml/2006/ole">
              <mc:AlternateContent xmlns:mc="http://schemas.openxmlformats.org/markup-compatibility/2006">
                <mc:Choice xmlns:v="urn:schemas-microsoft-com:vml" Requires="v">
                  <p:oleObj spid="_x0000_s17416" name="Equation" r:id="rId16" imgW="190417" imgH="241195" progId="Equation.DSMT4">
                    <p:embed/>
                  </p:oleObj>
                </mc:Choice>
                <mc:Fallback>
                  <p:oleObj name="Equation" r:id="rId16" imgW="190417" imgH="241195"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872" y="1584"/>
                          <a:ext cx="140"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0725" name="Object 24"/>
          <p:cNvGraphicFramePr>
            <a:graphicFrameLocks noChangeAspect="1"/>
          </p:cNvGraphicFramePr>
          <p:nvPr/>
        </p:nvGraphicFramePr>
        <p:xfrm>
          <a:off x="1431925" y="3124200"/>
          <a:ext cx="157163" cy="230188"/>
        </p:xfrm>
        <a:graphic>
          <a:graphicData uri="http://schemas.openxmlformats.org/presentationml/2006/ole">
            <mc:AlternateContent xmlns:mc="http://schemas.openxmlformats.org/markup-compatibility/2006">
              <mc:Choice xmlns:v="urn:schemas-microsoft-com:vml" Requires="v">
                <p:oleObj spid="_x0000_s17417" name="Equation" r:id="rId18" imgW="177646" imgH="241091" progId="Equation.DSMT4">
                  <p:embed/>
                </p:oleObj>
              </mc:Choice>
              <mc:Fallback>
                <p:oleObj name="Equation" r:id="rId18" imgW="177646" imgH="241091"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31925" y="3124200"/>
                        <a:ext cx="157163" cy="230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0726" name="Group 25"/>
          <p:cNvGrpSpPr>
            <a:grpSpLocks/>
          </p:cNvGrpSpPr>
          <p:nvPr/>
        </p:nvGrpSpPr>
        <p:grpSpPr bwMode="auto">
          <a:xfrm>
            <a:off x="762000" y="3270250"/>
            <a:ext cx="1676400" cy="1608138"/>
            <a:chOff x="480" y="2060"/>
            <a:chExt cx="1056" cy="1013"/>
          </a:xfrm>
        </p:grpSpPr>
        <p:sp>
          <p:nvSpPr>
            <p:cNvPr id="30754" name="Oval 26"/>
            <p:cNvSpPr>
              <a:spLocks noChangeArrowheads="1"/>
            </p:cNvSpPr>
            <p:nvPr/>
          </p:nvSpPr>
          <p:spPr bwMode="auto">
            <a:xfrm>
              <a:off x="896" y="2103"/>
              <a:ext cx="76" cy="8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5" name="Oval 27"/>
            <p:cNvSpPr>
              <a:spLocks noChangeArrowheads="1"/>
            </p:cNvSpPr>
            <p:nvPr/>
          </p:nvSpPr>
          <p:spPr bwMode="auto">
            <a:xfrm>
              <a:off x="631" y="2147"/>
              <a:ext cx="76" cy="8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6" name="Oval 28"/>
            <p:cNvSpPr>
              <a:spLocks noChangeArrowheads="1"/>
            </p:cNvSpPr>
            <p:nvPr/>
          </p:nvSpPr>
          <p:spPr bwMode="auto">
            <a:xfrm>
              <a:off x="1161" y="2147"/>
              <a:ext cx="76" cy="8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7" name="Oval 29"/>
            <p:cNvSpPr>
              <a:spLocks noChangeArrowheads="1"/>
            </p:cNvSpPr>
            <p:nvPr/>
          </p:nvSpPr>
          <p:spPr bwMode="auto">
            <a:xfrm>
              <a:off x="556" y="2495"/>
              <a:ext cx="75" cy="8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8" name="Oval 30"/>
            <p:cNvSpPr>
              <a:spLocks noChangeArrowheads="1"/>
            </p:cNvSpPr>
            <p:nvPr/>
          </p:nvSpPr>
          <p:spPr bwMode="auto">
            <a:xfrm>
              <a:off x="669" y="2843"/>
              <a:ext cx="76" cy="8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9" name="Oval 31"/>
            <p:cNvSpPr>
              <a:spLocks noChangeArrowheads="1"/>
            </p:cNvSpPr>
            <p:nvPr/>
          </p:nvSpPr>
          <p:spPr bwMode="auto">
            <a:xfrm>
              <a:off x="1085" y="2886"/>
              <a:ext cx="76" cy="8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60" name="Oval 32"/>
            <p:cNvSpPr>
              <a:spLocks noChangeArrowheads="1"/>
            </p:cNvSpPr>
            <p:nvPr/>
          </p:nvSpPr>
          <p:spPr bwMode="auto">
            <a:xfrm>
              <a:off x="1312" y="2582"/>
              <a:ext cx="76" cy="8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61" name="Line 33"/>
            <p:cNvSpPr>
              <a:spLocks noChangeShapeType="1"/>
            </p:cNvSpPr>
            <p:nvPr/>
          </p:nvSpPr>
          <p:spPr bwMode="auto">
            <a:xfrm flipV="1">
              <a:off x="669" y="2147"/>
              <a:ext cx="303" cy="4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62" name="Line 34"/>
            <p:cNvSpPr>
              <a:spLocks noChangeShapeType="1"/>
            </p:cNvSpPr>
            <p:nvPr/>
          </p:nvSpPr>
          <p:spPr bwMode="auto">
            <a:xfrm flipH="1" flipV="1">
              <a:off x="1199" y="2190"/>
              <a:ext cx="151" cy="43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63" name="Line 35"/>
            <p:cNvSpPr>
              <a:spLocks noChangeShapeType="1"/>
            </p:cNvSpPr>
            <p:nvPr/>
          </p:nvSpPr>
          <p:spPr bwMode="auto">
            <a:xfrm flipV="1">
              <a:off x="1123" y="2625"/>
              <a:ext cx="227" cy="30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64" name="Line 36"/>
            <p:cNvSpPr>
              <a:spLocks noChangeShapeType="1"/>
            </p:cNvSpPr>
            <p:nvPr/>
          </p:nvSpPr>
          <p:spPr bwMode="auto">
            <a:xfrm>
              <a:off x="593" y="2538"/>
              <a:ext cx="114" cy="30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65" name="Line 37"/>
            <p:cNvSpPr>
              <a:spLocks noChangeShapeType="1"/>
            </p:cNvSpPr>
            <p:nvPr/>
          </p:nvSpPr>
          <p:spPr bwMode="auto">
            <a:xfrm flipH="1">
              <a:off x="593" y="2190"/>
              <a:ext cx="76" cy="3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66" name="Line 38"/>
            <p:cNvSpPr>
              <a:spLocks noChangeShapeType="1"/>
            </p:cNvSpPr>
            <p:nvPr/>
          </p:nvSpPr>
          <p:spPr bwMode="auto">
            <a:xfrm flipH="1" flipV="1">
              <a:off x="745" y="2886"/>
              <a:ext cx="359" cy="4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30767" name="Object 39"/>
            <p:cNvGraphicFramePr>
              <a:graphicFrameLocks noChangeAspect="1"/>
            </p:cNvGraphicFramePr>
            <p:nvPr/>
          </p:nvGraphicFramePr>
          <p:xfrm>
            <a:off x="1211" y="2244"/>
            <a:ext cx="102" cy="125"/>
          </p:xfrm>
          <a:graphic>
            <a:graphicData uri="http://schemas.openxmlformats.org/presentationml/2006/ole">
              <mc:AlternateContent xmlns:mc="http://schemas.openxmlformats.org/markup-compatibility/2006">
                <mc:Choice xmlns:v="urn:schemas-microsoft-com:vml" Requires="v">
                  <p:oleObj spid="_x0000_s17418" name="Equation" r:id="rId19" imgW="203112" imgH="241195" progId="Equation.DSMT4">
                    <p:embed/>
                  </p:oleObj>
                </mc:Choice>
                <mc:Fallback>
                  <p:oleObj name="Equation" r:id="rId19" imgW="203112" imgH="241195"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11" y="2244"/>
                          <a:ext cx="102" cy="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68" name="Object 40"/>
            <p:cNvGraphicFramePr>
              <a:graphicFrameLocks noChangeAspect="1"/>
            </p:cNvGraphicFramePr>
            <p:nvPr/>
          </p:nvGraphicFramePr>
          <p:xfrm>
            <a:off x="673" y="2955"/>
            <a:ext cx="89" cy="118"/>
          </p:xfrm>
          <a:graphic>
            <a:graphicData uri="http://schemas.openxmlformats.org/presentationml/2006/ole">
              <mc:AlternateContent xmlns:mc="http://schemas.openxmlformats.org/markup-compatibility/2006">
                <mc:Choice xmlns:v="urn:schemas-microsoft-com:vml" Requires="v">
                  <p:oleObj spid="_x0000_s17419" name="Equation" r:id="rId21" imgW="190417" imgH="241195" progId="Equation.DSMT4">
                    <p:embed/>
                  </p:oleObj>
                </mc:Choice>
                <mc:Fallback>
                  <p:oleObj name="Equation" r:id="rId21" imgW="190417" imgH="241195"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73" y="2955"/>
                          <a:ext cx="89" cy="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69" name="Object 41"/>
            <p:cNvGraphicFramePr>
              <a:graphicFrameLocks noChangeAspect="1"/>
            </p:cNvGraphicFramePr>
            <p:nvPr/>
          </p:nvGraphicFramePr>
          <p:xfrm>
            <a:off x="1161" y="2886"/>
            <a:ext cx="101" cy="138"/>
          </p:xfrm>
          <a:graphic>
            <a:graphicData uri="http://schemas.openxmlformats.org/presentationml/2006/ole">
              <mc:AlternateContent xmlns:mc="http://schemas.openxmlformats.org/markup-compatibility/2006">
                <mc:Choice xmlns:v="urn:schemas-microsoft-com:vml" Requires="v">
                  <p:oleObj spid="_x0000_s17420" name="Equation" r:id="rId23" imgW="203112" imgH="241195" progId="Equation.DSMT4">
                    <p:embed/>
                  </p:oleObj>
                </mc:Choice>
                <mc:Fallback>
                  <p:oleObj name="Equation" r:id="rId23" imgW="203112" imgH="241195" progId="Equation.DSMT4">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161" y="2886"/>
                          <a:ext cx="101" cy="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70" name="Object 42"/>
            <p:cNvGraphicFramePr>
              <a:graphicFrameLocks noChangeAspect="1"/>
            </p:cNvGraphicFramePr>
            <p:nvPr/>
          </p:nvGraphicFramePr>
          <p:xfrm>
            <a:off x="518" y="2060"/>
            <a:ext cx="101" cy="138"/>
          </p:xfrm>
          <a:graphic>
            <a:graphicData uri="http://schemas.openxmlformats.org/presentationml/2006/ole">
              <mc:AlternateContent xmlns:mc="http://schemas.openxmlformats.org/markup-compatibility/2006">
                <mc:Choice xmlns:v="urn:schemas-microsoft-com:vml" Requires="v">
                  <p:oleObj spid="_x0000_s17421" name="Equation" r:id="rId25" imgW="203112" imgH="241195" progId="Equation.DSMT4">
                    <p:embed/>
                  </p:oleObj>
                </mc:Choice>
                <mc:Fallback>
                  <p:oleObj name="Equation" r:id="rId25" imgW="203112" imgH="241195" progId="Equation.DSMT4">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18" y="2060"/>
                          <a:ext cx="101" cy="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71" name="Object 43"/>
            <p:cNvGraphicFramePr>
              <a:graphicFrameLocks noChangeAspect="1"/>
            </p:cNvGraphicFramePr>
            <p:nvPr/>
          </p:nvGraphicFramePr>
          <p:xfrm>
            <a:off x="480" y="2495"/>
            <a:ext cx="95" cy="138"/>
          </p:xfrm>
          <a:graphic>
            <a:graphicData uri="http://schemas.openxmlformats.org/presentationml/2006/ole">
              <mc:AlternateContent xmlns:mc="http://schemas.openxmlformats.org/markup-compatibility/2006">
                <mc:Choice xmlns:v="urn:schemas-microsoft-com:vml" Requires="v">
                  <p:oleObj spid="_x0000_s17422" name="Equation" r:id="rId27" imgW="190417" imgH="241195" progId="Equation.DSMT4">
                    <p:embed/>
                  </p:oleObj>
                </mc:Choice>
                <mc:Fallback>
                  <p:oleObj name="Equation" r:id="rId27" imgW="190417" imgH="241195" progId="Equation.DSMT4">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80" y="2495"/>
                          <a:ext cx="95" cy="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72" name="Object 44"/>
            <p:cNvGraphicFramePr>
              <a:graphicFrameLocks noChangeAspect="1"/>
            </p:cNvGraphicFramePr>
            <p:nvPr/>
          </p:nvGraphicFramePr>
          <p:xfrm>
            <a:off x="1426" y="2538"/>
            <a:ext cx="110" cy="138"/>
          </p:xfrm>
          <a:graphic>
            <a:graphicData uri="http://schemas.openxmlformats.org/presentationml/2006/ole">
              <mc:AlternateContent xmlns:mc="http://schemas.openxmlformats.org/markup-compatibility/2006">
                <mc:Choice xmlns:v="urn:schemas-microsoft-com:vml" Requires="v">
                  <p:oleObj spid="_x0000_s17423" name="Equation" r:id="rId29" imgW="190417" imgH="241195" progId="Equation.DSMT4">
                    <p:embed/>
                  </p:oleObj>
                </mc:Choice>
                <mc:Fallback>
                  <p:oleObj name="Equation" r:id="rId29" imgW="190417" imgH="241195"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26" y="2538"/>
                          <a:ext cx="110" cy="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73" name="Line 45"/>
            <p:cNvSpPr>
              <a:spLocks noChangeShapeType="1"/>
            </p:cNvSpPr>
            <p:nvPr/>
          </p:nvSpPr>
          <p:spPr bwMode="auto">
            <a:xfrm>
              <a:off x="972" y="2147"/>
              <a:ext cx="227" cy="4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0727" name="Group 46"/>
          <p:cNvGrpSpPr>
            <a:grpSpLocks/>
          </p:cNvGrpSpPr>
          <p:nvPr/>
        </p:nvGrpSpPr>
        <p:grpSpPr bwMode="auto">
          <a:xfrm>
            <a:off x="457200" y="5562600"/>
            <a:ext cx="2527300" cy="393700"/>
            <a:chOff x="600" y="3888"/>
            <a:chExt cx="1592" cy="248"/>
          </a:xfrm>
        </p:grpSpPr>
        <p:sp>
          <p:nvSpPr>
            <p:cNvPr id="30734" name="Oval 47"/>
            <p:cNvSpPr>
              <a:spLocks noChangeArrowheads="1"/>
            </p:cNvSpPr>
            <p:nvPr/>
          </p:nvSpPr>
          <p:spPr bwMode="auto">
            <a:xfrm>
              <a:off x="2064" y="3888"/>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5" name="Oval 48"/>
            <p:cNvSpPr>
              <a:spLocks noChangeArrowheads="1"/>
            </p:cNvSpPr>
            <p:nvPr/>
          </p:nvSpPr>
          <p:spPr bwMode="auto">
            <a:xfrm>
              <a:off x="624" y="3888"/>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6" name="Oval 49"/>
            <p:cNvSpPr>
              <a:spLocks noChangeArrowheads="1"/>
            </p:cNvSpPr>
            <p:nvPr/>
          </p:nvSpPr>
          <p:spPr bwMode="auto">
            <a:xfrm>
              <a:off x="1824" y="3888"/>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7" name="Oval 50"/>
            <p:cNvSpPr>
              <a:spLocks noChangeArrowheads="1"/>
            </p:cNvSpPr>
            <p:nvPr/>
          </p:nvSpPr>
          <p:spPr bwMode="auto">
            <a:xfrm>
              <a:off x="1104" y="3888"/>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8" name="Oval 51"/>
            <p:cNvSpPr>
              <a:spLocks noChangeArrowheads="1"/>
            </p:cNvSpPr>
            <p:nvPr/>
          </p:nvSpPr>
          <p:spPr bwMode="auto">
            <a:xfrm>
              <a:off x="864" y="3888"/>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9" name="Oval 52"/>
            <p:cNvSpPr>
              <a:spLocks noChangeArrowheads="1"/>
            </p:cNvSpPr>
            <p:nvPr/>
          </p:nvSpPr>
          <p:spPr bwMode="auto">
            <a:xfrm>
              <a:off x="1344" y="3888"/>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0" name="Oval 53"/>
            <p:cNvSpPr>
              <a:spLocks noChangeArrowheads="1"/>
            </p:cNvSpPr>
            <p:nvPr/>
          </p:nvSpPr>
          <p:spPr bwMode="auto">
            <a:xfrm>
              <a:off x="1584" y="3888"/>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0741" name="Object 54"/>
            <p:cNvGraphicFramePr>
              <a:graphicFrameLocks noChangeAspect="1"/>
            </p:cNvGraphicFramePr>
            <p:nvPr/>
          </p:nvGraphicFramePr>
          <p:xfrm>
            <a:off x="1038" y="3989"/>
            <a:ext cx="130" cy="138"/>
          </p:xfrm>
          <a:graphic>
            <a:graphicData uri="http://schemas.openxmlformats.org/presentationml/2006/ole">
              <mc:AlternateContent xmlns:mc="http://schemas.openxmlformats.org/markup-compatibility/2006">
                <mc:Choice xmlns:v="urn:schemas-microsoft-com:vml" Requires="v">
                  <p:oleObj spid="_x0000_s17424" name="Equation" r:id="rId30" imgW="203112" imgH="241195" progId="Equation.DSMT4">
                    <p:embed/>
                  </p:oleObj>
                </mc:Choice>
                <mc:Fallback>
                  <p:oleObj name="Equation" r:id="rId30" imgW="203112" imgH="241195"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38" y="3989"/>
                          <a:ext cx="130" cy="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42" name="Object 55"/>
            <p:cNvGraphicFramePr>
              <a:graphicFrameLocks noChangeAspect="1"/>
            </p:cNvGraphicFramePr>
            <p:nvPr/>
          </p:nvGraphicFramePr>
          <p:xfrm>
            <a:off x="1786" y="3989"/>
            <a:ext cx="114" cy="129"/>
          </p:xfrm>
          <a:graphic>
            <a:graphicData uri="http://schemas.openxmlformats.org/presentationml/2006/ole">
              <mc:AlternateContent xmlns:mc="http://schemas.openxmlformats.org/markup-compatibility/2006">
                <mc:Choice xmlns:v="urn:schemas-microsoft-com:vml" Requires="v">
                  <p:oleObj spid="_x0000_s17425" name="Equation" r:id="rId31" imgW="190417" imgH="241195" progId="Equation.DSMT4">
                    <p:embed/>
                  </p:oleObj>
                </mc:Choice>
                <mc:Fallback>
                  <p:oleObj name="Equation" r:id="rId31" imgW="190417" imgH="241195"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786" y="3989"/>
                          <a:ext cx="114" cy="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43" name="Object 56"/>
            <p:cNvGraphicFramePr>
              <a:graphicFrameLocks noChangeAspect="1"/>
            </p:cNvGraphicFramePr>
            <p:nvPr/>
          </p:nvGraphicFramePr>
          <p:xfrm>
            <a:off x="864" y="3984"/>
            <a:ext cx="128" cy="152"/>
          </p:xfrm>
          <a:graphic>
            <a:graphicData uri="http://schemas.openxmlformats.org/presentationml/2006/ole">
              <mc:AlternateContent xmlns:mc="http://schemas.openxmlformats.org/markup-compatibility/2006">
                <mc:Choice xmlns:v="urn:schemas-microsoft-com:vml" Requires="v">
                  <p:oleObj spid="_x0000_s17426" name="Equation" r:id="rId32" imgW="203112" imgH="241195" progId="Equation.DSMT4">
                    <p:embed/>
                  </p:oleObj>
                </mc:Choice>
                <mc:Fallback>
                  <p:oleObj name="Equation" r:id="rId32" imgW="203112" imgH="241195" progId="Equation.DSMT4">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64" y="3984"/>
                          <a:ext cx="128"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44" name="Object 57"/>
            <p:cNvGraphicFramePr>
              <a:graphicFrameLocks noChangeAspect="1"/>
            </p:cNvGraphicFramePr>
            <p:nvPr/>
          </p:nvGraphicFramePr>
          <p:xfrm>
            <a:off x="1344" y="3984"/>
            <a:ext cx="112" cy="152"/>
          </p:xfrm>
          <a:graphic>
            <a:graphicData uri="http://schemas.openxmlformats.org/presentationml/2006/ole">
              <mc:AlternateContent xmlns:mc="http://schemas.openxmlformats.org/markup-compatibility/2006">
                <mc:Choice xmlns:v="urn:schemas-microsoft-com:vml" Requires="v">
                  <p:oleObj spid="_x0000_s17427" name="Equation" r:id="rId33" imgW="177646" imgH="241091" progId="Equation.DSMT4">
                    <p:embed/>
                  </p:oleObj>
                </mc:Choice>
                <mc:Fallback>
                  <p:oleObj name="Equation" r:id="rId33" imgW="177646" imgH="241091"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44" y="3984"/>
                          <a:ext cx="112"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45" name="Object 58"/>
            <p:cNvGraphicFramePr>
              <a:graphicFrameLocks noChangeAspect="1"/>
            </p:cNvGraphicFramePr>
            <p:nvPr/>
          </p:nvGraphicFramePr>
          <p:xfrm>
            <a:off x="2064" y="3984"/>
            <a:ext cx="128" cy="152"/>
          </p:xfrm>
          <a:graphic>
            <a:graphicData uri="http://schemas.openxmlformats.org/presentationml/2006/ole">
              <mc:AlternateContent xmlns:mc="http://schemas.openxmlformats.org/markup-compatibility/2006">
                <mc:Choice xmlns:v="urn:schemas-microsoft-com:vml" Requires="v">
                  <p:oleObj spid="_x0000_s17428" name="Equation" r:id="rId34" imgW="203112" imgH="241195" progId="Equation.DSMT4">
                    <p:embed/>
                  </p:oleObj>
                </mc:Choice>
                <mc:Fallback>
                  <p:oleObj name="Equation" r:id="rId34" imgW="203112" imgH="241195" progId="Equation.DSMT4">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064" y="3984"/>
                          <a:ext cx="128"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46" name="Object 59"/>
            <p:cNvGraphicFramePr>
              <a:graphicFrameLocks noChangeAspect="1"/>
            </p:cNvGraphicFramePr>
            <p:nvPr/>
          </p:nvGraphicFramePr>
          <p:xfrm>
            <a:off x="600" y="3984"/>
            <a:ext cx="120" cy="152"/>
          </p:xfrm>
          <a:graphic>
            <a:graphicData uri="http://schemas.openxmlformats.org/presentationml/2006/ole">
              <mc:AlternateContent xmlns:mc="http://schemas.openxmlformats.org/markup-compatibility/2006">
                <mc:Choice xmlns:v="urn:schemas-microsoft-com:vml" Requires="v">
                  <p:oleObj spid="_x0000_s17429" name="Equation" r:id="rId35" imgW="190417" imgH="241195" progId="Equation.DSMT4">
                    <p:embed/>
                  </p:oleObj>
                </mc:Choice>
                <mc:Fallback>
                  <p:oleObj name="Equation" r:id="rId35" imgW="190417" imgH="241195" progId="Equation.DSMT4">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00" y="3984"/>
                          <a:ext cx="120"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47" name="Object 60"/>
            <p:cNvGraphicFramePr>
              <a:graphicFrameLocks noChangeAspect="1"/>
            </p:cNvGraphicFramePr>
            <p:nvPr/>
          </p:nvGraphicFramePr>
          <p:xfrm>
            <a:off x="1588" y="3984"/>
            <a:ext cx="140" cy="152"/>
          </p:xfrm>
          <a:graphic>
            <a:graphicData uri="http://schemas.openxmlformats.org/presentationml/2006/ole">
              <mc:AlternateContent xmlns:mc="http://schemas.openxmlformats.org/markup-compatibility/2006">
                <mc:Choice xmlns:v="urn:schemas-microsoft-com:vml" Requires="v">
                  <p:oleObj spid="_x0000_s17430" name="Equation" r:id="rId36" imgW="190417" imgH="241195" progId="Equation.DSMT4">
                    <p:embed/>
                  </p:oleObj>
                </mc:Choice>
                <mc:Fallback>
                  <p:oleObj name="Equation" r:id="rId36" imgW="190417" imgH="241195"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88" y="3984"/>
                          <a:ext cx="140"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48" name="Line 61"/>
            <p:cNvSpPr>
              <a:spLocks noChangeShapeType="1"/>
            </p:cNvSpPr>
            <p:nvPr/>
          </p:nvSpPr>
          <p:spPr bwMode="auto">
            <a:xfrm>
              <a:off x="672" y="393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49" name="Line 62"/>
            <p:cNvSpPr>
              <a:spLocks noChangeShapeType="1"/>
            </p:cNvSpPr>
            <p:nvPr/>
          </p:nvSpPr>
          <p:spPr bwMode="auto">
            <a:xfrm>
              <a:off x="912" y="393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50" name="Line 63"/>
            <p:cNvSpPr>
              <a:spLocks noChangeShapeType="1"/>
            </p:cNvSpPr>
            <p:nvPr/>
          </p:nvSpPr>
          <p:spPr bwMode="auto">
            <a:xfrm>
              <a:off x="1152" y="393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51" name="Line 64"/>
            <p:cNvSpPr>
              <a:spLocks noChangeShapeType="1"/>
            </p:cNvSpPr>
            <p:nvPr/>
          </p:nvSpPr>
          <p:spPr bwMode="auto">
            <a:xfrm>
              <a:off x="1392" y="393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52" name="Line 65"/>
            <p:cNvSpPr>
              <a:spLocks noChangeShapeType="1"/>
            </p:cNvSpPr>
            <p:nvPr/>
          </p:nvSpPr>
          <p:spPr bwMode="auto">
            <a:xfrm>
              <a:off x="1632" y="393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53" name="Line 66"/>
            <p:cNvSpPr>
              <a:spLocks noChangeShapeType="1"/>
            </p:cNvSpPr>
            <p:nvPr/>
          </p:nvSpPr>
          <p:spPr bwMode="auto">
            <a:xfrm>
              <a:off x="1872" y="393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0728" name="Text Box 67"/>
          <p:cNvSpPr txBox="1">
            <a:spLocks noChangeArrowheads="1"/>
          </p:cNvSpPr>
          <p:nvPr/>
        </p:nvSpPr>
        <p:spPr bwMode="auto">
          <a:xfrm>
            <a:off x="3052763" y="1905000"/>
            <a:ext cx="13668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r>
              <a:rPr kumimoji="1" lang="en-US" altLang="ko-KR" sz="1400" b="1">
                <a:solidFill>
                  <a:schemeClr val="tx1"/>
                </a:solidFill>
                <a:ea typeface="굴림" pitchFamily="34" charset="-127"/>
              </a:rPr>
              <a:t>(a) Star Graph</a:t>
            </a:r>
            <a:endParaRPr kumimoji="1" lang="en-US" sz="1400" b="1">
              <a:solidFill>
                <a:schemeClr val="tx1"/>
              </a:solidFill>
              <a:ea typeface="굴림" pitchFamily="34" charset="-127"/>
            </a:endParaRPr>
          </a:p>
        </p:txBody>
      </p:sp>
      <p:sp>
        <p:nvSpPr>
          <p:cNvPr id="30729" name="Text Box 68"/>
          <p:cNvSpPr txBox="1">
            <a:spLocks noChangeArrowheads="1"/>
          </p:cNvSpPr>
          <p:nvPr/>
        </p:nvSpPr>
        <p:spPr bwMode="auto">
          <a:xfrm>
            <a:off x="3043238" y="3657600"/>
            <a:ext cx="152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r>
              <a:rPr kumimoji="1" lang="en-US" altLang="ko-KR" sz="1400" b="1">
                <a:solidFill>
                  <a:schemeClr val="tx1"/>
                </a:solidFill>
                <a:ea typeface="굴림" pitchFamily="34" charset="-127"/>
              </a:rPr>
              <a:t>(b) Circle Graph</a:t>
            </a:r>
            <a:endParaRPr kumimoji="1" lang="en-US" sz="1400" b="1">
              <a:solidFill>
                <a:schemeClr val="tx1"/>
              </a:solidFill>
              <a:ea typeface="굴림" pitchFamily="34" charset="-127"/>
            </a:endParaRPr>
          </a:p>
        </p:txBody>
      </p:sp>
      <p:sp>
        <p:nvSpPr>
          <p:cNvPr id="30730" name="Text Box 69"/>
          <p:cNvSpPr txBox="1">
            <a:spLocks noChangeArrowheads="1"/>
          </p:cNvSpPr>
          <p:nvPr/>
        </p:nvSpPr>
        <p:spPr bwMode="auto">
          <a:xfrm>
            <a:off x="3048000" y="5486400"/>
            <a:ext cx="13843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r>
              <a:rPr kumimoji="1" lang="en-US" altLang="ko-KR" sz="1400" b="1">
                <a:solidFill>
                  <a:schemeClr val="tx1"/>
                </a:solidFill>
                <a:ea typeface="굴림" pitchFamily="34" charset="-127"/>
              </a:rPr>
              <a:t>(c) Line Graph</a:t>
            </a:r>
            <a:endParaRPr kumimoji="1" lang="en-US" sz="1400" b="1">
              <a:solidFill>
                <a:schemeClr val="tx1"/>
              </a:solidFill>
              <a:ea typeface="굴림" pitchFamily="34" charset="-127"/>
            </a:endParaRPr>
          </a:p>
        </p:txBody>
      </p:sp>
      <p:graphicFrame>
        <p:nvGraphicFramePr>
          <p:cNvPr id="30731" name="Object 70"/>
          <p:cNvGraphicFramePr>
            <a:graphicFrameLocks noChangeAspect="1"/>
          </p:cNvGraphicFramePr>
          <p:nvPr/>
        </p:nvGraphicFramePr>
        <p:xfrm>
          <a:off x="4976813" y="1219200"/>
          <a:ext cx="3813175" cy="1701800"/>
        </p:xfrm>
        <a:graphic>
          <a:graphicData uri="http://schemas.openxmlformats.org/presentationml/2006/ole">
            <mc:AlternateContent xmlns:mc="http://schemas.openxmlformats.org/markup-compatibility/2006">
              <mc:Choice xmlns:v="urn:schemas-microsoft-com:vml" Requires="v">
                <p:oleObj spid="_x0000_s17431" name="Equation" r:id="rId37" imgW="2933700" imgH="1308100" progId="Equation.DSMT4">
                  <p:embed/>
                </p:oleObj>
              </mc:Choice>
              <mc:Fallback>
                <p:oleObj name="Equation" r:id="rId37" imgW="2933700" imgH="1308100" progId="Equation.DSMT4">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976813" y="1219200"/>
                        <a:ext cx="3813175" cy="17018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32" name="Object 71"/>
          <p:cNvGraphicFramePr>
            <a:graphicFrameLocks noChangeAspect="1"/>
          </p:cNvGraphicFramePr>
          <p:nvPr/>
        </p:nvGraphicFramePr>
        <p:xfrm>
          <a:off x="5046663" y="3175000"/>
          <a:ext cx="2954337" cy="1701800"/>
        </p:xfrm>
        <a:graphic>
          <a:graphicData uri="http://schemas.openxmlformats.org/presentationml/2006/ole">
            <mc:AlternateContent xmlns:mc="http://schemas.openxmlformats.org/markup-compatibility/2006">
              <mc:Choice xmlns:v="urn:schemas-microsoft-com:vml" Requires="v">
                <p:oleObj spid="_x0000_s17432" name="Equation" r:id="rId39" imgW="2273300" imgH="1308100" progId="Equation.DSMT4">
                  <p:embed/>
                </p:oleObj>
              </mc:Choice>
              <mc:Fallback>
                <p:oleObj name="Equation" r:id="rId39" imgW="2273300" imgH="1308100" progId="Equation.DSMT4">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5046663" y="3175000"/>
                        <a:ext cx="2954337" cy="17018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33" name="Object 72"/>
          <p:cNvGraphicFramePr>
            <a:graphicFrameLocks noChangeAspect="1"/>
          </p:cNvGraphicFramePr>
          <p:nvPr/>
        </p:nvGraphicFramePr>
        <p:xfrm>
          <a:off x="5029200" y="5030788"/>
          <a:ext cx="2508250" cy="1598612"/>
        </p:xfrm>
        <a:graphic>
          <a:graphicData uri="http://schemas.openxmlformats.org/presentationml/2006/ole">
            <mc:AlternateContent xmlns:mc="http://schemas.openxmlformats.org/markup-compatibility/2006">
              <mc:Choice xmlns:v="urn:schemas-microsoft-com:vml" Requires="v">
                <p:oleObj spid="_x0000_s17433" name="Equation" r:id="rId41" imgW="1930400" imgH="1231900" progId="Equation.DSMT4">
                  <p:embed/>
                </p:oleObj>
              </mc:Choice>
              <mc:Fallback>
                <p:oleObj name="Equation" r:id="rId41" imgW="1930400" imgH="1231900" progId="Equation.DSMT4">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5029200" y="5030788"/>
                        <a:ext cx="2508250" cy="159861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0"/>
          </p:nvPr>
        </p:nvSpPr>
        <p:spPr/>
        <p:txBody>
          <a:bodyPr/>
          <a:lstStyle/>
          <a:p>
            <a:pPr>
              <a:defRPr/>
            </a:pPr>
            <a:fld id="{0B854C84-E766-4BEF-858F-6A21C442EB7B}" type="slidenum">
              <a:rPr lang="en-US" smtClean="0"/>
              <a:pPr>
                <a:defRPr/>
              </a:pPr>
              <a:t>16</a:t>
            </a:fld>
            <a:endParaRPr lang="en-US"/>
          </a:p>
        </p:txBody>
      </p:sp>
    </p:spTree>
    <p:extLst>
      <p:ext uri="{BB962C8B-B14F-4D97-AF65-F5344CB8AC3E}">
        <p14:creationId xmlns:p14="http://schemas.microsoft.com/office/powerpoint/2010/main" val="29689103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ext Box 2"/>
          <p:cNvSpPr txBox="1">
            <a:spLocks noChangeArrowheads="1"/>
          </p:cNvSpPr>
          <p:nvPr/>
        </p:nvSpPr>
        <p:spPr bwMode="auto">
          <a:xfrm>
            <a:off x="628650" y="1447800"/>
            <a:ext cx="8134350"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lnSpc>
                <a:spcPct val="130000"/>
              </a:lnSpc>
              <a:buFontTx/>
              <a:buAutoNum type="arabicPeriod"/>
            </a:pPr>
            <a:endParaRPr kumimoji="1" lang="en-US" sz="1800">
              <a:solidFill>
                <a:schemeClr val="tx1"/>
              </a:solidFill>
              <a:ea typeface="굴림" pitchFamily="34" charset="-127"/>
            </a:endParaRPr>
          </a:p>
        </p:txBody>
      </p:sp>
      <p:sp>
        <p:nvSpPr>
          <p:cNvPr id="31748" name="Rectangle 3"/>
          <p:cNvSpPr>
            <a:spLocks noChangeArrowheads="1"/>
          </p:cNvSpPr>
          <p:nvPr/>
        </p:nvSpPr>
        <p:spPr bwMode="auto">
          <a:xfrm>
            <a:off x="457200" y="2286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ko-KR" sz="2400" b="1">
                <a:solidFill>
                  <a:srgbClr val="000066"/>
                </a:solidFill>
                <a:ea typeface="굴림" pitchFamily="34" charset="-127"/>
              </a:rPr>
              <a:t>Betweenness Centrality</a:t>
            </a:r>
          </a:p>
        </p:txBody>
      </p:sp>
      <p:sp>
        <p:nvSpPr>
          <p:cNvPr id="31749" name="Text Box 4"/>
          <p:cNvSpPr txBox="1">
            <a:spLocks noChangeArrowheads="1"/>
          </p:cNvSpPr>
          <p:nvPr/>
        </p:nvSpPr>
        <p:spPr bwMode="auto">
          <a:xfrm>
            <a:off x="685800" y="1476375"/>
            <a:ext cx="7772400" cy="286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lnSpc>
                <a:spcPct val="130000"/>
              </a:lnSpc>
              <a:spcBef>
                <a:spcPct val="50000"/>
              </a:spcBef>
              <a:buFontTx/>
              <a:buChar char="•"/>
            </a:pPr>
            <a:r>
              <a:rPr kumimoji="1" lang="en-US" altLang="ko-KR" sz="1800">
                <a:solidFill>
                  <a:schemeClr val="tx1"/>
                </a:solidFill>
                <a:ea typeface="굴림" pitchFamily="34" charset="-127"/>
              </a:rPr>
              <a:t>Interactions between two non-adjacent actors might depend on the other actors in the set of actors, especially the actors who lie on the paths between the two nodes</a:t>
            </a:r>
          </a:p>
          <a:p>
            <a:pPr eaLnBrk="1" latinLnBrk="1" hangingPunct="1">
              <a:lnSpc>
                <a:spcPct val="130000"/>
              </a:lnSpc>
              <a:spcBef>
                <a:spcPct val="50000"/>
              </a:spcBef>
              <a:buFontTx/>
              <a:buChar char="•"/>
            </a:pPr>
            <a:r>
              <a:rPr kumimoji="1" lang="en-US" altLang="ko-KR" sz="1800">
                <a:solidFill>
                  <a:schemeClr val="tx1"/>
                </a:solidFill>
                <a:ea typeface="굴림" pitchFamily="34" charset="-127"/>
              </a:rPr>
              <a:t>“Actor in the middle” between the others has some control over paths in the graph – “interpersonal influence”</a:t>
            </a:r>
          </a:p>
          <a:p>
            <a:pPr eaLnBrk="1" latinLnBrk="1" hangingPunct="1">
              <a:lnSpc>
                <a:spcPct val="130000"/>
              </a:lnSpc>
              <a:spcBef>
                <a:spcPct val="50000"/>
              </a:spcBef>
              <a:buFontTx/>
              <a:buChar char="•"/>
            </a:pPr>
            <a:r>
              <a:rPr kumimoji="1" lang="en-US" altLang="ko-KR" sz="1800">
                <a:solidFill>
                  <a:schemeClr val="tx1"/>
                </a:solidFill>
                <a:ea typeface="굴림" pitchFamily="34" charset="-127"/>
              </a:rPr>
              <a:t>The probability that a “communication,” or a path from </a:t>
            </a:r>
            <a:r>
              <a:rPr kumimoji="1" lang="en-US" altLang="ko-KR" sz="1800" i="1">
                <a:solidFill>
                  <a:schemeClr val="tx1"/>
                </a:solidFill>
                <a:ea typeface="굴림" pitchFamily="34" charset="-127"/>
              </a:rPr>
              <a:t>j</a:t>
            </a:r>
            <a:r>
              <a:rPr kumimoji="1" lang="en-US" altLang="ko-KR" sz="1800">
                <a:solidFill>
                  <a:schemeClr val="tx1"/>
                </a:solidFill>
                <a:ea typeface="굴림" pitchFamily="34" charset="-127"/>
              </a:rPr>
              <a:t> to </a:t>
            </a:r>
            <a:r>
              <a:rPr kumimoji="1" lang="en-US" altLang="ko-KR" sz="1800" i="1">
                <a:solidFill>
                  <a:schemeClr val="tx1"/>
                </a:solidFill>
                <a:ea typeface="굴림" pitchFamily="34" charset="-127"/>
              </a:rPr>
              <a:t>k</a:t>
            </a:r>
            <a:r>
              <a:rPr kumimoji="1" lang="en-US" altLang="ko-KR" sz="1800">
                <a:solidFill>
                  <a:schemeClr val="tx1"/>
                </a:solidFill>
                <a:ea typeface="굴림" pitchFamily="34" charset="-127"/>
              </a:rPr>
              <a:t> takes a particular route – critical assumption:</a:t>
            </a:r>
            <a:r>
              <a:rPr kumimoji="1" lang="en-US" altLang="ko-KR" sz="1800">
                <a:solidFill>
                  <a:srgbClr val="FF0000"/>
                </a:solidFill>
                <a:ea typeface="굴림" pitchFamily="34" charset="-127"/>
              </a:rPr>
              <a:t> </a:t>
            </a:r>
            <a:r>
              <a:rPr kumimoji="1" lang="en-US" altLang="ko-KR" sz="1800" b="1" i="1">
                <a:solidFill>
                  <a:srgbClr val="FF0000"/>
                </a:solidFill>
                <a:ea typeface="굴림" pitchFamily="34" charset="-127"/>
              </a:rPr>
              <a:t>lines have equal weight</a:t>
            </a:r>
          </a:p>
        </p:txBody>
      </p:sp>
      <p:sp>
        <p:nvSpPr>
          <p:cNvPr id="2" name="Slide Number Placeholder 1"/>
          <p:cNvSpPr>
            <a:spLocks noGrp="1"/>
          </p:cNvSpPr>
          <p:nvPr>
            <p:ph type="sldNum" sz="quarter" idx="10"/>
          </p:nvPr>
        </p:nvSpPr>
        <p:spPr/>
        <p:txBody>
          <a:bodyPr/>
          <a:lstStyle/>
          <a:p>
            <a:pPr>
              <a:defRPr/>
            </a:pPr>
            <a:fld id="{FDD2C297-BD22-4B51-A9B9-E734E070DB70}" type="slidenum">
              <a:rPr lang="en-US" smtClean="0"/>
              <a:pPr>
                <a:defRPr/>
              </a:pPr>
              <a:t>17</a:t>
            </a:fld>
            <a:endParaRPr lang="en-US"/>
          </a:p>
        </p:txBody>
      </p:sp>
    </p:spTree>
    <p:extLst>
      <p:ext uri="{BB962C8B-B14F-4D97-AF65-F5344CB8AC3E}">
        <p14:creationId xmlns:p14="http://schemas.microsoft.com/office/powerpoint/2010/main" val="30684382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ext Box 2"/>
          <p:cNvSpPr txBox="1">
            <a:spLocks noChangeArrowheads="1"/>
          </p:cNvSpPr>
          <p:nvPr/>
        </p:nvSpPr>
        <p:spPr bwMode="auto">
          <a:xfrm>
            <a:off x="628650" y="1447800"/>
            <a:ext cx="8134350"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lnSpc>
                <a:spcPct val="130000"/>
              </a:lnSpc>
              <a:buFontTx/>
              <a:buAutoNum type="arabicPeriod"/>
            </a:pPr>
            <a:endParaRPr kumimoji="1" lang="en-US" sz="1800">
              <a:solidFill>
                <a:schemeClr val="tx1"/>
              </a:solidFill>
              <a:ea typeface="굴림" pitchFamily="34" charset="-127"/>
            </a:endParaRPr>
          </a:p>
        </p:txBody>
      </p:sp>
      <p:sp>
        <p:nvSpPr>
          <p:cNvPr id="32772" name="Rectangle 3"/>
          <p:cNvSpPr>
            <a:spLocks noChangeArrowheads="1"/>
          </p:cNvSpPr>
          <p:nvPr/>
        </p:nvSpPr>
        <p:spPr bwMode="auto">
          <a:xfrm>
            <a:off x="457200" y="2286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ko-KR" sz="2400" b="1">
                <a:solidFill>
                  <a:srgbClr val="000066"/>
                </a:solidFill>
                <a:ea typeface="굴림" pitchFamily="34" charset="-127"/>
              </a:rPr>
              <a:t>Betweenness Centrality</a:t>
            </a:r>
          </a:p>
        </p:txBody>
      </p:sp>
      <p:sp>
        <p:nvSpPr>
          <p:cNvPr id="32773" name="Text Box 4"/>
          <p:cNvSpPr txBox="1">
            <a:spLocks noChangeArrowheads="1"/>
          </p:cNvSpPr>
          <p:nvPr/>
        </p:nvSpPr>
        <p:spPr bwMode="auto">
          <a:xfrm>
            <a:off x="381000" y="1447800"/>
            <a:ext cx="7772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spcBef>
                <a:spcPct val="50000"/>
              </a:spcBef>
              <a:buFontTx/>
              <a:buChar char="•"/>
            </a:pPr>
            <a:r>
              <a:rPr kumimoji="1" lang="en-US" altLang="ko-KR" sz="1800" b="1">
                <a:solidFill>
                  <a:schemeClr val="tx1"/>
                </a:solidFill>
                <a:ea typeface="굴림" pitchFamily="34" charset="-127"/>
              </a:rPr>
              <a:t>Actor Betweenness Centrality : All geodesics are equally likely to be used</a:t>
            </a:r>
            <a:endParaRPr kumimoji="1" lang="en-US" sz="1800">
              <a:solidFill>
                <a:schemeClr val="tx1"/>
              </a:solidFill>
              <a:ea typeface="굴림" pitchFamily="34" charset="-127"/>
            </a:endParaRPr>
          </a:p>
        </p:txBody>
      </p:sp>
      <p:graphicFrame>
        <p:nvGraphicFramePr>
          <p:cNvPr id="32774" name="Object 5"/>
          <p:cNvGraphicFramePr>
            <a:graphicFrameLocks noChangeAspect="1"/>
          </p:cNvGraphicFramePr>
          <p:nvPr>
            <p:ph/>
          </p:nvPr>
        </p:nvGraphicFramePr>
        <p:xfrm>
          <a:off x="685800" y="2319338"/>
          <a:ext cx="8077200" cy="2730500"/>
        </p:xfrm>
        <a:graphic>
          <a:graphicData uri="http://schemas.openxmlformats.org/presentationml/2006/ole">
            <mc:AlternateContent xmlns:mc="http://schemas.openxmlformats.org/markup-compatibility/2006">
              <mc:Choice xmlns:v="urn:schemas-microsoft-com:vml" Requires="v">
                <p:oleObj spid="_x0000_s18434" name="Equation" r:id="rId4" imgW="6197600" imgH="2095500" progId="Equation.DSMT4">
                  <p:embed/>
                </p:oleObj>
              </mc:Choice>
              <mc:Fallback>
                <p:oleObj name="Equation" r:id="rId4" imgW="6197600" imgH="20955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2319338"/>
                        <a:ext cx="8077200" cy="2730500"/>
                      </a:xfrm>
                      <a:prstGeom prst="rect">
                        <a:avLst/>
                      </a:prstGeom>
                      <a:solidFill>
                        <a:schemeClr val="bg1"/>
                      </a:solidFill>
                      <a:ln>
                        <a:noFill/>
                      </a:ln>
                      <a:effectLst/>
                      <a:extLs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0"/>
          </p:nvPr>
        </p:nvSpPr>
        <p:spPr/>
        <p:txBody>
          <a:bodyPr/>
          <a:lstStyle/>
          <a:p>
            <a:pPr>
              <a:defRPr/>
            </a:pPr>
            <a:fld id="{FDD2C297-BD22-4B51-A9B9-E734E070DB70}" type="slidenum">
              <a:rPr lang="en-US" smtClean="0"/>
              <a:pPr>
                <a:defRPr/>
              </a:pPr>
              <a:t>18</a:t>
            </a:fld>
            <a:endParaRPr lang="en-US"/>
          </a:p>
        </p:txBody>
      </p:sp>
    </p:spTree>
    <p:extLst>
      <p:ext uri="{BB962C8B-B14F-4D97-AF65-F5344CB8AC3E}">
        <p14:creationId xmlns:p14="http://schemas.microsoft.com/office/powerpoint/2010/main" val="8352908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ext Box 2"/>
          <p:cNvSpPr txBox="1">
            <a:spLocks noChangeArrowheads="1"/>
          </p:cNvSpPr>
          <p:nvPr/>
        </p:nvSpPr>
        <p:spPr bwMode="auto">
          <a:xfrm>
            <a:off x="685800" y="1476375"/>
            <a:ext cx="7772400" cy="276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lnSpc>
                <a:spcPct val="120000"/>
              </a:lnSpc>
              <a:spcBef>
                <a:spcPct val="50000"/>
              </a:spcBef>
              <a:buFontTx/>
              <a:buChar char="•"/>
            </a:pPr>
            <a:r>
              <a:rPr kumimoji="1" lang="en-US" altLang="ko-KR" sz="1800" b="1">
                <a:solidFill>
                  <a:schemeClr val="tx1"/>
                </a:solidFill>
                <a:ea typeface="굴림" pitchFamily="34" charset="-127"/>
              </a:rPr>
              <a:t>Group Betweenness Centralization</a:t>
            </a:r>
          </a:p>
          <a:p>
            <a:pPr eaLnBrk="1" latinLnBrk="1" hangingPunct="1">
              <a:lnSpc>
                <a:spcPct val="120000"/>
              </a:lnSpc>
              <a:spcBef>
                <a:spcPct val="50000"/>
              </a:spcBef>
              <a:buFontTx/>
              <a:buChar char="•"/>
            </a:pPr>
            <a:endParaRPr kumimoji="1" lang="en-US" altLang="ko-KR" sz="1800" b="1">
              <a:solidFill>
                <a:schemeClr val="tx1"/>
              </a:solidFill>
              <a:ea typeface="굴림" pitchFamily="34" charset="-127"/>
            </a:endParaRPr>
          </a:p>
          <a:p>
            <a:pPr eaLnBrk="1" latinLnBrk="1" hangingPunct="1">
              <a:lnSpc>
                <a:spcPct val="120000"/>
              </a:lnSpc>
              <a:spcBef>
                <a:spcPct val="50000"/>
              </a:spcBef>
              <a:buFontTx/>
              <a:buChar char="•"/>
            </a:pPr>
            <a:endParaRPr kumimoji="1" lang="en-US" altLang="ko-KR" sz="1800">
              <a:solidFill>
                <a:schemeClr val="tx1"/>
              </a:solidFill>
              <a:ea typeface="굴림" pitchFamily="34" charset="-127"/>
            </a:endParaRPr>
          </a:p>
          <a:p>
            <a:pPr eaLnBrk="1" latinLnBrk="1" hangingPunct="1">
              <a:lnSpc>
                <a:spcPct val="120000"/>
              </a:lnSpc>
              <a:spcBef>
                <a:spcPct val="50000"/>
              </a:spcBef>
              <a:buFontTx/>
              <a:buChar char="•"/>
            </a:pPr>
            <a:endParaRPr kumimoji="1" lang="en-US" altLang="ko-KR" sz="1800">
              <a:solidFill>
                <a:schemeClr val="tx1"/>
              </a:solidFill>
              <a:ea typeface="굴림" pitchFamily="34" charset="-127"/>
            </a:endParaRPr>
          </a:p>
          <a:p>
            <a:pPr eaLnBrk="1" latinLnBrk="1" hangingPunct="1">
              <a:lnSpc>
                <a:spcPct val="120000"/>
              </a:lnSpc>
              <a:spcBef>
                <a:spcPct val="50000"/>
              </a:spcBef>
            </a:pPr>
            <a:endParaRPr kumimoji="1" lang="en-US" altLang="ko-KR" sz="1800">
              <a:solidFill>
                <a:schemeClr val="tx1"/>
              </a:solidFill>
              <a:ea typeface="굴림" pitchFamily="34" charset="-127"/>
            </a:endParaRPr>
          </a:p>
          <a:p>
            <a:pPr eaLnBrk="1" latinLnBrk="1" hangingPunct="1">
              <a:lnSpc>
                <a:spcPct val="120000"/>
              </a:lnSpc>
              <a:spcBef>
                <a:spcPct val="50000"/>
              </a:spcBef>
              <a:buFontTx/>
              <a:buChar char="•"/>
            </a:pPr>
            <a:endParaRPr kumimoji="1" lang="en-US" sz="1800">
              <a:solidFill>
                <a:schemeClr val="tx1"/>
              </a:solidFill>
              <a:ea typeface="굴림" pitchFamily="34" charset="-127"/>
            </a:endParaRPr>
          </a:p>
        </p:txBody>
      </p:sp>
      <p:graphicFrame>
        <p:nvGraphicFramePr>
          <p:cNvPr id="33796" name="Object 3"/>
          <p:cNvGraphicFramePr>
            <a:graphicFrameLocks noChangeAspect="1"/>
          </p:cNvGraphicFramePr>
          <p:nvPr>
            <p:ph/>
          </p:nvPr>
        </p:nvGraphicFramePr>
        <p:xfrm>
          <a:off x="1524000" y="2667000"/>
          <a:ext cx="5613400" cy="1136650"/>
        </p:xfrm>
        <a:graphic>
          <a:graphicData uri="http://schemas.openxmlformats.org/presentationml/2006/ole">
            <mc:AlternateContent xmlns:mc="http://schemas.openxmlformats.org/markup-compatibility/2006">
              <mc:Choice xmlns:v="urn:schemas-microsoft-com:vml" Requires="v">
                <p:oleObj spid="_x0000_s19458" name="Equation" r:id="rId4" imgW="3771900" imgH="876300" progId="Equation.DSMT4">
                  <p:embed/>
                </p:oleObj>
              </mc:Choice>
              <mc:Fallback>
                <p:oleObj name="Equation" r:id="rId4" imgW="3771900" imgH="8763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2667000"/>
                        <a:ext cx="5613400" cy="1136650"/>
                      </a:xfrm>
                      <a:prstGeom prst="rect">
                        <a:avLst/>
                      </a:prstGeom>
                      <a:solidFill>
                        <a:schemeClr val="bg1"/>
                      </a:solidFill>
                      <a:ln>
                        <a:noFill/>
                      </a:ln>
                      <a:effectLst/>
                      <a:extLs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797" name="Text Box 4"/>
          <p:cNvSpPr txBox="1">
            <a:spLocks noChangeArrowheads="1"/>
          </p:cNvSpPr>
          <p:nvPr/>
        </p:nvSpPr>
        <p:spPr bwMode="auto">
          <a:xfrm>
            <a:off x="628650" y="1447800"/>
            <a:ext cx="8134350"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lnSpc>
                <a:spcPct val="130000"/>
              </a:lnSpc>
              <a:buFontTx/>
              <a:buAutoNum type="arabicPeriod"/>
            </a:pPr>
            <a:endParaRPr kumimoji="1" lang="en-US" sz="1800">
              <a:solidFill>
                <a:schemeClr val="tx1"/>
              </a:solidFill>
              <a:ea typeface="굴림" pitchFamily="34" charset="-127"/>
            </a:endParaRPr>
          </a:p>
        </p:txBody>
      </p:sp>
      <p:sp>
        <p:nvSpPr>
          <p:cNvPr id="33798" name="Rectangle 5"/>
          <p:cNvSpPr>
            <a:spLocks noChangeArrowheads="1"/>
          </p:cNvSpPr>
          <p:nvPr/>
        </p:nvSpPr>
        <p:spPr bwMode="auto">
          <a:xfrm>
            <a:off x="457200" y="2286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ko-KR" sz="2400" b="1">
                <a:solidFill>
                  <a:srgbClr val="000066"/>
                </a:solidFill>
                <a:ea typeface="굴림" pitchFamily="34" charset="-127"/>
              </a:rPr>
              <a:t>Betweenness Centrality</a:t>
            </a:r>
          </a:p>
        </p:txBody>
      </p:sp>
      <p:sp>
        <p:nvSpPr>
          <p:cNvPr id="2" name="Slide Number Placeholder 1"/>
          <p:cNvSpPr>
            <a:spLocks noGrp="1"/>
          </p:cNvSpPr>
          <p:nvPr>
            <p:ph type="sldNum" sz="quarter" idx="10"/>
          </p:nvPr>
        </p:nvSpPr>
        <p:spPr/>
        <p:txBody>
          <a:bodyPr/>
          <a:lstStyle/>
          <a:p>
            <a:pPr>
              <a:defRPr/>
            </a:pPr>
            <a:fld id="{FDD2C297-BD22-4B51-A9B9-E734E070DB70}" type="slidenum">
              <a:rPr lang="en-US" smtClean="0"/>
              <a:pPr>
                <a:defRPr/>
              </a:pPr>
              <a:t>19</a:t>
            </a:fld>
            <a:endParaRPr lang="en-US"/>
          </a:p>
        </p:txBody>
      </p:sp>
    </p:spTree>
    <p:extLst>
      <p:ext uri="{BB962C8B-B14F-4D97-AF65-F5344CB8AC3E}">
        <p14:creationId xmlns:p14="http://schemas.microsoft.com/office/powerpoint/2010/main" val="11310449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body" idx="1"/>
          </p:nvPr>
        </p:nvSpPr>
        <p:spPr>
          <a:xfrm>
            <a:off x="546100" y="902043"/>
            <a:ext cx="8229600" cy="4906963"/>
          </a:xfrm>
        </p:spPr>
        <p:txBody>
          <a:bodyPr/>
          <a:lstStyle/>
          <a:p>
            <a:pPr>
              <a:lnSpc>
                <a:spcPct val="130000"/>
              </a:lnSpc>
            </a:pPr>
            <a:r>
              <a:rPr lang="en-US" altLang="ko-KR" dirty="0" smtClean="0">
                <a:ea typeface="굴림" pitchFamily="34" charset="-127"/>
              </a:rPr>
              <a:t>Introduction</a:t>
            </a:r>
          </a:p>
          <a:p>
            <a:pPr>
              <a:lnSpc>
                <a:spcPct val="130000"/>
              </a:lnSpc>
            </a:pPr>
            <a:r>
              <a:rPr lang="en-US" altLang="ko-KR" dirty="0" smtClean="0">
                <a:ea typeface="굴림" pitchFamily="34" charset="-127"/>
              </a:rPr>
              <a:t>Prominence : Centrality and Prestige</a:t>
            </a:r>
          </a:p>
          <a:p>
            <a:pPr>
              <a:lnSpc>
                <a:spcPct val="130000"/>
              </a:lnSpc>
            </a:pPr>
            <a:r>
              <a:rPr lang="en-US" altLang="ko-KR" dirty="0" smtClean="0">
                <a:ea typeface="굴림" pitchFamily="34" charset="-127"/>
              </a:rPr>
              <a:t>Non-directional Relations</a:t>
            </a:r>
          </a:p>
          <a:p>
            <a:pPr lvl="1">
              <a:lnSpc>
                <a:spcPct val="130000"/>
              </a:lnSpc>
            </a:pPr>
            <a:r>
              <a:rPr lang="en-US" altLang="ko-KR" dirty="0" smtClean="0">
                <a:ea typeface="굴림" pitchFamily="34" charset="-127"/>
              </a:rPr>
              <a:t>Degree Centrality</a:t>
            </a:r>
          </a:p>
          <a:p>
            <a:pPr lvl="1">
              <a:lnSpc>
                <a:spcPct val="130000"/>
              </a:lnSpc>
            </a:pPr>
            <a:r>
              <a:rPr lang="en-US" altLang="ko-KR" dirty="0" smtClean="0">
                <a:ea typeface="굴림" pitchFamily="34" charset="-127"/>
              </a:rPr>
              <a:t>Closeness Centrality</a:t>
            </a:r>
          </a:p>
          <a:p>
            <a:pPr lvl="1">
              <a:lnSpc>
                <a:spcPct val="130000"/>
              </a:lnSpc>
            </a:pPr>
            <a:r>
              <a:rPr lang="en-US" altLang="ko-KR" dirty="0" err="1" smtClean="0">
                <a:ea typeface="굴림" pitchFamily="34" charset="-127"/>
              </a:rPr>
              <a:t>Betweenness</a:t>
            </a:r>
            <a:r>
              <a:rPr lang="en-US" altLang="ko-KR" dirty="0" smtClean="0">
                <a:ea typeface="굴림" pitchFamily="34" charset="-127"/>
              </a:rPr>
              <a:t> Centrality</a:t>
            </a:r>
          </a:p>
          <a:p>
            <a:pPr lvl="1">
              <a:lnSpc>
                <a:spcPct val="130000"/>
              </a:lnSpc>
            </a:pPr>
            <a:r>
              <a:rPr lang="en-US" altLang="ko-KR" dirty="0" smtClean="0">
                <a:ea typeface="굴림" pitchFamily="34" charset="-127"/>
              </a:rPr>
              <a:t>Information</a:t>
            </a:r>
          </a:p>
          <a:p>
            <a:pPr>
              <a:lnSpc>
                <a:spcPct val="130000"/>
              </a:lnSpc>
            </a:pPr>
            <a:r>
              <a:rPr lang="en-US" altLang="ko-KR" dirty="0" smtClean="0">
                <a:ea typeface="굴림" pitchFamily="34" charset="-127"/>
              </a:rPr>
              <a:t>Directional Relations</a:t>
            </a:r>
          </a:p>
          <a:p>
            <a:pPr lvl="1">
              <a:lnSpc>
                <a:spcPct val="130000"/>
              </a:lnSpc>
            </a:pPr>
            <a:r>
              <a:rPr lang="en-US" altLang="ko-KR" dirty="0" smtClean="0">
                <a:ea typeface="굴림" pitchFamily="34" charset="-127"/>
              </a:rPr>
              <a:t>Centrality</a:t>
            </a:r>
          </a:p>
          <a:p>
            <a:pPr lvl="1">
              <a:lnSpc>
                <a:spcPct val="130000"/>
              </a:lnSpc>
            </a:pPr>
            <a:r>
              <a:rPr lang="en-US" altLang="ko-KR" dirty="0" smtClean="0">
                <a:ea typeface="굴림" pitchFamily="34" charset="-127"/>
              </a:rPr>
              <a:t>Prestige</a:t>
            </a:r>
          </a:p>
          <a:p>
            <a:pPr>
              <a:lnSpc>
                <a:spcPct val="130000"/>
              </a:lnSpc>
            </a:pPr>
            <a:r>
              <a:rPr lang="en-US" altLang="ko-KR" dirty="0" smtClean="0">
                <a:ea typeface="굴림" pitchFamily="34" charset="-127"/>
              </a:rPr>
              <a:t>Example and Extensions</a:t>
            </a:r>
          </a:p>
          <a:p>
            <a:pPr>
              <a:lnSpc>
                <a:spcPct val="130000"/>
              </a:lnSpc>
            </a:pPr>
            <a:endParaRPr lang="en-US" altLang="ko-KR" dirty="0" smtClean="0">
              <a:ea typeface="굴림" pitchFamily="34" charset="-127"/>
            </a:endParaRPr>
          </a:p>
        </p:txBody>
      </p:sp>
      <p:sp>
        <p:nvSpPr>
          <p:cNvPr id="16388" name="Rectangle 3"/>
          <p:cNvSpPr>
            <a:spLocks noChangeArrowheads="1"/>
          </p:cNvSpPr>
          <p:nvPr/>
        </p:nvSpPr>
        <p:spPr bwMode="auto">
          <a:xfrm>
            <a:off x="457200" y="0"/>
            <a:ext cx="8229600" cy="902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ko-KR" sz="2400" b="1" dirty="0">
                <a:solidFill>
                  <a:srgbClr val="000066"/>
                </a:solidFill>
                <a:ea typeface="굴림" pitchFamily="34" charset="-127"/>
              </a:rPr>
              <a:t>Outline</a:t>
            </a:r>
          </a:p>
        </p:txBody>
      </p:sp>
      <p:sp>
        <p:nvSpPr>
          <p:cNvPr id="2" name="Slide Number Placeholder 1"/>
          <p:cNvSpPr>
            <a:spLocks noGrp="1"/>
          </p:cNvSpPr>
          <p:nvPr>
            <p:ph type="sldNum" sz="quarter" idx="12"/>
          </p:nvPr>
        </p:nvSpPr>
        <p:spPr/>
        <p:txBody>
          <a:bodyPr/>
          <a:lstStyle/>
          <a:p>
            <a:fld id="{C2FFFFA8-C424-3D40-8C75-649CC0B3824F}" type="slidenum">
              <a:rPr lang="en-US" smtClean="0"/>
              <a:pPr/>
              <a:t>2</a:t>
            </a:fld>
            <a:endParaRPr lang="en-US"/>
          </a:p>
        </p:txBody>
      </p:sp>
    </p:spTree>
    <p:extLst>
      <p:ext uri="{BB962C8B-B14F-4D97-AF65-F5344CB8AC3E}">
        <p14:creationId xmlns:p14="http://schemas.microsoft.com/office/powerpoint/2010/main" val="252673591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ChangeArrowheads="1"/>
          </p:cNvSpPr>
          <p:nvPr/>
        </p:nvSpPr>
        <p:spPr bwMode="auto">
          <a:xfrm>
            <a:off x="457200" y="2286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ko-KR" sz="2400" b="1">
                <a:solidFill>
                  <a:srgbClr val="000066"/>
                </a:solidFill>
                <a:ea typeface="굴림" pitchFamily="34" charset="-127"/>
              </a:rPr>
              <a:t>Three illustrative networks</a:t>
            </a:r>
          </a:p>
        </p:txBody>
      </p:sp>
      <p:grpSp>
        <p:nvGrpSpPr>
          <p:cNvPr id="34820" name="Group 3"/>
          <p:cNvGrpSpPr>
            <a:grpSpLocks/>
          </p:cNvGrpSpPr>
          <p:nvPr/>
        </p:nvGrpSpPr>
        <p:grpSpPr bwMode="auto">
          <a:xfrm>
            <a:off x="533400" y="1295400"/>
            <a:ext cx="1905000" cy="1851025"/>
            <a:chOff x="672" y="1008"/>
            <a:chExt cx="1340" cy="1286"/>
          </a:xfrm>
        </p:grpSpPr>
        <p:sp>
          <p:nvSpPr>
            <p:cNvPr id="34870" name="Oval 4"/>
            <p:cNvSpPr>
              <a:spLocks noChangeArrowheads="1"/>
            </p:cNvSpPr>
            <p:nvPr/>
          </p:nvSpPr>
          <p:spPr bwMode="auto">
            <a:xfrm>
              <a:off x="1248" y="1488"/>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71" name="Oval 5"/>
            <p:cNvSpPr>
              <a:spLocks noChangeArrowheads="1"/>
            </p:cNvSpPr>
            <p:nvPr/>
          </p:nvSpPr>
          <p:spPr bwMode="auto">
            <a:xfrm>
              <a:off x="912" y="1104"/>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72" name="Oval 6"/>
            <p:cNvSpPr>
              <a:spLocks noChangeArrowheads="1"/>
            </p:cNvSpPr>
            <p:nvPr/>
          </p:nvSpPr>
          <p:spPr bwMode="auto">
            <a:xfrm>
              <a:off x="1536" y="1152"/>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73" name="Oval 7"/>
            <p:cNvSpPr>
              <a:spLocks noChangeArrowheads="1"/>
            </p:cNvSpPr>
            <p:nvPr/>
          </p:nvSpPr>
          <p:spPr bwMode="auto">
            <a:xfrm>
              <a:off x="816" y="1536"/>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74" name="Oval 8"/>
            <p:cNvSpPr>
              <a:spLocks noChangeArrowheads="1"/>
            </p:cNvSpPr>
            <p:nvPr/>
          </p:nvSpPr>
          <p:spPr bwMode="auto">
            <a:xfrm>
              <a:off x="912" y="1920"/>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75" name="Oval 9"/>
            <p:cNvSpPr>
              <a:spLocks noChangeArrowheads="1"/>
            </p:cNvSpPr>
            <p:nvPr/>
          </p:nvSpPr>
          <p:spPr bwMode="auto">
            <a:xfrm>
              <a:off x="1440" y="1968"/>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76" name="Oval 10"/>
            <p:cNvSpPr>
              <a:spLocks noChangeArrowheads="1"/>
            </p:cNvSpPr>
            <p:nvPr/>
          </p:nvSpPr>
          <p:spPr bwMode="auto">
            <a:xfrm>
              <a:off x="1728" y="1632"/>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77" name="Line 11"/>
            <p:cNvSpPr>
              <a:spLocks noChangeShapeType="1"/>
            </p:cNvSpPr>
            <p:nvPr/>
          </p:nvSpPr>
          <p:spPr bwMode="auto">
            <a:xfrm>
              <a:off x="960" y="1152"/>
              <a:ext cx="336"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78" name="Line 12"/>
            <p:cNvSpPr>
              <a:spLocks noChangeShapeType="1"/>
            </p:cNvSpPr>
            <p:nvPr/>
          </p:nvSpPr>
          <p:spPr bwMode="auto">
            <a:xfrm flipV="1">
              <a:off x="1296" y="1200"/>
              <a:ext cx="288"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79" name="Line 13"/>
            <p:cNvSpPr>
              <a:spLocks noChangeShapeType="1"/>
            </p:cNvSpPr>
            <p:nvPr/>
          </p:nvSpPr>
          <p:spPr bwMode="auto">
            <a:xfrm>
              <a:off x="1344" y="1536"/>
              <a:ext cx="43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80" name="Line 14"/>
            <p:cNvSpPr>
              <a:spLocks noChangeShapeType="1"/>
            </p:cNvSpPr>
            <p:nvPr/>
          </p:nvSpPr>
          <p:spPr bwMode="auto">
            <a:xfrm flipV="1">
              <a:off x="864" y="1536"/>
              <a:ext cx="432"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81" name="Line 15"/>
            <p:cNvSpPr>
              <a:spLocks noChangeShapeType="1"/>
            </p:cNvSpPr>
            <p:nvPr/>
          </p:nvSpPr>
          <p:spPr bwMode="auto">
            <a:xfrm flipV="1">
              <a:off x="960" y="1536"/>
              <a:ext cx="336"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82" name="Line 16"/>
            <p:cNvSpPr>
              <a:spLocks noChangeShapeType="1"/>
            </p:cNvSpPr>
            <p:nvPr/>
          </p:nvSpPr>
          <p:spPr bwMode="auto">
            <a:xfrm flipH="1" flipV="1">
              <a:off x="1296" y="1536"/>
              <a:ext cx="192"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34883" name="Object 17"/>
            <p:cNvGraphicFramePr>
              <a:graphicFrameLocks noChangeAspect="1"/>
            </p:cNvGraphicFramePr>
            <p:nvPr/>
          </p:nvGraphicFramePr>
          <p:xfrm>
            <a:off x="1632" y="1104"/>
            <a:ext cx="128" cy="152"/>
          </p:xfrm>
          <a:graphic>
            <a:graphicData uri="http://schemas.openxmlformats.org/presentationml/2006/ole">
              <mc:AlternateContent xmlns:mc="http://schemas.openxmlformats.org/markup-compatibility/2006">
                <mc:Choice xmlns:v="urn:schemas-microsoft-com:vml" Requires="v">
                  <p:oleObj spid="_x0000_s20482" name="Equation" r:id="rId4" imgW="203112" imgH="241195" progId="Equation.DSMT4">
                    <p:embed/>
                  </p:oleObj>
                </mc:Choice>
                <mc:Fallback>
                  <p:oleObj name="Equation" r:id="rId4" imgW="203112" imgH="241195"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2" y="1104"/>
                          <a:ext cx="128"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84" name="Object 18"/>
            <p:cNvGraphicFramePr>
              <a:graphicFrameLocks noChangeAspect="1"/>
            </p:cNvGraphicFramePr>
            <p:nvPr/>
          </p:nvGraphicFramePr>
          <p:xfrm>
            <a:off x="920" y="2164"/>
            <a:ext cx="113" cy="130"/>
          </p:xfrm>
          <a:graphic>
            <a:graphicData uri="http://schemas.openxmlformats.org/presentationml/2006/ole">
              <mc:AlternateContent xmlns:mc="http://schemas.openxmlformats.org/markup-compatibility/2006">
                <mc:Choice xmlns:v="urn:schemas-microsoft-com:vml" Requires="v">
                  <p:oleObj spid="_x0000_s20483" name="Equation" r:id="rId6" imgW="190417" imgH="241195" progId="Equation.DSMT4">
                    <p:embed/>
                  </p:oleObj>
                </mc:Choice>
                <mc:Fallback>
                  <p:oleObj name="Equation" r:id="rId6" imgW="190417" imgH="241195"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0" y="2164"/>
                          <a:ext cx="113" cy="1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85" name="Object 19"/>
            <p:cNvGraphicFramePr>
              <a:graphicFrameLocks noChangeAspect="1"/>
            </p:cNvGraphicFramePr>
            <p:nvPr/>
          </p:nvGraphicFramePr>
          <p:xfrm>
            <a:off x="1536" y="1968"/>
            <a:ext cx="128" cy="152"/>
          </p:xfrm>
          <a:graphic>
            <a:graphicData uri="http://schemas.openxmlformats.org/presentationml/2006/ole">
              <mc:AlternateContent xmlns:mc="http://schemas.openxmlformats.org/markup-compatibility/2006">
                <mc:Choice xmlns:v="urn:schemas-microsoft-com:vml" Requires="v">
                  <p:oleObj spid="_x0000_s20484" name="Equation" r:id="rId8" imgW="203112" imgH="241195" progId="Equation.DSMT4">
                    <p:embed/>
                  </p:oleObj>
                </mc:Choice>
                <mc:Fallback>
                  <p:oleObj name="Equation" r:id="rId8" imgW="203112" imgH="241195"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36" y="1968"/>
                          <a:ext cx="128"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86" name="Object 20"/>
            <p:cNvGraphicFramePr>
              <a:graphicFrameLocks noChangeAspect="1"/>
            </p:cNvGraphicFramePr>
            <p:nvPr/>
          </p:nvGraphicFramePr>
          <p:xfrm>
            <a:off x="1248" y="1344"/>
            <a:ext cx="112" cy="152"/>
          </p:xfrm>
          <a:graphic>
            <a:graphicData uri="http://schemas.openxmlformats.org/presentationml/2006/ole">
              <mc:AlternateContent xmlns:mc="http://schemas.openxmlformats.org/markup-compatibility/2006">
                <mc:Choice xmlns:v="urn:schemas-microsoft-com:vml" Requires="v">
                  <p:oleObj spid="_x0000_s20485" name="Equation" r:id="rId10" imgW="177646" imgH="241091" progId="Equation.DSMT4">
                    <p:embed/>
                  </p:oleObj>
                </mc:Choice>
                <mc:Fallback>
                  <p:oleObj name="Equation" r:id="rId10" imgW="177646" imgH="241091"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48" y="1344"/>
                          <a:ext cx="112"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87" name="Object 21"/>
            <p:cNvGraphicFramePr>
              <a:graphicFrameLocks noChangeAspect="1"/>
            </p:cNvGraphicFramePr>
            <p:nvPr/>
          </p:nvGraphicFramePr>
          <p:xfrm>
            <a:off x="816" y="1008"/>
            <a:ext cx="128" cy="152"/>
          </p:xfrm>
          <a:graphic>
            <a:graphicData uri="http://schemas.openxmlformats.org/presentationml/2006/ole">
              <mc:AlternateContent xmlns:mc="http://schemas.openxmlformats.org/markup-compatibility/2006">
                <mc:Choice xmlns:v="urn:schemas-microsoft-com:vml" Requires="v">
                  <p:oleObj spid="_x0000_s20486" name="Equation" r:id="rId12" imgW="203112" imgH="241195" progId="Equation.DSMT4">
                    <p:embed/>
                  </p:oleObj>
                </mc:Choice>
                <mc:Fallback>
                  <p:oleObj name="Equation" r:id="rId12" imgW="203112" imgH="241195"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6" y="1008"/>
                          <a:ext cx="128"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88" name="Object 22"/>
            <p:cNvGraphicFramePr>
              <a:graphicFrameLocks noChangeAspect="1"/>
            </p:cNvGraphicFramePr>
            <p:nvPr/>
          </p:nvGraphicFramePr>
          <p:xfrm>
            <a:off x="672" y="1536"/>
            <a:ext cx="120" cy="152"/>
          </p:xfrm>
          <a:graphic>
            <a:graphicData uri="http://schemas.openxmlformats.org/presentationml/2006/ole">
              <mc:AlternateContent xmlns:mc="http://schemas.openxmlformats.org/markup-compatibility/2006">
                <mc:Choice xmlns:v="urn:schemas-microsoft-com:vml" Requires="v">
                  <p:oleObj spid="_x0000_s20487" name="Equation" r:id="rId14" imgW="190417" imgH="241195" progId="Equation.DSMT4">
                    <p:embed/>
                  </p:oleObj>
                </mc:Choice>
                <mc:Fallback>
                  <p:oleObj name="Equation" r:id="rId14" imgW="190417" imgH="241195"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72" y="1536"/>
                          <a:ext cx="120"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89" name="Object 23"/>
            <p:cNvGraphicFramePr>
              <a:graphicFrameLocks noChangeAspect="1"/>
            </p:cNvGraphicFramePr>
            <p:nvPr/>
          </p:nvGraphicFramePr>
          <p:xfrm>
            <a:off x="1872" y="1584"/>
            <a:ext cx="140" cy="152"/>
          </p:xfrm>
          <a:graphic>
            <a:graphicData uri="http://schemas.openxmlformats.org/presentationml/2006/ole">
              <mc:AlternateContent xmlns:mc="http://schemas.openxmlformats.org/markup-compatibility/2006">
                <mc:Choice xmlns:v="urn:schemas-microsoft-com:vml" Requires="v">
                  <p:oleObj spid="_x0000_s20488" name="Equation" r:id="rId16" imgW="190417" imgH="241195" progId="Equation.DSMT4">
                    <p:embed/>
                  </p:oleObj>
                </mc:Choice>
                <mc:Fallback>
                  <p:oleObj name="Equation" r:id="rId16" imgW="190417" imgH="241195"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872" y="1584"/>
                          <a:ext cx="140"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4821" name="Object 24"/>
          <p:cNvGraphicFramePr>
            <a:graphicFrameLocks noChangeAspect="1"/>
          </p:cNvGraphicFramePr>
          <p:nvPr/>
        </p:nvGraphicFramePr>
        <p:xfrm>
          <a:off x="1431925" y="3124200"/>
          <a:ext cx="157163" cy="230188"/>
        </p:xfrm>
        <a:graphic>
          <a:graphicData uri="http://schemas.openxmlformats.org/presentationml/2006/ole">
            <mc:AlternateContent xmlns:mc="http://schemas.openxmlformats.org/markup-compatibility/2006">
              <mc:Choice xmlns:v="urn:schemas-microsoft-com:vml" Requires="v">
                <p:oleObj spid="_x0000_s20489" name="Equation" r:id="rId18" imgW="177646" imgH="241091" progId="Equation.DSMT4">
                  <p:embed/>
                </p:oleObj>
              </mc:Choice>
              <mc:Fallback>
                <p:oleObj name="Equation" r:id="rId18" imgW="177646" imgH="241091"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31925" y="3124200"/>
                        <a:ext cx="157163" cy="230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4822" name="Group 25"/>
          <p:cNvGrpSpPr>
            <a:grpSpLocks/>
          </p:cNvGrpSpPr>
          <p:nvPr/>
        </p:nvGrpSpPr>
        <p:grpSpPr bwMode="auto">
          <a:xfrm>
            <a:off x="762000" y="3270250"/>
            <a:ext cx="1676400" cy="1608138"/>
            <a:chOff x="480" y="2060"/>
            <a:chExt cx="1056" cy="1013"/>
          </a:xfrm>
        </p:grpSpPr>
        <p:sp>
          <p:nvSpPr>
            <p:cNvPr id="34850" name="Oval 26"/>
            <p:cNvSpPr>
              <a:spLocks noChangeArrowheads="1"/>
            </p:cNvSpPr>
            <p:nvPr/>
          </p:nvSpPr>
          <p:spPr bwMode="auto">
            <a:xfrm>
              <a:off x="896" y="2103"/>
              <a:ext cx="76" cy="8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1" name="Oval 27"/>
            <p:cNvSpPr>
              <a:spLocks noChangeArrowheads="1"/>
            </p:cNvSpPr>
            <p:nvPr/>
          </p:nvSpPr>
          <p:spPr bwMode="auto">
            <a:xfrm>
              <a:off x="631" y="2147"/>
              <a:ext cx="76" cy="8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2" name="Oval 28"/>
            <p:cNvSpPr>
              <a:spLocks noChangeArrowheads="1"/>
            </p:cNvSpPr>
            <p:nvPr/>
          </p:nvSpPr>
          <p:spPr bwMode="auto">
            <a:xfrm>
              <a:off x="1161" y="2147"/>
              <a:ext cx="76" cy="8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3" name="Oval 29"/>
            <p:cNvSpPr>
              <a:spLocks noChangeArrowheads="1"/>
            </p:cNvSpPr>
            <p:nvPr/>
          </p:nvSpPr>
          <p:spPr bwMode="auto">
            <a:xfrm>
              <a:off x="556" y="2495"/>
              <a:ext cx="75" cy="8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4" name="Oval 30"/>
            <p:cNvSpPr>
              <a:spLocks noChangeArrowheads="1"/>
            </p:cNvSpPr>
            <p:nvPr/>
          </p:nvSpPr>
          <p:spPr bwMode="auto">
            <a:xfrm>
              <a:off x="669" y="2843"/>
              <a:ext cx="76" cy="8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5" name="Oval 31"/>
            <p:cNvSpPr>
              <a:spLocks noChangeArrowheads="1"/>
            </p:cNvSpPr>
            <p:nvPr/>
          </p:nvSpPr>
          <p:spPr bwMode="auto">
            <a:xfrm>
              <a:off x="1085" y="2886"/>
              <a:ext cx="76" cy="8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6" name="Oval 32"/>
            <p:cNvSpPr>
              <a:spLocks noChangeArrowheads="1"/>
            </p:cNvSpPr>
            <p:nvPr/>
          </p:nvSpPr>
          <p:spPr bwMode="auto">
            <a:xfrm>
              <a:off x="1312" y="2582"/>
              <a:ext cx="76" cy="8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7" name="Line 33"/>
            <p:cNvSpPr>
              <a:spLocks noChangeShapeType="1"/>
            </p:cNvSpPr>
            <p:nvPr/>
          </p:nvSpPr>
          <p:spPr bwMode="auto">
            <a:xfrm flipV="1">
              <a:off x="669" y="2147"/>
              <a:ext cx="303" cy="4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8" name="Line 34"/>
            <p:cNvSpPr>
              <a:spLocks noChangeShapeType="1"/>
            </p:cNvSpPr>
            <p:nvPr/>
          </p:nvSpPr>
          <p:spPr bwMode="auto">
            <a:xfrm flipH="1" flipV="1">
              <a:off x="1199" y="2190"/>
              <a:ext cx="151" cy="43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9" name="Line 35"/>
            <p:cNvSpPr>
              <a:spLocks noChangeShapeType="1"/>
            </p:cNvSpPr>
            <p:nvPr/>
          </p:nvSpPr>
          <p:spPr bwMode="auto">
            <a:xfrm flipV="1">
              <a:off x="1123" y="2625"/>
              <a:ext cx="227" cy="30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60" name="Line 36"/>
            <p:cNvSpPr>
              <a:spLocks noChangeShapeType="1"/>
            </p:cNvSpPr>
            <p:nvPr/>
          </p:nvSpPr>
          <p:spPr bwMode="auto">
            <a:xfrm>
              <a:off x="593" y="2538"/>
              <a:ext cx="114" cy="30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61" name="Line 37"/>
            <p:cNvSpPr>
              <a:spLocks noChangeShapeType="1"/>
            </p:cNvSpPr>
            <p:nvPr/>
          </p:nvSpPr>
          <p:spPr bwMode="auto">
            <a:xfrm flipH="1">
              <a:off x="593" y="2190"/>
              <a:ext cx="76" cy="3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62" name="Line 38"/>
            <p:cNvSpPr>
              <a:spLocks noChangeShapeType="1"/>
            </p:cNvSpPr>
            <p:nvPr/>
          </p:nvSpPr>
          <p:spPr bwMode="auto">
            <a:xfrm flipH="1" flipV="1">
              <a:off x="745" y="2886"/>
              <a:ext cx="359" cy="4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34863" name="Object 39"/>
            <p:cNvGraphicFramePr>
              <a:graphicFrameLocks noChangeAspect="1"/>
            </p:cNvGraphicFramePr>
            <p:nvPr/>
          </p:nvGraphicFramePr>
          <p:xfrm>
            <a:off x="1211" y="2244"/>
            <a:ext cx="102" cy="125"/>
          </p:xfrm>
          <a:graphic>
            <a:graphicData uri="http://schemas.openxmlformats.org/presentationml/2006/ole">
              <mc:AlternateContent xmlns:mc="http://schemas.openxmlformats.org/markup-compatibility/2006">
                <mc:Choice xmlns:v="urn:schemas-microsoft-com:vml" Requires="v">
                  <p:oleObj spid="_x0000_s20490" name="Equation" r:id="rId19" imgW="203112" imgH="241195" progId="Equation.DSMT4">
                    <p:embed/>
                  </p:oleObj>
                </mc:Choice>
                <mc:Fallback>
                  <p:oleObj name="Equation" r:id="rId19" imgW="203112" imgH="241195"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11" y="2244"/>
                          <a:ext cx="102" cy="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64" name="Object 40"/>
            <p:cNvGraphicFramePr>
              <a:graphicFrameLocks noChangeAspect="1"/>
            </p:cNvGraphicFramePr>
            <p:nvPr/>
          </p:nvGraphicFramePr>
          <p:xfrm>
            <a:off x="673" y="2955"/>
            <a:ext cx="89" cy="118"/>
          </p:xfrm>
          <a:graphic>
            <a:graphicData uri="http://schemas.openxmlformats.org/presentationml/2006/ole">
              <mc:AlternateContent xmlns:mc="http://schemas.openxmlformats.org/markup-compatibility/2006">
                <mc:Choice xmlns:v="urn:schemas-microsoft-com:vml" Requires="v">
                  <p:oleObj spid="_x0000_s20491" name="Equation" r:id="rId21" imgW="190417" imgH="241195" progId="Equation.DSMT4">
                    <p:embed/>
                  </p:oleObj>
                </mc:Choice>
                <mc:Fallback>
                  <p:oleObj name="Equation" r:id="rId21" imgW="190417" imgH="241195"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73" y="2955"/>
                          <a:ext cx="89" cy="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65" name="Object 41"/>
            <p:cNvGraphicFramePr>
              <a:graphicFrameLocks noChangeAspect="1"/>
            </p:cNvGraphicFramePr>
            <p:nvPr/>
          </p:nvGraphicFramePr>
          <p:xfrm>
            <a:off x="1161" y="2886"/>
            <a:ext cx="101" cy="138"/>
          </p:xfrm>
          <a:graphic>
            <a:graphicData uri="http://schemas.openxmlformats.org/presentationml/2006/ole">
              <mc:AlternateContent xmlns:mc="http://schemas.openxmlformats.org/markup-compatibility/2006">
                <mc:Choice xmlns:v="urn:schemas-microsoft-com:vml" Requires="v">
                  <p:oleObj spid="_x0000_s20492" name="Equation" r:id="rId23" imgW="203112" imgH="241195" progId="Equation.DSMT4">
                    <p:embed/>
                  </p:oleObj>
                </mc:Choice>
                <mc:Fallback>
                  <p:oleObj name="Equation" r:id="rId23" imgW="203112" imgH="241195" progId="Equation.DSMT4">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161" y="2886"/>
                          <a:ext cx="101" cy="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66" name="Object 42"/>
            <p:cNvGraphicFramePr>
              <a:graphicFrameLocks noChangeAspect="1"/>
            </p:cNvGraphicFramePr>
            <p:nvPr/>
          </p:nvGraphicFramePr>
          <p:xfrm>
            <a:off x="518" y="2060"/>
            <a:ext cx="101" cy="138"/>
          </p:xfrm>
          <a:graphic>
            <a:graphicData uri="http://schemas.openxmlformats.org/presentationml/2006/ole">
              <mc:AlternateContent xmlns:mc="http://schemas.openxmlformats.org/markup-compatibility/2006">
                <mc:Choice xmlns:v="urn:schemas-microsoft-com:vml" Requires="v">
                  <p:oleObj spid="_x0000_s20493" name="Equation" r:id="rId25" imgW="203112" imgH="241195" progId="Equation.DSMT4">
                    <p:embed/>
                  </p:oleObj>
                </mc:Choice>
                <mc:Fallback>
                  <p:oleObj name="Equation" r:id="rId25" imgW="203112" imgH="241195" progId="Equation.DSMT4">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18" y="2060"/>
                          <a:ext cx="101" cy="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67" name="Object 43"/>
            <p:cNvGraphicFramePr>
              <a:graphicFrameLocks noChangeAspect="1"/>
            </p:cNvGraphicFramePr>
            <p:nvPr/>
          </p:nvGraphicFramePr>
          <p:xfrm>
            <a:off x="480" y="2495"/>
            <a:ext cx="95" cy="138"/>
          </p:xfrm>
          <a:graphic>
            <a:graphicData uri="http://schemas.openxmlformats.org/presentationml/2006/ole">
              <mc:AlternateContent xmlns:mc="http://schemas.openxmlformats.org/markup-compatibility/2006">
                <mc:Choice xmlns:v="urn:schemas-microsoft-com:vml" Requires="v">
                  <p:oleObj spid="_x0000_s20494" name="Equation" r:id="rId27" imgW="190417" imgH="241195" progId="Equation.DSMT4">
                    <p:embed/>
                  </p:oleObj>
                </mc:Choice>
                <mc:Fallback>
                  <p:oleObj name="Equation" r:id="rId27" imgW="190417" imgH="241195" progId="Equation.DSMT4">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80" y="2495"/>
                          <a:ext cx="95" cy="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68" name="Object 44"/>
            <p:cNvGraphicFramePr>
              <a:graphicFrameLocks noChangeAspect="1"/>
            </p:cNvGraphicFramePr>
            <p:nvPr/>
          </p:nvGraphicFramePr>
          <p:xfrm>
            <a:off x="1426" y="2538"/>
            <a:ext cx="110" cy="138"/>
          </p:xfrm>
          <a:graphic>
            <a:graphicData uri="http://schemas.openxmlformats.org/presentationml/2006/ole">
              <mc:AlternateContent xmlns:mc="http://schemas.openxmlformats.org/markup-compatibility/2006">
                <mc:Choice xmlns:v="urn:schemas-microsoft-com:vml" Requires="v">
                  <p:oleObj spid="_x0000_s20495" name="Equation" r:id="rId29" imgW="190417" imgH="241195" progId="Equation.DSMT4">
                    <p:embed/>
                  </p:oleObj>
                </mc:Choice>
                <mc:Fallback>
                  <p:oleObj name="Equation" r:id="rId29" imgW="190417" imgH="241195"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26" y="2538"/>
                          <a:ext cx="110" cy="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69" name="Line 45"/>
            <p:cNvSpPr>
              <a:spLocks noChangeShapeType="1"/>
            </p:cNvSpPr>
            <p:nvPr/>
          </p:nvSpPr>
          <p:spPr bwMode="auto">
            <a:xfrm>
              <a:off x="972" y="2147"/>
              <a:ext cx="227" cy="4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823" name="Group 46"/>
          <p:cNvGrpSpPr>
            <a:grpSpLocks/>
          </p:cNvGrpSpPr>
          <p:nvPr/>
        </p:nvGrpSpPr>
        <p:grpSpPr bwMode="auto">
          <a:xfrm>
            <a:off x="457200" y="5562600"/>
            <a:ext cx="2527300" cy="393700"/>
            <a:chOff x="600" y="3888"/>
            <a:chExt cx="1592" cy="248"/>
          </a:xfrm>
        </p:grpSpPr>
        <p:sp>
          <p:nvSpPr>
            <p:cNvPr id="34830" name="Oval 47"/>
            <p:cNvSpPr>
              <a:spLocks noChangeArrowheads="1"/>
            </p:cNvSpPr>
            <p:nvPr/>
          </p:nvSpPr>
          <p:spPr bwMode="auto">
            <a:xfrm>
              <a:off x="2064" y="3888"/>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1" name="Oval 48"/>
            <p:cNvSpPr>
              <a:spLocks noChangeArrowheads="1"/>
            </p:cNvSpPr>
            <p:nvPr/>
          </p:nvSpPr>
          <p:spPr bwMode="auto">
            <a:xfrm>
              <a:off x="624" y="3888"/>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2" name="Oval 49"/>
            <p:cNvSpPr>
              <a:spLocks noChangeArrowheads="1"/>
            </p:cNvSpPr>
            <p:nvPr/>
          </p:nvSpPr>
          <p:spPr bwMode="auto">
            <a:xfrm>
              <a:off x="1824" y="3888"/>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3" name="Oval 50"/>
            <p:cNvSpPr>
              <a:spLocks noChangeArrowheads="1"/>
            </p:cNvSpPr>
            <p:nvPr/>
          </p:nvSpPr>
          <p:spPr bwMode="auto">
            <a:xfrm>
              <a:off x="1104" y="3888"/>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4" name="Oval 51"/>
            <p:cNvSpPr>
              <a:spLocks noChangeArrowheads="1"/>
            </p:cNvSpPr>
            <p:nvPr/>
          </p:nvSpPr>
          <p:spPr bwMode="auto">
            <a:xfrm>
              <a:off x="864" y="3888"/>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5" name="Oval 52"/>
            <p:cNvSpPr>
              <a:spLocks noChangeArrowheads="1"/>
            </p:cNvSpPr>
            <p:nvPr/>
          </p:nvSpPr>
          <p:spPr bwMode="auto">
            <a:xfrm>
              <a:off x="1344" y="3888"/>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6" name="Oval 53"/>
            <p:cNvSpPr>
              <a:spLocks noChangeArrowheads="1"/>
            </p:cNvSpPr>
            <p:nvPr/>
          </p:nvSpPr>
          <p:spPr bwMode="auto">
            <a:xfrm>
              <a:off x="1584" y="3888"/>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4837" name="Object 54"/>
            <p:cNvGraphicFramePr>
              <a:graphicFrameLocks noChangeAspect="1"/>
            </p:cNvGraphicFramePr>
            <p:nvPr/>
          </p:nvGraphicFramePr>
          <p:xfrm>
            <a:off x="1038" y="3989"/>
            <a:ext cx="130" cy="138"/>
          </p:xfrm>
          <a:graphic>
            <a:graphicData uri="http://schemas.openxmlformats.org/presentationml/2006/ole">
              <mc:AlternateContent xmlns:mc="http://schemas.openxmlformats.org/markup-compatibility/2006">
                <mc:Choice xmlns:v="urn:schemas-microsoft-com:vml" Requires="v">
                  <p:oleObj spid="_x0000_s20496" name="Equation" r:id="rId30" imgW="203112" imgH="241195" progId="Equation.DSMT4">
                    <p:embed/>
                  </p:oleObj>
                </mc:Choice>
                <mc:Fallback>
                  <p:oleObj name="Equation" r:id="rId30" imgW="203112" imgH="241195"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38" y="3989"/>
                          <a:ext cx="130" cy="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38" name="Object 55"/>
            <p:cNvGraphicFramePr>
              <a:graphicFrameLocks noChangeAspect="1"/>
            </p:cNvGraphicFramePr>
            <p:nvPr/>
          </p:nvGraphicFramePr>
          <p:xfrm>
            <a:off x="1786" y="3989"/>
            <a:ext cx="114" cy="129"/>
          </p:xfrm>
          <a:graphic>
            <a:graphicData uri="http://schemas.openxmlformats.org/presentationml/2006/ole">
              <mc:AlternateContent xmlns:mc="http://schemas.openxmlformats.org/markup-compatibility/2006">
                <mc:Choice xmlns:v="urn:schemas-microsoft-com:vml" Requires="v">
                  <p:oleObj spid="_x0000_s20497" name="Equation" r:id="rId31" imgW="190417" imgH="241195" progId="Equation.DSMT4">
                    <p:embed/>
                  </p:oleObj>
                </mc:Choice>
                <mc:Fallback>
                  <p:oleObj name="Equation" r:id="rId31" imgW="190417" imgH="241195"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786" y="3989"/>
                          <a:ext cx="114" cy="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39" name="Object 56"/>
            <p:cNvGraphicFramePr>
              <a:graphicFrameLocks noChangeAspect="1"/>
            </p:cNvGraphicFramePr>
            <p:nvPr/>
          </p:nvGraphicFramePr>
          <p:xfrm>
            <a:off x="864" y="3984"/>
            <a:ext cx="128" cy="152"/>
          </p:xfrm>
          <a:graphic>
            <a:graphicData uri="http://schemas.openxmlformats.org/presentationml/2006/ole">
              <mc:AlternateContent xmlns:mc="http://schemas.openxmlformats.org/markup-compatibility/2006">
                <mc:Choice xmlns:v="urn:schemas-microsoft-com:vml" Requires="v">
                  <p:oleObj spid="_x0000_s20498" name="Equation" r:id="rId32" imgW="203112" imgH="241195" progId="Equation.DSMT4">
                    <p:embed/>
                  </p:oleObj>
                </mc:Choice>
                <mc:Fallback>
                  <p:oleObj name="Equation" r:id="rId32" imgW="203112" imgH="241195" progId="Equation.DSMT4">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64" y="3984"/>
                          <a:ext cx="128"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40" name="Object 57"/>
            <p:cNvGraphicFramePr>
              <a:graphicFrameLocks noChangeAspect="1"/>
            </p:cNvGraphicFramePr>
            <p:nvPr/>
          </p:nvGraphicFramePr>
          <p:xfrm>
            <a:off x="1344" y="3984"/>
            <a:ext cx="112" cy="152"/>
          </p:xfrm>
          <a:graphic>
            <a:graphicData uri="http://schemas.openxmlformats.org/presentationml/2006/ole">
              <mc:AlternateContent xmlns:mc="http://schemas.openxmlformats.org/markup-compatibility/2006">
                <mc:Choice xmlns:v="urn:schemas-microsoft-com:vml" Requires="v">
                  <p:oleObj spid="_x0000_s20499" name="Equation" r:id="rId33" imgW="177646" imgH="241091" progId="Equation.DSMT4">
                    <p:embed/>
                  </p:oleObj>
                </mc:Choice>
                <mc:Fallback>
                  <p:oleObj name="Equation" r:id="rId33" imgW="177646" imgH="241091"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44" y="3984"/>
                          <a:ext cx="112"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41" name="Object 58"/>
            <p:cNvGraphicFramePr>
              <a:graphicFrameLocks noChangeAspect="1"/>
            </p:cNvGraphicFramePr>
            <p:nvPr/>
          </p:nvGraphicFramePr>
          <p:xfrm>
            <a:off x="2064" y="3984"/>
            <a:ext cx="128" cy="152"/>
          </p:xfrm>
          <a:graphic>
            <a:graphicData uri="http://schemas.openxmlformats.org/presentationml/2006/ole">
              <mc:AlternateContent xmlns:mc="http://schemas.openxmlformats.org/markup-compatibility/2006">
                <mc:Choice xmlns:v="urn:schemas-microsoft-com:vml" Requires="v">
                  <p:oleObj spid="_x0000_s20500" name="Equation" r:id="rId34" imgW="203112" imgH="241195" progId="Equation.DSMT4">
                    <p:embed/>
                  </p:oleObj>
                </mc:Choice>
                <mc:Fallback>
                  <p:oleObj name="Equation" r:id="rId34" imgW="203112" imgH="241195" progId="Equation.DSMT4">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064" y="3984"/>
                          <a:ext cx="128"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42" name="Object 59"/>
            <p:cNvGraphicFramePr>
              <a:graphicFrameLocks noChangeAspect="1"/>
            </p:cNvGraphicFramePr>
            <p:nvPr/>
          </p:nvGraphicFramePr>
          <p:xfrm>
            <a:off x="600" y="3984"/>
            <a:ext cx="120" cy="152"/>
          </p:xfrm>
          <a:graphic>
            <a:graphicData uri="http://schemas.openxmlformats.org/presentationml/2006/ole">
              <mc:AlternateContent xmlns:mc="http://schemas.openxmlformats.org/markup-compatibility/2006">
                <mc:Choice xmlns:v="urn:schemas-microsoft-com:vml" Requires="v">
                  <p:oleObj spid="_x0000_s20501" name="Equation" r:id="rId35" imgW="190417" imgH="241195" progId="Equation.DSMT4">
                    <p:embed/>
                  </p:oleObj>
                </mc:Choice>
                <mc:Fallback>
                  <p:oleObj name="Equation" r:id="rId35" imgW="190417" imgH="241195" progId="Equation.DSMT4">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00" y="3984"/>
                          <a:ext cx="120"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43" name="Object 60"/>
            <p:cNvGraphicFramePr>
              <a:graphicFrameLocks noChangeAspect="1"/>
            </p:cNvGraphicFramePr>
            <p:nvPr/>
          </p:nvGraphicFramePr>
          <p:xfrm>
            <a:off x="1588" y="3984"/>
            <a:ext cx="140" cy="152"/>
          </p:xfrm>
          <a:graphic>
            <a:graphicData uri="http://schemas.openxmlformats.org/presentationml/2006/ole">
              <mc:AlternateContent xmlns:mc="http://schemas.openxmlformats.org/markup-compatibility/2006">
                <mc:Choice xmlns:v="urn:schemas-microsoft-com:vml" Requires="v">
                  <p:oleObj spid="_x0000_s20502" name="Equation" r:id="rId36" imgW="190417" imgH="241195" progId="Equation.DSMT4">
                    <p:embed/>
                  </p:oleObj>
                </mc:Choice>
                <mc:Fallback>
                  <p:oleObj name="Equation" r:id="rId36" imgW="190417" imgH="241195"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88" y="3984"/>
                          <a:ext cx="140"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44" name="Line 61"/>
            <p:cNvSpPr>
              <a:spLocks noChangeShapeType="1"/>
            </p:cNvSpPr>
            <p:nvPr/>
          </p:nvSpPr>
          <p:spPr bwMode="auto">
            <a:xfrm>
              <a:off x="672" y="393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5" name="Line 62"/>
            <p:cNvSpPr>
              <a:spLocks noChangeShapeType="1"/>
            </p:cNvSpPr>
            <p:nvPr/>
          </p:nvSpPr>
          <p:spPr bwMode="auto">
            <a:xfrm>
              <a:off x="912" y="393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6" name="Line 63"/>
            <p:cNvSpPr>
              <a:spLocks noChangeShapeType="1"/>
            </p:cNvSpPr>
            <p:nvPr/>
          </p:nvSpPr>
          <p:spPr bwMode="auto">
            <a:xfrm>
              <a:off x="1152" y="393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7" name="Line 64"/>
            <p:cNvSpPr>
              <a:spLocks noChangeShapeType="1"/>
            </p:cNvSpPr>
            <p:nvPr/>
          </p:nvSpPr>
          <p:spPr bwMode="auto">
            <a:xfrm>
              <a:off x="1392" y="393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8" name="Line 65"/>
            <p:cNvSpPr>
              <a:spLocks noChangeShapeType="1"/>
            </p:cNvSpPr>
            <p:nvPr/>
          </p:nvSpPr>
          <p:spPr bwMode="auto">
            <a:xfrm>
              <a:off x="1632" y="393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9" name="Line 66"/>
            <p:cNvSpPr>
              <a:spLocks noChangeShapeType="1"/>
            </p:cNvSpPr>
            <p:nvPr/>
          </p:nvSpPr>
          <p:spPr bwMode="auto">
            <a:xfrm>
              <a:off x="1872" y="393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4824" name="Text Box 67"/>
          <p:cNvSpPr txBox="1">
            <a:spLocks noChangeArrowheads="1"/>
          </p:cNvSpPr>
          <p:nvPr/>
        </p:nvSpPr>
        <p:spPr bwMode="auto">
          <a:xfrm>
            <a:off x="3052763" y="1905000"/>
            <a:ext cx="13668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r>
              <a:rPr kumimoji="1" lang="en-US" altLang="ko-KR" sz="1400" b="1">
                <a:solidFill>
                  <a:schemeClr val="tx1"/>
                </a:solidFill>
                <a:ea typeface="굴림" pitchFamily="34" charset="-127"/>
              </a:rPr>
              <a:t>(a) Star Graph</a:t>
            </a:r>
            <a:endParaRPr kumimoji="1" lang="en-US" sz="1400" b="1">
              <a:solidFill>
                <a:schemeClr val="tx1"/>
              </a:solidFill>
              <a:ea typeface="굴림" pitchFamily="34" charset="-127"/>
            </a:endParaRPr>
          </a:p>
        </p:txBody>
      </p:sp>
      <p:sp>
        <p:nvSpPr>
          <p:cNvPr id="34825" name="Text Box 68"/>
          <p:cNvSpPr txBox="1">
            <a:spLocks noChangeArrowheads="1"/>
          </p:cNvSpPr>
          <p:nvPr/>
        </p:nvSpPr>
        <p:spPr bwMode="auto">
          <a:xfrm>
            <a:off x="3043238" y="3657600"/>
            <a:ext cx="152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r>
              <a:rPr kumimoji="1" lang="en-US" altLang="ko-KR" sz="1400" b="1">
                <a:solidFill>
                  <a:schemeClr val="tx1"/>
                </a:solidFill>
                <a:ea typeface="굴림" pitchFamily="34" charset="-127"/>
              </a:rPr>
              <a:t>(b) Circle Graph</a:t>
            </a:r>
            <a:endParaRPr kumimoji="1" lang="en-US" sz="1400" b="1">
              <a:solidFill>
                <a:schemeClr val="tx1"/>
              </a:solidFill>
              <a:ea typeface="굴림" pitchFamily="34" charset="-127"/>
            </a:endParaRPr>
          </a:p>
        </p:txBody>
      </p:sp>
      <p:sp>
        <p:nvSpPr>
          <p:cNvPr id="34826" name="Text Box 69"/>
          <p:cNvSpPr txBox="1">
            <a:spLocks noChangeArrowheads="1"/>
          </p:cNvSpPr>
          <p:nvPr/>
        </p:nvSpPr>
        <p:spPr bwMode="auto">
          <a:xfrm>
            <a:off x="3048000" y="5486400"/>
            <a:ext cx="13843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r>
              <a:rPr kumimoji="1" lang="en-US" altLang="ko-KR" sz="1400" b="1">
                <a:solidFill>
                  <a:schemeClr val="tx1"/>
                </a:solidFill>
                <a:ea typeface="굴림" pitchFamily="34" charset="-127"/>
              </a:rPr>
              <a:t>(c) Line Graph</a:t>
            </a:r>
            <a:endParaRPr kumimoji="1" lang="en-US" sz="1400" b="1">
              <a:solidFill>
                <a:schemeClr val="tx1"/>
              </a:solidFill>
              <a:ea typeface="굴림" pitchFamily="34" charset="-127"/>
            </a:endParaRPr>
          </a:p>
        </p:txBody>
      </p:sp>
      <p:graphicFrame>
        <p:nvGraphicFramePr>
          <p:cNvPr id="34827" name="Object 70"/>
          <p:cNvGraphicFramePr>
            <a:graphicFrameLocks noChangeAspect="1"/>
          </p:cNvGraphicFramePr>
          <p:nvPr/>
        </p:nvGraphicFramePr>
        <p:xfrm>
          <a:off x="5410200" y="1905000"/>
          <a:ext cx="2079625" cy="677863"/>
        </p:xfrm>
        <a:graphic>
          <a:graphicData uri="http://schemas.openxmlformats.org/presentationml/2006/ole">
            <mc:AlternateContent xmlns:mc="http://schemas.openxmlformats.org/markup-compatibility/2006">
              <mc:Choice xmlns:v="urn:schemas-microsoft-com:vml" Requires="v">
                <p:oleObj spid="_x0000_s20503" name="Equation" r:id="rId37" imgW="1600200" imgH="520560" progId="Equation.DSMT4">
                  <p:embed/>
                </p:oleObj>
              </mc:Choice>
              <mc:Fallback>
                <p:oleObj name="Equation" r:id="rId37" imgW="1600200" imgH="520560" progId="Equation.DSMT4">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5410200" y="1905000"/>
                        <a:ext cx="2079625" cy="67786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8" name="Object 71"/>
          <p:cNvGraphicFramePr>
            <a:graphicFrameLocks noChangeAspect="1"/>
          </p:cNvGraphicFramePr>
          <p:nvPr/>
        </p:nvGraphicFramePr>
        <p:xfrm>
          <a:off x="5410200" y="3581400"/>
          <a:ext cx="1206500" cy="677863"/>
        </p:xfrm>
        <a:graphic>
          <a:graphicData uri="http://schemas.openxmlformats.org/presentationml/2006/ole">
            <mc:AlternateContent xmlns:mc="http://schemas.openxmlformats.org/markup-compatibility/2006">
              <mc:Choice xmlns:v="urn:schemas-microsoft-com:vml" Requires="v">
                <p:oleObj spid="_x0000_s20504" name="Equation" r:id="rId39" imgW="927100" imgH="520700" progId="Equation.DSMT4">
                  <p:embed/>
                </p:oleObj>
              </mc:Choice>
              <mc:Fallback>
                <p:oleObj name="Equation" r:id="rId39" imgW="927100" imgH="520700" progId="Equation.DSMT4">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5410200" y="3581400"/>
                        <a:ext cx="1206500" cy="67786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9" name="Object 72"/>
          <p:cNvGraphicFramePr>
            <a:graphicFrameLocks noChangeAspect="1"/>
          </p:cNvGraphicFramePr>
          <p:nvPr/>
        </p:nvGraphicFramePr>
        <p:xfrm>
          <a:off x="5410200" y="4800600"/>
          <a:ext cx="1814513" cy="1368425"/>
        </p:xfrm>
        <a:graphic>
          <a:graphicData uri="http://schemas.openxmlformats.org/presentationml/2006/ole">
            <mc:AlternateContent xmlns:mc="http://schemas.openxmlformats.org/markup-compatibility/2006">
              <mc:Choice xmlns:v="urn:schemas-microsoft-com:vml" Requires="v">
                <p:oleObj spid="_x0000_s20505" name="Equation" r:id="rId41" imgW="1397000" imgH="1054100" progId="Equation.DSMT4">
                  <p:embed/>
                </p:oleObj>
              </mc:Choice>
              <mc:Fallback>
                <p:oleObj name="Equation" r:id="rId41" imgW="1397000" imgH="1054100" progId="Equation.DSMT4">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5410200" y="4800600"/>
                        <a:ext cx="1814513" cy="13684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0"/>
          </p:nvPr>
        </p:nvSpPr>
        <p:spPr/>
        <p:txBody>
          <a:bodyPr/>
          <a:lstStyle/>
          <a:p>
            <a:pPr>
              <a:defRPr/>
            </a:pPr>
            <a:fld id="{0B854C84-E766-4BEF-858F-6A21C442EB7B}" type="slidenum">
              <a:rPr lang="en-US" smtClean="0"/>
              <a:pPr>
                <a:defRPr/>
              </a:pPr>
              <a:t>20</a:t>
            </a:fld>
            <a:endParaRPr lang="en-US"/>
          </a:p>
        </p:txBody>
      </p:sp>
    </p:spTree>
    <p:extLst>
      <p:ext uri="{BB962C8B-B14F-4D97-AF65-F5344CB8AC3E}">
        <p14:creationId xmlns:p14="http://schemas.microsoft.com/office/powerpoint/2010/main" val="33546813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2"/>
          <p:cNvSpPr txBox="1">
            <a:spLocks noChangeArrowheads="1"/>
          </p:cNvSpPr>
          <p:nvPr/>
        </p:nvSpPr>
        <p:spPr bwMode="auto">
          <a:xfrm>
            <a:off x="628650" y="1447800"/>
            <a:ext cx="8134350"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lnSpc>
                <a:spcPct val="130000"/>
              </a:lnSpc>
              <a:buFontTx/>
              <a:buAutoNum type="arabicPeriod"/>
            </a:pPr>
            <a:endParaRPr kumimoji="1" lang="en-US" sz="1800">
              <a:solidFill>
                <a:schemeClr val="tx1"/>
              </a:solidFill>
              <a:ea typeface="굴림" pitchFamily="34" charset="-127"/>
            </a:endParaRPr>
          </a:p>
        </p:txBody>
      </p:sp>
      <p:sp>
        <p:nvSpPr>
          <p:cNvPr id="35844" name="Rectangle 3"/>
          <p:cNvSpPr>
            <a:spLocks noChangeArrowheads="1"/>
          </p:cNvSpPr>
          <p:nvPr/>
        </p:nvSpPr>
        <p:spPr bwMode="auto">
          <a:xfrm>
            <a:off x="457200" y="2286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ko-KR" sz="2400" b="1">
                <a:solidFill>
                  <a:srgbClr val="000066"/>
                </a:solidFill>
                <a:ea typeface="굴림" pitchFamily="34" charset="-127"/>
              </a:rPr>
              <a:t>Information Centrality</a:t>
            </a:r>
          </a:p>
        </p:txBody>
      </p:sp>
      <p:sp>
        <p:nvSpPr>
          <p:cNvPr id="35845" name="Text Box 4"/>
          <p:cNvSpPr txBox="1">
            <a:spLocks noChangeArrowheads="1"/>
          </p:cNvSpPr>
          <p:nvPr/>
        </p:nvSpPr>
        <p:spPr bwMode="auto">
          <a:xfrm>
            <a:off x="457200" y="1476375"/>
            <a:ext cx="8001000" cy="471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lnSpc>
                <a:spcPct val="130000"/>
              </a:lnSpc>
              <a:spcBef>
                <a:spcPct val="50000"/>
              </a:spcBef>
              <a:buFontTx/>
              <a:buChar char="•"/>
            </a:pPr>
            <a:r>
              <a:rPr kumimoji="1" lang="en-US" altLang="ko-KR" sz="1800">
                <a:solidFill>
                  <a:schemeClr val="tx1"/>
                </a:solidFill>
                <a:ea typeface="굴림" pitchFamily="34" charset="-127"/>
              </a:rPr>
              <a:t>Drawback of Betweenness assumes that all geodesics are equally likely to be used</a:t>
            </a:r>
          </a:p>
          <a:p>
            <a:pPr eaLnBrk="1" latinLnBrk="1" hangingPunct="1">
              <a:lnSpc>
                <a:spcPct val="130000"/>
              </a:lnSpc>
              <a:spcBef>
                <a:spcPct val="50000"/>
              </a:spcBef>
              <a:buFontTx/>
              <a:buChar char="•"/>
            </a:pPr>
            <a:r>
              <a:rPr kumimoji="1" lang="en-US" altLang="ko-KR" sz="1800" b="1">
                <a:solidFill>
                  <a:srgbClr val="FF0000"/>
                </a:solidFill>
                <a:ea typeface="굴림" pitchFamily="34" charset="-127"/>
              </a:rPr>
              <a:t>Expansiveness</a:t>
            </a:r>
            <a:r>
              <a:rPr kumimoji="1" lang="en-US" altLang="ko-KR" sz="1800">
                <a:solidFill>
                  <a:schemeClr val="tx1"/>
                </a:solidFill>
                <a:ea typeface="굴림" pitchFamily="34" charset="-127"/>
              </a:rPr>
              <a:t>: some actors on the geodesics have large degree, the geodesics containing these expansive actors are more likely to be used</a:t>
            </a:r>
          </a:p>
          <a:p>
            <a:pPr eaLnBrk="1" latinLnBrk="1" hangingPunct="1">
              <a:lnSpc>
                <a:spcPct val="130000"/>
              </a:lnSpc>
              <a:spcBef>
                <a:spcPct val="50000"/>
              </a:spcBef>
              <a:buFontTx/>
              <a:buChar char="•"/>
            </a:pPr>
            <a:r>
              <a:rPr kumimoji="1" lang="en-US" altLang="ko-KR" sz="1800">
                <a:solidFill>
                  <a:schemeClr val="tx1"/>
                </a:solidFill>
                <a:ea typeface="굴림" pitchFamily="34" charset="-127"/>
              </a:rPr>
              <a:t>“Hide” or “Shield” information: paths with distances greater than the minimum path length may be used </a:t>
            </a:r>
            <a:r>
              <a:rPr kumimoji="1" lang="en-US" altLang="ko-KR" sz="1800">
                <a:solidFill>
                  <a:schemeClr val="tx1"/>
                </a:solidFill>
                <a:ea typeface="굴림" pitchFamily="34" charset="-127"/>
                <a:sym typeface="Wingdings" pitchFamily="2" charset="2"/>
              </a:rPr>
              <a:t> </a:t>
            </a:r>
            <a:r>
              <a:rPr kumimoji="1" lang="en-US" altLang="ko-KR" sz="1800" b="1">
                <a:solidFill>
                  <a:srgbClr val="FF0000"/>
                </a:solidFill>
                <a:ea typeface="굴림" pitchFamily="34" charset="-127"/>
                <a:sym typeface="Wingdings" pitchFamily="2" charset="2"/>
              </a:rPr>
              <a:t>should consider all paths</a:t>
            </a:r>
          </a:p>
          <a:p>
            <a:pPr eaLnBrk="1" latinLnBrk="1" hangingPunct="1">
              <a:lnSpc>
                <a:spcPct val="130000"/>
              </a:lnSpc>
              <a:spcBef>
                <a:spcPct val="50000"/>
              </a:spcBef>
              <a:buFontTx/>
              <a:buChar char="•"/>
            </a:pPr>
            <a:r>
              <a:rPr kumimoji="1" lang="en-US" altLang="ko-KR" sz="1800">
                <a:solidFill>
                  <a:schemeClr val="tx1"/>
                </a:solidFill>
                <a:ea typeface="굴림" pitchFamily="34" charset="-127"/>
                <a:sym typeface="Wingdings" pitchFamily="2" charset="2"/>
              </a:rPr>
              <a:t>Stephenson and Zelen (1989): One considers the combined path from one actor to another, by taking all paths and assigning them weights.</a:t>
            </a:r>
          </a:p>
          <a:p>
            <a:pPr eaLnBrk="1" latinLnBrk="1" hangingPunct="1">
              <a:lnSpc>
                <a:spcPct val="130000"/>
              </a:lnSpc>
              <a:spcBef>
                <a:spcPct val="50000"/>
              </a:spcBef>
              <a:buFontTx/>
              <a:buChar char="•"/>
            </a:pPr>
            <a:r>
              <a:rPr kumimoji="1" lang="en-US" altLang="ko-KR" sz="1800">
                <a:solidFill>
                  <a:schemeClr val="tx1"/>
                </a:solidFill>
                <a:ea typeface="굴림" pitchFamily="34" charset="-127"/>
                <a:sym typeface="Wingdings" pitchFamily="2" charset="2"/>
              </a:rPr>
              <a:t>Information: defined as the inverse of the variance of an estimator</a:t>
            </a:r>
          </a:p>
          <a:p>
            <a:pPr eaLnBrk="1" latinLnBrk="1" hangingPunct="1">
              <a:lnSpc>
                <a:spcPct val="130000"/>
              </a:lnSpc>
              <a:spcBef>
                <a:spcPct val="50000"/>
              </a:spcBef>
              <a:buFontTx/>
              <a:buChar char="•"/>
            </a:pPr>
            <a:r>
              <a:rPr kumimoji="1" lang="en-US" altLang="ko-KR" sz="1800">
                <a:solidFill>
                  <a:schemeClr val="tx1"/>
                </a:solidFill>
                <a:ea typeface="굴림" pitchFamily="34" charset="-127"/>
                <a:sym typeface="Wingdings" pitchFamily="2" charset="2"/>
              </a:rPr>
              <a:t>The length of any path is directly related to the variance of transmitting a signal from one node to another. </a:t>
            </a:r>
            <a:endParaRPr kumimoji="1" lang="en-US" altLang="ko-KR" sz="1800" b="1" i="1">
              <a:solidFill>
                <a:srgbClr val="FF0000"/>
              </a:solidFill>
              <a:ea typeface="굴림" pitchFamily="34" charset="-127"/>
            </a:endParaRPr>
          </a:p>
        </p:txBody>
      </p:sp>
      <p:sp>
        <p:nvSpPr>
          <p:cNvPr id="2" name="Slide Number Placeholder 1"/>
          <p:cNvSpPr>
            <a:spLocks noGrp="1"/>
          </p:cNvSpPr>
          <p:nvPr>
            <p:ph type="sldNum" sz="quarter" idx="10"/>
          </p:nvPr>
        </p:nvSpPr>
        <p:spPr/>
        <p:txBody>
          <a:bodyPr/>
          <a:lstStyle/>
          <a:p>
            <a:pPr>
              <a:defRPr/>
            </a:pPr>
            <a:fld id="{FDD2C297-BD22-4B51-A9B9-E734E070DB70}" type="slidenum">
              <a:rPr lang="en-US" smtClean="0"/>
              <a:pPr>
                <a:defRPr/>
              </a:pPr>
              <a:t>21</a:t>
            </a:fld>
            <a:endParaRPr lang="en-US"/>
          </a:p>
        </p:txBody>
      </p:sp>
    </p:spTree>
    <p:extLst>
      <p:ext uri="{BB962C8B-B14F-4D97-AF65-F5344CB8AC3E}">
        <p14:creationId xmlns:p14="http://schemas.microsoft.com/office/powerpoint/2010/main" val="36523223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ext Box 2"/>
          <p:cNvSpPr txBox="1">
            <a:spLocks noChangeArrowheads="1"/>
          </p:cNvSpPr>
          <p:nvPr/>
        </p:nvSpPr>
        <p:spPr bwMode="auto">
          <a:xfrm>
            <a:off x="628650" y="1447800"/>
            <a:ext cx="8134350"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lnSpc>
                <a:spcPct val="130000"/>
              </a:lnSpc>
              <a:buFontTx/>
              <a:buAutoNum type="arabicPeriod"/>
            </a:pPr>
            <a:endParaRPr kumimoji="1" lang="en-US" sz="1800">
              <a:solidFill>
                <a:schemeClr val="tx1"/>
              </a:solidFill>
              <a:ea typeface="굴림" pitchFamily="34" charset="-127"/>
            </a:endParaRPr>
          </a:p>
        </p:txBody>
      </p:sp>
      <p:sp>
        <p:nvSpPr>
          <p:cNvPr id="36868" name="Rectangle 3"/>
          <p:cNvSpPr>
            <a:spLocks noChangeArrowheads="1"/>
          </p:cNvSpPr>
          <p:nvPr/>
        </p:nvSpPr>
        <p:spPr bwMode="auto">
          <a:xfrm>
            <a:off x="457200" y="2286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ko-KR" sz="2400" b="1">
                <a:solidFill>
                  <a:srgbClr val="000066"/>
                </a:solidFill>
                <a:ea typeface="굴림" pitchFamily="34" charset="-127"/>
              </a:rPr>
              <a:t>Information Centrality</a:t>
            </a:r>
          </a:p>
        </p:txBody>
      </p:sp>
      <p:sp>
        <p:nvSpPr>
          <p:cNvPr id="36869" name="Text Box 4"/>
          <p:cNvSpPr txBox="1">
            <a:spLocks noChangeArrowheads="1"/>
          </p:cNvSpPr>
          <p:nvPr/>
        </p:nvSpPr>
        <p:spPr bwMode="auto">
          <a:xfrm>
            <a:off x="381000" y="1476375"/>
            <a:ext cx="8077200" cy="435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spcBef>
                <a:spcPct val="50000"/>
              </a:spcBef>
              <a:buFontTx/>
              <a:buChar char="•"/>
            </a:pPr>
            <a:r>
              <a:rPr kumimoji="1" lang="en-US" altLang="ko-KR" sz="1800" b="1">
                <a:solidFill>
                  <a:schemeClr val="tx1"/>
                </a:solidFill>
                <a:ea typeface="굴림" pitchFamily="34" charset="-127"/>
              </a:rPr>
              <a:t>Actor Information Centrality :</a:t>
            </a:r>
          </a:p>
          <a:p>
            <a:pPr eaLnBrk="1" latinLnBrk="1" hangingPunct="1">
              <a:spcBef>
                <a:spcPct val="50000"/>
              </a:spcBef>
            </a:pPr>
            <a:r>
              <a:rPr kumimoji="1" lang="en-US" altLang="ko-KR" sz="1800">
                <a:solidFill>
                  <a:schemeClr val="tx1"/>
                </a:solidFill>
                <a:ea typeface="굴림" pitchFamily="34" charset="-127"/>
              </a:rPr>
              <a:t>	The information of an actor averages the information in these paths, which, in turns, is inversely related to the variance in the transmission of a signal from one actor to another</a:t>
            </a:r>
          </a:p>
          <a:p>
            <a:pPr eaLnBrk="1" latinLnBrk="1" hangingPunct="1">
              <a:spcBef>
                <a:spcPct val="50000"/>
              </a:spcBef>
            </a:pPr>
            <a:r>
              <a:rPr kumimoji="1" lang="en-US" altLang="ko-KR" sz="1800">
                <a:solidFill>
                  <a:schemeClr val="tx1"/>
                </a:solidFill>
                <a:ea typeface="굴림" pitchFamily="34" charset="-127"/>
              </a:rPr>
              <a:t>	One estimates the strengths of these signals, and calculate their variance </a:t>
            </a:r>
          </a:p>
          <a:p>
            <a:pPr eaLnBrk="1" latinLnBrk="1" hangingPunct="1">
              <a:spcBef>
                <a:spcPct val="50000"/>
              </a:spcBef>
            </a:pPr>
            <a:endParaRPr kumimoji="1" lang="en-US" altLang="ko-KR" sz="1800">
              <a:solidFill>
                <a:schemeClr val="tx1"/>
              </a:solidFill>
              <a:ea typeface="굴림" pitchFamily="34" charset="-127"/>
            </a:endParaRPr>
          </a:p>
          <a:p>
            <a:pPr eaLnBrk="1" latinLnBrk="1" hangingPunct="1">
              <a:spcBef>
                <a:spcPct val="50000"/>
              </a:spcBef>
            </a:pPr>
            <a:endParaRPr kumimoji="1" lang="en-US" altLang="ko-KR" sz="1800">
              <a:solidFill>
                <a:schemeClr val="tx1"/>
              </a:solidFill>
              <a:ea typeface="굴림" pitchFamily="34" charset="-127"/>
            </a:endParaRPr>
          </a:p>
          <a:p>
            <a:pPr eaLnBrk="1" latinLnBrk="1" hangingPunct="1">
              <a:spcBef>
                <a:spcPct val="50000"/>
              </a:spcBef>
            </a:pPr>
            <a:r>
              <a:rPr kumimoji="1" lang="en-US" altLang="ko-KR" sz="1800">
                <a:solidFill>
                  <a:schemeClr val="tx1"/>
                </a:solidFill>
                <a:ea typeface="굴림" pitchFamily="34" charset="-127"/>
              </a:rPr>
              <a:t>	The information for an actor is a function of all the information for paths flowing out from the actor</a:t>
            </a:r>
          </a:p>
          <a:p>
            <a:pPr eaLnBrk="1" latinLnBrk="1" hangingPunct="1">
              <a:spcBef>
                <a:spcPct val="50000"/>
              </a:spcBef>
              <a:buFontTx/>
              <a:buChar char="•"/>
            </a:pPr>
            <a:r>
              <a:rPr kumimoji="1" lang="en-US" altLang="ko-KR" sz="1800">
                <a:solidFill>
                  <a:schemeClr val="tx1"/>
                </a:solidFill>
                <a:ea typeface="굴림" pitchFamily="34" charset="-127"/>
              </a:rPr>
              <a:t>                      and the sum of the strengths or values for the lines incident with a node</a:t>
            </a:r>
          </a:p>
          <a:p>
            <a:pPr eaLnBrk="1" latinLnBrk="1" hangingPunct="1">
              <a:spcBef>
                <a:spcPct val="50000"/>
              </a:spcBef>
            </a:pPr>
            <a:r>
              <a:rPr kumimoji="1" lang="en-US" altLang="ko-KR" sz="1800">
                <a:solidFill>
                  <a:schemeClr val="tx1"/>
                </a:solidFill>
                <a:ea typeface="굴림" pitchFamily="34" charset="-127"/>
              </a:rPr>
              <a:t>	</a:t>
            </a:r>
            <a:endParaRPr kumimoji="1" lang="en-US" sz="1800">
              <a:solidFill>
                <a:schemeClr val="tx1"/>
              </a:solidFill>
              <a:ea typeface="굴림" pitchFamily="34" charset="-127"/>
            </a:endParaRPr>
          </a:p>
        </p:txBody>
      </p:sp>
      <p:graphicFrame>
        <p:nvGraphicFramePr>
          <p:cNvPr id="36870" name="Object 5"/>
          <p:cNvGraphicFramePr>
            <a:graphicFrameLocks noChangeAspect="1"/>
          </p:cNvGraphicFramePr>
          <p:nvPr>
            <p:ph/>
          </p:nvPr>
        </p:nvGraphicFramePr>
        <p:xfrm>
          <a:off x="838200" y="3352800"/>
          <a:ext cx="7543800" cy="623888"/>
        </p:xfrm>
        <a:graphic>
          <a:graphicData uri="http://schemas.openxmlformats.org/presentationml/2006/ole">
            <mc:AlternateContent xmlns:mc="http://schemas.openxmlformats.org/markup-compatibility/2006">
              <mc:Choice xmlns:v="urn:schemas-microsoft-com:vml" Requires="v">
                <p:oleObj spid="_x0000_s21506" name="Equation" r:id="rId4" imgW="6019800" imgH="571500" progId="Equation.DSMT4">
                  <p:embed/>
                </p:oleObj>
              </mc:Choice>
              <mc:Fallback>
                <p:oleObj name="Equation" r:id="rId4" imgW="6019800" imgH="5715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3352800"/>
                        <a:ext cx="7543800"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71" name="Object 6"/>
          <p:cNvGraphicFramePr>
            <a:graphicFrameLocks noChangeAspect="1"/>
          </p:cNvGraphicFramePr>
          <p:nvPr/>
        </p:nvGraphicFramePr>
        <p:xfrm>
          <a:off x="762000" y="4800600"/>
          <a:ext cx="1371600" cy="319088"/>
        </p:xfrm>
        <a:graphic>
          <a:graphicData uri="http://schemas.openxmlformats.org/presentationml/2006/ole">
            <mc:AlternateContent xmlns:mc="http://schemas.openxmlformats.org/markup-compatibility/2006">
              <mc:Choice xmlns:v="urn:schemas-microsoft-com:vml" Requires="v">
                <p:oleObj spid="_x0000_s21507" name="Equation" r:id="rId6" imgW="926698" imgH="215806" progId="Equation.DSMT4">
                  <p:embed/>
                </p:oleObj>
              </mc:Choice>
              <mc:Fallback>
                <p:oleObj name="Equation" r:id="rId6" imgW="926698" imgH="215806"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4800600"/>
                        <a:ext cx="1371600" cy="319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0"/>
          </p:nvPr>
        </p:nvSpPr>
        <p:spPr/>
        <p:txBody>
          <a:bodyPr/>
          <a:lstStyle/>
          <a:p>
            <a:pPr>
              <a:defRPr/>
            </a:pPr>
            <a:fld id="{FDD2C297-BD22-4B51-A9B9-E734E070DB70}" type="slidenum">
              <a:rPr lang="en-US" smtClean="0"/>
              <a:pPr>
                <a:defRPr/>
              </a:pPr>
              <a:t>22</a:t>
            </a:fld>
            <a:endParaRPr lang="en-US"/>
          </a:p>
        </p:txBody>
      </p:sp>
    </p:spTree>
    <p:extLst>
      <p:ext uri="{BB962C8B-B14F-4D97-AF65-F5344CB8AC3E}">
        <p14:creationId xmlns:p14="http://schemas.microsoft.com/office/powerpoint/2010/main" val="5508695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ext Box 2"/>
          <p:cNvSpPr txBox="1">
            <a:spLocks noChangeArrowheads="1"/>
          </p:cNvSpPr>
          <p:nvPr/>
        </p:nvSpPr>
        <p:spPr bwMode="auto">
          <a:xfrm>
            <a:off x="628650" y="1447800"/>
            <a:ext cx="8134350"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lnSpc>
                <a:spcPct val="130000"/>
              </a:lnSpc>
              <a:buFontTx/>
              <a:buAutoNum type="arabicPeriod"/>
            </a:pPr>
            <a:endParaRPr kumimoji="1" lang="en-US" sz="1800">
              <a:solidFill>
                <a:schemeClr val="tx1"/>
              </a:solidFill>
              <a:ea typeface="굴림" pitchFamily="34" charset="-127"/>
            </a:endParaRPr>
          </a:p>
        </p:txBody>
      </p:sp>
      <p:sp>
        <p:nvSpPr>
          <p:cNvPr id="37892" name="Rectangle 3"/>
          <p:cNvSpPr>
            <a:spLocks noChangeArrowheads="1"/>
          </p:cNvSpPr>
          <p:nvPr/>
        </p:nvSpPr>
        <p:spPr bwMode="auto">
          <a:xfrm>
            <a:off x="457200" y="2286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ko-KR" sz="2400" b="1">
                <a:solidFill>
                  <a:srgbClr val="000066"/>
                </a:solidFill>
                <a:ea typeface="굴림" pitchFamily="34" charset="-127"/>
              </a:rPr>
              <a:t>Information Centrality</a:t>
            </a:r>
          </a:p>
        </p:txBody>
      </p:sp>
      <p:sp>
        <p:nvSpPr>
          <p:cNvPr id="37893" name="Text Box 4"/>
          <p:cNvSpPr txBox="1">
            <a:spLocks noChangeArrowheads="1"/>
          </p:cNvSpPr>
          <p:nvPr/>
        </p:nvSpPr>
        <p:spPr bwMode="auto">
          <a:xfrm>
            <a:off x="381000" y="1476375"/>
            <a:ext cx="8077200" cy="408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spcBef>
                <a:spcPct val="50000"/>
              </a:spcBef>
              <a:buFontTx/>
              <a:buChar char="•"/>
            </a:pPr>
            <a:r>
              <a:rPr kumimoji="1" lang="en-US" altLang="ko-KR" sz="1800" b="1">
                <a:solidFill>
                  <a:schemeClr val="tx1"/>
                </a:solidFill>
                <a:ea typeface="굴림" pitchFamily="34" charset="-127"/>
              </a:rPr>
              <a:t>Actor Information Centrality :</a:t>
            </a:r>
          </a:p>
          <a:p>
            <a:pPr eaLnBrk="1" latinLnBrk="1" hangingPunct="1">
              <a:spcBef>
                <a:spcPct val="50000"/>
              </a:spcBef>
              <a:buFontTx/>
              <a:buChar char="•"/>
            </a:pPr>
            <a:endParaRPr kumimoji="1" lang="en-US" altLang="ko-KR" sz="1800" b="1">
              <a:solidFill>
                <a:schemeClr val="tx1"/>
              </a:solidFill>
              <a:ea typeface="굴림" pitchFamily="34" charset="-127"/>
            </a:endParaRPr>
          </a:p>
          <a:p>
            <a:pPr eaLnBrk="1" latinLnBrk="1" hangingPunct="1">
              <a:spcBef>
                <a:spcPct val="50000"/>
              </a:spcBef>
              <a:buFontTx/>
              <a:buChar char="•"/>
            </a:pPr>
            <a:endParaRPr kumimoji="1" lang="en-US" altLang="ko-KR" sz="1800" b="1">
              <a:solidFill>
                <a:schemeClr val="tx1"/>
              </a:solidFill>
              <a:ea typeface="굴림" pitchFamily="34" charset="-127"/>
            </a:endParaRPr>
          </a:p>
          <a:p>
            <a:pPr eaLnBrk="1" latinLnBrk="1" hangingPunct="1">
              <a:spcBef>
                <a:spcPct val="50000"/>
              </a:spcBef>
              <a:buFontTx/>
              <a:buChar char="•"/>
            </a:pPr>
            <a:endParaRPr kumimoji="1" lang="en-US" altLang="ko-KR" sz="1800" b="1">
              <a:solidFill>
                <a:schemeClr val="tx1"/>
              </a:solidFill>
              <a:ea typeface="굴림" pitchFamily="34" charset="-127"/>
            </a:endParaRPr>
          </a:p>
          <a:p>
            <a:pPr eaLnBrk="1" latinLnBrk="1" hangingPunct="1">
              <a:spcBef>
                <a:spcPct val="50000"/>
              </a:spcBef>
              <a:buFontTx/>
              <a:buChar char="•"/>
            </a:pPr>
            <a:endParaRPr kumimoji="1" lang="en-US" altLang="ko-KR" sz="1800" b="1">
              <a:solidFill>
                <a:schemeClr val="tx1"/>
              </a:solidFill>
              <a:ea typeface="굴림" pitchFamily="34" charset="-127"/>
            </a:endParaRPr>
          </a:p>
          <a:p>
            <a:pPr eaLnBrk="1" latinLnBrk="1" hangingPunct="1">
              <a:spcBef>
                <a:spcPct val="50000"/>
              </a:spcBef>
              <a:buFontTx/>
              <a:buChar char="•"/>
            </a:pPr>
            <a:endParaRPr kumimoji="1" lang="en-US" altLang="ko-KR" sz="1800" b="1">
              <a:solidFill>
                <a:schemeClr val="tx1"/>
              </a:solidFill>
              <a:ea typeface="굴림" pitchFamily="34" charset="-127"/>
            </a:endParaRPr>
          </a:p>
          <a:p>
            <a:pPr eaLnBrk="1" latinLnBrk="1" hangingPunct="1">
              <a:spcBef>
                <a:spcPct val="50000"/>
              </a:spcBef>
              <a:buFontTx/>
              <a:buChar char="•"/>
            </a:pPr>
            <a:endParaRPr kumimoji="1" lang="en-US" altLang="ko-KR" sz="1800" b="1">
              <a:solidFill>
                <a:schemeClr val="tx1"/>
              </a:solidFill>
              <a:ea typeface="굴림" pitchFamily="34" charset="-127"/>
            </a:endParaRPr>
          </a:p>
          <a:p>
            <a:pPr eaLnBrk="1" latinLnBrk="1" hangingPunct="1">
              <a:spcBef>
                <a:spcPct val="50000"/>
              </a:spcBef>
              <a:buFontTx/>
              <a:buChar char="•"/>
            </a:pPr>
            <a:endParaRPr kumimoji="1" lang="en-US" altLang="ko-KR" sz="1800" b="1">
              <a:solidFill>
                <a:schemeClr val="tx1"/>
              </a:solidFill>
              <a:ea typeface="굴림" pitchFamily="34" charset="-127"/>
            </a:endParaRPr>
          </a:p>
          <a:p>
            <a:pPr eaLnBrk="1" latinLnBrk="1" hangingPunct="1">
              <a:spcBef>
                <a:spcPct val="50000"/>
              </a:spcBef>
              <a:buFontTx/>
              <a:buChar char="•"/>
            </a:pPr>
            <a:r>
              <a:rPr kumimoji="1" lang="en-US" altLang="ko-KR" sz="1800">
                <a:solidFill>
                  <a:schemeClr val="tx1"/>
                </a:solidFill>
                <a:ea typeface="굴림" pitchFamily="34" charset="-127"/>
              </a:rPr>
              <a:t>If the matrix has one rows full of zeros, the C is not defined </a:t>
            </a:r>
            <a:endParaRPr kumimoji="1" lang="en-US" altLang="ko-KR" sz="1800">
              <a:solidFill>
                <a:schemeClr val="tx1"/>
              </a:solidFill>
              <a:ea typeface="굴림" pitchFamily="34" charset="-127"/>
              <a:sym typeface="Wingdings" pitchFamily="2" charset="2"/>
            </a:endParaRPr>
          </a:p>
          <a:p>
            <a:pPr eaLnBrk="1" latinLnBrk="1" hangingPunct="1">
              <a:spcBef>
                <a:spcPct val="50000"/>
              </a:spcBef>
            </a:pPr>
            <a:r>
              <a:rPr kumimoji="1" lang="en-US" altLang="ko-KR" sz="1800">
                <a:solidFill>
                  <a:schemeClr val="tx1"/>
                </a:solidFill>
                <a:ea typeface="굴림" pitchFamily="34" charset="-127"/>
              </a:rPr>
              <a:t>	Drop isolates before calculating the inverse of A</a:t>
            </a:r>
            <a:endParaRPr kumimoji="1" lang="en-US" sz="1800">
              <a:solidFill>
                <a:schemeClr val="tx1"/>
              </a:solidFill>
              <a:ea typeface="굴림" pitchFamily="34" charset="-127"/>
            </a:endParaRPr>
          </a:p>
        </p:txBody>
      </p:sp>
      <p:graphicFrame>
        <p:nvGraphicFramePr>
          <p:cNvPr id="37894" name="Object 5"/>
          <p:cNvGraphicFramePr>
            <a:graphicFrameLocks noChangeAspect="1"/>
          </p:cNvGraphicFramePr>
          <p:nvPr/>
        </p:nvGraphicFramePr>
        <p:xfrm>
          <a:off x="838200" y="1981200"/>
          <a:ext cx="6248400" cy="2568575"/>
        </p:xfrm>
        <a:graphic>
          <a:graphicData uri="http://schemas.openxmlformats.org/presentationml/2006/ole">
            <mc:AlternateContent xmlns:mc="http://schemas.openxmlformats.org/markup-compatibility/2006">
              <mc:Choice xmlns:v="urn:schemas-microsoft-com:vml" Requires="v">
                <p:oleObj spid="_x0000_s22530" name="Equation" r:id="rId4" imgW="4851400" imgH="1993900" progId="Equation.DSMT4">
                  <p:embed/>
                </p:oleObj>
              </mc:Choice>
              <mc:Fallback>
                <p:oleObj name="Equation" r:id="rId4" imgW="4851400" imgH="19939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981200"/>
                        <a:ext cx="6248400" cy="2568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0"/>
          </p:nvPr>
        </p:nvSpPr>
        <p:spPr/>
        <p:txBody>
          <a:bodyPr/>
          <a:lstStyle/>
          <a:p>
            <a:pPr>
              <a:defRPr/>
            </a:pPr>
            <a:fld id="{FDD2C297-BD22-4B51-A9B9-E734E070DB70}" type="slidenum">
              <a:rPr lang="en-US" smtClean="0"/>
              <a:pPr>
                <a:defRPr/>
              </a:pPr>
              <a:t>23</a:t>
            </a:fld>
            <a:endParaRPr lang="en-US"/>
          </a:p>
        </p:txBody>
      </p:sp>
    </p:spTree>
    <p:extLst>
      <p:ext uri="{BB962C8B-B14F-4D97-AF65-F5344CB8AC3E}">
        <p14:creationId xmlns:p14="http://schemas.microsoft.com/office/powerpoint/2010/main" val="9101859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ext Box 2"/>
          <p:cNvSpPr txBox="1">
            <a:spLocks noChangeArrowheads="1"/>
          </p:cNvSpPr>
          <p:nvPr/>
        </p:nvSpPr>
        <p:spPr bwMode="auto">
          <a:xfrm>
            <a:off x="628650" y="1447800"/>
            <a:ext cx="8134350"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lnSpc>
                <a:spcPct val="130000"/>
              </a:lnSpc>
              <a:buFontTx/>
              <a:buAutoNum type="arabicPeriod"/>
            </a:pPr>
            <a:endParaRPr kumimoji="1" lang="en-US" sz="1800">
              <a:solidFill>
                <a:schemeClr val="tx1"/>
              </a:solidFill>
              <a:ea typeface="굴림" pitchFamily="34" charset="-127"/>
            </a:endParaRPr>
          </a:p>
        </p:txBody>
      </p:sp>
      <p:sp>
        <p:nvSpPr>
          <p:cNvPr id="38916" name="Rectangle 3"/>
          <p:cNvSpPr>
            <a:spLocks noChangeArrowheads="1"/>
          </p:cNvSpPr>
          <p:nvPr/>
        </p:nvSpPr>
        <p:spPr bwMode="auto">
          <a:xfrm>
            <a:off x="457200" y="2286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ko-KR" sz="2400" b="1">
                <a:solidFill>
                  <a:srgbClr val="000066"/>
                </a:solidFill>
                <a:ea typeface="굴림" pitchFamily="34" charset="-127"/>
              </a:rPr>
              <a:t>Information Centrality</a:t>
            </a:r>
          </a:p>
        </p:txBody>
      </p:sp>
      <p:sp>
        <p:nvSpPr>
          <p:cNvPr id="38917" name="Text Box 4"/>
          <p:cNvSpPr txBox="1">
            <a:spLocks noChangeArrowheads="1"/>
          </p:cNvSpPr>
          <p:nvPr/>
        </p:nvSpPr>
        <p:spPr bwMode="auto">
          <a:xfrm>
            <a:off x="685800" y="1476375"/>
            <a:ext cx="7772400" cy="476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spcBef>
                <a:spcPct val="50000"/>
              </a:spcBef>
              <a:buFontTx/>
              <a:buChar char="•"/>
            </a:pPr>
            <a:r>
              <a:rPr kumimoji="1" lang="en-US" altLang="ko-KR" sz="1800" b="1">
                <a:solidFill>
                  <a:schemeClr val="tx1"/>
                </a:solidFill>
                <a:ea typeface="굴림" pitchFamily="34" charset="-127"/>
              </a:rPr>
              <a:t>Actor Information Centrality :</a:t>
            </a:r>
          </a:p>
          <a:p>
            <a:pPr eaLnBrk="1" latinLnBrk="1" hangingPunct="1">
              <a:spcBef>
                <a:spcPct val="50000"/>
              </a:spcBef>
              <a:buFontTx/>
              <a:buChar char="•"/>
            </a:pPr>
            <a:endParaRPr kumimoji="1" lang="en-US" altLang="ko-KR" sz="1800" b="1">
              <a:solidFill>
                <a:schemeClr val="tx1"/>
              </a:solidFill>
              <a:ea typeface="굴림" pitchFamily="34" charset="-127"/>
            </a:endParaRPr>
          </a:p>
          <a:p>
            <a:pPr eaLnBrk="1" latinLnBrk="1" hangingPunct="1">
              <a:spcBef>
                <a:spcPct val="50000"/>
              </a:spcBef>
              <a:buFontTx/>
              <a:buChar char="•"/>
            </a:pPr>
            <a:endParaRPr kumimoji="1" lang="en-US" altLang="ko-KR" sz="1800" b="1">
              <a:solidFill>
                <a:schemeClr val="tx1"/>
              </a:solidFill>
              <a:ea typeface="굴림" pitchFamily="34" charset="-127"/>
            </a:endParaRPr>
          </a:p>
          <a:p>
            <a:pPr eaLnBrk="1" latinLnBrk="1" hangingPunct="1">
              <a:spcBef>
                <a:spcPct val="50000"/>
              </a:spcBef>
              <a:buFontTx/>
              <a:buChar char="•"/>
            </a:pPr>
            <a:endParaRPr kumimoji="1" lang="en-US" altLang="ko-KR" sz="1800" b="1">
              <a:solidFill>
                <a:schemeClr val="tx1"/>
              </a:solidFill>
              <a:ea typeface="굴림" pitchFamily="34" charset="-127"/>
            </a:endParaRPr>
          </a:p>
          <a:p>
            <a:pPr eaLnBrk="1" latinLnBrk="1" hangingPunct="1">
              <a:spcBef>
                <a:spcPct val="50000"/>
              </a:spcBef>
              <a:buFontTx/>
              <a:buChar char="•"/>
            </a:pPr>
            <a:endParaRPr kumimoji="1" lang="en-US" altLang="ko-KR" sz="1800" b="1">
              <a:solidFill>
                <a:schemeClr val="tx1"/>
              </a:solidFill>
              <a:ea typeface="굴림" pitchFamily="34" charset="-127"/>
            </a:endParaRPr>
          </a:p>
          <a:p>
            <a:pPr eaLnBrk="1" latinLnBrk="1" hangingPunct="1">
              <a:spcBef>
                <a:spcPct val="50000"/>
              </a:spcBef>
              <a:buFontTx/>
              <a:buChar char="•"/>
            </a:pPr>
            <a:endParaRPr kumimoji="1" lang="en-US" altLang="ko-KR" sz="1800" b="1">
              <a:solidFill>
                <a:schemeClr val="tx1"/>
              </a:solidFill>
              <a:ea typeface="굴림" pitchFamily="34" charset="-127"/>
            </a:endParaRPr>
          </a:p>
          <a:p>
            <a:pPr eaLnBrk="1" latinLnBrk="1" hangingPunct="1">
              <a:spcBef>
                <a:spcPct val="50000"/>
              </a:spcBef>
              <a:buFontTx/>
              <a:buChar char="•"/>
            </a:pPr>
            <a:endParaRPr kumimoji="1" lang="en-US" altLang="ko-KR" sz="1800" b="1">
              <a:solidFill>
                <a:schemeClr val="tx1"/>
              </a:solidFill>
              <a:ea typeface="굴림" pitchFamily="34" charset="-127"/>
            </a:endParaRPr>
          </a:p>
          <a:p>
            <a:pPr eaLnBrk="1" latinLnBrk="1" hangingPunct="1">
              <a:spcBef>
                <a:spcPct val="50000"/>
              </a:spcBef>
              <a:buFontTx/>
              <a:buChar char="•"/>
            </a:pPr>
            <a:endParaRPr kumimoji="1" lang="en-US" altLang="ko-KR" sz="1800" b="1">
              <a:solidFill>
                <a:schemeClr val="tx1"/>
              </a:solidFill>
              <a:ea typeface="굴림" pitchFamily="34" charset="-127"/>
            </a:endParaRPr>
          </a:p>
          <a:p>
            <a:pPr eaLnBrk="1" latinLnBrk="1" hangingPunct="1">
              <a:spcBef>
                <a:spcPct val="50000"/>
              </a:spcBef>
              <a:buFontTx/>
              <a:buChar char="•"/>
            </a:pPr>
            <a:endParaRPr kumimoji="1" lang="en-US" altLang="ko-KR" sz="1800" b="1">
              <a:solidFill>
                <a:schemeClr val="tx1"/>
              </a:solidFill>
              <a:ea typeface="굴림" pitchFamily="34" charset="-127"/>
            </a:endParaRPr>
          </a:p>
          <a:p>
            <a:pPr eaLnBrk="1" latinLnBrk="1" hangingPunct="1">
              <a:spcBef>
                <a:spcPct val="50000"/>
              </a:spcBef>
              <a:buFontTx/>
              <a:buChar char="•"/>
            </a:pPr>
            <a:r>
              <a:rPr kumimoji="1" lang="en-US" altLang="ko-KR" sz="1800" b="1">
                <a:solidFill>
                  <a:schemeClr val="tx1"/>
                </a:solidFill>
                <a:ea typeface="굴림" pitchFamily="34" charset="-127"/>
              </a:rPr>
              <a:t>The proportion of total “information” flow in a graph controlled by an individual actor</a:t>
            </a:r>
          </a:p>
          <a:p>
            <a:pPr eaLnBrk="1" latinLnBrk="1" hangingPunct="1">
              <a:spcBef>
                <a:spcPct val="50000"/>
              </a:spcBef>
              <a:buFontTx/>
              <a:buChar char="•"/>
            </a:pPr>
            <a:endParaRPr kumimoji="1" lang="en-US" altLang="ko-KR" sz="1800" b="1">
              <a:solidFill>
                <a:schemeClr val="tx1"/>
              </a:solidFill>
              <a:ea typeface="굴림" pitchFamily="34" charset="-127"/>
            </a:endParaRPr>
          </a:p>
        </p:txBody>
      </p:sp>
      <p:graphicFrame>
        <p:nvGraphicFramePr>
          <p:cNvPr id="38918" name="Object 5"/>
          <p:cNvGraphicFramePr>
            <a:graphicFrameLocks noChangeAspect="1"/>
          </p:cNvGraphicFramePr>
          <p:nvPr>
            <p:ph/>
          </p:nvPr>
        </p:nvGraphicFramePr>
        <p:xfrm>
          <a:off x="1143000" y="1981200"/>
          <a:ext cx="4419600" cy="3136900"/>
        </p:xfrm>
        <a:graphic>
          <a:graphicData uri="http://schemas.openxmlformats.org/presentationml/2006/ole">
            <mc:AlternateContent xmlns:mc="http://schemas.openxmlformats.org/markup-compatibility/2006">
              <mc:Choice xmlns:v="urn:schemas-microsoft-com:vml" Requires="v">
                <p:oleObj spid="_x0000_s23554" name="Equation" r:id="rId4" imgW="3098800" imgH="2527300" progId="Equation.DSMT4">
                  <p:embed/>
                </p:oleObj>
              </mc:Choice>
              <mc:Fallback>
                <p:oleObj name="Equation" r:id="rId4" imgW="3098800" imgH="25273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1981200"/>
                        <a:ext cx="4419600" cy="313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0"/>
          </p:nvPr>
        </p:nvSpPr>
        <p:spPr/>
        <p:txBody>
          <a:bodyPr/>
          <a:lstStyle/>
          <a:p>
            <a:pPr>
              <a:defRPr/>
            </a:pPr>
            <a:fld id="{FDD2C297-BD22-4B51-A9B9-E734E070DB70}" type="slidenum">
              <a:rPr lang="en-US" smtClean="0"/>
              <a:pPr>
                <a:defRPr/>
              </a:pPr>
              <a:t>24</a:t>
            </a:fld>
            <a:endParaRPr lang="en-US"/>
          </a:p>
        </p:txBody>
      </p:sp>
    </p:spTree>
    <p:extLst>
      <p:ext uri="{BB962C8B-B14F-4D97-AF65-F5344CB8AC3E}">
        <p14:creationId xmlns:p14="http://schemas.microsoft.com/office/powerpoint/2010/main" val="33754487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 Box 2"/>
          <p:cNvSpPr txBox="1">
            <a:spLocks noChangeArrowheads="1"/>
          </p:cNvSpPr>
          <p:nvPr/>
        </p:nvSpPr>
        <p:spPr bwMode="auto">
          <a:xfrm>
            <a:off x="685800" y="1476375"/>
            <a:ext cx="7772400" cy="276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lnSpc>
                <a:spcPct val="120000"/>
              </a:lnSpc>
              <a:spcBef>
                <a:spcPct val="50000"/>
              </a:spcBef>
              <a:buFontTx/>
              <a:buChar char="•"/>
            </a:pPr>
            <a:r>
              <a:rPr kumimoji="1" lang="en-US" altLang="ko-KR" sz="1800" b="1">
                <a:solidFill>
                  <a:schemeClr val="tx1"/>
                </a:solidFill>
                <a:ea typeface="굴림" pitchFamily="34" charset="-127"/>
              </a:rPr>
              <a:t>Group Information Centralization</a:t>
            </a:r>
          </a:p>
          <a:p>
            <a:pPr eaLnBrk="1" latinLnBrk="1" hangingPunct="1">
              <a:lnSpc>
                <a:spcPct val="120000"/>
              </a:lnSpc>
              <a:spcBef>
                <a:spcPct val="50000"/>
              </a:spcBef>
              <a:buFontTx/>
              <a:buChar char="•"/>
            </a:pPr>
            <a:endParaRPr kumimoji="1" lang="en-US" altLang="ko-KR" sz="1800" b="1">
              <a:solidFill>
                <a:schemeClr val="tx1"/>
              </a:solidFill>
              <a:ea typeface="굴림" pitchFamily="34" charset="-127"/>
            </a:endParaRPr>
          </a:p>
          <a:p>
            <a:pPr eaLnBrk="1" latinLnBrk="1" hangingPunct="1">
              <a:lnSpc>
                <a:spcPct val="120000"/>
              </a:lnSpc>
              <a:spcBef>
                <a:spcPct val="50000"/>
              </a:spcBef>
              <a:buFontTx/>
              <a:buChar char="•"/>
            </a:pPr>
            <a:endParaRPr kumimoji="1" lang="en-US" altLang="ko-KR" sz="1800">
              <a:solidFill>
                <a:schemeClr val="tx1"/>
              </a:solidFill>
              <a:ea typeface="굴림" pitchFamily="34" charset="-127"/>
            </a:endParaRPr>
          </a:p>
          <a:p>
            <a:pPr eaLnBrk="1" latinLnBrk="1" hangingPunct="1">
              <a:lnSpc>
                <a:spcPct val="120000"/>
              </a:lnSpc>
              <a:spcBef>
                <a:spcPct val="50000"/>
              </a:spcBef>
              <a:buFontTx/>
              <a:buChar char="•"/>
            </a:pPr>
            <a:endParaRPr kumimoji="1" lang="en-US" altLang="ko-KR" sz="1800">
              <a:solidFill>
                <a:schemeClr val="tx1"/>
              </a:solidFill>
              <a:ea typeface="굴림" pitchFamily="34" charset="-127"/>
            </a:endParaRPr>
          </a:p>
          <a:p>
            <a:pPr eaLnBrk="1" latinLnBrk="1" hangingPunct="1">
              <a:lnSpc>
                <a:spcPct val="120000"/>
              </a:lnSpc>
              <a:spcBef>
                <a:spcPct val="50000"/>
              </a:spcBef>
              <a:buFontTx/>
              <a:buChar char="•"/>
            </a:pPr>
            <a:r>
              <a:rPr kumimoji="1" lang="en-US" altLang="ko-KR" sz="1800">
                <a:solidFill>
                  <a:schemeClr val="tx1"/>
                </a:solidFill>
                <a:ea typeface="굴림" pitchFamily="34" charset="-127"/>
              </a:rPr>
              <a:t>It depends on </a:t>
            </a:r>
            <a:r>
              <a:rPr kumimoji="1" lang="en-US" altLang="ko-KR" sz="1800" i="1">
                <a:solidFill>
                  <a:schemeClr val="tx1"/>
                </a:solidFill>
                <a:ea typeface="굴림" pitchFamily="34" charset="-127"/>
              </a:rPr>
              <a:t>g</a:t>
            </a:r>
            <a:r>
              <a:rPr kumimoji="1" lang="en-US" altLang="ko-KR" sz="1800">
                <a:solidFill>
                  <a:schemeClr val="tx1"/>
                </a:solidFill>
                <a:ea typeface="굴림" pitchFamily="34" charset="-127"/>
              </a:rPr>
              <a:t> and so is difficult to compare across networks </a:t>
            </a:r>
          </a:p>
          <a:p>
            <a:pPr eaLnBrk="1" latinLnBrk="1" hangingPunct="1">
              <a:lnSpc>
                <a:spcPct val="120000"/>
              </a:lnSpc>
              <a:spcBef>
                <a:spcPct val="50000"/>
              </a:spcBef>
              <a:buFontTx/>
              <a:buChar char="•"/>
            </a:pPr>
            <a:r>
              <a:rPr kumimoji="1" lang="en-US" altLang="ko-KR" sz="1800">
                <a:solidFill>
                  <a:schemeClr val="tx1"/>
                </a:solidFill>
                <a:ea typeface="굴림" pitchFamily="34" charset="-127"/>
              </a:rPr>
              <a:t>No one has calculate the denominator yet.</a:t>
            </a:r>
            <a:endParaRPr kumimoji="1" lang="en-US" sz="1800">
              <a:solidFill>
                <a:schemeClr val="tx1"/>
              </a:solidFill>
              <a:ea typeface="굴림" pitchFamily="34" charset="-127"/>
            </a:endParaRPr>
          </a:p>
        </p:txBody>
      </p:sp>
      <p:graphicFrame>
        <p:nvGraphicFramePr>
          <p:cNvPr id="39940" name="Object 3"/>
          <p:cNvGraphicFramePr>
            <a:graphicFrameLocks noChangeAspect="1"/>
          </p:cNvGraphicFramePr>
          <p:nvPr>
            <p:ph/>
          </p:nvPr>
        </p:nvGraphicFramePr>
        <p:xfrm>
          <a:off x="990600" y="2209800"/>
          <a:ext cx="7924800" cy="854075"/>
        </p:xfrm>
        <a:graphic>
          <a:graphicData uri="http://schemas.openxmlformats.org/presentationml/2006/ole">
            <mc:AlternateContent xmlns:mc="http://schemas.openxmlformats.org/markup-compatibility/2006">
              <mc:Choice xmlns:v="urn:schemas-microsoft-com:vml" Requires="v">
                <p:oleObj spid="_x0000_s24578" name="Equation" r:id="rId4" imgW="5435600" imgH="673100" progId="Equation.DSMT4">
                  <p:embed/>
                </p:oleObj>
              </mc:Choice>
              <mc:Fallback>
                <p:oleObj name="Equation" r:id="rId4" imgW="5435600" imgH="6731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2209800"/>
                        <a:ext cx="7924800" cy="854075"/>
                      </a:xfrm>
                      <a:prstGeom prst="rect">
                        <a:avLst/>
                      </a:prstGeom>
                      <a:solidFill>
                        <a:schemeClr val="bg1"/>
                      </a:solidFill>
                      <a:ln>
                        <a:noFill/>
                      </a:ln>
                      <a:effectLst/>
                      <a:extLs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1" name="Text Box 4"/>
          <p:cNvSpPr txBox="1">
            <a:spLocks noChangeArrowheads="1"/>
          </p:cNvSpPr>
          <p:nvPr/>
        </p:nvSpPr>
        <p:spPr bwMode="auto">
          <a:xfrm>
            <a:off x="628650" y="1447800"/>
            <a:ext cx="8134350"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lnSpc>
                <a:spcPct val="130000"/>
              </a:lnSpc>
              <a:buFontTx/>
              <a:buAutoNum type="arabicPeriod"/>
            </a:pPr>
            <a:endParaRPr kumimoji="1" lang="en-US" sz="1800">
              <a:solidFill>
                <a:schemeClr val="tx1"/>
              </a:solidFill>
              <a:ea typeface="굴림" pitchFamily="34" charset="-127"/>
            </a:endParaRPr>
          </a:p>
        </p:txBody>
      </p:sp>
      <p:sp>
        <p:nvSpPr>
          <p:cNvPr id="39942" name="Rectangle 5"/>
          <p:cNvSpPr>
            <a:spLocks noChangeArrowheads="1"/>
          </p:cNvSpPr>
          <p:nvPr/>
        </p:nvSpPr>
        <p:spPr bwMode="auto">
          <a:xfrm>
            <a:off x="457200" y="2286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ko-KR" sz="2400" b="1">
                <a:solidFill>
                  <a:srgbClr val="000066"/>
                </a:solidFill>
                <a:ea typeface="굴림" pitchFamily="34" charset="-127"/>
              </a:rPr>
              <a:t>Information Centrality</a:t>
            </a:r>
          </a:p>
        </p:txBody>
      </p:sp>
      <p:sp>
        <p:nvSpPr>
          <p:cNvPr id="2" name="Slide Number Placeholder 1"/>
          <p:cNvSpPr>
            <a:spLocks noGrp="1"/>
          </p:cNvSpPr>
          <p:nvPr>
            <p:ph type="sldNum" sz="quarter" idx="10"/>
          </p:nvPr>
        </p:nvSpPr>
        <p:spPr/>
        <p:txBody>
          <a:bodyPr/>
          <a:lstStyle/>
          <a:p>
            <a:pPr>
              <a:defRPr/>
            </a:pPr>
            <a:fld id="{FDD2C297-BD22-4B51-A9B9-E734E070DB70}" type="slidenum">
              <a:rPr lang="en-US" smtClean="0"/>
              <a:pPr>
                <a:defRPr/>
              </a:pPr>
              <a:t>25</a:t>
            </a:fld>
            <a:endParaRPr lang="en-US"/>
          </a:p>
        </p:txBody>
      </p:sp>
    </p:spTree>
    <p:extLst>
      <p:ext uri="{BB962C8B-B14F-4D97-AF65-F5344CB8AC3E}">
        <p14:creationId xmlns:p14="http://schemas.microsoft.com/office/powerpoint/2010/main" val="32923526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ChangeArrowheads="1"/>
          </p:cNvSpPr>
          <p:nvPr/>
        </p:nvSpPr>
        <p:spPr bwMode="auto">
          <a:xfrm>
            <a:off x="457200" y="2286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ko-KR" sz="2400" b="1">
                <a:solidFill>
                  <a:srgbClr val="000066"/>
                </a:solidFill>
                <a:ea typeface="굴림" pitchFamily="34" charset="-127"/>
              </a:rPr>
              <a:t>Example of information centrality</a:t>
            </a:r>
          </a:p>
        </p:txBody>
      </p:sp>
      <p:grpSp>
        <p:nvGrpSpPr>
          <p:cNvPr id="40964" name="Group 3"/>
          <p:cNvGrpSpPr>
            <a:grpSpLocks/>
          </p:cNvGrpSpPr>
          <p:nvPr/>
        </p:nvGrpSpPr>
        <p:grpSpPr bwMode="auto">
          <a:xfrm>
            <a:off x="914400" y="1524000"/>
            <a:ext cx="1905000" cy="1830388"/>
            <a:chOff x="672" y="1008"/>
            <a:chExt cx="1340" cy="1272"/>
          </a:xfrm>
        </p:grpSpPr>
        <p:sp>
          <p:nvSpPr>
            <p:cNvPr id="41157" name="Oval 4"/>
            <p:cNvSpPr>
              <a:spLocks noChangeArrowheads="1"/>
            </p:cNvSpPr>
            <p:nvPr/>
          </p:nvSpPr>
          <p:spPr bwMode="auto">
            <a:xfrm>
              <a:off x="1248" y="1488"/>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58" name="Oval 5"/>
            <p:cNvSpPr>
              <a:spLocks noChangeArrowheads="1"/>
            </p:cNvSpPr>
            <p:nvPr/>
          </p:nvSpPr>
          <p:spPr bwMode="auto">
            <a:xfrm>
              <a:off x="912" y="1104"/>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59" name="Oval 6"/>
            <p:cNvSpPr>
              <a:spLocks noChangeArrowheads="1"/>
            </p:cNvSpPr>
            <p:nvPr/>
          </p:nvSpPr>
          <p:spPr bwMode="auto">
            <a:xfrm>
              <a:off x="1536" y="1152"/>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60" name="Oval 7"/>
            <p:cNvSpPr>
              <a:spLocks noChangeArrowheads="1"/>
            </p:cNvSpPr>
            <p:nvPr/>
          </p:nvSpPr>
          <p:spPr bwMode="auto">
            <a:xfrm>
              <a:off x="816" y="1536"/>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61" name="Oval 8"/>
            <p:cNvSpPr>
              <a:spLocks noChangeArrowheads="1"/>
            </p:cNvSpPr>
            <p:nvPr/>
          </p:nvSpPr>
          <p:spPr bwMode="auto">
            <a:xfrm>
              <a:off x="912" y="1920"/>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62" name="Oval 9"/>
            <p:cNvSpPr>
              <a:spLocks noChangeArrowheads="1"/>
            </p:cNvSpPr>
            <p:nvPr/>
          </p:nvSpPr>
          <p:spPr bwMode="auto">
            <a:xfrm>
              <a:off x="1440" y="1968"/>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63" name="Oval 10"/>
            <p:cNvSpPr>
              <a:spLocks noChangeArrowheads="1"/>
            </p:cNvSpPr>
            <p:nvPr/>
          </p:nvSpPr>
          <p:spPr bwMode="auto">
            <a:xfrm>
              <a:off x="1728" y="1632"/>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64" name="Line 11"/>
            <p:cNvSpPr>
              <a:spLocks noChangeShapeType="1"/>
            </p:cNvSpPr>
            <p:nvPr/>
          </p:nvSpPr>
          <p:spPr bwMode="auto">
            <a:xfrm>
              <a:off x="960" y="1152"/>
              <a:ext cx="336"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65" name="Line 12"/>
            <p:cNvSpPr>
              <a:spLocks noChangeShapeType="1"/>
            </p:cNvSpPr>
            <p:nvPr/>
          </p:nvSpPr>
          <p:spPr bwMode="auto">
            <a:xfrm flipV="1">
              <a:off x="1296" y="1200"/>
              <a:ext cx="288"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66" name="Line 13"/>
            <p:cNvSpPr>
              <a:spLocks noChangeShapeType="1"/>
            </p:cNvSpPr>
            <p:nvPr/>
          </p:nvSpPr>
          <p:spPr bwMode="auto">
            <a:xfrm>
              <a:off x="1344" y="1536"/>
              <a:ext cx="43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67" name="Line 14"/>
            <p:cNvSpPr>
              <a:spLocks noChangeShapeType="1"/>
            </p:cNvSpPr>
            <p:nvPr/>
          </p:nvSpPr>
          <p:spPr bwMode="auto">
            <a:xfrm flipV="1">
              <a:off x="864" y="1536"/>
              <a:ext cx="432"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68" name="Line 15"/>
            <p:cNvSpPr>
              <a:spLocks noChangeShapeType="1"/>
            </p:cNvSpPr>
            <p:nvPr/>
          </p:nvSpPr>
          <p:spPr bwMode="auto">
            <a:xfrm flipV="1">
              <a:off x="960" y="1536"/>
              <a:ext cx="336"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69" name="Line 16"/>
            <p:cNvSpPr>
              <a:spLocks noChangeShapeType="1"/>
            </p:cNvSpPr>
            <p:nvPr/>
          </p:nvSpPr>
          <p:spPr bwMode="auto">
            <a:xfrm flipH="1" flipV="1">
              <a:off x="1296" y="1536"/>
              <a:ext cx="192"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41170" name="Object 17"/>
            <p:cNvGraphicFramePr>
              <a:graphicFrameLocks noChangeAspect="1"/>
            </p:cNvGraphicFramePr>
            <p:nvPr/>
          </p:nvGraphicFramePr>
          <p:xfrm>
            <a:off x="1607" y="1364"/>
            <a:ext cx="129" cy="139"/>
          </p:xfrm>
          <a:graphic>
            <a:graphicData uri="http://schemas.openxmlformats.org/presentationml/2006/ole">
              <mc:AlternateContent xmlns:mc="http://schemas.openxmlformats.org/markup-compatibility/2006">
                <mc:Choice xmlns:v="urn:schemas-microsoft-com:vml" Requires="v">
                  <p:oleObj spid="_x0000_s25602" name="Equation" r:id="rId4" imgW="203112" imgH="241195" progId="Equation.DSMT4">
                    <p:embed/>
                  </p:oleObj>
                </mc:Choice>
                <mc:Fallback>
                  <p:oleObj name="Equation" r:id="rId4" imgW="203112" imgH="241195"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7" y="1364"/>
                          <a:ext cx="129" cy="1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171" name="Object 18"/>
            <p:cNvGraphicFramePr>
              <a:graphicFrameLocks noChangeAspect="1"/>
            </p:cNvGraphicFramePr>
            <p:nvPr/>
          </p:nvGraphicFramePr>
          <p:xfrm>
            <a:off x="924" y="2150"/>
            <a:ext cx="113" cy="130"/>
          </p:xfrm>
          <a:graphic>
            <a:graphicData uri="http://schemas.openxmlformats.org/presentationml/2006/ole">
              <mc:AlternateContent xmlns:mc="http://schemas.openxmlformats.org/markup-compatibility/2006">
                <mc:Choice xmlns:v="urn:schemas-microsoft-com:vml" Requires="v">
                  <p:oleObj spid="_x0000_s25603" name="Equation" r:id="rId6" imgW="190417" imgH="241195" progId="Equation.DSMT4">
                    <p:embed/>
                  </p:oleObj>
                </mc:Choice>
                <mc:Fallback>
                  <p:oleObj name="Equation" r:id="rId6" imgW="190417" imgH="241195"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4" y="2150"/>
                          <a:ext cx="113" cy="1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172" name="Object 19"/>
            <p:cNvGraphicFramePr>
              <a:graphicFrameLocks noChangeAspect="1"/>
            </p:cNvGraphicFramePr>
            <p:nvPr/>
          </p:nvGraphicFramePr>
          <p:xfrm>
            <a:off x="1536" y="1968"/>
            <a:ext cx="128" cy="152"/>
          </p:xfrm>
          <a:graphic>
            <a:graphicData uri="http://schemas.openxmlformats.org/presentationml/2006/ole">
              <mc:AlternateContent xmlns:mc="http://schemas.openxmlformats.org/markup-compatibility/2006">
                <mc:Choice xmlns:v="urn:schemas-microsoft-com:vml" Requires="v">
                  <p:oleObj spid="_x0000_s25604" name="Equation" r:id="rId8" imgW="203112" imgH="241195" progId="Equation.DSMT4">
                    <p:embed/>
                  </p:oleObj>
                </mc:Choice>
                <mc:Fallback>
                  <p:oleObj name="Equation" r:id="rId8" imgW="203112" imgH="241195"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36" y="1968"/>
                          <a:ext cx="128"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173" name="Object 20"/>
            <p:cNvGraphicFramePr>
              <a:graphicFrameLocks noChangeAspect="1"/>
            </p:cNvGraphicFramePr>
            <p:nvPr/>
          </p:nvGraphicFramePr>
          <p:xfrm>
            <a:off x="1248" y="1344"/>
            <a:ext cx="112" cy="152"/>
          </p:xfrm>
          <a:graphic>
            <a:graphicData uri="http://schemas.openxmlformats.org/presentationml/2006/ole">
              <mc:AlternateContent xmlns:mc="http://schemas.openxmlformats.org/markup-compatibility/2006">
                <mc:Choice xmlns:v="urn:schemas-microsoft-com:vml" Requires="v">
                  <p:oleObj spid="_x0000_s25605" name="Equation" r:id="rId10" imgW="177646" imgH="241091" progId="Equation.DSMT4">
                    <p:embed/>
                  </p:oleObj>
                </mc:Choice>
                <mc:Fallback>
                  <p:oleObj name="Equation" r:id="rId10" imgW="177646" imgH="241091"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48" y="1344"/>
                          <a:ext cx="112"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174" name="Object 21"/>
            <p:cNvGraphicFramePr>
              <a:graphicFrameLocks noChangeAspect="1"/>
            </p:cNvGraphicFramePr>
            <p:nvPr/>
          </p:nvGraphicFramePr>
          <p:xfrm>
            <a:off x="816" y="1008"/>
            <a:ext cx="128" cy="152"/>
          </p:xfrm>
          <a:graphic>
            <a:graphicData uri="http://schemas.openxmlformats.org/presentationml/2006/ole">
              <mc:AlternateContent xmlns:mc="http://schemas.openxmlformats.org/markup-compatibility/2006">
                <mc:Choice xmlns:v="urn:schemas-microsoft-com:vml" Requires="v">
                  <p:oleObj spid="_x0000_s25606" name="Equation" r:id="rId12" imgW="203112" imgH="241195" progId="Equation.DSMT4">
                    <p:embed/>
                  </p:oleObj>
                </mc:Choice>
                <mc:Fallback>
                  <p:oleObj name="Equation" r:id="rId12" imgW="203112" imgH="241195"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6" y="1008"/>
                          <a:ext cx="128"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175" name="Object 22"/>
            <p:cNvGraphicFramePr>
              <a:graphicFrameLocks noChangeAspect="1"/>
            </p:cNvGraphicFramePr>
            <p:nvPr/>
          </p:nvGraphicFramePr>
          <p:xfrm>
            <a:off x="672" y="1536"/>
            <a:ext cx="120" cy="152"/>
          </p:xfrm>
          <a:graphic>
            <a:graphicData uri="http://schemas.openxmlformats.org/presentationml/2006/ole">
              <mc:AlternateContent xmlns:mc="http://schemas.openxmlformats.org/markup-compatibility/2006">
                <mc:Choice xmlns:v="urn:schemas-microsoft-com:vml" Requires="v">
                  <p:oleObj spid="_x0000_s25607" name="Equation" r:id="rId14" imgW="190417" imgH="241195" progId="Equation.DSMT4">
                    <p:embed/>
                  </p:oleObj>
                </mc:Choice>
                <mc:Fallback>
                  <p:oleObj name="Equation" r:id="rId14" imgW="190417" imgH="241195"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72" y="1536"/>
                          <a:ext cx="120"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176" name="Object 23"/>
            <p:cNvGraphicFramePr>
              <a:graphicFrameLocks noChangeAspect="1"/>
            </p:cNvGraphicFramePr>
            <p:nvPr/>
          </p:nvGraphicFramePr>
          <p:xfrm>
            <a:off x="1872" y="1584"/>
            <a:ext cx="140" cy="152"/>
          </p:xfrm>
          <a:graphic>
            <a:graphicData uri="http://schemas.openxmlformats.org/presentationml/2006/ole">
              <mc:AlternateContent xmlns:mc="http://schemas.openxmlformats.org/markup-compatibility/2006">
                <mc:Choice xmlns:v="urn:schemas-microsoft-com:vml" Requires="v">
                  <p:oleObj spid="_x0000_s25608" name="Equation" r:id="rId16" imgW="190417" imgH="241195" progId="Equation.DSMT4">
                    <p:embed/>
                  </p:oleObj>
                </mc:Choice>
                <mc:Fallback>
                  <p:oleObj name="Equation" r:id="rId16" imgW="190417" imgH="241195"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872" y="1584"/>
                          <a:ext cx="140"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59309" name="Group 237"/>
          <p:cNvGraphicFramePr>
            <a:graphicFrameLocks noGrp="1"/>
          </p:cNvGraphicFramePr>
          <p:nvPr>
            <p:ph sz="quarter" idx="2"/>
          </p:nvPr>
        </p:nvGraphicFramePr>
        <p:xfrm>
          <a:off x="6477000" y="1295400"/>
          <a:ext cx="1778000" cy="1760535"/>
        </p:xfrm>
        <a:graphic>
          <a:graphicData uri="http://schemas.openxmlformats.org/drawingml/2006/table">
            <a:tbl>
              <a:tblPr/>
              <a:tblGrid>
                <a:gridCol w="254000"/>
                <a:gridCol w="254000"/>
                <a:gridCol w="254000"/>
                <a:gridCol w="254000"/>
                <a:gridCol w="254000"/>
                <a:gridCol w="254000"/>
                <a:gridCol w="254000"/>
              </a:tblGrid>
              <a:tr h="251505">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7</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28" marB="45728"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28" marB="4572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28" marB="4572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28" marB="4572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28" marB="4572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28" marB="4572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28" marB="45728"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1505">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28" marB="45728"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2</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28" marB="4572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1</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28" marB="4572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1</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28" marB="4572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1</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28" marB="4572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1</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28" marB="4572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1</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28" marB="45728"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1505">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28" marB="45728"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1</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28" marB="4572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2</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28" marB="4572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1</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28" marB="4572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1</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28" marB="4572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1</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28" marB="4572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1</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28" marB="45728"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1505">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28" marB="45728"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1</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28" marB="4572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1</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28" marB="4572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2</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28" marB="4572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1</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28" marB="4572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1</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28" marB="4572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1</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28" marB="45728"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1505">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28" marB="45728"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1</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28" marB="4572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1</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28" marB="4572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1</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28" marB="4572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2</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28" marB="4572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1</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28" marB="4572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1</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28" marB="45728"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1505">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28" marB="45728"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1</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28" marB="4572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1</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28" marB="4572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1</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28" marB="4572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1</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28" marB="4572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2</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28" marB="4572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1</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28" marB="45728"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1505">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28" marB="45728"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1</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28" marB="4572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1</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28" marB="4572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1</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28" marB="4572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1</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28" marB="4572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1</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28" marB="4572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2</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28" marB="45728"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tr>
            </a:tbl>
          </a:graphicData>
        </a:graphic>
      </p:graphicFrame>
      <p:graphicFrame>
        <p:nvGraphicFramePr>
          <p:cNvPr id="259310" name="Group 238"/>
          <p:cNvGraphicFramePr>
            <a:graphicFrameLocks noGrp="1"/>
          </p:cNvGraphicFramePr>
          <p:nvPr>
            <p:ph sz="quarter" idx="4"/>
          </p:nvPr>
        </p:nvGraphicFramePr>
        <p:xfrm>
          <a:off x="3276600" y="3429000"/>
          <a:ext cx="5594350" cy="2263779"/>
        </p:xfrm>
        <a:graphic>
          <a:graphicData uri="http://schemas.openxmlformats.org/drawingml/2006/table">
            <a:tbl>
              <a:tblPr/>
              <a:tblGrid>
                <a:gridCol w="571500"/>
                <a:gridCol w="541338"/>
                <a:gridCol w="541337"/>
                <a:gridCol w="541338"/>
                <a:gridCol w="541337"/>
                <a:gridCol w="541338"/>
                <a:gridCol w="541337"/>
                <a:gridCol w="498475"/>
                <a:gridCol w="708025"/>
                <a:gridCol w="568325"/>
              </a:tblGrid>
              <a:tr h="251531">
                <a:tc>
                  <a:txBody>
                    <a:bodyPr/>
                    <a:lstStyle/>
                    <a:p>
                      <a:pPr marL="177800" marR="0" lvl="0" indent="-177800" algn="l"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T=</a:t>
                      </a:r>
                    </a:p>
                  </a:txBody>
                  <a:tcPr marT="45733" marB="4573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charset="0"/>
                          <a:ea typeface="굴림" pitchFamily="34" charset="-127"/>
                        </a:rPr>
                        <a:t>5.286</a:t>
                      </a:r>
                    </a:p>
                  </a:txBody>
                  <a:tcPr marT="45733" marB="4573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l"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 </a:t>
                      </a:r>
                    </a:p>
                  </a:txBody>
                  <a:tcPr marT="45733" marB="4573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l"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 </a:t>
                      </a:r>
                    </a:p>
                  </a:txBody>
                  <a:tcPr marT="45733" marB="4573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l"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 </a:t>
                      </a:r>
                    </a:p>
                  </a:txBody>
                  <a:tcPr marT="45733" marB="4573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l"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 </a:t>
                      </a:r>
                    </a:p>
                  </a:txBody>
                  <a:tcPr marT="45733" marB="4573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l"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 </a:t>
                      </a:r>
                    </a:p>
                  </a:txBody>
                  <a:tcPr marT="45733" marB="4573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l"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R</a:t>
                      </a:r>
                    </a:p>
                  </a:txBody>
                  <a:tcPr marT="45733" marB="4573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77800" marR="0" lvl="0" indent="-177800" algn="l" defTabSz="914400" rtl="0" eaLnBrk="0" fontAlgn="b" latinLnBrk="0" hangingPunct="0">
                        <a:lnSpc>
                          <a:spcPct val="105000"/>
                        </a:lnSpc>
                        <a:spcBef>
                          <a:spcPct val="0"/>
                        </a:spcBef>
                        <a:spcAft>
                          <a:spcPct val="0"/>
                        </a:spcAft>
                        <a:buClrTx/>
                        <a:buSzPct val="100000"/>
                        <a:buFontTx/>
                        <a:buNone/>
                        <a:tabLst/>
                      </a:pPr>
                      <a:endParaRPr kumimoji="0" lang="en-US" sz="1000" b="0" i="0" u="none" strike="noStrike" cap="none" normalizeH="0" baseline="0" smtClean="0">
                        <a:ln>
                          <a:noFill/>
                        </a:ln>
                        <a:solidFill>
                          <a:srgbClr val="000000"/>
                        </a:solidFill>
                        <a:effectLst/>
                        <a:latin typeface="굴림" pitchFamily="34" charset="-127"/>
                      </a:endParaRPr>
                    </a:p>
                  </a:txBody>
                  <a:tcPr marT="45733" marB="4573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77800" marR="0" lvl="0" indent="-177800" algn="l"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 </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1531">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0.143</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0.000</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0.000</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0.000</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0.000</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0.000</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0.000</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0.143</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1.1667</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charset="0"/>
                          <a:ea typeface="굴림" pitchFamily="34" charset="-127"/>
                        </a:rPr>
                        <a:t>0.2387</a:t>
                      </a:r>
                      <a:endParaRPr kumimoji="0" lang="en-US" altLang="ko-KR" sz="1000" b="1"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50000"/>
                      </a:srgbClr>
                    </a:solidFill>
                  </a:tcPr>
                </a:tc>
              </a:tr>
              <a:tr h="251531">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0.000</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0.857</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-0.143</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-0.143</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-0.143</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-0.143</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-0.143</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0.143</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0.6203</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0.1269</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1531">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0.000</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-0.143</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0.857</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-0.143</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-0.143</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-0.143</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-0.143</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0.143</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0.6203</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0.1269</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1531">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0.000</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-0.143</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-0.143</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0.857</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-0.143</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-0.143</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-0.143</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0.143</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0.6203</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0.1269</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1531">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0.000</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-0.143</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-0.143</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-0.143</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0.857</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-0.143</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-0.143</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0.143</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0.6203</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0.1269</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1531">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0.000</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-0.143</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-0.143</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-0.143</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-0.143</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0.857</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-0.143</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0.143</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0.6203</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0.1269</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1531">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0.000</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-0.143</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-0.143</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-0.143</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-0.143</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-0.143</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0.857</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0.143</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0.6203</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0.1269</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1531">
                <a:tc>
                  <a:txBody>
                    <a:bodyPr/>
                    <a:lstStyle/>
                    <a:p>
                      <a:pPr marL="177800" marR="0" lvl="0" indent="-177800" algn="l"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 </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77800" marR="0" lvl="0" indent="-177800" algn="l"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 </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77800" marR="0" lvl="0" indent="-177800" algn="l"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 </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77800" marR="0" lvl="0" indent="-177800" algn="l"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 </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77800" marR="0" lvl="0" indent="-177800" algn="l"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 </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77800" marR="0" lvl="0" indent="-177800" algn="l"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 </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77800" marR="0" lvl="0" indent="-177800" algn="l"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 </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77800" marR="0" lvl="0" indent="-177800" algn="l"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 </a:t>
                      </a:r>
                      <a:r>
                        <a:rPr kumimoji="0" lang="en-US" altLang="ko-KR" sz="1000" b="1" i="0" u="none" strike="noStrike" cap="none" normalizeH="0" baseline="0" smtClean="0">
                          <a:ln>
                            <a:noFill/>
                          </a:ln>
                          <a:solidFill>
                            <a:srgbClr val="000000"/>
                          </a:solidFill>
                          <a:effectLst/>
                          <a:latin typeface="Arial" charset="0"/>
                          <a:ea typeface="굴림" pitchFamily="34" charset="-127"/>
                        </a:rPr>
                        <a:t>Sum</a:t>
                      </a:r>
                      <a:endParaRPr kumimoji="0" lang="en-US" altLang="ko-KR" sz="1000" b="1"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77800" marR="0" lvl="0" indent="-177800" algn="r"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4.888186</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77800" marR="0" lvl="0" indent="-177800" algn="l" defTabSz="914400" rtl="0" eaLnBrk="0" fontAlgn="b" latinLnBrk="0" hangingPunct="0">
                        <a:lnSpc>
                          <a:spcPct val="105000"/>
                        </a:lnSpc>
                        <a:spcBef>
                          <a:spcPct val="0"/>
                        </a:spcBef>
                        <a:spcAft>
                          <a:spcPct val="0"/>
                        </a:spcAft>
                        <a:buClrTx/>
                        <a:buSzPct val="100000"/>
                        <a:buFontTx/>
                        <a:buNone/>
                        <a:tabLst/>
                      </a:pPr>
                      <a:r>
                        <a:rPr kumimoji="0" lang="en-US" altLang="ko-KR" sz="1000" b="0" i="0" u="none" strike="noStrike" cap="none" normalizeH="0" baseline="0" smtClean="0">
                          <a:ln>
                            <a:noFill/>
                          </a:ln>
                          <a:solidFill>
                            <a:srgbClr val="000000"/>
                          </a:solidFill>
                          <a:effectLst/>
                          <a:latin typeface="Arial" charset="0"/>
                          <a:ea typeface="굴림" pitchFamily="34" charset="-127"/>
                        </a:rPr>
                        <a:t> </a:t>
                      </a:r>
                      <a:endParaRPr kumimoji="0" lang="en-US" altLang="ko-KR" sz="1000" b="0" i="0" u="none" strike="noStrike" cap="none" normalizeH="0" baseline="0" smtClean="0">
                        <a:ln>
                          <a:noFill/>
                        </a:ln>
                        <a:solidFill>
                          <a:srgbClr val="000000"/>
                        </a:solidFill>
                        <a:effectLst/>
                        <a:latin typeface="굴림" pitchFamily="34" charset="-127"/>
                        <a:ea typeface="굴림" pitchFamily="34" charset="-127"/>
                      </a:endParaRPr>
                    </a:p>
                  </a:txBody>
                  <a:tcPr marT="45733" marB="4573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41149" name="Object 226"/>
          <p:cNvGraphicFramePr>
            <a:graphicFrameLocks noChangeAspect="1"/>
          </p:cNvGraphicFramePr>
          <p:nvPr/>
        </p:nvGraphicFramePr>
        <p:xfrm>
          <a:off x="8305800" y="3429000"/>
          <a:ext cx="546100" cy="266700"/>
        </p:xfrm>
        <a:graphic>
          <a:graphicData uri="http://schemas.openxmlformats.org/presentationml/2006/ole">
            <mc:AlternateContent xmlns:mc="http://schemas.openxmlformats.org/markup-compatibility/2006">
              <mc:Choice xmlns:v="urn:schemas-microsoft-com:vml" Requires="v">
                <p:oleObj spid="_x0000_s25609" name="Equation" r:id="rId18" imgW="545626" imgH="266469" progId="Equation.DSMT4">
                  <p:embed/>
                </p:oleObj>
              </mc:Choice>
              <mc:Fallback>
                <p:oleObj name="Equation" r:id="rId18" imgW="545626" imgH="266469" progId="Equation.DSMT4">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305800" y="3429000"/>
                        <a:ext cx="5461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150" name="Object 227"/>
          <p:cNvGraphicFramePr>
            <a:graphicFrameLocks noChangeAspect="1"/>
          </p:cNvGraphicFramePr>
          <p:nvPr/>
        </p:nvGraphicFramePr>
        <p:xfrm>
          <a:off x="7696200" y="3429000"/>
          <a:ext cx="546100" cy="266700"/>
        </p:xfrm>
        <a:graphic>
          <a:graphicData uri="http://schemas.openxmlformats.org/presentationml/2006/ole">
            <mc:AlternateContent xmlns:mc="http://schemas.openxmlformats.org/markup-compatibility/2006">
              <mc:Choice xmlns:v="urn:schemas-microsoft-com:vml" Requires="v">
                <p:oleObj spid="_x0000_s25610" name="Equation" r:id="rId20" imgW="545626" imgH="266469" progId="Equation.DSMT4">
                  <p:embed/>
                </p:oleObj>
              </mc:Choice>
              <mc:Fallback>
                <p:oleObj name="Equation" r:id="rId20" imgW="545626" imgH="266469" progId="Equation.DSMT4">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696200" y="3429000"/>
                        <a:ext cx="546100"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151" name="Text Box 228"/>
          <p:cNvSpPr txBox="1">
            <a:spLocks noChangeArrowheads="1"/>
          </p:cNvSpPr>
          <p:nvPr/>
        </p:nvSpPr>
        <p:spPr bwMode="auto">
          <a:xfrm>
            <a:off x="4114800" y="1371600"/>
            <a:ext cx="2286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spcBef>
                <a:spcPct val="50000"/>
              </a:spcBef>
              <a:buFontTx/>
              <a:buChar char="•"/>
            </a:pPr>
            <a:r>
              <a:rPr kumimoji="1" lang="en-US" altLang="ko-KR" sz="1800">
                <a:solidFill>
                  <a:schemeClr val="tx1"/>
                </a:solidFill>
                <a:ea typeface="굴림" pitchFamily="34" charset="-127"/>
              </a:rPr>
              <a:t>A=incident matrix</a:t>
            </a:r>
            <a:endParaRPr kumimoji="1" lang="en-US" sz="1800">
              <a:solidFill>
                <a:schemeClr val="tx1"/>
              </a:solidFill>
              <a:ea typeface="굴림" pitchFamily="34" charset="-127"/>
            </a:endParaRPr>
          </a:p>
        </p:txBody>
      </p:sp>
      <p:sp>
        <p:nvSpPr>
          <p:cNvPr id="41152" name="Text Box 229"/>
          <p:cNvSpPr txBox="1">
            <a:spLocks noChangeArrowheads="1"/>
          </p:cNvSpPr>
          <p:nvPr/>
        </p:nvSpPr>
        <p:spPr bwMode="auto">
          <a:xfrm>
            <a:off x="1066800" y="3810000"/>
            <a:ext cx="2095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spcBef>
                <a:spcPct val="50000"/>
              </a:spcBef>
              <a:buFontTx/>
              <a:buChar char="•"/>
            </a:pPr>
            <a:r>
              <a:rPr kumimoji="1" lang="en-US" altLang="ko-KR" sz="1800">
                <a:solidFill>
                  <a:schemeClr val="tx1"/>
                </a:solidFill>
                <a:ea typeface="굴림" pitchFamily="34" charset="-127"/>
              </a:rPr>
              <a:t>C= inverse of A</a:t>
            </a:r>
            <a:endParaRPr kumimoji="1" lang="en-US" sz="1800">
              <a:solidFill>
                <a:schemeClr val="tx1"/>
              </a:solidFill>
              <a:ea typeface="굴림" pitchFamily="34" charset="-127"/>
            </a:endParaRPr>
          </a:p>
        </p:txBody>
      </p:sp>
      <p:sp>
        <p:nvSpPr>
          <p:cNvPr id="41153" name="Line 230"/>
          <p:cNvSpPr>
            <a:spLocks noChangeShapeType="1"/>
          </p:cNvSpPr>
          <p:nvPr/>
        </p:nvSpPr>
        <p:spPr bwMode="auto">
          <a:xfrm flipV="1">
            <a:off x="5181600" y="1905000"/>
            <a:ext cx="1371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41154" name="Text Box 231"/>
          <p:cNvSpPr txBox="1">
            <a:spLocks noChangeArrowheads="1"/>
          </p:cNvSpPr>
          <p:nvPr/>
        </p:nvSpPr>
        <p:spPr bwMode="auto">
          <a:xfrm>
            <a:off x="4343400" y="2209800"/>
            <a:ext cx="8699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spcBef>
                <a:spcPct val="50000"/>
              </a:spcBef>
            </a:pPr>
            <a:r>
              <a:rPr kumimoji="1" lang="en-US" altLang="ko-KR" sz="1200" b="1">
                <a:solidFill>
                  <a:schemeClr val="tx1"/>
                </a:solidFill>
                <a:ea typeface="굴림" pitchFamily="34" charset="-127"/>
              </a:rPr>
              <a:t>Adjacent </a:t>
            </a:r>
            <a:endParaRPr kumimoji="1" lang="en-US" sz="1200" b="1">
              <a:solidFill>
                <a:schemeClr val="tx1"/>
              </a:solidFill>
              <a:ea typeface="굴림" pitchFamily="34" charset="-127"/>
            </a:endParaRPr>
          </a:p>
        </p:txBody>
      </p:sp>
      <p:sp>
        <p:nvSpPr>
          <p:cNvPr id="41155" name="Text Box 232"/>
          <p:cNvSpPr txBox="1">
            <a:spLocks noChangeArrowheads="1"/>
          </p:cNvSpPr>
          <p:nvPr/>
        </p:nvSpPr>
        <p:spPr bwMode="auto">
          <a:xfrm>
            <a:off x="4800600" y="2895600"/>
            <a:ext cx="116681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spcBef>
                <a:spcPct val="50000"/>
              </a:spcBef>
            </a:pPr>
            <a:r>
              <a:rPr kumimoji="1" lang="en-US" altLang="ko-KR" sz="1200" b="1">
                <a:solidFill>
                  <a:schemeClr val="tx1"/>
                </a:solidFill>
                <a:ea typeface="굴림" pitchFamily="34" charset="-127"/>
              </a:rPr>
              <a:t>Not Adjacent </a:t>
            </a:r>
            <a:endParaRPr kumimoji="1" lang="en-US" sz="1200" b="1">
              <a:solidFill>
                <a:schemeClr val="tx1"/>
              </a:solidFill>
              <a:ea typeface="굴림" pitchFamily="34" charset="-127"/>
            </a:endParaRPr>
          </a:p>
        </p:txBody>
      </p:sp>
      <p:sp>
        <p:nvSpPr>
          <p:cNvPr id="41156" name="Line 233"/>
          <p:cNvSpPr>
            <a:spLocks noChangeShapeType="1"/>
          </p:cNvSpPr>
          <p:nvPr/>
        </p:nvSpPr>
        <p:spPr bwMode="auto">
          <a:xfrm flipV="1">
            <a:off x="5940425" y="2897188"/>
            <a:ext cx="8382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 name="Slide Number Placeholder 1"/>
          <p:cNvSpPr>
            <a:spLocks noGrp="1"/>
          </p:cNvSpPr>
          <p:nvPr>
            <p:ph type="sldNum" sz="quarter" idx="10"/>
          </p:nvPr>
        </p:nvSpPr>
        <p:spPr/>
        <p:txBody>
          <a:bodyPr/>
          <a:lstStyle/>
          <a:p>
            <a:pPr>
              <a:defRPr/>
            </a:pPr>
            <a:fld id="{0B854C84-E766-4BEF-858F-6A21C442EB7B}" type="slidenum">
              <a:rPr lang="en-US" smtClean="0"/>
              <a:pPr>
                <a:defRPr/>
              </a:pPr>
              <a:t>26</a:t>
            </a:fld>
            <a:endParaRPr lang="en-US"/>
          </a:p>
        </p:txBody>
      </p:sp>
    </p:spTree>
    <p:extLst>
      <p:ext uri="{BB962C8B-B14F-4D97-AF65-F5344CB8AC3E}">
        <p14:creationId xmlns:p14="http://schemas.microsoft.com/office/powerpoint/2010/main" val="40268009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ext Box 2"/>
          <p:cNvSpPr txBox="1">
            <a:spLocks noChangeArrowheads="1"/>
          </p:cNvSpPr>
          <p:nvPr/>
        </p:nvSpPr>
        <p:spPr bwMode="auto">
          <a:xfrm>
            <a:off x="628650" y="1447800"/>
            <a:ext cx="8134350"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lnSpc>
                <a:spcPct val="130000"/>
              </a:lnSpc>
              <a:buFontTx/>
              <a:buAutoNum type="arabicPeriod"/>
            </a:pPr>
            <a:endParaRPr kumimoji="1" lang="en-US" sz="1800">
              <a:solidFill>
                <a:schemeClr val="tx1"/>
              </a:solidFill>
              <a:ea typeface="굴림" pitchFamily="34" charset="-127"/>
            </a:endParaRPr>
          </a:p>
        </p:txBody>
      </p:sp>
      <p:sp>
        <p:nvSpPr>
          <p:cNvPr id="41988" name="Rectangle 3"/>
          <p:cNvSpPr>
            <a:spLocks noChangeArrowheads="1"/>
          </p:cNvSpPr>
          <p:nvPr/>
        </p:nvSpPr>
        <p:spPr bwMode="auto">
          <a:xfrm>
            <a:off x="457200" y="2286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ko-KR" sz="2400" b="1">
                <a:solidFill>
                  <a:srgbClr val="000066"/>
                </a:solidFill>
                <a:ea typeface="굴림" pitchFamily="34" charset="-127"/>
                <a:sym typeface="Wingdings 2" pitchFamily="18" charset="2"/>
              </a:rPr>
              <a:t>Directional Relations</a:t>
            </a:r>
            <a:endParaRPr lang="en-US" altLang="ko-KR" sz="2400" b="1">
              <a:solidFill>
                <a:srgbClr val="000066"/>
              </a:solidFill>
              <a:ea typeface="굴림" pitchFamily="34" charset="-127"/>
            </a:endParaRPr>
          </a:p>
        </p:txBody>
      </p:sp>
      <p:sp>
        <p:nvSpPr>
          <p:cNvPr id="41989" name="Text Box 4"/>
          <p:cNvSpPr txBox="1">
            <a:spLocks noChangeArrowheads="1"/>
          </p:cNvSpPr>
          <p:nvPr/>
        </p:nvSpPr>
        <p:spPr bwMode="auto">
          <a:xfrm>
            <a:off x="457200" y="1676400"/>
            <a:ext cx="7772400"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spcBef>
                <a:spcPct val="50000"/>
              </a:spcBef>
              <a:buFontTx/>
              <a:buChar char="•"/>
            </a:pPr>
            <a:r>
              <a:rPr kumimoji="1" lang="en-US" altLang="ko-KR" b="1">
                <a:solidFill>
                  <a:srgbClr val="0000FF"/>
                </a:solidFill>
                <a:ea typeface="굴림" pitchFamily="34" charset="-127"/>
              </a:rPr>
              <a:t>Centrality</a:t>
            </a:r>
            <a:r>
              <a:rPr kumimoji="1" lang="en-US" altLang="ko-KR" b="1">
                <a:solidFill>
                  <a:schemeClr val="tx1"/>
                </a:solidFill>
                <a:ea typeface="굴림" pitchFamily="34" charset="-127"/>
              </a:rPr>
              <a:t> indices for directional relations generally focus on </a:t>
            </a:r>
            <a:r>
              <a:rPr kumimoji="1" lang="en-US" altLang="ko-KR" b="1">
                <a:solidFill>
                  <a:srgbClr val="FF0000"/>
                </a:solidFill>
                <a:ea typeface="굴림" pitchFamily="34" charset="-127"/>
              </a:rPr>
              <a:t>choices made</a:t>
            </a:r>
            <a:r>
              <a:rPr kumimoji="1" lang="en-US" altLang="ko-KR" b="1">
                <a:solidFill>
                  <a:schemeClr val="tx1"/>
                </a:solidFill>
                <a:ea typeface="굴림" pitchFamily="34" charset="-127"/>
              </a:rPr>
              <a:t>, while </a:t>
            </a:r>
            <a:r>
              <a:rPr kumimoji="1" lang="en-US" altLang="ko-KR" b="1">
                <a:solidFill>
                  <a:srgbClr val="0000FF"/>
                </a:solidFill>
                <a:ea typeface="굴림" pitchFamily="34" charset="-127"/>
              </a:rPr>
              <a:t>prestige indices</a:t>
            </a:r>
            <a:r>
              <a:rPr kumimoji="1" lang="en-US" altLang="ko-KR" b="1">
                <a:solidFill>
                  <a:schemeClr val="tx1"/>
                </a:solidFill>
                <a:ea typeface="굴림" pitchFamily="34" charset="-127"/>
              </a:rPr>
              <a:t> generally examine </a:t>
            </a:r>
            <a:r>
              <a:rPr kumimoji="1" lang="en-US" altLang="ko-KR" b="1">
                <a:solidFill>
                  <a:srgbClr val="0000FF"/>
                </a:solidFill>
                <a:ea typeface="굴림" pitchFamily="34" charset="-127"/>
              </a:rPr>
              <a:t>choices received</a:t>
            </a:r>
            <a:r>
              <a:rPr kumimoji="1" lang="en-US" altLang="ko-KR" b="1">
                <a:solidFill>
                  <a:schemeClr val="tx1"/>
                </a:solidFill>
                <a:ea typeface="굴림" pitchFamily="34" charset="-127"/>
              </a:rPr>
              <a:t>, both direct and indirect</a:t>
            </a:r>
          </a:p>
          <a:p>
            <a:pPr eaLnBrk="1" latinLnBrk="1" hangingPunct="1">
              <a:spcBef>
                <a:spcPct val="50000"/>
              </a:spcBef>
              <a:buFontTx/>
              <a:buChar char="•"/>
            </a:pPr>
            <a:endParaRPr kumimoji="1" lang="en-US" altLang="ko-KR">
              <a:solidFill>
                <a:schemeClr val="tx1"/>
              </a:solidFill>
              <a:ea typeface="굴림" pitchFamily="34" charset="-127"/>
            </a:endParaRPr>
          </a:p>
          <a:p>
            <a:pPr eaLnBrk="1" latinLnBrk="1" hangingPunct="1">
              <a:spcBef>
                <a:spcPct val="50000"/>
              </a:spcBef>
              <a:buFontTx/>
              <a:buChar char="•"/>
            </a:pPr>
            <a:r>
              <a:rPr kumimoji="1" lang="en-US" altLang="ko-KR">
                <a:solidFill>
                  <a:schemeClr val="tx1"/>
                </a:solidFill>
                <a:ea typeface="굴림" pitchFamily="34" charset="-127"/>
              </a:rPr>
              <a:t>Centrality (Degree and Closeness)</a:t>
            </a:r>
          </a:p>
          <a:p>
            <a:pPr eaLnBrk="1" latinLnBrk="1" hangingPunct="1">
              <a:spcBef>
                <a:spcPct val="50000"/>
              </a:spcBef>
              <a:buFontTx/>
              <a:buChar char="•"/>
            </a:pPr>
            <a:endParaRPr kumimoji="1" lang="en-US" altLang="ko-KR">
              <a:solidFill>
                <a:schemeClr val="tx1"/>
              </a:solidFill>
              <a:ea typeface="굴림" pitchFamily="34" charset="-127"/>
            </a:endParaRPr>
          </a:p>
          <a:p>
            <a:pPr eaLnBrk="1" latinLnBrk="1" hangingPunct="1">
              <a:spcBef>
                <a:spcPct val="50000"/>
              </a:spcBef>
              <a:buFontTx/>
              <a:buChar char="•"/>
            </a:pPr>
            <a:r>
              <a:rPr kumimoji="1" lang="en-US" altLang="ko-KR">
                <a:solidFill>
                  <a:schemeClr val="tx1"/>
                </a:solidFill>
                <a:ea typeface="굴림" pitchFamily="34" charset="-127"/>
              </a:rPr>
              <a:t>Prestige</a:t>
            </a:r>
            <a:endParaRPr kumimoji="1" lang="en-US">
              <a:solidFill>
                <a:schemeClr val="tx1"/>
              </a:solidFill>
              <a:ea typeface="굴림" pitchFamily="34" charset="-127"/>
            </a:endParaRPr>
          </a:p>
        </p:txBody>
      </p:sp>
      <p:sp>
        <p:nvSpPr>
          <p:cNvPr id="2" name="Slide Number Placeholder 1"/>
          <p:cNvSpPr>
            <a:spLocks noGrp="1"/>
          </p:cNvSpPr>
          <p:nvPr>
            <p:ph type="sldNum" sz="quarter" idx="10"/>
          </p:nvPr>
        </p:nvSpPr>
        <p:spPr/>
        <p:txBody>
          <a:bodyPr/>
          <a:lstStyle/>
          <a:p>
            <a:pPr>
              <a:defRPr/>
            </a:pPr>
            <a:fld id="{FDD2C297-BD22-4B51-A9B9-E734E070DB70}" type="slidenum">
              <a:rPr lang="en-US" smtClean="0"/>
              <a:pPr>
                <a:defRPr/>
              </a:pPr>
              <a:t>27</a:t>
            </a:fld>
            <a:endParaRPr lang="en-US"/>
          </a:p>
        </p:txBody>
      </p:sp>
    </p:spTree>
    <p:extLst>
      <p:ext uri="{BB962C8B-B14F-4D97-AF65-F5344CB8AC3E}">
        <p14:creationId xmlns:p14="http://schemas.microsoft.com/office/powerpoint/2010/main" val="18834827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ext Box 2"/>
          <p:cNvSpPr txBox="1">
            <a:spLocks noChangeArrowheads="1"/>
          </p:cNvSpPr>
          <p:nvPr/>
        </p:nvSpPr>
        <p:spPr bwMode="auto">
          <a:xfrm>
            <a:off x="628650" y="1447800"/>
            <a:ext cx="8134350"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lnSpc>
                <a:spcPct val="130000"/>
              </a:lnSpc>
              <a:buFontTx/>
              <a:buAutoNum type="arabicPeriod"/>
            </a:pPr>
            <a:endParaRPr kumimoji="1" lang="en-US" sz="1800">
              <a:solidFill>
                <a:schemeClr val="tx1"/>
              </a:solidFill>
              <a:ea typeface="굴림" pitchFamily="34" charset="-127"/>
            </a:endParaRPr>
          </a:p>
        </p:txBody>
      </p:sp>
      <p:sp>
        <p:nvSpPr>
          <p:cNvPr id="43012" name="Rectangle 3"/>
          <p:cNvSpPr>
            <a:spLocks noChangeArrowheads="1"/>
          </p:cNvSpPr>
          <p:nvPr/>
        </p:nvSpPr>
        <p:spPr bwMode="auto">
          <a:xfrm>
            <a:off x="457200" y="2286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ko-KR" sz="2400" b="1">
                <a:solidFill>
                  <a:srgbClr val="000066"/>
                </a:solidFill>
                <a:ea typeface="굴림" pitchFamily="34" charset="-127"/>
                <a:sym typeface="Wingdings 2" pitchFamily="18" charset="2"/>
              </a:rPr>
              <a:t>Centrality in directional relations</a:t>
            </a:r>
            <a:endParaRPr lang="en-US" altLang="ko-KR" sz="2400" b="1">
              <a:solidFill>
                <a:srgbClr val="000066"/>
              </a:solidFill>
              <a:ea typeface="굴림" pitchFamily="34" charset="-127"/>
            </a:endParaRPr>
          </a:p>
        </p:txBody>
      </p:sp>
      <p:sp>
        <p:nvSpPr>
          <p:cNvPr id="43013" name="Text Box 4"/>
          <p:cNvSpPr txBox="1">
            <a:spLocks noChangeArrowheads="1"/>
          </p:cNvSpPr>
          <p:nvPr/>
        </p:nvSpPr>
        <p:spPr bwMode="auto">
          <a:xfrm>
            <a:off x="685800" y="1676400"/>
            <a:ext cx="7772400" cy="3668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spcBef>
                <a:spcPct val="50000"/>
              </a:spcBef>
              <a:buFontTx/>
              <a:buChar char="•"/>
            </a:pPr>
            <a:r>
              <a:rPr kumimoji="1" lang="en-US" altLang="ko-KR" sz="1800" b="1">
                <a:solidFill>
                  <a:schemeClr val="tx1"/>
                </a:solidFill>
                <a:ea typeface="굴림" pitchFamily="34" charset="-127"/>
              </a:rPr>
              <a:t>Degree: Choices made </a:t>
            </a:r>
            <a:r>
              <a:rPr kumimoji="1" lang="en-US" altLang="ko-KR" sz="1800" b="1">
                <a:solidFill>
                  <a:schemeClr val="tx1"/>
                </a:solidFill>
                <a:ea typeface="굴림" pitchFamily="34" charset="-127"/>
                <a:sym typeface="Wingdings" pitchFamily="2" charset="2"/>
              </a:rPr>
              <a:t> take out-degree of each actor</a:t>
            </a:r>
          </a:p>
          <a:p>
            <a:pPr eaLnBrk="1" latinLnBrk="1" hangingPunct="1">
              <a:spcBef>
                <a:spcPct val="50000"/>
              </a:spcBef>
              <a:buFontTx/>
              <a:buChar char="•"/>
            </a:pPr>
            <a:endParaRPr kumimoji="1" lang="en-US" altLang="ko-KR" sz="1800" b="1">
              <a:solidFill>
                <a:schemeClr val="tx1"/>
              </a:solidFill>
              <a:ea typeface="굴림" pitchFamily="34" charset="-127"/>
              <a:sym typeface="Wingdings" pitchFamily="2" charset="2"/>
            </a:endParaRPr>
          </a:p>
          <a:p>
            <a:pPr eaLnBrk="1" latinLnBrk="1" hangingPunct="1">
              <a:spcBef>
                <a:spcPct val="50000"/>
              </a:spcBef>
              <a:buFontTx/>
              <a:buChar char="•"/>
            </a:pPr>
            <a:endParaRPr kumimoji="1" lang="en-US" altLang="ko-KR" sz="1800" b="1">
              <a:solidFill>
                <a:schemeClr val="tx1"/>
              </a:solidFill>
              <a:ea typeface="굴림" pitchFamily="34" charset="-127"/>
              <a:sym typeface="Wingdings" pitchFamily="2" charset="2"/>
            </a:endParaRPr>
          </a:p>
          <a:p>
            <a:pPr eaLnBrk="1" latinLnBrk="1" hangingPunct="1">
              <a:spcBef>
                <a:spcPct val="50000"/>
              </a:spcBef>
              <a:buFontTx/>
              <a:buChar char="•"/>
            </a:pPr>
            <a:endParaRPr kumimoji="1" lang="en-US" altLang="ko-KR" sz="1800" b="1">
              <a:solidFill>
                <a:schemeClr val="tx1"/>
              </a:solidFill>
              <a:ea typeface="굴림" pitchFamily="34" charset="-127"/>
              <a:sym typeface="Wingdings" pitchFamily="2" charset="2"/>
            </a:endParaRPr>
          </a:p>
          <a:p>
            <a:pPr eaLnBrk="1" latinLnBrk="1" hangingPunct="1">
              <a:spcBef>
                <a:spcPct val="50000"/>
              </a:spcBef>
              <a:buFontTx/>
              <a:buChar char="•"/>
            </a:pPr>
            <a:endParaRPr kumimoji="1" lang="en-US" altLang="ko-KR" sz="1800" b="1">
              <a:solidFill>
                <a:schemeClr val="tx1"/>
              </a:solidFill>
              <a:ea typeface="굴림" pitchFamily="34" charset="-127"/>
              <a:sym typeface="Wingdings" pitchFamily="2" charset="2"/>
            </a:endParaRPr>
          </a:p>
          <a:p>
            <a:pPr eaLnBrk="1" latinLnBrk="1" hangingPunct="1">
              <a:spcBef>
                <a:spcPct val="50000"/>
              </a:spcBef>
              <a:buFontTx/>
              <a:buChar char="•"/>
            </a:pPr>
            <a:r>
              <a:rPr kumimoji="1" lang="en-US" altLang="ko-KR" sz="1800" b="1">
                <a:solidFill>
                  <a:schemeClr val="tx1"/>
                </a:solidFill>
                <a:ea typeface="굴림" pitchFamily="34" charset="-127"/>
                <a:sym typeface="Wingdings" pitchFamily="2" charset="2"/>
              </a:rPr>
              <a:t>Group-level index in directional relation</a:t>
            </a:r>
          </a:p>
          <a:p>
            <a:pPr eaLnBrk="1" latinLnBrk="1" hangingPunct="1">
              <a:spcBef>
                <a:spcPct val="50000"/>
              </a:spcBef>
              <a:buFontTx/>
              <a:buChar char="•"/>
            </a:pPr>
            <a:endParaRPr kumimoji="1" lang="en-US" altLang="ko-KR" sz="1800" b="1">
              <a:solidFill>
                <a:schemeClr val="tx1"/>
              </a:solidFill>
              <a:ea typeface="굴림" pitchFamily="34" charset="-127"/>
              <a:sym typeface="Wingdings" pitchFamily="2" charset="2"/>
            </a:endParaRPr>
          </a:p>
          <a:p>
            <a:pPr eaLnBrk="1" latinLnBrk="1" hangingPunct="1">
              <a:spcBef>
                <a:spcPct val="50000"/>
              </a:spcBef>
              <a:buFontTx/>
              <a:buChar char="•"/>
            </a:pPr>
            <a:endParaRPr kumimoji="1" lang="en-US" altLang="ko-KR" sz="1800" b="1">
              <a:solidFill>
                <a:schemeClr val="tx1"/>
              </a:solidFill>
              <a:ea typeface="굴림" pitchFamily="34" charset="-127"/>
              <a:sym typeface="Wingdings" pitchFamily="2" charset="2"/>
            </a:endParaRPr>
          </a:p>
          <a:p>
            <a:pPr eaLnBrk="1" latinLnBrk="1" hangingPunct="1">
              <a:spcBef>
                <a:spcPct val="50000"/>
              </a:spcBef>
              <a:buFontTx/>
              <a:buChar char="•"/>
            </a:pPr>
            <a:endParaRPr kumimoji="1" lang="en-US" altLang="ko-KR" sz="1800" b="1">
              <a:solidFill>
                <a:schemeClr val="tx1"/>
              </a:solidFill>
              <a:ea typeface="굴림" pitchFamily="34" charset="-127"/>
              <a:sym typeface="Wingdings" pitchFamily="2" charset="2"/>
            </a:endParaRPr>
          </a:p>
        </p:txBody>
      </p:sp>
      <p:graphicFrame>
        <p:nvGraphicFramePr>
          <p:cNvPr id="43014" name="Object 5"/>
          <p:cNvGraphicFramePr>
            <a:graphicFrameLocks noChangeAspect="1"/>
          </p:cNvGraphicFramePr>
          <p:nvPr>
            <p:ph sz="half" idx="1"/>
          </p:nvPr>
        </p:nvGraphicFramePr>
        <p:xfrm>
          <a:off x="1219200" y="2255838"/>
          <a:ext cx="7467600" cy="1238250"/>
        </p:xfrm>
        <a:graphic>
          <a:graphicData uri="http://schemas.openxmlformats.org/presentationml/2006/ole">
            <mc:AlternateContent xmlns:mc="http://schemas.openxmlformats.org/markup-compatibility/2006">
              <mc:Choice xmlns:v="urn:schemas-microsoft-com:vml" Requires="v">
                <p:oleObj spid="_x0000_s26626" name="Equation" r:id="rId4" imgW="5626100" imgH="1041400" progId="Equation.DSMT4">
                  <p:embed/>
                </p:oleObj>
              </mc:Choice>
              <mc:Fallback>
                <p:oleObj name="Equation" r:id="rId4" imgW="5626100" imgH="10414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2255838"/>
                        <a:ext cx="7467600" cy="1238250"/>
                      </a:xfrm>
                      <a:prstGeom prst="rect">
                        <a:avLst/>
                      </a:prstGeom>
                      <a:solidFill>
                        <a:schemeClr val="bg1"/>
                      </a:solidFill>
                      <a:ln>
                        <a:noFill/>
                      </a:ln>
                      <a:effectLst/>
                      <a:extLs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5" name="Object 6"/>
          <p:cNvGraphicFramePr>
            <a:graphicFrameLocks noChangeAspect="1"/>
          </p:cNvGraphicFramePr>
          <p:nvPr>
            <p:ph sz="half" idx="2"/>
          </p:nvPr>
        </p:nvGraphicFramePr>
        <p:xfrm>
          <a:off x="1476375" y="4379913"/>
          <a:ext cx="3095625" cy="754062"/>
        </p:xfrm>
        <a:graphic>
          <a:graphicData uri="http://schemas.openxmlformats.org/presentationml/2006/ole">
            <mc:AlternateContent xmlns:mc="http://schemas.openxmlformats.org/markup-compatibility/2006">
              <mc:Choice xmlns:v="urn:schemas-microsoft-com:vml" Requires="v">
                <p:oleObj spid="_x0000_s26627" name="Equation" r:id="rId6" imgW="2057400" imgH="558720" progId="Equation.DSMT4">
                  <p:embed/>
                </p:oleObj>
              </mc:Choice>
              <mc:Fallback>
                <p:oleObj name="Equation" r:id="rId6" imgW="2057400" imgH="55872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76375" y="4379913"/>
                        <a:ext cx="3095625" cy="754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C2FFFFA8-C424-3D40-8C75-649CC0B3824F}" type="slidenum">
              <a:rPr lang="en-US" smtClean="0"/>
              <a:pPr/>
              <a:t>28</a:t>
            </a:fld>
            <a:endParaRPr lang="en-US" dirty="0"/>
          </a:p>
        </p:txBody>
      </p:sp>
    </p:spTree>
    <p:extLst>
      <p:ext uri="{BB962C8B-B14F-4D97-AF65-F5344CB8AC3E}">
        <p14:creationId xmlns:p14="http://schemas.microsoft.com/office/powerpoint/2010/main" val="1148011697"/>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ext Box 2"/>
          <p:cNvSpPr txBox="1">
            <a:spLocks noChangeArrowheads="1"/>
          </p:cNvSpPr>
          <p:nvPr/>
        </p:nvSpPr>
        <p:spPr bwMode="auto">
          <a:xfrm>
            <a:off x="628650" y="1447800"/>
            <a:ext cx="8134350"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lnSpc>
                <a:spcPct val="130000"/>
              </a:lnSpc>
              <a:buFontTx/>
              <a:buAutoNum type="arabicPeriod"/>
            </a:pPr>
            <a:endParaRPr kumimoji="1" lang="en-US" sz="1800">
              <a:solidFill>
                <a:schemeClr val="tx1"/>
              </a:solidFill>
              <a:ea typeface="굴림" pitchFamily="34" charset="-127"/>
            </a:endParaRPr>
          </a:p>
        </p:txBody>
      </p:sp>
      <p:sp>
        <p:nvSpPr>
          <p:cNvPr id="44036" name="Rectangle 3"/>
          <p:cNvSpPr>
            <a:spLocks noChangeArrowheads="1"/>
          </p:cNvSpPr>
          <p:nvPr/>
        </p:nvSpPr>
        <p:spPr bwMode="auto">
          <a:xfrm>
            <a:off x="457200" y="2286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ko-KR" sz="2400" b="1">
                <a:solidFill>
                  <a:srgbClr val="000066"/>
                </a:solidFill>
                <a:ea typeface="굴림" pitchFamily="34" charset="-127"/>
                <a:sym typeface="Wingdings 2" pitchFamily="18" charset="2"/>
              </a:rPr>
              <a:t>Centrality in directional relations</a:t>
            </a:r>
            <a:endParaRPr lang="en-US" altLang="ko-KR" sz="2400" b="1">
              <a:solidFill>
                <a:srgbClr val="000066"/>
              </a:solidFill>
              <a:ea typeface="굴림" pitchFamily="34" charset="-127"/>
            </a:endParaRPr>
          </a:p>
        </p:txBody>
      </p:sp>
      <p:sp>
        <p:nvSpPr>
          <p:cNvPr id="44037" name="Text Box 4"/>
          <p:cNvSpPr txBox="1">
            <a:spLocks noChangeArrowheads="1"/>
          </p:cNvSpPr>
          <p:nvPr/>
        </p:nvSpPr>
        <p:spPr bwMode="auto">
          <a:xfrm>
            <a:off x="381000" y="1447800"/>
            <a:ext cx="7772400" cy="5043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spcBef>
                <a:spcPct val="50000"/>
              </a:spcBef>
              <a:buFontTx/>
              <a:buChar char="•"/>
            </a:pPr>
            <a:r>
              <a:rPr kumimoji="1" lang="en-US" altLang="ko-KR" sz="1800" b="1">
                <a:solidFill>
                  <a:schemeClr val="tx1"/>
                </a:solidFill>
                <a:ea typeface="굴림" pitchFamily="34" charset="-127"/>
              </a:rPr>
              <a:t>Closeness: Choices made </a:t>
            </a:r>
            <a:r>
              <a:rPr kumimoji="1" lang="en-US" altLang="ko-KR" sz="1800" b="1">
                <a:solidFill>
                  <a:schemeClr val="tx1"/>
                </a:solidFill>
                <a:ea typeface="굴림" pitchFamily="34" charset="-127"/>
                <a:sym typeface="Wingdings" pitchFamily="2" charset="2"/>
              </a:rPr>
              <a:t> Geodesics are not the same between two actors due to the directional relation</a:t>
            </a:r>
          </a:p>
          <a:p>
            <a:pPr eaLnBrk="1" latinLnBrk="1" hangingPunct="1">
              <a:spcBef>
                <a:spcPct val="50000"/>
              </a:spcBef>
              <a:buFontTx/>
              <a:buChar char="•"/>
            </a:pPr>
            <a:endParaRPr kumimoji="1" lang="en-US" altLang="ko-KR" sz="1800" b="1">
              <a:solidFill>
                <a:schemeClr val="tx1"/>
              </a:solidFill>
              <a:ea typeface="굴림" pitchFamily="34" charset="-127"/>
              <a:sym typeface="Wingdings" pitchFamily="2" charset="2"/>
            </a:endParaRPr>
          </a:p>
          <a:p>
            <a:pPr eaLnBrk="1" latinLnBrk="1" hangingPunct="1">
              <a:spcBef>
                <a:spcPct val="50000"/>
              </a:spcBef>
              <a:buFontTx/>
              <a:buChar char="•"/>
            </a:pPr>
            <a:endParaRPr kumimoji="1" lang="en-US" altLang="ko-KR" sz="1800" b="1">
              <a:solidFill>
                <a:schemeClr val="tx1"/>
              </a:solidFill>
              <a:ea typeface="굴림" pitchFamily="34" charset="-127"/>
              <a:sym typeface="Wingdings" pitchFamily="2" charset="2"/>
            </a:endParaRPr>
          </a:p>
          <a:p>
            <a:pPr eaLnBrk="1" latinLnBrk="1" hangingPunct="1">
              <a:spcBef>
                <a:spcPct val="50000"/>
              </a:spcBef>
              <a:buFontTx/>
              <a:buChar char="•"/>
            </a:pPr>
            <a:endParaRPr kumimoji="1" lang="en-US" altLang="ko-KR" sz="1800" b="1">
              <a:solidFill>
                <a:schemeClr val="tx1"/>
              </a:solidFill>
              <a:ea typeface="굴림" pitchFamily="34" charset="-127"/>
              <a:sym typeface="Wingdings" pitchFamily="2" charset="2"/>
            </a:endParaRPr>
          </a:p>
          <a:p>
            <a:pPr eaLnBrk="1" latinLnBrk="1" hangingPunct="1">
              <a:spcBef>
                <a:spcPct val="50000"/>
              </a:spcBef>
              <a:buFontTx/>
              <a:buChar char="•"/>
            </a:pPr>
            <a:endParaRPr kumimoji="1" lang="en-US" altLang="ko-KR" sz="1800" b="1">
              <a:solidFill>
                <a:schemeClr val="tx1"/>
              </a:solidFill>
              <a:ea typeface="굴림" pitchFamily="34" charset="-127"/>
              <a:sym typeface="Wingdings" pitchFamily="2" charset="2"/>
            </a:endParaRPr>
          </a:p>
          <a:p>
            <a:pPr eaLnBrk="1" latinLnBrk="1" hangingPunct="1">
              <a:spcBef>
                <a:spcPct val="50000"/>
              </a:spcBef>
            </a:pPr>
            <a:r>
              <a:rPr kumimoji="1" lang="en-US" altLang="ko-KR" sz="1800">
                <a:solidFill>
                  <a:schemeClr val="tx1"/>
                </a:solidFill>
                <a:ea typeface="굴림" pitchFamily="34" charset="-127"/>
                <a:sym typeface="Wingdings" pitchFamily="2" charset="2"/>
              </a:rPr>
              <a:t>	- Drop Isolates to remedy distance gets infinite</a:t>
            </a:r>
            <a:endParaRPr kumimoji="1" lang="en-US" altLang="ko-KR" sz="1800" b="1">
              <a:solidFill>
                <a:schemeClr val="tx1"/>
              </a:solidFill>
              <a:ea typeface="굴림" pitchFamily="34" charset="-127"/>
              <a:sym typeface="Wingdings" pitchFamily="2" charset="2"/>
            </a:endParaRPr>
          </a:p>
          <a:p>
            <a:pPr eaLnBrk="1" latinLnBrk="1" hangingPunct="1">
              <a:spcBef>
                <a:spcPct val="50000"/>
              </a:spcBef>
              <a:buFontTx/>
              <a:buChar char="•"/>
            </a:pPr>
            <a:r>
              <a:rPr kumimoji="1" lang="en-US" altLang="ko-KR" sz="1800" b="1">
                <a:solidFill>
                  <a:schemeClr val="tx1"/>
                </a:solidFill>
                <a:ea typeface="굴림" pitchFamily="34" charset="-127"/>
                <a:sym typeface="Wingdings" pitchFamily="2" charset="2"/>
              </a:rPr>
              <a:t>Group-level index in directional relation</a:t>
            </a:r>
          </a:p>
          <a:p>
            <a:pPr eaLnBrk="1" latinLnBrk="1" hangingPunct="1">
              <a:spcBef>
                <a:spcPct val="50000"/>
              </a:spcBef>
            </a:pPr>
            <a:r>
              <a:rPr kumimoji="1" lang="en-US" altLang="ko-KR" sz="1800">
                <a:solidFill>
                  <a:schemeClr val="tx1"/>
                </a:solidFill>
                <a:ea typeface="굴림" pitchFamily="34" charset="-127"/>
              </a:rPr>
              <a:t>	Not founded the denominator</a:t>
            </a:r>
          </a:p>
          <a:p>
            <a:pPr eaLnBrk="1" latinLnBrk="1" hangingPunct="1">
              <a:spcBef>
                <a:spcPct val="50000"/>
              </a:spcBef>
              <a:buFontTx/>
              <a:buChar char="•"/>
            </a:pPr>
            <a:r>
              <a:rPr kumimoji="1" lang="en-US" altLang="ko-KR" sz="1800" b="1">
                <a:solidFill>
                  <a:schemeClr val="tx1"/>
                </a:solidFill>
                <a:ea typeface="굴림" pitchFamily="34" charset="-127"/>
                <a:sym typeface="Wingdings" pitchFamily="2" charset="2"/>
              </a:rPr>
              <a:t>Others (Betweenness and Information)</a:t>
            </a:r>
          </a:p>
          <a:p>
            <a:pPr eaLnBrk="1" latinLnBrk="1" hangingPunct="1">
              <a:spcBef>
                <a:spcPct val="50000"/>
              </a:spcBef>
            </a:pPr>
            <a:r>
              <a:rPr kumimoji="1" lang="en-US" altLang="ko-KR" sz="1800">
                <a:solidFill>
                  <a:schemeClr val="tx1"/>
                </a:solidFill>
                <a:ea typeface="굴림" pitchFamily="34" charset="-127"/>
              </a:rPr>
              <a:t>	Generalization problem </a:t>
            </a:r>
            <a:r>
              <a:rPr kumimoji="1" lang="en-US" altLang="ko-KR" sz="1800">
                <a:solidFill>
                  <a:schemeClr val="tx1"/>
                </a:solidFill>
                <a:ea typeface="굴림" pitchFamily="34" charset="-127"/>
                <a:sym typeface="Wingdings" pitchFamily="2" charset="2"/>
              </a:rPr>
              <a:t> Degree and Closeness are recommended to use</a:t>
            </a:r>
            <a:endParaRPr kumimoji="1" lang="en-US" sz="1800">
              <a:solidFill>
                <a:schemeClr val="tx1"/>
              </a:solidFill>
              <a:ea typeface="굴림" pitchFamily="34" charset="-127"/>
            </a:endParaRPr>
          </a:p>
          <a:p>
            <a:pPr eaLnBrk="1" latinLnBrk="1" hangingPunct="1">
              <a:spcBef>
                <a:spcPct val="50000"/>
              </a:spcBef>
            </a:pPr>
            <a:endParaRPr kumimoji="1" lang="en-US" sz="1800">
              <a:solidFill>
                <a:schemeClr val="tx1"/>
              </a:solidFill>
              <a:ea typeface="굴림" pitchFamily="34" charset="-127"/>
            </a:endParaRPr>
          </a:p>
        </p:txBody>
      </p:sp>
      <p:graphicFrame>
        <p:nvGraphicFramePr>
          <p:cNvPr id="44038" name="Object 5"/>
          <p:cNvGraphicFramePr>
            <a:graphicFrameLocks noChangeAspect="1"/>
          </p:cNvGraphicFramePr>
          <p:nvPr>
            <p:ph sz="half" idx="1"/>
          </p:nvPr>
        </p:nvGraphicFramePr>
        <p:xfrm>
          <a:off x="457200" y="2286000"/>
          <a:ext cx="8189913" cy="1273175"/>
        </p:xfrm>
        <a:graphic>
          <a:graphicData uri="http://schemas.openxmlformats.org/presentationml/2006/ole">
            <mc:AlternateContent xmlns:mc="http://schemas.openxmlformats.org/markup-compatibility/2006">
              <mc:Choice xmlns:v="urn:schemas-microsoft-com:vml" Requires="v">
                <p:oleObj spid="_x0000_s27650" name="Equation" r:id="rId4" imgW="6438900" imgH="1117600" progId="Equation.DSMT4">
                  <p:embed/>
                </p:oleObj>
              </mc:Choice>
              <mc:Fallback>
                <p:oleObj name="Equation" r:id="rId4" imgW="6438900" imgH="1117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286000"/>
                        <a:ext cx="8189913" cy="1273175"/>
                      </a:xfrm>
                      <a:prstGeom prst="rect">
                        <a:avLst/>
                      </a:prstGeom>
                      <a:solidFill>
                        <a:schemeClr val="bg1"/>
                      </a:solidFill>
                      <a:ln>
                        <a:noFill/>
                      </a:ln>
                      <a:effectLst/>
                      <a:extLs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C2FFFFA8-C424-3D40-8C75-649CC0B3824F}" type="slidenum">
              <a:rPr lang="en-US" smtClean="0"/>
              <a:pPr/>
              <a:t>29</a:t>
            </a:fld>
            <a:endParaRPr lang="en-US" dirty="0"/>
          </a:p>
        </p:txBody>
      </p:sp>
    </p:spTree>
    <p:extLst>
      <p:ext uri="{BB962C8B-B14F-4D97-AF65-F5344CB8AC3E}">
        <p14:creationId xmlns:p14="http://schemas.microsoft.com/office/powerpoint/2010/main" val="190112940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2"/>
          <p:cNvSpPr txBox="1">
            <a:spLocks noChangeArrowheads="1"/>
          </p:cNvSpPr>
          <p:nvPr/>
        </p:nvSpPr>
        <p:spPr bwMode="auto">
          <a:xfrm>
            <a:off x="533400" y="1035908"/>
            <a:ext cx="8001000" cy="517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rgbClr val="000000"/>
                </a:solidFill>
                <a:latin typeface="Arial" charset="0"/>
              </a:defRPr>
            </a:lvl1pPr>
            <a:lvl2pPr marL="800100" indent="-342900">
              <a:defRPr sz="2000">
                <a:solidFill>
                  <a:srgbClr val="000000"/>
                </a:solidFill>
                <a:latin typeface="Arial" charset="0"/>
              </a:defRPr>
            </a:lvl2pPr>
            <a:lvl3pPr marL="1257300" indent="-3429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lnSpc>
                <a:spcPct val="130000"/>
              </a:lnSpc>
              <a:buFontTx/>
              <a:buAutoNum type="arabicPeriod"/>
            </a:pPr>
            <a:r>
              <a:rPr kumimoji="1" lang="en-US" altLang="ko-KR" sz="1600" b="1" dirty="0">
                <a:solidFill>
                  <a:schemeClr val="tx1"/>
                </a:solidFill>
                <a:ea typeface="굴림" pitchFamily="34" charset="-127"/>
              </a:rPr>
              <a:t>The identification of the “most important” actors in a social network</a:t>
            </a:r>
          </a:p>
          <a:p>
            <a:pPr lvl="1" eaLnBrk="1" latinLnBrk="1" hangingPunct="1">
              <a:lnSpc>
                <a:spcPct val="130000"/>
              </a:lnSpc>
              <a:buFontTx/>
              <a:buChar char="•"/>
            </a:pPr>
            <a:r>
              <a:rPr kumimoji="1" lang="en-US" altLang="ko-KR" sz="1600" dirty="0">
                <a:solidFill>
                  <a:schemeClr val="tx1"/>
                </a:solidFill>
                <a:ea typeface="굴림" pitchFamily="34" charset="-127"/>
              </a:rPr>
              <a:t>A variety of measures – “actor location” in a social network</a:t>
            </a:r>
          </a:p>
          <a:p>
            <a:pPr lvl="2" eaLnBrk="1" latinLnBrk="1" hangingPunct="1">
              <a:lnSpc>
                <a:spcPct val="130000"/>
              </a:lnSpc>
            </a:pPr>
            <a:r>
              <a:rPr kumimoji="1" lang="en-US" altLang="ko-KR" sz="1600" dirty="0">
                <a:solidFill>
                  <a:schemeClr val="tx1"/>
                </a:solidFill>
                <a:ea typeface="굴림" pitchFamily="34" charset="-127"/>
              </a:rPr>
              <a:t>(Degree, Closeness, </a:t>
            </a:r>
            <a:r>
              <a:rPr kumimoji="1" lang="en-US" altLang="ko-KR" sz="1600" dirty="0" err="1">
                <a:solidFill>
                  <a:schemeClr val="tx1"/>
                </a:solidFill>
                <a:ea typeface="굴림" pitchFamily="34" charset="-127"/>
              </a:rPr>
              <a:t>Betweenness</a:t>
            </a:r>
            <a:r>
              <a:rPr kumimoji="1" lang="en-US" altLang="ko-KR" sz="1600" dirty="0">
                <a:solidFill>
                  <a:schemeClr val="tx1"/>
                </a:solidFill>
                <a:ea typeface="굴림" pitchFamily="34" charset="-127"/>
              </a:rPr>
              <a:t>, Information, Rank)</a:t>
            </a:r>
          </a:p>
          <a:p>
            <a:pPr lvl="1" eaLnBrk="1" latinLnBrk="1" hangingPunct="1">
              <a:lnSpc>
                <a:spcPct val="130000"/>
              </a:lnSpc>
              <a:buFontTx/>
              <a:buChar char="•"/>
            </a:pPr>
            <a:r>
              <a:rPr kumimoji="1" lang="en-US" altLang="ko-KR" sz="1600" dirty="0">
                <a:solidFill>
                  <a:schemeClr val="tx1"/>
                </a:solidFill>
                <a:ea typeface="굴림" pitchFamily="34" charset="-127"/>
              </a:rPr>
              <a:t>Quantifying measures : </a:t>
            </a:r>
          </a:p>
          <a:p>
            <a:pPr lvl="1" eaLnBrk="1" latinLnBrk="1" hangingPunct="1">
              <a:lnSpc>
                <a:spcPct val="130000"/>
              </a:lnSpc>
            </a:pPr>
            <a:r>
              <a:rPr kumimoji="1" lang="en-US" altLang="ko-KR" sz="1600" dirty="0">
                <a:solidFill>
                  <a:schemeClr val="tx1"/>
                </a:solidFill>
                <a:ea typeface="굴림" pitchFamily="34" charset="-127"/>
              </a:rPr>
              <a:t>		Actor indices as the prominence in a network </a:t>
            </a:r>
          </a:p>
          <a:p>
            <a:pPr lvl="1" eaLnBrk="1" latinLnBrk="1" hangingPunct="1">
              <a:lnSpc>
                <a:spcPct val="130000"/>
              </a:lnSpc>
            </a:pPr>
            <a:r>
              <a:rPr kumimoji="1" lang="en-US" altLang="ko-KR" sz="1600" dirty="0">
                <a:solidFill>
                  <a:schemeClr val="tx1"/>
                </a:solidFill>
                <a:ea typeface="굴림" pitchFamily="34" charset="-127"/>
              </a:rPr>
              <a:t>	  Group-level index “Aggregation across actors” </a:t>
            </a:r>
          </a:p>
          <a:p>
            <a:pPr lvl="1" eaLnBrk="1" latinLnBrk="1" hangingPunct="1">
              <a:lnSpc>
                <a:spcPct val="130000"/>
              </a:lnSpc>
              <a:buFontTx/>
              <a:buChar char="•"/>
            </a:pPr>
            <a:r>
              <a:rPr kumimoji="1" lang="en-US" altLang="ko-KR" sz="1600" dirty="0">
                <a:solidFill>
                  <a:schemeClr val="tx1"/>
                </a:solidFill>
                <a:ea typeface="굴림" pitchFamily="34" charset="-127"/>
              </a:rPr>
              <a:t>Relations: directional and non-directional </a:t>
            </a:r>
          </a:p>
          <a:p>
            <a:pPr lvl="2" eaLnBrk="1" latinLnBrk="1" hangingPunct="1">
              <a:lnSpc>
                <a:spcPct val="130000"/>
              </a:lnSpc>
              <a:buFont typeface="Arial" charset="0"/>
              <a:buChar char="―"/>
            </a:pPr>
            <a:r>
              <a:rPr kumimoji="1" lang="en-US" altLang="ko-KR" sz="1600" dirty="0">
                <a:solidFill>
                  <a:schemeClr val="tx1"/>
                </a:solidFill>
                <a:ea typeface="굴림" pitchFamily="34" charset="-127"/>
              </a:rPr>
              <a:t>Centrality : Dichotomous relations</a:t>
            </a:r>
          </a:p>
          <a:p>
            <a:pPr lvl="2" eaLnBrk="1" latinLnBrk="1" hangingPunct="1">
              <a:lnSpc>
                <a:spcPct val="130000"/>
              </a:lnSpc>
              <a:buFont typeface="Arial" charset="0"/>
              <a:buChar char="―"/>
            </a:pPr>
            <a:r>
              <a:rPr kumimoji="1" lang="en-US" altLang="ko-KR" sz="1600" dirty="0">
                <a:solidFill>
                  <a:schemeClr val="tx1"/>
                </a:solidFill>
                <a:ea typeface="굴림" pitchFamily="34" charset="-127"/>
              </a:rPr>
              <a:t>Prestige : choices received</a:t>
            </a:r>
          </a:p>
          <a:p>
            <a:pPr eaLnBrk="1" latinLnBrk="1" hangingPunct="1">
              <a:lnSpc>
                <a:spcPct val="130000"/>
              </a:lnSpc>
            </a:pPr>
            <a:endParaRPr kumimoji="1" lang="en-US" altLang="ko-KR" sz="1600" dirty="0">
              <a:solidFill>
                <a:schemeClr val="tx1"/>
              </a:solidFill>
              <a:ea typeface="굴림" pitchFamily="34" charset="-127"/>
            </a:endParaRPr>
          </a:p>
          <a:p>
            <a:pPr eaLnBrk="1" latinLnBrk="1" hangingPunct="1">
              <a:lnSpc>
                <a:spcPct val="130000"/>
              </a:lnSpc>
            </a:pPr>
            <a:r>
              <a:rPr kumimoji="1" lang="en-US" altLang="ko-KR" sz="1600" b="1" dirty="0">
                <a:solidFill>
                  <a:schemeClr val="tx1"/>
                </a:solidFill>
                <a:ea typeface="굴림" pitchFamily="34" charset="-127"/>
              </a:rPr>
              <a:t>2. Framework of quantifying prominence </a:t>
            </a:r>
          </a:p>
          <a:p>
            <a:pPr lvl="1" eaLnBrk="1" latinLnBrk="1" hangingPunct="1">
              <a:lnSpc>
                <a:spcPct val="130000"/>
              </a:lnSpc>
              <a:buFontTx/>
              <a:buChar char="•"/>
            </a:pPr>
            <a:r>
              <a:rPr kumimoji="1" lang="en-US" altLang="ko-KR" sz="1600" b="1" dirty="0">
                <a:solidFill>
                  <a:schemeClr val="tx1"/>
                </a:solidFill>
                <a:ea typeface="굴림" pitchFamily="34" charset="-127"/>
              </a:rPr>
              <a:t>	</a:t>
            </a:r>
            <a:r>
              <a:rPr kumimoji="1" lang="en-US" altLang="ko-KR" sz="1600" dirty="0">
                <a:solidFill>
                  <a:schemeClr val="tx1"/>
                </a:solidFill>
                <a:ea typeface="굴림" pitchFamily="34" charset="-127"/>
              </a:rPr>
              <a:t>To define at the level of the individual actor</a:t>
            </a:r>
          </a:p>
          <a:p>
            <a:pPr lvl="1" eaLnBrk="1" latinLnBrk="1" hangingPunct="1">
              <a:lnSpc>
                <a:spcPct val="130000"/>
              </a:lnSpc>
              <a:buFontTx/>
              <a:buChar char="•"/>
            </a:pPr>
            <a:r>
              <a:rPr kumimoji="1" lang="en-US" altLang="ko-KR" sz="1600" dirty="0">
                <a:solidFill>
                  <a:schemeClr val="tx1"/>
                </a:solidFill>
                <a:ea typeface="굴림" pitchFamily="34" charset="-127"/>
              </a:rPr>
              <a:t>	To aggregate over all actors to obtain a group level measure</a:t>
            </a:r>
          </a:p>
          <a:p>
            <a:pPr lvl="1" eaLnBrk="1" latinLnBrk="1" hangingPunct="1">
              <a:lnSpc>
                <a:spcPct val="130000"/>
              </a:lnSpc>
              <a:buFontTx/>
              <a:buChar char="•"/>
            </a:pPr>
            <a:endParaRPr kumimoji="1" lang="en-US" altLang="ko-KR" sz="1600" dirty="0">
              <a:solidFill>
                <a:schemeClr val="tx1"/>
              </a:solidFill>
              <a:ea typeface="굴림" pitchFamily="34" charset="-127"/>
            </a:endParaRPr>
          </a:p>
          <a:p>
            <a:pPr eaLnBrk="1" latinLnBrk="1" hangingPunct="1">
              <a:lnSpc>
                <a:spcPct val="130000"/>
              </a:lnSpc>
            </a:pPr>
            <a:r>
              <a:rPr kumimoji="1" lang="en-US" altLang="ko-KR" sz="1600" b="1" dirty="0">
                <a:solidFill>
                  <a:schemeClr val="tx1"/>
                </a:solidFill>
                <a:ea typeface="굴림" pitchFamily="34" charset="-127"/>
              </a:rPr>
              <a:t>3. Notions are based on substantive theory and use graph theory to be quantified </a:t>
            </a:r>
          </a:p>
        </p:txBody>
      </p:sp>
      <p:sp>
        <p:nvSpPr>
          <p:cNvPr id="17412" name="Rectangle 3"/>
          <p:cNvSpPr>
            <a:spLocks noChangeArrowheads="1"/>
          </p:cNvSpPr>
          <p:nvPr/>
        </p:nvSpPr>
        <p:spPr bwMode="auto">
          <a:xfrm>
            <a:off x="419100" y="117389"/>
            <a:ext cx="8229600" cy="747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ko-KR" sz="2400" b="1" dirty="0">
                <a:solidFill>
                  <a:srgbClr val="000066"/>
                </a:solidFill>
                <a:ea typeface="굴림" pitchFamily="34" charset="-127"/>
              </a:rPr>
              <a:t>Introduction</a:t>
            </a:r>
          </a:p>
        </p:txBody>
      </p:sp>
      <p:sp>
        <p:nvSpPr>
          <p:cNvPr id="2" name="Slide Number Placeholder 1"/>
          <p:cNvSpPr>
            <a:spLocks noGrp="1"/>
          </p:cNvSpPr>
          <p:nvPr>
            <p:ph type="sldNum" sz="quarter" idx="10"/>
          </p:nvPr>
        </p:nvSpPr>
        <p:spPr/>
        <p:txBody>
          <a:bodyPr/>
          <a:lstStyle/>
          <a:p>
            <a:pPr>
              <a:defRPr/>
            </a:pPr>
            <a:fld id="{FDD2C297-BD22-4B51-A9B9-E734E070DB70}" type="slidenum">
              <a:rPr lang="en-US" smtClean="0"/>
              <a:pPr>
                <a:defRPr/>
              </a:pPr>
              <a:t>3</a:t>
            </a:fld>
            <a:endParaRPr lang="en-US"/>
          </a:p>
        </p:txBody>
      </p:sp>
    </p:spTree>
    <p:extLst>
      <p:ext uri="{BB962C8B-B14F-4D97-AF65-F5344CB8AC3E}">
        <p14:creationId xmlns:p14="http://schemas.microsoft.com/office/powerpoint/2010/main" val="35622344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Text Box 2"/>
          <p:cNvSpPr txBox="1">
            <a:spLocks noChangeArrowheads="1"/>
          </p:cNvSpPr>
          <p:nvPr/>
        </p:nvSpPr>
        <p:spPr bwMode="auto">
          <a:xfrm>
            <a:off x="628650" y="1447800"/>
            <a:ext cx="8134350"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lnSpc>
                <a:spcPct val="130000"/>
              </a:lnSpc>
              <a:buFontTx/>
              <a:buAutoNum type="arabicPeriod"/>
            </a:pPr>
            <a:endParaRPr kumimoji="1" lang="en-US" sz="1800">
              <a:solidFill>
                <a:schemeClr val="tx1"/>
              </a:solidFill>
              <a:ea typeface="굴림" pitchFamily="34" charset="-127"/>
            </a:endParaRPr>
          </a:p>
        </p:txBody>
      </p:sp>
      <p:sp>
        <p:nvSpPr>
          <p:cNvPr id="45060" name="Rectangle 3"/>
          <p:cNvSpPr>
            <a:spLocks noChangeArrowheads="1"/>
          </p:cNvSpPr>
          <p:nvPr/>
        </p:nvSpPr>
        <p:spPr bwMode="auto">
          <a:xfrm>
            <a:off x="457200" y="2286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ko-KR" sz="2400" b="1">
                <a:solidFill>
                  <a:srgbClr val="000066"/>
                </a:solidFill>
                <a:ea typeface="굴림" pitchFamily="34" charset="-127"/>
                <a:sym typeface="Wingdings 2" pitchFamily="18" charset="2"/>
              </a:rPr>
              <a:t>Prestige</a:t>
            </a:r>
            <a:endParaRPr lang="en-US" altLang="ko-KR" sz="2400" b="1">
              <a:solidFill>
                <a:srgbClr val="000066"/>
              </a:solidFill>
              <a:ea typeface="굴림" pitchFamily="34" charset="-127"/>
            </a:endParaRPr>
          </a:p>
        </p:txBody>
      </p:sp>
      <p:sp>
        <p:nvSpPr>
          <p:cNvPr id="45061" name="Text Box 4"/>
          <p:cNvSpPr txBox="1">
            <a:spLocks noChangeArrowheads="1"/>
          </p:cNvSpPr>
          <p:nvPr/>
        </p:nvSpPr>
        <p:spPr bwMode="auto">
          <a:xfrm>
            <a:off x="533400" y="1752600"/>
            <a:ext cx="777240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spcBef>
                <a:spcPct val="50000"/>
              </a:spcBef>
              <a:buFontTx/>
              <a:buChar char="•"/>
            </a:pPr>
            <a:r>
              <a:rPr kumimoji="1" lang="en-US" altLang="ko-KR">
                <a:solidFill>
                  <a:schemeClr val="tx1"/>
                </a:solidFill>
                <a:ea typeface="굴림" pitchFamily="34" charset="-127"/>
              </a:rPr>
              <a:t>All interested are </a:t>
            </a:r>
            <a:r>
              <a:rPr kumimoji="1" lang="en-US" altLang="ko-KR">
                <a:solidFill>
                  <a:srgbClr val="FF0000"/>
                </a:solidFill>
                <a:ea typeface="굴림" pitchFamily="34" charset="-127"/>
              </a:rPr>
              <a:t>choices received</a:t>
            </a:r>
            <a:r>
              <a:rPr kumimoji="1" lang="en-US" altLang="ko-KR">
                <a:solidFill>
                  <a:schemeClr val="tx1"/>
                </a:solidFill>
                <a:ea typeface="굴림" pitchFamily="34" charset="-127"/>
              </a:rPr>
              <a:t> (in-degree) in directional relations</a:t>
            </a:r>
          </a:p>
          <a:p>
            <a:pPr eaLnBrk="1" latinLnBrk="1" hangingPunct="1">
              <a:spcBef>
                <a:spcPct val="50000"/>
              </a:spcBef>
              <a:buFontTx/>
              <a:buChar char="•"/>
            </a:pPr>
            <a:r>
              <a:rPr kumimoji="1" lang="en-US" altLang="ko-KR">
                <a:solidFill>
                  <a:schemeClr val="tx1"/>
                </a:solidFill>
                <a:ea typeface="굴림" pitchFamily="34" charset="-127"/>
              </a:rPr>
              <a:t>More focus on individual actors</a:t>
            </a:r>
          </a:p>
          <a:p>
            <a:pPr eaLnBrk="1" latinLnBrk="1" hangingPunct="1">
              <a:spcBef>
                <a:spcPct val="50000"/>
              </a:spcBef>
              <a:buFontTx/>
              <a:buChar char="•"/>
            </a:pPr>
            <a:r>
              <a:rPr kumimoji="1" lang="en-US" altLang="ko-KR">
                <a:solidFill>
                  <a:schemeClr val="tx1"/>
                </a:solidFill>
                <a:ea typeface="굴림" pitchFamily="34" charset="-127"/>
              </a:rPr>
              <a:t>Degree Prestige</a:t>
            </a:r>
          </a:p>
          <a:p>
            <a:pPr eaLnBrk="1" latinLnBrk="1" hangingPunct="1">
              <a:spcBef>
                <a:spcPct val="50000"/>
              </a:spcBef>
              <a:buFontTx/>
              <a:buChar char="•"/>
            </a:pPr>
            <a:r>
              <a:rPr kumimoji="1" lang="en-US" altLang="ko-KR">
                <a:solidFill>
                  <a:schemeClr val="tx1"/>
                </a:solidFill>
                <a:ea typeface="굴림" pitchFamily="34" charset="-127"/>
              </a:rPr>
              <a:t>Proximity Prestige</a:t>
            </a:r>
          </a:p>
          <a:p>
            <a:pPr eaLnBrk="1" latinLnBrk="1" hangingPunct="1">
              <a:spcBef>
                <a:spcPct val="50000"/>
              </a:spcBef>
              <a:buFontTx/>
              <a:buChar char="•"/>
            </a:pPr>
            <a:endParaRPr kumimoji="1" lang="en-US">
              <a:solidFill>
                <a:schemeClr val="tx1"/>
              </a:solidFill>
              <a:ea typeface="굴림" pitchFamily="34" charset="-127"/>
            </a:endParaRPr>
          </a:p>
        </p:txBody>
      </p:sp>
      <p:sp>
        <p:nvSpPr>
          <p:cNvPr id="2" name="Slide Number Placeholder 1"/>
          <p:cNvSpPr>
            <a:spLocks noGrp="1"/>
          </p:cNvSpPr>
          <p:nvPr>
            <p:ph type="sldNum" sz="quarter" idx="10"/>
          </p:nvPr>
        </p:nvSpPr>
        <p:spPr/>
        <p:txBody>
          <a:bodyPr/>
          <a:lstStyle/>
          <a:p>
            <a:pPr>
              <a:defRPr/>
            </a:pPr>
            <a:fld id="{FDD2C297-BD22-4B51-A9B9-E734E070DB70}" type="slidenum">
              <a:rPr lang="en-US" smtClean="0"/>
              <a:pPr>
                <a:defRPr/>
              </a:pPr>
              <a:t>30</a:t>
            </a:fld>
            <a:endParaRPr lang="en-US"/>
          </a:p>
        </p:txBody>
      </p:sp>
    </p:spTree>
    <p:extLst>
      <p:ext uri="{BB962C8B-B14F-4D97-AF65-F5344CB8AC3E}">
        <p14:creationId xmlns:p14="http://schemas.microsoft.com/office/powerpoint/2010/main" val="27536604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ext Box 2"/>
          <p:cNvSpPr txBox="1">
            <a:spLocks noChangeArrowheads="1"/>
          </p:cNvSpPr>
          <p:nvPr/>
        </p:nvSpPr>
        <p:spPr bwMode="auto">
          <a:xfrm>
            <a:off x="628650" y="1447800"/>
            <a:ext cx="8134350"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lnSpc>
                <a:spcPct val="130000"/>
              </a:lnSpc>
              <a:buFontTx/>
              <a:buAutoNum type="arabicPeriod"/>
            </a:pPr>
            <a:endParaRPr kumimoji="1" lang="en-US" sz="1800">
              <a:solidFill>
                <a:schemeClr val="tx1"/>
              </a:solidFill>
              <a:ea typeface="굴림" pitchFamily="34" charset="-127"/>
            </a:endParaRPr>
          </a:p>
        </p:txBody>
      </p:sp>
      <p:sp>
        <p:nvSpPr>
          <p:cNvPr id="46084" name="Rectangle 3"/>
          <p:cNvSpPr>
            <a:spLocks noChangeArrowheads="1"/>
          </p:cNvSpPr>
          <p:nvPr/>
        </p:nvSpPr>
        <p:spPr bwMode="auto">
          <a:xfrm>
            <a:off x="457200" y="2286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ko-KR" sz="2400" b="1">
                <a:solidFill>
                  <a:srgbClr val="000066"/>
                </a:solidFill>
                <a:ea typeface="굴림" pitchFamily="34" charset="-127"/>
                <a:sym typeface="Wingdings 2" pitchFamily="18" charset="2"/>
              </a:rPr>
              <a:t>Degree Prestige</a:t>
            </a:r>
            <a:endParaRPr lang="en-US" altLang="ko-KR" sz="2400" b="1">
              <a:solidFill>
                <a:srgbClr val="000066"/>
              </a:solidFill>
              <a:ea typeface="굴림" pitchFamily="34" charset="-127"/>
            </a:endParaRPr>
          </a:p>
        </p:txBody>
      </p:sp>
      <p:sp>
        <p:nvSpPr>
          <p:cNvPr id="46085" name="Text Box 4"/>
          <p:cNvSpPr txBox="1">
            <a:spLocks noChangeArrowheads="1"/>
          </p:cNvSpPr>
          <p:nvPr/>
        </p:nvSpPr>
        <p:spPr bwMode="auto">
          <a:xfrm>
            <a:off x="685800" y="1711325"/>
            <a:ext cx="77724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spcBef>
                <a:spcPct val="50000"/>
              </a:spcBef>
              <a:buFontTx/>
              <a:buChar char="•"/>
            </a:pPr>
            <a:r>
              <a:rPr kumimoji="1" lang="en-US" altLang="ko-KR">
                <a:solidFill>
                  <a:schemeClr val="tx1"/>
                </a:solidFill>
                <a:ea typeface="굴림" pitchFamily="34" charset="-127"/>
              </a:rPr>
              <a:t>The simplest actor-level measure of prestige (in-degree)</a:t>
            </a:r>
          </a:p>
          <a:p>
            <a:pPr eaLnBrk="1" latinLnBrk="1" hangingPunct="1">
              <a:spcBef>
                <a:spcPct val="50000"/>
              </a:spcBef>
              <a:buFontTx/>
              <a:buChar char="•"/>
            </a:pPr>
            <a:r>
              <a:rPr kumimoji="1" lang="en-US" altLang="ko-KR">
                <a:solidFill>
                  <a:schemeClr val="tx1"/>
                </a:solidFill>
                <a:ea typeface="굴림" pitchFamily="34" charset="-127"/>
              </a:rPr>
              <a:t>The idea is that actors who are prestigious tend to receive many nominations or choices </a:t>
            </a:r>
          </a:p>
          <a:p>
            <a:pPr eaLnBrk="1" latinLnBrk="1" hangingPunct="1">
              <a:spcBef>
                <a:spcPct val="50000"/>
              </a:spcBef>
              <a:buFontTx/>
              <a:buChar char="•"/>
            </a:pPr>
            <a:endParaRPr kumimoji="1" lang="en-US">
              <a:solidFill>
                <a:schemeClr val="tx1"/>
              </a:solidFill>
              <a:ea typeface="굴림" pitchFamily="34" charset="-127"/>
            </a:endParaRPr>
          </a:p>
        </p:txBody>
      </p:sp>
      <p:graphicFrame>
        <p:nvGraphicFramePr>
          <p:cNvPr id="46086" name="Object 5"/>
          <p:cNvGraphicFramePr>
            <a:graphicFrameLocks noChangeAspect="1"/>
          </p:cNvGraphicFramePr>
          <p:nvPr>
            <p:ph/>
          </p:nvPr>
        </p:nvGraphicFramePr>
        <p:xfrm>
          <a:off x="1143000" y="3352800"/>
          <a:ext cx="6686550" cy="2097088"/>
        </p:xfrm>
        <a:graphic>
          <a:graphicData uri="http://schemas.openxmlformats.org/presentationml/2006/ole">
            <mc:AlternateContent xmlns:mc="http://schemas.openxmlformats.org/markup-compatibility/2006">
              <mc:Choice xmlns:v="urn:schemas-microsoft-com:vml" Requires="v">
                <p:oleObj spid="_x0000_s28674" name="Equation" r:id="rId4" imgW="4368800" imgH="1574800" progId="Equation.DSMT4">
                  <p:embed/>
                </p:oleObj>
              </mc:Choice>
              <mc:Fallback>
                <p:oleObj name="Equation" r:id="rId4" imgW="4368800" imgH="1574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3352800"/>
                        <a:ext cx="6686550" cy="2097088"/>
                      </a:xfrm>
                      <a:prstGeom prst="rect">
                        <a:avLst/>
                      </a:prstGeom>
                      <a:solidFill>
                        <a:schemeClr val="bg1"/>
                      </a:solidFill>
                      <a:ln>
                        <a:noFill/>
                      </a:ln>
                      <a:effectLst/>
                      <a:extLs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0"/>
          </p:nvPr>
        </p:nvSpPr>
        <p:spPr/>
        <p:txBody>
          <a:bodyPr/>
          <a:lstStyle/>
          <a:p>
            <a:pPr>
              <a:defRPr/>
            </a:pPr>
            <a:fld id="{FDD2C297-BD22-4B51-A9B9-E734E070DB70}" type="slidenum">
              <a:rPr lang="en-US" smtClean="0"/>
              <a:pPr>
                <a:defRPr/>
              </a:pPr>
              <a:t>31</a:t>
            </a:fld>
            <a:endParaRPr lang="en-US"/>
          </a:p>
        </p:txBody>
      </p:sp>
    </p:spTree>
    <p:extLst>
      <p:ext uri="{BB962C8B-B14F-4D97-AF65-F5344CB8AC3E}">
        <p14:creationId xmlns:p14="http://schemas.microsoft.com/office/powerpoint/2010/main" val="32236301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Text Box 2"/>
          <p:cNvSpPr txBox="1">
            <a:spLocks noChangeArrowheads="1"/>
          </p:cNvSpPr>
          <p:nvPr/>
        </p:nvSpPr>
        <p:spPr bwMode="auto">
          <a:xfrm>
            <a:off x="628650" y="1447800"/>
            <a:ext cx="8134350"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lnSpc>
                <a:spcPct val="130000"/>
              </a:lnSpc>
              <a:buFontTx/>
              <a:buAutoNum type="arabicPeriod"/>
            </a:pPr>
            <a:endParaRPr kumimoji="1" lang="en-US" sz="1800">
              <a:solidFill>
                <a:schemeClr val="tx1"/>
              </a:solidFill>
              <a:ea typeface="굴림" pitchFamily="34" charset="-127"/>
            </a:endParaRPr>
          </a:p>
        </p:txBody>
      </p:sp>
      <p:sp>
        <p:nvSpPr>
          <p:cNvPr id="47108" name="Rectangle 3"/>
          <p:cNvSpPr>
            <a:spLocks noChangeArrowheads="1"/>
          </p:cNvSpPr>
          <p:nvPr/>
        </p:nvSpPr>
        <p:spPr bwMode="auto">
          <a:xfrm>
            <a:off x="457200" y="2286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ko-KR" sz="2400" b="1">
                <a:solidFill>
                  <a:srgbClr val="000066"/>
                </a:solidFill>
                <a:ea typeface="굴림" pitchFamily="34" charset="-127"/>
                <a:sym typeface="Wingdings 2" pitchFamily="18" charset="2"/>
              </a:rPr>
              <a:t>Proximity Prestige</a:t>
            </a:r>
            <a:endParaRPr lang="en-US" altLang="ko-KR" sz="2400" b="1">
              <a:solidFill>
                <a:srgbClr val="000066"/>
              </a:solidFill>
              <a:ea typeface="굴림" pitchFamily="34" charset="-127"/>
            </a:endParaRPr>
          </a:p>
        </p:txBody>
      </p:sp>
      <p:sp>
        <p:nvSpPr>
          <p:cNvPr id="47109" name="Text Box 4"/>
          <p:cNvSpPr txBox="1">
            <a:spLocks noChangeArrowheads="1"/>
          </p:cNvSpPr>
          <p:nvPr/>
        </p:nvSpPr>
        <p:spPr bwMode="auto">
          <a:xfrm>
            <a:off x="685800" y="1711325"/>
            <a:ext cx="7772400" cy="329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spcBef>
                <a:spcPct val="50000"/>
              </a:spcBef>
              <a:buFontTx/>
              <a:buChar char="•"/>
            </a:pPr>
            <a:r>
              <a:rPr kumimoji="1" lang="en-US" altLang="ko-KR">
                <a:solidFill>
                  <a:schemeClr val="tx1"/>
                </a:solidFill>
                <a:ea typeface="굴림" pitchFamily="34" charset="-127"/>
              </a:rPr>
              <a:t>Degree prestige only counts actors who are adjacent to actor I</a:t>
            </a:r>
          </a:p>
          <a:p>
            <a:pPr eaLnBrk="1" latinLnBrk="1" hangingPunct="1">
              <a:spcBef>
                <a:spcPct val="50000"/>
              </a:spcBef>
              <a:buFontTx/>
              <a:buChar char="•"/>
            </a:pPr>
            <a:r>
              <a:rPr kumimoji="1" lang="en-US" altLang="ko-KR" b="1">
                <a:solidFill>
                  <a:schemeClr val="tx1"/>
                </a:solidFill>
                <a:ea typeface="굴림" pitchFamily="34" charset="-127"/>
              </a:rPr>
              <a:t>Influence domain of actor </a:t>
            </a:r>
            <a:r>
              <a:rPr kumimoji="1" lang="en-US" altLang="ko-KR" b="1" i="1">
                <a:solidFill>
                  <a:schemeClr val="tx1"/>
                </a:solidFill>
                <a:ea typeface="굴림" pitchFamily="34" charset="-127"/>
              </a:rPr>
              <a:t>i</a:t>
            </a:r>
            <a:r>
              <a:rPr kumimoji="1" lang="en-US" altLang="ko-KR" b="1">
                <a:solidFill>
                  <a:schemeClr val="tx1"/>
                </a:solidFill>
                <a:ea typeface="굴림" pitchFamily="34" charset="-127"/>
              </a:rPr>
              <a:t>: Reachability</a:t>
            </a:r>
          </a:p>
          <a:p>
            <a:pPr eaLnBrk="1" latinLnBrk="1" hangingPunct="1">
              <a:spcBef>
                <a:spcPct val="50000"/>
              </a:spcBef>
            </a:pPr>
            <a:r>
              <a:rPr kumimoji="1" lang="en-US" altLang="ko-KR">
                <a:solidFill>
                  <a:schemeClr val="tx1"/>
                </a:solidFill>
                <a:ea typeface="굴림" pitchFamily="34" charset="-127"/>
              </a:rPr>
              <a:t>	- the set of actors who are both directly and indirectly linked to actor </a:t>
            </a:r>
            <a:r>
              <a:rPr kumimoji="1" lang="en-US" altLang="ko-KR" i="1">
                <a:solidFill>
                  <a:schemeClr val="tx1"/>
                </a:solidFill>
                <a:ea typeface="굴림" pitchFamily="34" charset="-127"/>
              </a:rPr>
              <a:t>j</a:t>
            </a:r>
          </a:p>
          <a:p>
            <a:pPr eaLnBrk="1" latinLnBrk="1" hangingPunct="1">
              <a:spcBef>
                <a:spcPct val="50000"/>
              </a:spcBef>
            </a:pPr>
            <a:r>
              <a:rPr kumimoji="1" lang="en-US" altLang="ko-KR" i="1">
                <a:solidFill>
                  <a:schemeClr val="tx1"/>
                </a:solidFill>
                <a:ea typeface="굴림" pitchFamily="34" charset="-127"/>
              </a:rPr>
              <a:t>	- </a:t>
            </a:r>
            <a:r>
              <a:rPr kumimoji="1" lang="en-US" altLang="ko-KR">
                <a:solidFill>
                  <a:schemeClr val="tx1"/>
                </a:solidFill>
                <a:ea typeface="굴림" pitchFamily="34" charset="-127"/>
              </a:rPr>
              <a:t>consists of all actors whose entries in the jth column of the distance matrix or the reachability matrix </a:t>
            </a:r>
          </a:p>
          <a:p>
            <a:pPr eaLnBrk="1" latinLnBrk="1" hangingPunct="1">
              <a:spcBef>
                <a:spcPct val="50000"/>
              </a:spcBef>
              <a:buFontTx/>
              <a:buChar char="•"/>
            </a:pPr>
            <a:r>
              <a:rPr kumimoji="1" lang="en-US" altLang="ko-KR">
                <a:solidFill>
                  <a:schemeClr val="tx1"/>
                </a:solidFill>
                <a:ea typeface="굴림" pitchFamily="34" charset="-127"/>
              </a:rPr>
              <a:t>Example)</a:t>
            </a:r>
          </a:p>
          <a:p>
            <a:pPr eaLnBrk="1" latinLnBrk="1" hangingPunct="1">
              <a:spcBef>
                <a:spcPct val="50000"/>
              </a:spcBef>
              <a:buFontTx/>
              <a:buChar char="•"/>
            </a:pPr>
            <a:endParaRPr kumimoji="1" lang="en-US">
              <a:solidFill>
                <a:schemeClr val="tx1"/>
              </a:solidFill>
              <a:ea typeface="굴림" pitchFamily="34" charset="-127"/>
            </a:endParaRPr>
          </a:p>
        </p:txBody>
      </p:sp>
      <p:graphicFrame>
        <p:nvGraphicFramePr>
          <p:cNvPr id="271404" name="Group 44"/>
          <p:cNvGraphicFramePr>
            <a:graphicFrameLocks noGrp="1"/>
          </p:cNvGraphicFramePr>
          <p:nvPr>
            <p:ph/>
          </p:nvPr>
        </p:nvGraphicFramePr>
        <p:xfrm>
          <a:off x="4333875" y="4922838"/>
          <a:ext cx="2403475" cy="1249361"/>
        </p:xfrm>
        <a:graphic>
          <a:graphicData uri="http://schemas.openxmlformats.org/drawingml/2006/table">
            <a:tbl>
              <a:tblPr/>
              <a:tblGrid>
                <a:gridCol w="601663"/>
                <a:gridCol w="600075"/>
                <a:gridCol w="601662"/>
                <a:gridCol w="600075"/>
              </a:tblGrid>
              <a:tr h="312737">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200" b="0" i="0" u="none" strike="noStrike" cap="none" normalizeH="0" baseline="0" smtClean="0">
                          <a:ln>
                            <a:noFill/>
                          </a:ln>
                          <a:solidFill>
                            <a:srgbClr val="000000"/>
                          </a:solidFill>
                          <a:effectLst/>
                          <a:latin typeface="Arial" charset="0"/>
                          <a:ea typeface="굴림" pitchFamily="34" charset="-127"/>
                        </a:rPr>
                        <a:t>0</a:t>
                      </a:r>
                      <a:endParaRPr kumimoji="0" lang="en-US" sz="1200" b="0" i="0" u="none" strike="noStrike" cap="none" normalizeH="0" baseline="0" smtClean="0">
                        <a:ln>
                          <a:noFill/>
                        </a:ln>
                        <a:solidFill>
                          <a:srgbClr val="000000"/>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200" b="0" i="0" u="none" strike="noStrike" cap="none" normalizeH="0" baseline="0" smtClean="0">
                          <a:ln>
                            <a:noFill/>
                          </a:ln>
                          <a:solidFill>
                            <a:srgbClr val="000000"/>
                          </a:solidFill>
                          <a:effectLst/>
                          <a:latin typeface="Arial" charset="0"/>
                          <a:ea typeface="굴림" pitchFamily="34" charset="-127"/>
                        </a:rPr>
                        <a:t>1</a:t>
                      </a:r>
                      <a:endParaRPr kumimoji="0" lang="en-US" sz="1200" b="0" i="0" u="none" strike="noStrike" cap="none" normalizeH="0" baseline="0" smtClean="0">
                        <a:ln>
                          <a:noFill/>
                        </a:ln>
                        <a:solidFill>
                          <a:srgbClr val="00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200" b="0" i="0" u="none" strike="noStrike" cap="none" normalizeH="0" baseline="0" smtClean="0">
                          <a:ln>
                            <a:noFill/>
                          </a:ln>
                          <a:solidFill>
                            <a:srgbClr val="000000"/>
                          </a:solidFill>
                          <a:effectLst/>
                          <a:latin typeface="Arial" charset="0"/>
                          <a:ea typeface="굴림" pitchFamily="34" charset="-127"/>
                        </a:rPr>
                        <a:t>1</a:t>
                      </a:r>
                      <a:endParaRPr kumimoji="0" lang="en-US" sz="1200" b="0" i="0" u="none" strike="noStrike" cap="none" normalizeH="0" baseline="0" smtClean="0">
                        <a:ln>
                          <a:noFill/>
                        </a:ln>
                        <a:solidFill>
                          <a:srgbClr val="00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200" b="0" i="0" u="none" strike="noStrike" cap="none" normalizeH="0" baseline="0" smtClean="0">
                          <a:ln>
                            <a:noFill/>
                          </a:ln>
                          <a:solidFill>
                            <a:srgbClr val="000000"/>
                          </a:solidFill>
                          <a:effectLst/>
                          <a:latin typeface="Arial" charset="0"/>
                          <a:ea typeface="굴림" pitchFamily="34" charset="-127"/>
                        </a:rPr>
                        <a:t>1</a:t>
                      </a:r>
                      <a:endParaRPr kumimoji="0" lang="en-US" sz="1200" b="0" i="0" u="none" strike="noStrike" cap="none" normalizeH="0" baseline="0" smtClean="0">
                        <a:ln>
                          <a:noFill/>
                        </a:ln>
                        <a:solidFill>
                          <a:srgbClr val="00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7">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200" b="0" i="0" u="none" strike="noStrike" cap="none" normalizeH="0" baseline="0" smtClean="0">
                          <a:ln>
                            <a:noFill/>
                          </a:ln>
                          <a:solidFill>
                            <a:srgbClr val="000000"/>
                          </a:solidFill>
                          <a:effectLst/>
                          <a:latin typeface="Arial" charset="0"/>
                          <a:ea typeface="굴림" pitchFamily="34" charset="-127"/>
                        </a:rPr>
                        <a:t>0</a:t>
                      </a:r>
                      <a:endParaRPr kumimoji="0" lang="en-US" sz="1200" b="0" i="0" u="none" strike="noStrike" cap="none" normalizeH="0" baseline="0" smtClean="0">
                        <a:ln>
                          <a:noFill/>
                        </a:ln>
                        <a:solidFill>
                          <a:srgbClr val="000000"/>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200" b="0" i="0" u="none" strike="noStrike" cap="none" normalizeH="0" baseline="0" smtClean="0">
                          <a:ln>
                            <a:noFill/>
                          </a:ln>
                          <a:solidFill>
                            <a:srgbClr val="000000"/>
                          </a:solidFill>
                          <a:effectLst/>
                          <a:latin typeface="Arial" charset="0"/>
                          <a:ea typeface="굴림" pitchFamily="34" charset="-127"/>
                        </a:rPr>
                        <a:t>0</a:t>
                      </a:r>
                      <a:endParaRPr kumimoji="0" lang="en-US" sz="1200" b="0" i="0" u="none" strike="noStrike" cap="none" normalizeH="0" baseline="0" smtClean="0">
                        <a:ln>
                          <a:noFill/>
                        </a:ln>
                        <a:solidFill>
                          <a:srgbClr val="00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200" b="0" i="0" u="none" strike="noStrike" cap="none" normalizeH="0" baseline="0" smtClean="0">
                          <a:ln>
                            <a:noFill/>
                          </a:ln>
                          <a:solidFill>
                            <a:srgbClr val="000000"/>
                          </a:solidFill>
                          <a:effectLst/>
                          <a:latin typeface="Arial" charset="0"/>
                          <a:ea typeface="굴림" pitchFamily="34" charset="-127"/>
                        </a:rPr>
                        <a:t>1</a:t>
                      </a:r>
                      <a:endParaRPr kumimoji="0" lang="en-US" sz="1200" b="0" i="0" u="none" strike="noStrike" cap="none" normalizeH="0" baseline="0" smtClean="0">
                        <a:ln>
                          <a:noFill/>
                        </a:ln>
                        <a:solidFill>
                          <a:srgbClr val="00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200" b="0" i="0" u="none" strike="noStrike" cap="none" normalizeH="0" baseline="0" smtClean="0">
                          <a:ln>
                            <a:noFill/>
                          </a:ln>
                          <a:solidFill>
                            <a:srgbClr val="000000"/>
                          </a:solidFill>
                          <a:effectLst/>
                          <a:latin typeface="Arial" charset="0"/>
                          <a:ea typeface="굴림" pitchFamily="34" charset="-127"/>
                        </a:rPr>
                        <a:t>1</a:t>
                      </a:r>
                      <a:endParaRPr kumimoji="0" lang="en-US" sz="1200" b="0" i="0" u="none" strike="noStrike" cap="none" normalizeH="0" baseline="0" smtClean="0">
                        <a:ln>
                          <a:noFill/>
                        </a:ln>
                        <a:solidFill>
                          <a:srgbClr val="00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1150">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200" b="0" i="0" u="none" strike="noStrike" cap="none" normalizeH="0" baseline="0" smtClean="0">
                          <a:ln>
                            <a:noFill/>
                          </a:ln>
                          <a:solidFill>
                            <a:srgbClr val="000000"/>
                          </a:solidFill>
                          <a:effectLst/>
                          <a:latin typeface="Arial" charset="0"/>
                          <a:ea typeface="굴림" pitchFamily="34" charset="-127"/>
                        </a:rPr>
                        <a:t>0</a:t>
                      </a:r>
                      <a:endParaRPr kumimoji="0" lang="en-US" sz="1200" b="0" i="0" u="none" strike="noStrike" cap="none" normalizeH="0" baseline="0" smtClean="0">
                        <a:ln>
                          <a:noFill/>
                        </a:ln>
                        <a:solidFill>
                          <a:srgbClr val="000000"/>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200" b="0" i="0" u="none" strike="noStrike" cap="none" normalizeH="0" baseline="0" smtClean="0">
                          <a:ln>
                            <a:noFill/>
                          </a:ln>
                          <a:solidFill>
                            <a:srgbClr val="000000"/>
                          </a:solidFill>
                          <a:effectLst/>
                          <a:latin typeface="Arial" charset="0"/>
                          <a:ea typeface="굴림" pitchFamily="34" charset="-127"/>
                        </a:rPr>
                        <a:t>0</a:t>
                      </a:r>
                      <a:endParaRPr kumimoji="0" lang="en-US" sz="1200" b="0" i="0" u="none" strike="noStrike" cap="none" normalizeH="0" baseline="0" smtClean="0">
                        <a:ln>
                          <a:noFill/>
                        </a:ln>
                        <a:solidFill>
                          <a:srgbClr val="00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200" b="0" i="0" u="none" strike="noStrike" cap="none" normalizeH="0" baseline="0" smtClean="0">
                          <a:ln>
                            <a:noFill/>
                          </a:ln>
                          <a:solidFill>
                            <a:srgbClr val="000000"/>
                          </a:solidFill>
                          <a:effectLst/>
                          <a:latin typeface="Arial" charset="0"/>
                          <a:ea typeface="굴림" pitchFamily="34" charset="-127"/>
                        </a:rPr>
                        <a:t>0</a:t>
                      </a:r>
                      <a:endParaRPr kumimoji="0" lang="en-US" sz="1200" b="0" i="0" u="none" strike="noStrike" cap="none" normalizeH="0" baseline="0" smtClean="0">
                        <a:ln>
                          <a:noFill/>
                        </a:ln>
                        <a:solidFill>
                          <a:srgbClr val="00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200" b="0" i="0" u="none" strike="noStrike" cap="none" normalizeH="0" baseline="0" smtClean="0">
                          <a:ln>
                            <a:noFill/>
                          </a:ln>
                          <a:solidFill>
                            <a:srgbClr val="000000"/>
                          </a:solidFill>
                          <a:effectLst/>
                          <a:latin typeface="Arial" charset="0"/>
                          <a:ea typeface="굴림" pitchFamily="34" charset="-127"/>
                        </a:rPr>
                        <a:t>0</a:t>
                      </a:r>
                      <a:endParaRPr kumimoji="0" lang="en-US" sz="1200" b="0" i="0" u="none" strike="noStrike" cap="none" normalizeH="0" baseline="0" smtClean="0">
                        <a:ln>
                          <a:noFill/>
                        </a:ln>
                        <a:solidFill>
                          <a:srgbClr val="00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7">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200" b="0" i="0" u="none" strike="noStrike" cap="none" normalizeH="0" baseline="0" smtClean="0">
                          <a:ln>
                            <a:noFill/>
                          </a:ln>
                          <a:solidFill>
                            <a:srgbClr val="000000"/>
                          </a:solidFill>
                          <a:effectLst/>
                          <a:latin typeface="Arial" charset="0"/>
                          <a:ea typeface="굴림" pitchFamily="34" charset="-127"/>
                        </a:rPr>
                        <a:t>0</a:t>
                      </a:r>
                      <a:endParaRPr kumimoji="0" lang="en-US" sz="1200" b="0" i="0" u="none" strike="noStrike" cap="none" normalizeH="0" baseline="0" smtClean="0">
                        <a:ln>
                          <a:noFill/>
                        </a:ln>
                        <a:solidFill>
                          <a:srgbClr val="000000"/>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200" b="0" i="0" u="none" strike="noStrike" cap="none" normalizeH="0" baseline="0" smtClean="0">
                          <a:ln>
                            <a:noFill/>
                          </a:ln>
                          <a:solidFill>
                            <a:srgbClr val="000000"/>
                          </a:solidFill>
                          <a:effectLst/>
                          <a:latin typeface="Arial" charset="0"/>
                          <a:ea typeface="굴림" pitchFamily="34" charset="-127"/>
                        </a:rPr>
                        <a:t>0</a:t>
                      </a:r>
                      <a:endParaRPr kumimoji="0" lang="en-US" sz="1200" b="0" i="0" u="none" strike="noStrike" cap="none" normalizeH="0" baseline="0" smtClean="0">
                        <a:ln>
                          <a:noFill/>
                        </a:ln>
                        <a:solidFill>
                          <a:srgbClr val="00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200" b="0" i="0" u="none" strike="noStrike" cap="none" normalizeH="0" baseline="0" smtClean="0">
                          <a:ln>
                            <a:noFill/>
                          </a:ln>
                          <a:solidFill>
                            <a:srgbClr val="000000"/>
                          </a:solidFill>
                          <a:effectLst/>
                          <a:latin typeface="Arial" charset="0"/>
                          <a:ea typeface="굴림" pitchFamily="34" charset="-127"/>
                        </a:rPr>
                        <a:t>1</a:t>
                      </a:r>
                      <a:endParaRPr kumimoji="0" lang="en-US" sz="1200" b="0" i="0" u="none" strike="noStrike" cap="none" normalizeH="0" baseline="0" smtClean="0">
                        <a:ln>
                          <a:noFill/>
                        </a:ln>
                        <a:solidFill>
                          <a:srgbClr val="00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200" b="0" i="0" u="none" strike="noStrike" cap="none" normalizeH="0" baseline="0" smtClean="0">
                          <a:ln>
                            <a:noFill/>
                          </a:ln>
                          <a:solidFill>
                            <a:srgbClr val="000000"/>
                          </a:solidFill>
                          <a:effectLst/>
                          <a:latin typeface="Arial" charset="0"/>
                          <a:ea typeface="굴림" pitchFamily="34" charset="-127"/>
                        </a:rPr>
                        <a:t>0</a:t>
                      </a:r>
                      <a:endParaRPr kumimoji="0" lang="en-US" sz="1200" b="0" i="0" u="none" strike="noStrike" cap="none" normalizeH="0" baseline="0" smtClean="0">
                        <a:ln>
                          <a:noFill/>
                        </a:ln>
                        <a:solidFill>
                          <a:srgbClr val="00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7137" name="Oval 32"/>
          <p:cNvSpPr>
            <a:spLocks noChangeArrowheads="1"/>
          </p:cNvSpPr>
          <p:nvPr/>
        </p:nvSpPr>
        <p:spPr bwMode="auto">
          <a:xfrm>
            <a:off x="1981200" y="5562600"/>
            <a:ext cx="152400" cy="152400"/>
          </a:xfrm>
          <a:prstGeom prst="ellipse">
            <a:avLst/>
          </a:prstGeom>
          <a:solidFill>
            <a:schemeClr val="tx1"/>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7138" name="Oval 33"/>
          <p:cNvSpPr>
            <a:spLocks noChangeArrowheads="1"/>
          </p:cNvSpPr>
          <p:nvPr/>
        </p:nvSpPr>
        <p:spPr bwMode="auto">
          <a:xfrm>
            <a:off x="2514600" y="5181600"/>
            <a:ext cx="152400" cy="152400"/>
          </a:xfrm>
          <a:prstGeom prst="ellipse">
            <a:avLst/>
          </a:prstGeom>
          <a:solidFill>
            <a:schemeClr val="tx1"/>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7139" name="Oval 34"/>
          <p:cNvSpPr>
            <a:spLocks noChangeArrowheads="1"/>
          </p:cNvSpPr>
          <p:nvPr/>
        </p:nvSpPr>
        <p:spPr bwMode="auto">
          <a:xfrm>
            <a:off x="3124200" y="5029200"/>
            <a:ext cx="152400" cy="152400"/>
          </a:xfrm>
          <a:prstGeom prst="ellipse">
            <a:avLst/>
          </a:prstGeom>
          <a:solidFill>
            <a:schemeClr val="tx1"/>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7140" name="Oval 35"/>
          <p:cNvSpPr>
            <a:spLocks noChangeArrowheads="1"/>
          </p:cNvSpPr>
          <p:nvPr/>
        </p:nvSpPr>
        <p:spPr bwMode="auto">
          <a:xfrm>
            <a:off x="3124200" y="5791200"/>
            <a:ext cx="152400" cy="152400"/>
          </a:xfrm>
          <a:prstGeom prst="ellipse">
            <a:avLst/>
          </a:prstGeom>
          <a:solidFill>
            <a:schemeClr val="tx1"/>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7141" name="Line 36"/>
          <p:cNvSpPr>
            <a:spLocks noChangeShapeType="1"/>
          </p:cNvSpPr>
          <p:nvPr/>
        </p:nvSpPr>
        <p:spPr bwMode="auto">
          <a:xfrm flipV="1">
            <a:off x="2057400" y="5334000"/>
            <a:ext cx="4572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47142" name="Line 37"/>
          <p:cNvSpPr>
            <a:spLocks noChangeShapeType="1"/>
          </p:cNvSpPr>
          <p:nvPr/>
        </p:nvSpPr>
        <p:spPr bwMode="auto">
          <a:xfrm flipV="1">
            <a:off x="2590800" y="5105400"/>
            <a:ext cx="5334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47143" name="Line 38"/>
          <p:cNvSpPr>
            <a:spLocks noChangeShapeType="1"/>
          </p:cNvSpPr>
          <p:nvPr/>
        </p:nvSpPr>
        <p:spPr bwMode="auto">
          <a:xfrm flipH="1" flipV="1">
            <a:off x="3200400" y="518160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47144" name="Line 39"/>
          <p:cNvSpPr>
            <a:spLocks noChangeShapeType="1"/>
          </p:cNvSpPr>
          <p:nvPr/>
        </p:nvSpPr>
        <p:spPr bwMode="auto">
          <a:xfrm>
            <a:off x="2590800" y="5257800"/>
            <a:ext cx="5334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47145" name="Text Box 40"/>
          <p:cNvSpPr txBox="1">
            <a:spLocks noChangeArrowheads="1"/>
          </p:cNvSpPr>
          <p:nvPr/>
        </p:nvSpPr>
        <p:spPr bwMode="auto">
          <a:xfrm>
            <a:off x="2438400" y="4953000"/>
            <a:ext cx="2682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spcBef>
                <a:spcPct val="50000"/>
              </a:spcBef>
            </a:pPr>
            <a:r>
              <a:rPr kumimoji="1" lang="en-US" altLang="ko-KR" sz="1200">
                <a:solidFill>
                  <a:schemeClr val="tx1"/>
                </a:solidFill>
                <a:ea typeface="굴림" pitchFamily="34" charset="-127"/>
              </a:rPr>
              <a:t>2</a:t>
            </a:r>
            <a:endParaRPr kumimoji="1" lang="en-US" sz="1200">
              <a:solidFill>
                <a:schemeClr val="tx1"/>
              </a:solidFill>
              <a:ea typeface="굴림" pitchFamily="34" charset="-127"/>
            </a:endParaRPr>
          </a:p>
        </p:txBody>
      </p:sp>
      <p:sp>
        <p:nvSpPr>
          <p:cNvPr id="47146" name="Text Box 41"/>
          <p:cNvSpPr txBox="1">
            <a:spLocks noChangeArrowheads="1"/>
          </p:cNvSpPr>
          <p:nvPr/>
        </p:nvSpPr>
        <p:spPr bwMode="auto">
          <a:xfrm>
            <a:off x="3124200" y="4800600"/>
            <a:ext cx="2682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spcBef>
                <a:spcPct val="50000"/>
              </a:spcBef>
            </a:pPr>
            <a:r>
              <a:rPr kumimoji="1" lang="en-US" altLang="ko-KR" sz="1200">
                <a:solidFill>
                  <a:schemeClr val="tx1"/>
                </a:solidFill>
                <a:ea typeface="굴림" pitchFamily="34" charset="-127"/>
              </a:rPr>
              <a:t>3</a:t>
            </a:r>
            <a:endParaRPr kumimoji="1" lang="en-US" sz="1200">
              <a:solidFill>
                <a:schemeClr val="tx1"/>
              </a:solidFill>
              <a:ea typeface="굴림" pitchFamily="34" charset="-127"/>
            </a:endParaRPr>
          </a:p>
        </p:txBody>
      </p:sp>
      <p:sp>
        <p:nvSpPr>
          <p:cNvPr id="47147" name="Text Box 42"/>
          <p:cNvSpPr txBox="1">
            <a:spLocks noChangeArrowheads="1"/>
          </p:cNvSpPr>
          <p:nvPr/>
        </p:nvSpPr>
        <p:spPr bwMode="auto">
          <a:xfrm>
            <a:off x="3276600" y="5715000"/>
            <a:ext cx="2682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spcBef>
                <a:spcPct val="50000"/>
              </a:spcBef>
            </a:pPr>
            <a:r>
              <a:rPr kumimoji="1" lang="en-US" altLang="ko-KR" sz="1200">
                <a:solidFill>
                  <a:schemeClr val="tx1"/>
                </a:solidFill>
                <a:ea typeface="굴림" pitchFamily="34" charset="-127"/>
              </a:rPr>
              <a:t>4</a:t>
            </a:r>
            <a:endParaRPr kumimoji="1" lang="en-US" sz="1200">
              <a:solidFill>
                <a:schemeClr val="tx1"/>
              </a:solidFill>
              <a:ea typeface="굴림" pitchFamily="34" charset="-127"/>
            </a:endParaRPr>
          </a:p>
        </p:txBody>
      </p:sp>
      <p:sp>
        <p:nvSpPr>
          <p:cNvPr id="47148" name="Text Box 43"/>
          <p:cNvSpPr txBox="1">
            <a:spLocks noChangeArrowheads="1"/>
          </p:cNvSpPr>
          <p:nvPr/>
        </p:nvSpPr>
        <p:spPr bwMode="auto">
          <a:xfrm>
            <a:off x="1752600" y="5486400"/>
            <a:ext cx="2444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spcBef>
                <a:spcPct val="50000"/>
              </a:spcBef>
            </a:pPr>
            <a:r>
              <a:rPr kumimoji="1" lang="en-US" altLang="ko-KR" sz="1200">
                <a:solidFill>
                  <a:schemeClr val="tx1"/>
                </a:solidFill>
                <a:ea typeface="굴림" pitchFamily="34" charset="-127"/>
              </a:rPr>
              <a:t>1</a:t>
            </a:r>
            <a:endParaRPr kumimoji="1" lang="en-US" sz="1200">
              <a:solidFill>
                <a:schemeClr val="tx1"/>
              </a:solidFill>
              <a:ea typeface="굴림" pitchFamily="34" charset="-127"/>
            </a:endParaRPr>
          </a:p>
        </p:txBody>
      </p:sp>
      <p:sp>
        <p:nvSpPr>
          <p:cNvPr id="2" name="Slide Number Placeholder 1"/>
          <p:cNvSpPr>
            <a:spLocks noGrp="1"/>
          </p:cNvSpPr>
          <p:nvPr>
            <p:ph type="sldNum" sz="quarter" idx="10"/>
          </p:nvPr>
        </p:nvSpPr>
        <p:spPr/>
        <p:txBody>
          <a:bodyPr/>
          <a:lstStyle/>
          <a:p>
            <a:pPr>
              <a:defRPr/>
            </a:pPr>
            <a:fld id="{FDD2C297-BD22-4B51-A9B9-E734E070DB70}" type="slidenum">
              <a:rPr lang="en-US" smtClean="0"/>
              <a:pPr>
                <a:defRPr/>
              </a:pPr>
              <a:t>32</a:t>
            </a:fld>
            <a:endParaRPr lang="en-US"/>
          </a:p>
        </p:txBody>
      </p:sp>
    </p:spTree>
    <p:extLst>
      <p:ext uri="{BB962C8B-B14F-4D97-AF65-F5344CB8AC3E}">
        <p14:creationId xmlns:p14="http://schemas.microsoft.com/office/powerpoint/2010/main" val="937133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ext Box 2"/>
          <p:cNvSpPr txBox="1">
            <a:spLocks noChangeArrowheads="1"/>
          </p:cNvSpPr>
          <p:nvPr/>
        </p:nvSpPr>
        <p:spPr bwMode="auto">
          <a:xfrm>
            <a:off x="628650" y="1447800"/>
            <a:ext cx="8134350"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lnSpc>
                <a:spcPct val="130000"/>
              </a:lnSpc>
              <a:buFontTx/>
              <a:buAutoNum type="arabicPeriod"/>
            </a:pPr>
            <a:endParaRPr kumimoji="1" lang="en-US" sz="1800">
              <a:solidFill>
                <a:schemeClr val="tx1"/>
              </a:solidFill>
              <a:ea typeface="굴림" pitchFamily="34" charset="-127"/>
            </a:endParaRPr>
          </a:p>
        </p:txBody>
      </p:sp>
      <p:sp>
        <p:nvSpPr>
          <p:cNvPr id="48132" name="Rectangle 3"/>
          <p:cNvSpPr>
            <a:spLocks noChangeArrowheads="1"/>
          </p:cNvSpPr>
          <p:nvPr/>
        </p:nvSpPr>
        <p:spPr bwMode="auto">
          <a:xfrm>
            <a:off x="457200" y="2286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ko-KR" sz="2400" b="1">
                <a:solidFill>
                  <a:srgbClr val="000066"/>
                </a:solidFill>
                <a:ea typeface="굴림" pitchFamily="34" charset="-127"/>
                <a:sym typeface="Wingdings 2" pitchFamily="18" charset="2"/>
              </a:rPr>
              <a:t>Proximity Prestige</a:t>
            </a:r>
            <a:endParaRPr lang="en-US" altLang="ko-KR" sz="2400" b="1">
              <a:solidFill>
                <a:srgbClr val="000066"/>
              </a:solidFill>
              <a:ea typeface="굴림" pitchFamily="34" charset="-127"/>
            </a:endParaRPr>
          </a:p>
        </p:txBody>
      </p:sp>
      <p:sp>
        <p:nvSpPr>
          <p:cNvPr id="48133" name="Text Box 4"/>
          <p:cNvSpPr txBox="1">
            <a:spLocks noChangeArrowheads="1"/>
          </p:cNvSpPr>
          <p:nvPr/>
        </p:nvSpPr>
        <p:spPr bwMode="auto">
          <a:xfrm>
            <a:off x="457200" y="1711325"/>
            <a:ext cx="8001000" cy="268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spcBef>
                <a:spcPct val="50000"/>
              </a:spcBef>
              <a:buFontTx/>
              <a:buChar char="•"/>
            </a:pPr>
            <a:r>
              <a:rPr kumimoji="1" lang="en-US" altLang="ko-KR">
                <a:solidFill>
                  <a:schemeClr val="tx1"/>
                </a:solidFill>
                <a:ea typeface="굴림" pitchFamily="34" charset="-127"/>
              </a:rPr>
              <a:t>How proximate the actor is to the actors in its influence domain</a:t>
            </a:r>
          </a:p>
          <a:p>
            <a:pPr eaLnBrk="1" latinLnBrk="1" hangingPunct="1">
              <a:spcBef>
                <a:spcPct val="50000"/>
              </a:spcBef>
              <a:buFontTx/>
              <a:buChar char="•"/>
            </a:pPr>
            <a:r>
              <a:rPr kumimoji="1" lang="en-US" altLang="ko-KR" b="1">
                <a:solidFill>
                  <a:schemeClr val="tx1"/>
                </a:solidFill>
                <a:ea typeface="굴림" pitchFamily="34" charset="-127"/>
              </a:rPr>
              <a:t>Proximity as closeness in its influence domain</a:t>
            </a:r>
          </a:p>
          <a:p>
            <a:pPr eaLnBrk="1" latinLnBrk="1" hangingPunct="1">
              <a:spcBef>
                <a:spcPct val="50000"/>
              </a:spcBef>
              <a:buFontTx/>
              <a:buChar char="•"/>
            </a:pPr>
            <a:r>
              <a:rPr kumimoji="1" lang="en-US" altLang="ko-KR">
                <a:solidFill>
                  <a:schemeClr val="tx1"/>
                </a:solidFill>
                <a:ea typeface="굴림" pitchFamily="34" charset="-127"/>
              </a:rPr>
              <a:t>The average distance: </a:t>
            </a:r>
          </a:p>
          <a:p>
            <a:pPr eaLnBrk="1" latinLnBrk="1" hangingPunct="1">
              <a:spcBef>
                <a:spcPct val="50000"/>
              </a:spcBef>
            </a:pPr>
            <a:r>
              <a:rPr kumimoji="1" lang="en-US" altLang="ko-KR">
                <a:solidFill>
                  <a:schemeClr val="tx1"/>
                </a:solidFill>
                <a:ea typeface="굴림" pitchFamily="34" charset="-127"/>
              </a:rPr>
              <a:t>	</a:t>
            </a:r>
          </a:p>
          <a:p>
            <a:pPr eaLnBrk="1" latinLnBrk="1" hangingPunct="1">
              <a:spcBef>
                <a:spcPct val="50000"/>
              </a:spcBef>
            </a:pPr>
            <a:r>
              <a:rPr kumimoji="1" lang="en-US" altLang="ko-KR">
                <a:solidFill>
                  <a:schemeClr val="tx1"/>
                </a:solidFill>
                <a:ea typeface="굴림" pitchFamily="34" charset="-127"/>
              </a:rPr>
              <a:t>	</a:t>
            </a:r>
          </a:p>
          <a:p>
            <a:pPr eaLnBrk="1" latinLnBrk="1" hangingPunct="1">
              <a:spcBef>
                <a:spcPct val="50000"/>
              </a:spcBef>
            </a:pPr>
            <a:r>
              <a:rPr kumimoji="1" lang="en-US" altLang="ko-KR">
                <a:solidFill>
                  <a:schemeClr val="tx1"/>
                </a:solidFill>
                <a:ea typeface="굴림" pitchFamily="34" charset="-127"/>
              </a:rPr>
              <a:t>	the sum is taken over all actors </a:t>
            </a:r>
            <a:r>
              <a:rPr kumimoji="1" lang="en-US" altLang="ko-KR" i="1">
                <a:solidFill>
                  <a:schemeClr val="tx1"/>
                </a:solidFill>
                <a:ea typeface="굴림" pitchFamily="34" charset="-127"/>
              </a:rPr>
              <a:t>j</a:t>
            </a:r>
            <a:r>
              <a:rPr kumimoji="1" lang="en-US" altLang="ko-KR">
                <a:solidFill>
                  <a:schemeClr val="tx1"/>
                </a:solidFill>
                <a:ea typeface="굴림" pitchFamily="34" charset="-127"/>
              </a:rPr>
              <a:t> in the influence domain of actor </a:t>
            </a:r>
            <a:r>
              <a:rPr kumimoji="1" lang="en-US" altLang="ko-KR" i="1">
                <a:solidFill>
                  <a:schemeClr val="tx1"/>
                </a:solidFill>
                <a:ea typeface="굴림" pitchFamily="34" charset="-127"/>
              </a:rPr>
              <a:t>i</a:t>
            </a:r>
            <a:endParaRPr kumimoji="1" lang="en-US" i="1">
              <a:solidFill>
                <a:schemeClr val="tx1"/>
              </a:solidFill>
              <a:ea typeface="굴림" pitchFamily="34" charset="-127"/>
            </a:endParaRPr>
          </a:p>
        </p:txBody>
      </p:sp>
      <p:graphicFrame>
        <p:nvGraphicFramePr>
          <p:cNvPr id="273413" name="Group 5"/>
          <p:cNvGraphicFramePr>
            <a:graphicFrameLocks noGrp="1"/>
          </p:cNvGraphicFramePr>
          <p:nvPr>
            <p:ph/>
          </p:nvPr>
        </p:nvGraphicFramePr>
        <p:xfrm>
          <a:off x="4038600" y="5029200"/>
          <a:ext cx="2362200" cy="1249364"/>
        </p:xfrm>
        <a:graphic>
          <a:graphicData uri="http://schemas.openxmlformats.org/drawingml/2006/table">
            <a:tbl>
              <a:tblPr/>
              <a:tblGrid>
                <a:gridCol w="590550"/>
                <a:gridCol w="590550"/>
                <a:gridCol w="590550"/>
                <a:gridCol w="590550"/>
              </a:tblGrid>
              <a:tr h="312738">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1</a:t>
                      </a:r>
                      <a:endParaRPr kumimoji="0" lang="en-US" sz="900" b="0" i="0" u="none" strike="noStrike" cap="none" normalizeH="0" baseline="0" smtClean="0">
                        <a:ln>
                          <a:noFill/>
                        </a:ln>
                        <a:solidFill>
                          <a:srgbClr val="00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1</a:t>
                      </a:r>
                      <a:endParaRPr kumimoji="0" lang="en-US" sz="900" b="0" i="0" u="none" strike="noStrike" cap="none" normalizeH="0" baseline="0" smtClean="0">
                        <a:ln>
                          <a:noFill/>
                        </a:ln>
                        <a:solidFill>
                          <a:srgbClr val="00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1</a:t>
                      </a:r>
                      <a:endParaRPr kumimoji="0" lang="en-US" sz="900" b="0" i="0" u="none" strike="noStrike" cap="none" normalizeH="0" baseline="0" smtClean="0">
                        <a:ln>
                          <a:noFill/>
                        </a:ln>
                        <a:solidFill>
                          <a:srgbClr val="00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1</a:t>
                      </a:r>
                      <a:endParaRPr kumimoji="0" lang="en-US" sz="900" b="0" i="0" u="none" strike="noStrike" cap="none" normalizeH="0" baseline="0" smtClean="0">
                        <a:ln>
                          <a:noFill/>
                        </a:ln>
                        <a:solidFill>
                          <a:srgbClr val="00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1</a:t>
                      </a:r>
                      <a:endParaRPr kumimoji="0" lang="en-US" sz="900" b="0" i="0" u="none" strike="noStrike" cap="none" normalizeH="0" baseline="0" smtClean="0">
                        <a:ln>
                          <a:noFill/>
                        </a:ln>
                        <a:solidFill>
                          <a:srgbClr val="00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1150">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1</a:t>
                      </a:r>
                      <a:endParaRPr kumimoji="0" lang="en-US" sz="900" b="0" i="0" u="none" strike="noStrike" cap="none" normalizeH="0" baseline="0" smtClean="0">
                        <a:ln>
                          <a:noFill/>
                        </a:ln>
                        <a:solidFill>
                          <a:srgbClr val="00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8161" name="Oval 32"/>
          <p:cNvSpPr>
            <a:spLocks noChangeArrowheads="1"/>
          </p:cNvSpPr>
          <p:nvPr/>
        </p:nvSpPr>
        <p:spPr bwMode="auto">
          <a:xfrm>
            <a:off x="1676400" y="5791200"/>
            <a:ext cx="152400" cy="152400"/>
          </a:xfrm>
          <a:prstGeom prst="ellipse">
            <a:avLst/>
          </a:prstGeom>
          <a:solidFill>
            <a:schemeClr val="tx1"/>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8162" name="Oval 33"/>
          <p:cNvSpPr>
            <a:spLocks noChangeArrowheads="1"/>
          </p:cNvSpPr>
          <p:nvPr/>
        </p:nvSpPr>
        <p:spPr bwMode="auto">
          <a:xfrm>
            <a:off x="2209800" y="5410200"/>
            <a:ext cx="152400" cy="152400"/>
          </a:xfrm>
          <a:prstGeom prst="ellipse">
            <a:avLst/>
          </a:prstGeom>
          <a:solidFill>
            <a:schemeClr val="tx1"/>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8163" name="Oval 34"/>
          <p:cNvSpPr>
            <a:spLocks noChangeArrowheads="1"/>
          </p:cNvSpPr>
          <p:nvPr/>
        </p:nvSpPr>
        <p:spPr bwMode="auto">
          <a:xfrm>
            <a:off x="2819400" y="5257800"/>
            <a:ext cx="152400" cy="152400"/>
          </a:xfrm>
          <a:prstGeom prst="ellipse">
            <a:avLst/>
          </a:prstGeom>
          <a:solidFill>
            <a:schemeClr val="tx1"/>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8164" name="Oval 35"/>
          <p:cNvSpPr>
            <a:spLocks noChangeArrowheads="1"/>
          </p:cNvSpPr>
          <p:nvPr/>
        </p:nvSpPr>
        <p:spPr bwMode="auto">
          <a:xfrm>
            <a:off x="2819400" y="6019800"/>
            <a:ext cx="152400" cy="152400"/>
          </a:xfrm>
          <a:prstGeom prst="ellipse">
            <a:avLst/>
          </a:prstGeom>
          <a:solidFill>
            <a:schemeClr val="tx1"/>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8165" name="Line 36"/>
          <p:cNvSpPr>
            <a:spLocks noChangeShapeType="1"/>
          </p:cNvSpPr>
          <p:nvPr/>
        </p:nvSpPr>
        <p:spPr bwMode="auto">
          <a:xfrm flipV="1">
            <a:off x="1752600" y="5562600"/>
            <a:ext cx="4572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48166" name="Line 37"/>
          <p:cNvSpPr>
            <a:spLocks noChangeShapeType="1"/>
          </p:cNvSpPr>
          <p:nvPr/>
        </p:nvSpPr>
        <p:spPr bwMode="auto">
          <a:xfrm flipV="1">
            <a:off x="2286000" y="5334000"/>
            <a:ext cx="5334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48167" name="Line 38"/>
          <p:cNvSpPr>
            <a:spLocks noChangeShapeType="1"/>
          </p:cNvSpPr>
          <p:nvPr/>
        </p:nvSpPr>
        <p:spPr bwMode="auto">
          <a:xfrm flipH="1" flipV="1">
            <a:off x="2895600" y="541020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48168" name="Line 39"/>
          <p:cNvSpPr>
            <a:spLocks noChangeShapeType="1"/>
          </p:cNvSpPr>
          <p:nvPr/>
        </p:nvSpPr>
        <p:spPr bwMode="auto">
          <a:xfrm>
            <a:off x="2286000" y="5486400"/>
            <a:ext cx="5334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48169" name="Text Box 40"/>
          <p:cNvSpPr txBox="1">
            <a:spLocks noChangeArrowheads="1"/>
          </p:cNvSpPr>
          <p:nvPr/>
        </p:nvSpPr>
        <p:spPr bwMode="auto">
          <a:xfrm>
            <a:off x="2133600" y="5181600"/>
            <a:ext cx="2682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spcBef>
                <a:spcPct val="50000"/>
              </a:spcBef>
            </a:pPr>
            <a:r>
              <a:rPr kumimoji="1" lang="en-US" altLang="ko-KR" sz="1200">
                <a:solidFill>
                  <a:schemeClr val="tx1"/>
                </a:solidFill>
                <a:ea typeface="굴림" pitchFamily="34" charset="-127"/>
              </a:rPr>
              <a:t>2</a:t>
            </a:r>
            <a:endParaRPr kumimoji="1" lang="en-US" sz="1200">
              <a:solidFill>
                <a:schemeClr val="tx1"/>
              </a:solidFill>
              <a:ea typeface="굴림" pitchFamily="34" charset="-127"/>
            </a:endParaRPr>
          </a:p>
        </p:txBody>
      </p:sp>
      <p:sp>
        <p:nvSpPr>
          <p:cNvPr id="48170" name="Text Box 41"/>
          <p:cNvSpPr txBox="1">
            <a:spLocks noChangeArrowheads="1"/>
          </p:cNvSpPr>
          <p:nvPr/>
        </p:nvSpPr>
        <p:spPr bwMode="auto">
          <a:xfrm>
            <a:off x="2819400" y="5029200"/>
            <a:ext cx="2682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spcBef>
                <a:spcPct val="50000"/>
              </a:spcBef>
            </a:pPr>
            <a:r>
              <a:rPr kumimoji="1" lang="en-US" altLang="ko-KR" sz="1200">
                <a:solidFill>
                  <a:schemeClr val="tx1"/>
                </a:solidFill>
                <a:ea typeface="굴림" pitchFamily="34" charset="-127"/>
              </a:rPr>
              <a:t>3</a:t>
            </a:r>
            <a:endParaRPr kumimoji="1" lang="en-US" sz="1200">
              <a:solidFill>
                <a:schemeClr val="tx1"/>
              </a:solidFill>
              <a:ea typeface="굴림" pitchFamily="34" charset="-127"/>
            </a:endParaRPr>
          </a:p>
        </p:txBody>
      </p:sp>
      <p:sp>
        <p:nvSpPr>
          <p:cNvPr id="48171" name="Text Box 42"/>
          <p:cNvSpPr txBox="1">
            <a:spLocks noChangeArrowheads="1"/>
          </p:cNvSpPr>
          <p:nvPr/>
        </p:nvSpPr>
        <p:spPr bwMode="auto">
          <a:xfrm>
            <a:off x="2971800" y="5943600"/>
            <a:ext cx="2682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spcBef>
                <a:spcPct val="50000"/>
              </a:spcBef>
            </a:pPr>
            <a:r>
              <a:rPr kumimoji="1" lang="en-US" altLang="ko-KR" sz="1200">
                <a:solidFill>
                  <a:schemeClr val="tx1"/>
                </a:solidFill>
                <a:ea typeface="굴림" pitchFamily="34" charset="-127"/>
              </a:rPr>
              <a:t>4</a:t>
            </a:r>
            <a:endParaRPr kumimoji="1" lang="en-US" sz="1200">
              <a:solidFill>
                <a:schemeClr val="tx1"/>
              </a:solidFill>
              <a:ea typeface="굴림" pitchFamily="34" charset="-127"/>
            </a:endParaRPr>
          </a:p>
        </p:txBody>
      </p:sp>
      <p:sp>
        <p:nvSpPr>
          <p:cNvPr id="48172" name="Text Box 43"/>
          <p:cNvSpPr txBox="1">
            <a:spLocks noChangeArrowheads="1"/>
          </p:cNvSpPr>
          <p:nvPr/>
        </p:nvSpPr>
        <p:spPr bwMode="auto">
          <a:xfrm>
            <a:off x="1447800" y="5715000"/>
            <a:ext cx="2444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spcBef>
                <a:spcPct val="50000"/>
              </a:spcBef>
            </a:pPr>
            <a:r>
              <a:rPr kumimoji="1" lang="en-US" altLang="ko-KR" sz="1200">
                <a:solidFill>
                  <a:schemeClr val="tx1"/>
                </a:solidFill>
                <a:ea typeface="굴림" pitchFamily="34" charset="-127"/>
              </a:rPr>
              <a:t>1</a:t>
            </a:r>
            <a:endParaRPr kumimoji="1" lang="en-US" sz="1200">
              <a:solidFill>
                <a:schemeClr val="tx1"/>
              </a:solidFill>
              <a:ea typeface="굴림" pitchFamily="34" charset="-127"/>
            </a:endParaRPr>
          </a:p>
        </p:txBody>
      </p:sp>
      <p:graphicFrame>
        <p:nvGraphicFramePr>
          <p:cNvPr id="48173" name="Object 44"/>
          <p:cNvGraphicFramePr>
            <a:graphicFrameLocks noChangeAspect="1"/>
          </p:cNvGraphicFramePr>
          <p:nvPr/>
        </p:nvGraphicFramePr>
        <p:xfrm>
          <a:off x="1295400" y="3124200"/>
          <a:ext cx="6477000" cy="776288"/>
        </p:xfrm>
        <a:graphic>
          <a:graphicData uri="http://schemas.openxmlformats.org/presentationml/2006/ole">
            <mc:AlternateContent xmlns:mc="http://schemas.openxmlformats.org/markup-compatibility/2006">
              <mc:Choice xmlns:v="urn:schemas-microsoft-com:vml" Requires="v">
                <p:oleObj spid="_x0000_s29698" name="Equation" r:id="rId4" imgW="4775200" imgH="571500" progId="Equation.DSMT4">
                  <p:embed/>
                </p:oleObj>
              </mc:Choice>
              <mc:Fallback>
                <p:oleObj name="Equation" r:id="rId4" imgW="4775200" imgH="5715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3124200"/>
                        <a:ext cx="6477000" cy="776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74" name="Rectangle 45"/>
          <p:cNvSpPr>
            <a:spLocks noChangeArrowheads="1"/>
          </p:cNvSpPr>
          <p:nvPr/>
        </p:nvSpPr>
        <p:spPr bwMode="auto">
          <a:xfrm>
            <a:off x="5181600" y="4953000"/>
            <a:ext cx="685800" cy="1371600"/>
          </a:xfrm>
          <a:prstGeom prst="rect">
            <a:avLst/>
          </a:prstGeom>
          <a:noFill/>
          <a:ln w="12700" algn="ctr">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8175" name="Line 46"/>
          <p:cNvSpPr>
            <a:spLocks noChangeShapeType="1"/>
          </p:cNvSpPr>
          <p:nvPr/>
        </p:nvSpPr>
        <p:spPr bwMode="auto">
          <a:xfrm flipH="1">
            <a:off x="5562600" y="4800600"/>
            <a:ext cx="3810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48176" name="Text Box 47"/>
          <p:cNvSpPr txBox="1">
            <a:spLocks noChangeArrowheads="1"/>
          </p:cNvSpPr>
          <p:nvPr/>
        </p:nvSpPr>
        <p:spPr bwMode="auto">
          <a:xfrm>
            <a:off x="6019800" y="4572000"/>
            <a:ext cx="21685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spcBef>
                <a:spcPct val="50000"/>
              </a:spcBef>
            </a:pPr>
            <a:r>
              <a:rPr kumimoji="1" lang="en-US" altLang="ko-KR" sz="1200" b="1">
                <a:solidFill>
                  <a:schemeClr val="tx1"/>
                </a:solidFill>
                <a:ea typeface="굴림" pitchFamily="34" charset="-127"/>
              </a:rPr>
              <a:t>Influence domain of actor 3</a:t>
            </a:r>
            <a:endParaRPr kumimoji="1" lang="en-US" sz="1200" b="1">
              <a:solidFill>
                <a:schemeClr val="tx1"/>
              </a:solidFill>
              <a:ea typeface="굴림" pitchFamily="34" charset="-127"/>
            </a:endParaRPr>
          </a:p>
        </p:txBody>
      </p:sp>
      <p:sp>
        <p:nvSpPr>
          <p:cNvPr id="2" name="Slide Number Placeholder 1"/>
          <p:cNvSpPr>
            <a:spLocks noGrp="1"/>
          </p:cNvSpPr>
          <p:nvPr>
            <p:ph type="sldNum" sz="quarter" idx="10"/>
          </p:nvPr>
        </p:nvSpPr>
        <p:spPr/>
        <p:txBody>
          <a:bodyPr/>
          <a:lstStyle/>
          <a:p>
            <a:pPr>
              <a:defRPr/>
            </a:pPr>
            <a:fld id="{FDD2C297-BD22-4B51-A9B9-E734E070DB70}" type="slidenum">
              <a:rPr lang="en-US" smtClean="0"/>
              <a:pPr>
                <a:defRPr/>
              </a:pPr>
              <a:t>33</a:t>
            </a:fld>
            <a:endParaRPr lang="en-US"/>
          </a:p>
        </p:txBody>
      </p:sp>
    </p:spTree>
    <p:extLst>
      <p:ext uri="{BB962C8B-B14F-4D97-AF65-F5344CB8AC3E}">
        <p14:creationId xmlns:p14="http://schemas.microsoft.com/office/powerpoint/2010/main" val="27930041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ext Box 2"/>
          <p:cNvSpPr txBox="1">
            <a:spLocks noChangeArrowheads="1"/>
          </p:cNvSpPr>
          <p:nvPr/>
        </p:nvSpPr>
        <p:spPr bwMode="auto">
          <a:xfrm>
            <a:off x="628650" y="1447800"/>
            <a:ext cx="8134350"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lnSpc>
                <a:spcPct val="130000"/>
              </a:lnSpc>
              <a:buFontTx/>
              <a:buAutoNum type="arabicPeriod"/>
            </a:pPr>
            <a:endParaRPr kumimoji="1" lang="en-US" sz="1800">
              <a:solidFill>
                <a:schemeClr val="tx1"/>
              </a:solidFill>
              <a:ea typeface="굴림" pitchFamily="34" charset="-127"/>
            </a:endParaRPr>
          </a:p>
        </p:txBody>
      </p:sp>
      <p:sp>
        <p:nvSpPr>
          <p:cNvPr id="49156" name="Rectangle 3"/>
          <p:cNvSpPr>
            <a:spLocks noChangeArrowheads="1"/>
          </p:cNvSpPr>
          <p:nvPr/>
        </p:nvSpPr>
        <p:spPr bwMode="auto">
          <a:xfrm>
            <a:off x="457200" y="2286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ko-KR" sz="2400" b="1">
                <a:solidFill>
                  <a:srgbClr val="000066"/>
                </a:solidFill>
                <a:ea typeface="굴림" pitchFamily="34" charset="-127"/>
                <a:sym typeface="Wingdings 2" pitchFamily="18" charset="2"/>
              </a:rPr>
              <a:t>Proximity Prestige</a:t>
            </a:r>
            <a:endParaRPr lang="en-US" altLang="ko-KR" sz="2400" b="1">
              <a:solidFill>
                <a:srgbClr val="000066"/>
              </a:solidFill>
              <a:ea typeface="굴림" pitchFamily="34" charset="-127"/>
            </a:endParaRPr>
          </a:p>
        </p:txBody>
      </p:sp>
      <p:sp>
        <p:nvSpPr>
          <p:cNvPr id="49157" name="Text Box 4"/>
          <p:cNvSpPr txBox="1">
            <a:spLocks noChangeArrowheads="1"/>
          </p:cNvSpPr>
          <p:nvPr/>
        </p:nvSpPr>
        <p:spPr bwMode="auto">
          <a:xfrm>
            <a:off x="304800" y="1447800"/>
            <a:ext cx="7772400"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spcBef>
                <a:spcPct val="50000"/>
              </a:spcBef>
              <a:buFontTx/>
              <a:buChar char="•"/>
            </a:pPr>
            <a:r>
              <a:rPr kumimoji="1" lang="en-US" altLang="ko-KR">
                <a:solidFill>
                  <a:schemeClr val="tx1"/>
                </a:solidFill>
                <a:ea typeface="굴림" pitchFamily="34" charset="-127"/>
              </a:rPr>
              <a:t>A ratio of the fraction of the actors in the set of actors who can reach an actor,               to</a:t>
            </a:r>
          </a:p>
          <a:p>
            <a:pPr eaLnBrk="1" latinLnBrk="1" hangingPunct="1">
              <a:spcBef>
                <a:spcPct val="50000"/>
              </a:spcBef>
            </a:pPr>
            <a:r>
              <a:rPr kumimoji="1" lang="en-US" altLang="ko-KR">
                <a:solidFill>
                  <a:schemeClr val="tx1"/>
                </a:solidFill>
                <a:ea typeface="굴림" pitchFamily="34" charset="-127"/>
              </a:rPr>
              <a:t>	the average distance that these actors are to the actor, </a:t>
            </a:r>
          </a:p>
          <a:p>
            <a:pPr eaLnBrk="1" latinLnBrk="1" hangingPunct="1">
              <a:spcBef>
                <a:spcPct val="50000"/>
              </a:spcBef>
              <a:buFontTx/>
              <a:buChar char="•"/>
            </a:pPr>
            <a:endParaRPr kumimoji="1" lang="en-US" altLang="ko-KR" b="1">
              <a:solidFill>
                <a:schemeClr val="tx1"/>
              </a:solidFill>
              <a:ea typeface="굴림" pitchFamily="34" charset="-127"/>
            </a:endParaRPr>
          </a:p>
          <a:p>
            <a:pPr eaLnBrk="1" latinLnBrk="1" hangingPunct="1">
              <a:spcBef>
                <a:spcPct val="50000"/>
              </a:spcBef>
              <a:buFontTx/>
              <a:buChar char="•"/>
            </a:pPr>
            <a:endParaRPr kumimoji="1" lang="en-US" altLang="ko-KR" b="1">
              <a:solidFill>
                <a:schemeClr val="tx1"/>
              </a:solidFill>
              <a:ea typeface="굴림" pitchFamily="34" charset="-127"/>
            </a:endParaRPr>
          </a:p>
          <a:p>
            <a:pPr eaLnBrk="1" latinLnBrk="1" hangingPunct="1">
              <a:spcBef>
                <a:spcPct val="50000"/>
              </a:spcBef>
              <a:buFontTx/>
              <a:buChar char="•"/>
            </a:pPr>
            <a:r>
              <a:rPr kumimoji="1" lang="en-US" altLang="ko-KR" b="1">
                <a:solidFill>
                  <a:schemeClr val="tx1"/>
                </a:solidFill>
                <a:ea typeface="굴림" pitchFamily="34" charset="-127"/>
              </a:rPr>
              <a:t>As actors who can reach </a:t>
            </a:r>
            <a:r>
              <a:rPr kumimoji="1" lang="en-US" altLang="ko-KR" b="1" i="1">
                <a:solidFill>
                  <a:schemeClr val="tx1"/>
                </a:solidFill>
                <a:ea typeface="굴림" pitchFamily="34" charset="-127"/>
              </a:rPr>
              <a:t>i</a:t>
            </a:r>
            <a:r>
              <a:rPr kumimoji="1" lang="en-US" altLang="ko-KR" b="1">
                <a:solidFill>
                  <a:schemeClr val="tx1"/>
                </a:solidFill>
                <a:ea typeface="굴림" pitchFamily="34" charset="-127"/>
              </a:rPr>
              <a:t> become closer, on average, then the ratio becomes larger</a:t>
            </a:r>
          </a:p>
          <a:p>
            <a:pPr eaLnBrk="1" latinLnBrk="1" hangingPunct="1">
              <a:spcBef>
                <a:spcPct val="50000"/>
              </a:spcBef>
              <a:buFontTx/>
              <a:buChar char="•"/>
            </a:pPr>
            <a:r>
              <a:rPr kumimoji="1" lang="en-US" altLang="ko-KR" b="1">
                <a:solidFill>
                  <a:schemeClr val="tx1"/>
                </a:solidFill>
                <a:ea typeface="굴림" pitchFamily="34" charset="-127"/>
              </a:rPr>
              <a:t>The variance of </a:t>
            </a:r>
          </a:p>
          <a:p>
            <a:pPr eaLnBrk="1" latinLnBrk="1" hangingPunct="1">
              <a:spcBef>
                <a:spcPct val="50000"/>
              </a:spcBef>
              <a:buFontTx/>
              <a:buChar char="•"/>
            </a:pPr>
            <a:endParaRPr kumimoji="1" lang="en-US" altLang="ko-KR" b="1">
              <a:solidFill>
                <a:schemeClr val="tx1"/>
              </a:solidFill>
              <a:ea typeface="굴림" pitchFamily="34" charset="-127"/>
            </a:endParaRPr>
          </a:p>
        </p:txBody>
      </p:sp>
      <p:graphicFrame>
        <p:nvGraphicFramePr>
          <p:cNvPr id="49158" name="Object 5"/>
          <p:cNvGraphicFramePr>
            <a:graphicFrameLocks noChangeAspect="1"/>
          </p:cNvGraphicFramePr>
          <p:nvPr/>
        </p:nvGraphicFramePr>
        <p:xfrm>
          <a:off x="2514600" y="1828800"/>
          <a:ext cx="914400" cy="266700"/>
        </p:xfrm>
        <a:graphic>
          <a:graphicData uri="http://schemas.openxmlformats.org/presentationml/2006/ole">
            <mc:AlternateContent xmlns:mc="http://schemas.openxmlformats.org/markup-compatibility/2006">
              <mc:Choice xmlns:v="urn:schemas-microsoft-com:vml" Requires="v">
                <p:oleObj spid="_x0000_s30722" name="Equation" r:id="rId4" imgW="825500" imgH="241300" progId="Equation.DSMT4">
                  <p:embed/>
                </p:oleObj>
              </mc:Choice>
              <mc:Fallback>
                <p:oleObj name="Equation" r:id="rId4" imgW="825500" imgH="2413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1828800"/>
                        <a:ext cx="9144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9" name="Object 6"/>
          <p:cNvGraphicFramePr>
            <a:graphicFrameLocks noChangeAspect="1"/>
          </p:cNvGraphicFramePr>
          <p:nvPr>
            <p:ph sz="half" idx="1"/>
          </p:nvPr>
        </p:nvGraphicFramePr>
        <p:xfrm>
          <a:off x="7086600" y="2209800"/>
          <a:ext cx="1447800" cy="395288"/>
        </p:xfrm>
        <a:graphic>
          <a:graphicData uri="http://schemas.openxmlformats.org/presentationml/2006/ole">
            <mc:AlternateContent xmlns:mc="http://schemas.openxmlformats.org/markup-compatibility/2006">
              <mc:Choice xmlns:v="urn:schemas-microsoft-com:vml" Requires="v">
                <p:oleObj spid="_x0000_s30723" name="Equation" r:id="rId6" imgW="1066800" imgH="292100" progId="Equation.DSMT4">
                  <p:embed/>
                </p:oleObj>
              </mc:Choice>
              <mc:Fallback>
                <p:oleObj name="Equation" r:id="rId6" imgW="1066800" imgH="2921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86600" y="2209800"/>
                        <a:ext cx="1447800"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160" name="Object 7"/>
          <p:cNvGraphicFramePr>
            <a:graphicFrameLocks noChangeAspect="1"/>
          </p:cNvGraphicFramePr>
          <p:nvPr/>
        </p:nvGraphicFramePr>
        <p:xfrm>
          <a:off x="3276600" y="2743200"/>
          <a:ext cx="2170113" cy="644525"/>
        </p:xfrm>
        <a:graphic>
          <a:graphicData uri="http://schemas.openxmlformats.org/presentationml/2006/ole">
            <mc:AlternateContent xmlns:mc="http://schemas.openxmlformats.org/markup-compatibility/2006">
              <mc:Choice xmlns:v="urn:schemas-microsoft-com:vml" Requires="v">
                <p:oleObj spid="_x0000_s30724" name="Equation" r:id="rId8" imgW="1752600" imgH="520700" progId="Equation.DSMT4">
                  <p:embed/>
                </p:oleObj>
              </mc:Choice>
              <mc:Fallback>
                <p:oleObj name="Equation" r:id="rId8" imgW="1752600" imgH="5207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76600" y="2743200"/>
                        <a:ext cx="2170113" cy="64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61" name="Object 8"/>
          <p:cNvGraphicFramePr>
            <a:graphicFrameLocks noChangeAspect="1"/>
          </p:cNvGraphicFramePr>
          <p:nvPr>
            <p:ph sz="half" idx="2"/>
          </p:nvPr>
        </p:nvGraphicFramePr>
        <p:xfrm>
          <a:off x="2819400" y="4419600"/>
          <a:ext cx="619125" cy="261938"/>
        </p:xfrm>
        <a:graphic>
          <a:graphicData uri="http://schemas.openxmlformats.org/presentationml/2006/ole">
            <mc:AlternateContent xmlns:mc="http://schemas.openxmlformats.org/markup-compatibility/2006">
              <mc:Choice xmlns:v="urn:schemas-microsoft-com:vml" Requires="v">
                <p:oleObj spid="_x0000_s30725" name="Equation" r:id="rId10" imgW="508000" imgH="241300" progId="Equation.DSMT4">
                  <p:embed/>
                </p:oleObj>
              </mc:Choice>
              <mc:Fallback>
                <p:oleObj name="Equation" r:id="rId10" imgW="508000" imgH="2413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19400" y="4419600"/>
                        <a:ext cx="619125"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162" name="Object 9"/>
          <p:cNvGraphicFramePr>
            <a:graphicFrameLocks noChangeAspect="1"/>
          </p:cNvGraphicFramePr>
          <p:nvPr/>
        </p:nvGraphicFramePr>
        <p:xfrm>
          <a:off x="3429000" y="4953000"/>
          <a:ext cx="2209800" cy="1641475"/>
        </p:xfrm>
        <a:graphic>
          <a:graphicData uri="http://schemas.openxmlformats.org/presentationml/2006/ole">
            <mc:AlternateContent xmlns:mc="http://schemas.openxmlformats.org/markup-compatibility/2006">
              <mc:Choice xmlns:v="urn:schemas-microsoft-com:vml" Requires="v">
                <p:oleObj spid="_x0000_s30726" name="Equation" r:id="rId12" imgW="1778000" imgH="1320800" progId="Equation.DSMT4">
                  <p:embed/>
                </p:oleObj>
              </mc:Choice>
              <mc:Fallback>
                <p:oleObj name="Equation" r:id="rId12" imgW="1778000" imgH="13208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29000" y="4953000"/>
                        <a:ext cx="2209800" cy="164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C2FFFFA8-C424-3D40-8C75-649CC0B3824F}" type="slidenum">
              <a:rPr lang="en-US" smtClean="0"/>
              <a:pPr/>
              <a:t>34</a:t>
            </a:fld>
            <a:endParaRPr lang="en-US" dirty="0"/>
          </a:p>
        </p:txBody>
      </p:sp>
    </p:spTree>
    <p:extLst>
      <p:ext uri="{BB962C8B-B14F-4D97-AF65-F5344CB8AC3E}">
        <p14:creationId xmlns:p14="http://schemas.microsoft.com/office/powerpoint/2010/main" val="2897803894"/>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2"/>
          <p:cNvSpPr txBox="1">
            <a:spLocks noChangeArrowheads="1"/>
          </p:cNvSpPr>
          <p:nvPr/>
        </p:nvSpPr>
        <p:spPr bwMode="auto">
          <a:xfrm>
            <a:off x="628650" y="1447800"/>
            <a:ext cx="8134350"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lnSpc>
                <a:spcPct val="130000"/>
              </a:lnSpc>
              <a:buFontTx/>
              <a:buAutoNum type="arabicPeriod"/>
            </a:pPr>
            <a:endParaRPr kumimoji="1" lang="en-US" sz="1800">
              <a:solidFill>
                <a:schemeClr val="tx1"/>
              </a:solidFill>
              <a:ea typeface="굴림" pitchFamily="34" charset="-127"/>
            </a:endParaRPr>
          </a:p>
        </p:txBody>
      </p:sp>
      <p:sp>
        <p:nvSpPr>
          <p:cNvPr id="50180" name="Rectangle 3"/>
          <p:cNvSpPr>
            <a:spLocks noChangeArrowheads="1"/>
          </p:cNvSpPr>
          <p:nvPr/>
        </p:nvSpPr>
        <p:spPr bwMode="auto">
          <a:xfrm>
            <a:off x="457200" y="2286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ko-KR" sz="2400" b="1">
                <a:solidFill>
                  <a:srgbClr val="000066"/>
                </a:solidFill>
                <a:ea typeface="굴림" pitchFamily="34" charset="-127"/>
              </a:rPr>
              <a:t>Status or Rank Prestige</a:t>
            </a:r>
          </a:p>
        </p:txBody>
      </p:sp>
      <p:sp>
        <p:nvSpPr>
          <p:cNvPr id="50181" name="Text Box 4"/>
          <p:cNvSpPr txBox="1">
            <a:spLocks noChangeArrowheads="1"/>
          </p:cNvSpPr>
          <p:nvPr/>
        </p:nvSpPr>
        <p:spPr bwMode="auto">
          <a:xfrm>
            <a:off x="533400" y="1524000"/>
            <a:ext cx="7772400"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spcBef>
                <a:spcPct val="50000"/>
              </a:spcBef>
              <a:buFontTx/>
              <a:buChar char="•"/>
            </a:pPr>
            <a:r>
              <a:rPr kumimoji="1" lang="en-US" altLang="ko-KR">
                <a:solidFill>
                  <a:schemeClr val="tx1"/>
                </a:solidFill>
                <a:ea typeface="굴림" pitchFamily="34" charset="-127"/>
              </a:rPr>
              <a:t>To measure the prestige of the actors in a set of actors based on their status or rank within the set of actors</a:t>
            </a:r>
          </a:p>
          <a:p>
            <a:pPr eaLnBrk="1" latinLnBrk="1" hangingPunct="1">
              <a:spcBef>
                <a:spcPct val="50000"/>
              </a:spcBef>
              <a:buFontTx/>
              <a:buChar char="•"/>
            </a:pPr>
            <a:r>
              <a:rPr kumimoji="1" lang="en-US" altLang="ko-KR">
                <a:solidFill>
                  <a:schemeClr val="tx1"/>
                </a:solidFill>
                <a:ea typeface="굴림" pitchFamily="34" charset="-127"/>
              </a:rPr>
              <a:t>The prominence of the individual actors who are doing the “Choosing”</a:t>
            </a:r>
          </a:p>
          <a:p>
            <a:pPr eaLnBrk="1" latinLnBrk="1" hangingPunct="1">
              <a:spcBef>
                <a:spcPct val="50000"/>
              </a:spcBef>
              <a:buFontTx/>
              <a:buChar char="•"/>
            </a:pPr>
            <a:r>
              <a:rPr kumimoji="1" lang="en-US" altLang="ko-KR">
                <a:solidFill>
                  <a:schemeClr val="tx1"/>
                </a:solidFill>
                <a:ea typeface="굴림" pitchFamily="34" charset="-127"/>
              </a:rPr>
              <a:t>If one’s influence domain is full of prestigious actors, one’s prestige should also be high, vice-versa.</a:t>
            </a:r>
          </a:p>
          <a:p>
            <a:pPr eaLnBrk="1" latinLnBrk="1" hangingPunct="1">
              <a:spcBef>
                <a:spcPct val="50000"/>
              </a:spcBef>
              <a:buFontTx/>
              <a:buChar char="•"/>
            </a:pPr>
            <a:r>
              <a:rPr kumimoji="1" lang="en-US" altLang="ko-KR">
                <a:solidFill>
                  <a:schemeClr val="tx1"/>
                </a:solidFill>
                <a:ea typeface="굴림" pitchFamily="34" charset="-127"/>
              </a:rPr>
              <a:t>Hence, an actors rank depends on the ranks of those who do the choosing; but the ranks of those who are choosing depends on the ranks of the actors who choose them, and so on.</a:t>
            </a:r>
          </a:p>
          <a:p>
            <a:pPr eaLnBrk="1" latinLnBrk="1" hangingPunct="1">
              <a:spcBef>
                <a:spcPct val="50000"/>
              </a:spcBef>
              <a:buFontTx/>
              <a:buChar char="•"/>
            </a:pPr>
            <a:r>
              <a:rPr kumimoji="1" lang="en-US" altLang="ko-KR">
                <a:solidFill>
                  <a:schemeClr val="tx1"/>
                </a:solidFill>
                <a:ea typeface="굴림" pitchFamily="34" charset="-127"/>
              </a:rPr>
              <a:t>“Infinite regress”</a:t>
            </a:r>
            <a:endParaRPr kumimoji="1" lang="en-US" altLang="ko-KR" b="1">
              <a:solidFill>
                <a:schemeClr val="tx1"/>
              </a:solidFill>
              <a:ea typeface="굴림" pitchFamily="34" charset="-127"/>
            </a:endParaRPr>
          </a:p>
        </p:txBody>
      </p:sp>
      <p:graphicFrame>
        <p:nvGraphicFramePr>
          <p:cNvPr id="50182" name="Object 5"/>
          <p:cNvGraphicFramePr>
            <a:graphicFrameLocks noChangeAspect="1"/>
          </p:cNvGraphicFramePr>
          <p:nvPr>
            <p:ph/>
          </p:nvPr>
        </p:nvGraphicFramePr>
        <p:xfrm>
          <a:off x="1930400" y="5664200"/>
          <a:ext cx="4806950" cy="333375"/>
        </p:xfrm>
        <a:graphic>
          <a:graphicData uri="http://schemas.openxmlformats.org/presentationml/2006/ole">
            <mc:AlternateContent xmlns:mc="http://schemas.openxmlformats.org/markup-compatibility/2006">
              <mc:Choice xmlns:v="urn:schemas-microsoft-com:vml" Requires="v">
                <p:oleObj spid="_x0000_s31746" name="Equation" r:id="rId4" imgW="3340100" imgH="266700" progId="Equation.DSMT4">
                  <p:embed/>
                </p:oleObj>
              </mc:Choice>
              <mc:Fallback>
                <p:oleObj name="Equation" r:id="rId4" imgW="3340100" imgH="2667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0400" y="5664200"/>
                        <a:ext cx="4806950"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0"/>
          </p:nvPr>
        </p:nvSpPr>
        <p:spPr/>
        <p:txBody>
          <a:bodyPr/>
          <a:lstStyle/>
          <a:p>
            <a:pPr>
              <a:defRPr/>
            </a:pPr>
            <a:fld id="{FDD2C297-BD22-4B51-A9B9-E734E070DB70}" type="slidenum">
              <a:rPr lang="en-US" smtClean="0"/>
              <a:pPr>
                <a:defRPr/>
              </a:pPr>
              <a:t>35</a:t>
            </a:fld>
            <a:endParaRPr lang="en-US"/>
          </a:p>
        </p:txBody>
      </p:sp>
    </p:spTree>
    <p:extLst>
      <p:ext uri="{BB962C8B-B14F-4D97-AF65-F5344CB8AC3E}">
        <p14:creationId xmlns:p14="http://schemas.microsoft.com/office/powerpoint/2010/main" val="76352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ext Box 2"/>
          <p:cNvSpPr txBox="1">
            <a:spLocks noChangeArrowheads="1"/>
          </p:cNvSpPr>
          <p:nvPr/>
        </p:nvSpPr>
        <p:spPr bwMode="auto">
          <a:xfrm>
            <a:off x="628650" y="1447800"/>
            <a:ext cx="8134350"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lnSpc>
                <a:spcPct val="130000"/>
              </a:lnSpc>
              <a:buFontTx/>
              <a:buAutoNum type="arabicPeriod"/>
            </a:pPr>
            <a:endParaRPr kumimoji="1" lang="en-US" sz="1800">
              <a:solidFill>
                <a:schemeClr val="tx1"/>
              </a:solidFill>
              <a:ea typeface="굴림" pitchFamily="34" charset="-127"/>
            </a:endParaRPr>
          </a:p>
        </p:txBody>
      </p:sp>
      <p:sp>
        <p:nvSpPr>
          <p:cNvPr id="51204" name="Rectangle 3"/>
          <p:cNvSpPr>
            <a:spLocks noChangeArrowheads="1"/>
          </p:cNvSpPr>
          <p:nvPr/>
        </p:nvSpPr>
        <p:spPr bwMode="auto">
          <a:xfrm>
            <a:off x="457200" y="2286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ko-KR" sz="2400" b="1">
                <a:solidFill>
                  <a:srgbClr val="000066"/>
                </a:solidFill>
                <a:ea typeface="굴림" pitchFamily="34" charset="-127"/>
              </a:rPr>
              <a:t>Status or Rank Prestige</a:t>
            </a:r>
          </a:p>
        </p:txBody>
      </p:sp>
      <p:sp>
        <p:nvSpPr>
          <p:cNvPr id="51205" name="Text Box 4"/>
          <p:cNvSpPr txBox="1">
            <a:spLocks noChangeArrowheads="1"/>
          </p:cNvSpPr>
          <p:nvPr/>
        </p:nvSpPr>
        <p:spPr bwMode="auto">
          <a:xfrm>
            <a:off x="685800" y="1711325"/>
            <a:ext cx="7772400" cy="390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spcBef>
                <a:spcPct val="50000"/>
              </a:spcBef>
              <a:buFontTx/>
              <a:buChar char="•"/>
            </a:pPr>
            <a:r>
              <a:rPr kumimoji="1" lang="en-US" altLang="ko-KR">
                <a:solidFill>
                  <a:schemeClr val="tx1"/>
                </a:solidFill>
                <a:ea typeface="굴림" pitchFamily="34" charset="-127"/>
              </a:rPr>
              <a:t>We have g equations of this </a:t>
            </a:r>
            <a:r>
              <a:rPr kumimoji="1" lang="en-US" altLang="ko-KR">
                <a:solidFill>
                  <a:schemeClr val="tx1"/>
                </a:solidFill>
                <a:ea typeface="굴림" pitchFamily="34" charset="-127"/>
                <a:sym typeface="Wingdings" pitchFamily="2" charset="2"/>
              </a:rPr>
              <a:t> linear equation system</a:t>
            </a:r>
          </a:p>
          <a:p>
            <a:pPr eaLnBrk="1" latinLnBrk="1" hangingPunct="1">
              <a:spcBef>
                <a:spcPct val="50000"/>
              </a:spcBef>
              <a:buFontTx/>
              <a:buChar char="•"/>
            </a:pPr>
            <a:r>
              <a:rPr kumimoji="1" lang="en-US" altLang="ko-KR">
                <a:solidFill>
                  <a:schemeClr val="tx1"/>
                </a:solidFill>
                <a:ea typeface="굴림" pitchFamily="34" charset="-127"/>
                <a:sym typeface="Wingdings" pitchFamily="2" charset="2"/>
              </a:rPr>
              <a:t>X : the entire soiciomatrix, </a:t>
            </a:r>
          </a:p>
          <a:p>
            <a:pPr eaLnBrk="1" latinLnBrk="1" hangingPunct="1">
              <a:spcBef>
                <a:spcPct val="50000"/>
              </a:spcBef>
              <a:buFontTx/>
              <a:buChar char="•"/>
            </a:pPr>
            <a:endParaRPr kumimoji="1" lang="en-US" altLang="ko-KR">
              <a:solidFill>
                <a:schemeClr val="tx1"/>
              </a:solidFill>
              <a:ea typeface="굴림" pitchFamily="34" charset="-127"/>
              <a:sym typeface="Wingdings" pitchFamily="2" charset="2"/>
            </a:endParaRPr>
          </a:p>
          <a:p>
            <a:pPr eaLnBrk="1" latinLnBrk="1" hangingPunct="1">
              <a:spcBef>
                <a:spcPct val="50000"/>
              </a:spcBef>
              <a:buFontTx/>
              <a:buChar char="•"/>
            </a:pPr>
            <a:endParaRPr kumimoji="1" lang="en-US" altLang="ko-KR">
              <a:solidFill>
                <a:schemeClr val="tx1"/>
              </a:solidFill>
              <a:ea typeface="굴림" pitchFamily="34" charset="-127"/>
              <a:sym typeface="Wingdings" pitchFamily="2" charset="2"/>
            </a:endParaRPr>
          </a:p>
          <a:p>
            <a:pPr eaLnBrk="1" latinLnBrk="1" hangingPunct="1">
              <a:spcBef>
                <a:spcPct val="50000"/>
              </a:spcBef>
              <a:buFontTx/>
              <a:buChar char="•"/>
            </a:pPr>
            <a:endParaRPr kumimoji="1" lang="en-US" altLang="ko-KR">
              <a:solidFill>
                <a:schemeClr val="tx1"/>
              </a:solidFill>
              <a:ea typeface="굴림" pitchFamily="34" charset="-127"/>
              <a:sym typeface="Wingdings" pitchFamily="2" charset="2"/>
            </a:endParaRPr>
          </a:p>
          <a:p>
            <a:pPr eaLnBrk="1" latinLnBrk="1" hangingPunct="1">
              <a:spcBef>
                <a:spcPct val="50000"/>
              </a:spcBef>
              <a:buFontTx/>
              <a:buChar char="•"/>
            </a:pPr>
            <a:r>
              <a:rPr kumimoji="1" lang="en-US" altLang="ko-KR">
                <a:solidFill>
                  <a:schemeClr val="tx1"/>
                </a:solidFill>
                <a:ea typeface="굴림" pitchFamily="34" charset="-127"/>
                <a:sym typeface="Wingdings" pitchFamily="2" charset="2"/>
              </a:rPr>
              <a:t>Large rank prestige indices imply that an actor is chosen either by a few other actors who have large rank prestige,</a:t>
            </a:r>
          </a:p>
          <a:p>
            <a:pPr eaLnBrk="1" latinLnBrk="1" hangingPunct="1">
              <a:spcBef>
                <a:spcPct val="50000"/>
              </a:spcBef>
              <a:buFontTx/>
              <a:buChar char="•"/>
            </a:pPr>
            <a:r>
              <a:rPr kumimoji="1" lang="en-US" altLang="ko-KR">
                <a:solidFill>
                  <a:schemeClr val="tx1"/>
                </a:solidFill>
                <a:ea typeface="굴림" pitchFamily="34" charset="-127"/>
                <a:sym typeface="Wingdings" pitchFamily="2" charset="2"/>
              </a:rPr>
              <a:t>or by many others with low to moderate rank prestige</a:t>
            </a:r>
          </a:p>
          <a:p>
            <a:pPr eaLnBrk="1" latinLnBrk="1" hangingPunct="1">
              <a:spcBef>
                <a:spcPct val="50000"/>
              </a:spcBef>
              <a:buFontTx/>
              <a:buChar char="•"/>
            </a:pPr>
            <a:endParaRPr kumimoji="1" lang="en-US" altLang="ko-KR">
              <a:solidFill>
                <a:schemeClr val="tx1"/>
              </a:solidFill>
              <a:ea typeface="굴림" pitchFamily="34" charset="-127"/>
            </a:endParaRPr>
          </a:p>
        </p:txBody>
      </p:sp>
      <p:graphicFrame>
        <p:nvGraphicFramePr>
          <p:cNvPr id="51206" name="Object 5"/>
          <p:cNvGraphicFramePr>
            <a:graphicFrameLocks noChangeAspect="1"/>
          </p:cNvGraphicFramePr>
          <p:nvPr>
            <p:ph sz="half" idx="2"/>
          </p:nvPr>
        </p:nvGraphicFramePr>
        <p:xfrm>
          <a:off x="2868613" y="2709863"/>
          <a:ext cx="3684587" cy="1174750"/>
        </p:xfrm>
        <a:graphic>
          <a:graphicData uri="http://schemas.openxmlformats.org/presentationml/2006/ole">
            <mc:AlternateContent xmlns:mc="http://schemas.openxmlformats.org/markup-compatibility/2006">
              <mc:Choice xmlns:v="urn:schemas-microsoft-com:vml" Requires="v">
                <p:oleObj spid="_x0000_s32770" name="Equation" r:id="rId4" imgW="2247900" imgH="800100" progId="Equation.DSMT4">
                  <p:embed/>
                </p:oleObj>
              </mc:Choice>
              <mc:Fallback>
                <p:oleObj name="Equation" r:id="rId4" imgW="2247900" imgH="8001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68613" y="2709863"/>
                        <a:ext cx="3684587" cy="1174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C2FFFFA8-C424-3D40-8C75-649CC0B3824F}" type="slidenum">
              <a:rPr lang="en-US" smtClean="0"/>
              <a:pPr/>
              <a:t>36</a:t>
            </a:fld>
            <a:endParaRPr lang="en-US" dirty="0"/>
          </a:p>
        </p:txBody>
      </p:sp>
    </p:spTree>
    <p:extLst>
      <p:ext uri="{BB962C8B-B14F-4D97-AF65-F5344CB8AC3E}">
        <p14:creationId xmlns:p14="http://schemas.microsoft.com/office/powerpoint/2010/main" val="3061130052"/>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Text Box 2"/>
          <p:cNvSpPr txBox="1">
            <a:spLocks noChangeArrowheads="1"/>
          </p:cNvSpPr>
          <p:nvPr/>
        </p:nvSpPr>
        <p:spPr bwMode="auto">
          <a:xfrm>
            <a:off x="628650" y="1447800"/>
            <a:ext cx="8134350"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lnSpc>
                <a:spcPct val="130000"/>
              </a:lnSpc>
              <a:buFontTx/>
              <a:buAutoNum type="arabicPeriod"/>
            </a:pPr>
            <a:endParaRPr kumimoji="1" lang="en-US" sz="1800">
              <a:solidFill>
                <a:schemeClr val="tx1"/>
              </a:solidFill>
              <a:ea typeface="굴림" pitchFamily="34" charset="-127"/>
            </a:endParaRPr>
          </a:p>
        </p:txBody>
      </p:sp>
      <p:sp>
        <p:nvSpPr>
          <p:cNvPr id="52228" name="Rectangle 3"/>
          <p:cNvSpPr>
            <a:spLocks noChangeArrowheads="1"/>
          </p:cNvSpPr>
          <p:nvPr/>
        </p:nvSpPr>
        <p:spPr bwMode="auto">
          <a:xfrm>
            <a:off x="457200" y="2286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ko-KR" sz="2400" b="1">
                <a:solidFill>
                  <a:srgbClr val="000066"/>
                </a:solidFill>
                <a:ea typeface="굴림" pitchFamily="34" charset="-127"/>
                <a:sym typeface="Wingdings 2" pitchFamily="18" charset="2"/>
              </a:rPr>
              <a:t>Extending Centrality</a:t>
            </a:r>
            <a:endParaRPr lang="en-US" altLang="ko-KR" sz="2400" b="1">
              <a:solidFill>
                <a:srgbClr val="000066"/>
              </a:solidFill>
              <a:ea typeface="굴림" pitchFamily="34" charset="-127"/>
            </a:endParaRPr>
          </a:p>
        </p:txBody>
      </p:sp>
      <p:sp>
        <p:nvSpPr>
          <p:cNvPr id="52229" name="Text Box 4"/>
          <p:cNvSpPr txBox="1">
            <a:spLocks noChangeArrowheads="1"/>
          </p:cNvSpPr>
          <p:nvPr/>
        </p:nvSpPr>
        <p:spPr bwMode="auto">
          <a:xfrm>
            <a:off x="685800" y="1711325"/>
            <a:ext cx="7772400" cy="313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lnSpc>
                <a:spcPct val="170000"/>
              </a:lnSpc>
              <a:spcBef>
                <a:spcPct val="50000"/>
              </a:spcBef>
              <a:buFontTx/>
              <a:buAutoNum type="arabicPeriod"/>
            </a:pPr>
            <a:r>
              <a:rPr kumimoji="1" lang="en-US" altLang="ko-KR" b="1">
                <a:solidFill>
                  <a:srgbClr val="FF0000"/>
                </a:solidFill>
                <a:ea typeface="굴림" pitchFamily="34" charset="-127"/>
              </a:rPr>
              <a:t>A group of actors within the network</a:t>
            </a:r>
          </a:p>
          <a:p>
            <a:pPr eaLnBrk="1" latinLnBrk="1" hangingPunct="1">
              <a:lnSpc>
                <a:spcPct val="170000"/>
              </a:lnSpc>
              <a:spcBef>
                <a:spcPct val="50000"/>
              </a:spcBef>
              <a:buFontTx/>
              <a:buAutoNum type="arabicPeriod"/>
            </a:pPr>
            <a:r>
              <a:rPr kumimoji="1" lang="en-US" altLang="ko-KR" b="1">
                <a:solidFill>
                  <a:schemeClr val="tx1"/>
                </a:solidFill>
                <a:ea typeface="굴림" pitchFamily="34" charset="-127"/>
              </a:rPr>
              <a:t>Two mode data (individuals and the events in which they participate)</a:t>
            </a:r>
          </a:p>
          <a:p>
            <a:pPr eaLnBrk="1" latinLnBrk="1" hangingPunct="1">
              <a:lnSpc>
                <a:spcPct val="170000"/>
              </a:lnSpc>
              <a:spcBef>
                <a:spcPct val="50000"/>
              </a:spcBef>
              <a:buFontTx/>
              <a:buAutoNum type="arabicPeriod"/>
            </a:pPr>
            <a:r>
              <a:rPr kumimoji="1" lang="en-US" altLang="ko-KR" b="1">
                <a:solidFill>
                  <a:schemeClr val="tx1"/>
                </a:solidFill>
                <a:ea typeface="굴림" pitchFamily="34" charset="-127"/>
                <a:sym typeface="Wingdings" pitchFamily="2" charset="2"/>
              </a:rPr>
              <a:t>To examine the core-periphery structure of a network </a:t>
            </a:r>
          </a:p>
          <a:p>
            <a:pPr eaLnBrk="1" latinLnBrk="1" hangingPunct="1">
              <a:lnSpc>
                <a:spcPct val="170000"/>
              </a:lnSpc>
              <a:spcBef>
                <a:spcPct val="50000"/>
              </a:spcBef>
              <a:buFontTx/>
              <a:buChar char="•"/>
            </a:pPr>
            <a:endParaRPr kumimoji="1" lang="en-US" altLang="ko-KR" b="1">
              <a:solidFill>
                <a:schemeClr val="tx1"/>
              </a:solidFill>
              <a:ea typeface="굴림" pitchFamily="34" charset="-127"/>
            </a:endParaRPr>
          </a:p>
        </p:txBody>
      </p:sp>
      <p:sp>
        <p:nvSpPr>
          <p:cNvPr id="2" name="Slide Number Placeholder 1"/>
          <p:cNvSpPr>
            <a:spLocks noGrp="1"/>
          </p:cNvSpPr>
          <p:nvPr>
            <p:ph type="sldNum" sz="quarter" idx="12"/>
          </p:nvPr>
        </p:nvSpPr>
        <p:spPr/>
        <p:txBody>
          <a:bodyPr/>
          <a:lstStyle/>
          <a:p>
            <a:fld id="{C2FFFFA8-C424-3D40-8C75-649CC0B3824F}" type="slidenum">
              <a:rPr lang="en-US" smtClean="0"/>
              <a:pPr/>
              <a:t>37</a:t>
            </a:fld>
            <a:endParaRPr lang="en-US" dirty="0"/>
          </a:p>
        </p:txBody>
      </p:sp>
    </p:spTree>
    <p:extLst>
      <p:ext uri="{BB962C8B-B14F-4D97-AF65-F5344CB8AC3E}">
        <p14:creationId xmlns:p14="http://schemas.microsoft.com/office/powerpoint/2010/main" val="3593125299"/>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Text Box 2"/>
          <p:cNvSpPr txBox="1">
            <a:spLocks noChangeArrowheads="1"/>
          </p:cNvSpPr>
          <p:nvPr/>
        </p:nvSpPr>
        <p:spPr bwMode="auto">
          <a:xfrm>
            <a:off x="762000" y="3962400"/>
            <a:ext cx="8134350" cy="187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lnSpc>
                <a:spcPct val="130000"/>
              </a:lnSpc>
              <a:buFontTx/>
              <a:buAutoNum type="arabicPeriod"/>
            </a:pPr>
            <a:r>
              <a:rPr kumimoji="1" lang="en-US" altLang="ko-KR" sz="1800">
                <a:solidFill>
                  <a:schemeClr val="tx1"/>
                </a:solidFill>
                <a:ea typeface="굴림" pitchFamily="34" charset="-127"/>
              </a:rPr>
              <a:t>In both groups,  actors have degree 4</a:t>
            </a:r>
          </a:p>
          <a:p>
            <a:pPr eaLnBrk="1" latinLnBrk="1" hangingPunct="1">
              <a:lnSpc>
                <a:spcPct val="130000"/>
              </a:lnSpc>
              <a:buFontTx/>
              <a:buAutoNum type="arabicPeriod"/>
            </a:pPr>
            <a:r>
              <a:rPr kumimoji="1" lang="en-US" altLang="ko-KR" sz="1800">
                <a:solidFill>
                  <a:schemeClr val="tx1"/>
                </a:solidFill>
                <a:ea typeface="굴림" pitchFamily="34" charset="-127"/>
              </a:rPr>
              <a:t>In Group1, the pair are structurally equivalent</a:t>
            </a:r>
          </a:p>
          <a:p>
            <a:pPr eaLnBrk="1" latinLnBrk="1" hangingPunct="1">
              <a:lnSpc>
                <a:spcPct val="130000"/>
              </a:lnSpc>
              <a:buFontTx/>
              <a:buAutoNum type="arabicPeriod"/>
            </a:pPr>
            <a:r>
              <a:rPr kumimoji="1" lang="en-US" altLang="ko-KR" sz="1800">
                <a:solidFill>
                  <a:schemeClr val="tx1"/>
                </a:solidFill>
                <a:ea typeface="굴림" pitchFamily="34" charset="-127"/>
              </a:rPr>
              <a:t>In Group 2, the pair are adjacent to four different actors</a:t>
            </a:r>
          </a:p>
          <a:p>
            <a:pPr eaLnBrk="1" latinLnBrk="1" hangingPunct="1">
              <a:lnSpc>
                <a:spcPct val="130000"/>
              </a:lnSpc>
              <a:buFontTx/>
              <a:buAutoNum type="arabicPeriod"/>
            </a:pPr>
            <a:r>
              <a:rPr kumimoji="1" lang="en-US" altLang="ko-KR" sz="1800">
                <a:solidFill>
                  <a:schemeClr val="tx1"/>
                </a:solidFill>
                <a:ea typeface="굴림" pitchFamily="34" charset="-127"/>
              </a:rPr>
              <a:t>Simple aggregation results in the same centrality, however, the group2 should be a better score</a:t>
            </a:r>
            <a:endParaRPr kumimoji="1" lang="en-US" sz="1800">
              <a:solidFill>
                <a:schemeClr val="tx1"/>
              </a:solidFill>
              <a:ea typeface="굴림" pitchFamily="34" charset="-127"/>
            </a:endParaRPr>
          </a:p>
        </p:txBody>
      </p:sp>
      <p:sp>
        <p:nvSpPr>
          <p:cNvPr id="53252" name="Rectangle 3"/>
          <p:cNvSpPr>
            <a:spLocks noChangeArrowheads="1"/>
          </p:cNvSpPr>
          <p:nvPr/>
        </p:nvSpPr>
        <p:spPr bwMode="auto">
          <a:xfrm>
            <a:off x="457200" y="2286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ko-KR" sz="2400" b="1">
                <a:solidFill>
                  <a:srgbClr val="000066"/>
                </a:solidFill>
                <a:ea typeface="굴림" pitchFamily="34" charset="-127"/>
                <a:sym typeface="Wingdings 2" pitchFamily="18" charset="2"/>
              </a:rPr>
              <a:t>Group Centrality</a:t>
            </a:r>
            <a:endParaRPr lang="en-US" altLang="ko-KR" sz="2400" b="1">
              <a:solidFill>
                <a:srgbClr val="000066"/>
              </a:solidFill>
              <a:ea typeface="굴림" pitchFamily="34" charset="-127"/>
            </a:endParaRPr>
          </a:p>
        </p:txBody>
      </p:sp>
      <p:grpSp>
        <p:nvGrpSpPr>
          <p:cNvPr id="53253" name="Group 4"/>
          <p:cNvGrpSpPr>
            <a:grpSpLocks/>
          </p:cNvGrpSpPr>
          <p:nvPr/>
        </p:nvGrpSpPr>
        <p:grpSpPr bwMode="auto">
          <a:xfrm>
            <a:off x="2286000" y="2057400"/>
            <a:ext cx="1600200" cy="1524000"/>
            <a:chOff x="816" y="1440"/>
            <a:chExt cx="1008" cy="960"/>
          </a:xfrm>
        </p:grpSpPr>
        <p:sp>
          <p:nvSpPr>
            <p:cNvPr id="53276" name="Line 5"/>
            <p:cNvSpPr>
              <a:spLocks noChangeShapeType="1"/>
            </p:cNvSpPr>
            <p:nvPr/>
          </p:nvSpPr>
          <p:spPr bwMode="auto">
            <a:xfrm flipH="1" flipV="1">
              <a:off x="1440" y="1968"/>
              <a:ext cx="24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53277" name="Line 6"/>
            <p:cNvSpPr>
              <a:spLocks noChangeShapeType="1"/>
            </p:cNvSpPr>
            <p:nvPr/>
          </p:nvSpPr>
          <p:spPr bwMode="auto">
            <a:xfrm flipV="1">
              <a:off x="1056" y="1968"/>
              <a:ext cx="38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53278" name="Line 7"/>
            <p:cNvSpPr>
              <a:spLocks noChangeShapeType="1"/>
            </p:cNvSpPr>
            <p:nvPr/>
          </p:nvSpPr>
          <p:spPr bwMode="auto">
            <a:xfrm flipV="1">
              <a:off x="1056" y="1968"/>
              <a:ext cx="192"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53279" name="Line 8"/>
            <p:cNvSpPr>
              <a:spLocks noChangeShapeType="1"/>
            </p:cNvSpPr>
            <p:nvPr/>
          </p:nvSpPr>
          <p:spPr bwMode="auto">
            <a:xfrm flipH="1" flipV="1">
              <a:off x="1248" y="1968"/>
              <a:ext cx="43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53280" name="Line 9"/>
            <p:cNvSpPr>
              <a:spLocks noChangeShapeType="1"/>
            </p:cNvSpPr>
            <p:nvPr/>
          </p:nvSpPr>
          <p:spPr bwMode="auto">
            <a:xfrm>
              <a:off x="1056" y="1584"/>
              <a:ext cx="384"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53281" name="Line 10"/>
            <p:cNvSpPr>
              <a:spLocks noChangeShapeType="1"/>
            </p:cNvSpPr>
            <p:nvPr/>
          </p:nvSpPr>
          <p:spPr bwMode="auto">
            <a:xfrm flipH="1">
              <a:off x="1440" y="1584"/>
              <a:ext cx="144"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53282" name="Line 11"/>
            <p:cNvSpPr>
              <a:spLocks noChangeShapeType="1"/>
            </p:cNvSpPr>
            <p:nvPr/>
          </p:nvSpPr>
          <p:spPr bwMode="auto">
            <a:xfrm flipH="1">
              <a:off x="864" y="1584"/>
              <a:ext cx="192"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53283" name="Line 12"/>
            <p:cNvSpPr>
              <a:spLocks noChangeShapeType="1"/>
            </p:cNvSpPr>
            <p:nvPr/>
          </p:nvSpPr>
          <p:spPr bwMode="auto">
            <a:xfrm flipV="1">
              <a:off x="1056" y="1488"/>
              <a:ext cx="28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53284" name="Line 13"/>
            <p:cNvSpPr>
              <a:spLocks noChangeShapeType="1"/>
            </p:cNvSpPr>
            <p:nvPr/>
          </p:nvSpPr>
          <p:spPr bwMode="auto">
            <a:xfrm>
              <a:off x="1344" y="1488"/>
              <a:ext cx="24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53285" name="Line 14"/>
            <p:cNvSpPr>
              <a:spLocks noChangeShapeType="1"/>
            </p:cNvSpPr>
            <p:nvPr/>
          </p:nvSpPr>
          <p:spPr bwMode="auto">
            <a:xfrm>
              <a:off x="1056" y="1584"/>
              <a:ext cx="192"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53286" name="Line 15"/>
            <p:cNvSpPr>
              <a:spLocks noChangeShapeType="1"/>
            </p:cNvSpPr>
            <p:nvPr/>
          </p:nvSpPr>
          <p:spPr bwMode="auto">
            <a:xfrm>
              <a:off x="1056" y="2256"/>
              <a:ext cx="33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53287" name="Line 16"/>
            <p:cNvSpPr>
              <a:spLocks noChangeShapeType="1"/>
            </p:cNvSpPr>
            <p:nvPr/>
          </p:nvSpPr>
          <p:spPr bwMode="auto">
            <a:xfrm flipV="1">
              <a:off x="1392" y="2208"/>
              <a:ext cx="288"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53288" name="Line 17"/>
            <p:cNvSpPr>
              <a:spLocks noChangeShapeType="1"/>
            </p:cNvSpPr>
            <p:nvPr/>
          </p:nvSpPr>
          <p:spPr bwMode="auto">
            <a:xfrm flipV="1">
              <a:off x="1680" y="1872"/>
              <a:ext cx="9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53289" name="Line 18"/>
            <p:cNvSpPr>
              <a:spLocks noChangeShapeType="1"/>
            </p:cNvSpPr>
            <p:nvPr/>
          </p:nvSpPr>
          <p:spPr bwMode="auto">
            <a:xfrm>
              <a:off x="1584" y="1584"/>
              <a:ext cx="192"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53290" name="Line 19"/>
            <p:cNvSpPr>
              <a:spLocks noChangeShapeType="1"/>
            </p:cNvSpPr>
            <p:nvPr/>
          </p:nvSpPr>
          <p:spPr bwMode="auto">
            <a:xfrm flipH="1" flipV="1">
              <a:off x="864" y="1920"/>
              <a:ext cx="192"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53291" name="Oval 20"/>
            <p:cNvSpPr>
              <a:spLocks noChangeArrowheads="1"/>
            </p:cNvSpPr>
            <p:nvPr/>
          </p:nvSpPr>
          <p:spPr bwMode="auto">
            <a:xfrm>
              <a:off x="1200" y="1920"/>
              <a:ext cx="96" cy="96"/>
            </a:xfrm>
            <a:prstGeom prst="ellipse">
              <a:avLst/>
            </a:prstGeom>
            <a:solidFill>
              <a:schemeClr val="tx1"/>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3292" name="Oval 21"/>
            <p:cNvSpPr>
              <a:spLocks noChangeArrowheads="1"/>
            </p:cNvSpPr>
            <p:nvPr/>
          </p:nvSpPr>
          <p:spPr bwMode="auto">
            <a:xfrm>
              <a:off x="1008" y="1536"/>
              <a:ext cx="96" cy="96"/>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3293" name="Oval 22"/>
            <p:cNvSpPr>
              <a:spLocks noChangeArrowheads="1"/>
            </p:cNvSpPr>
            <p:nvPr/>
          </p:nvSpPr>
          <p:spPr bwMode="auto">
            <a:xfrm>
              <a:off x="1392" y="1920"/>
              <a:ext cx="96" cy="96"/>
            </a:xfrm>
            <a:prstGeom prst="ellipse">
              <a:avLst/>
            </a:prstGeom>
            <a:solidFill>
              <a:schemeClr val="tx1"/>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3294" name="Oval 23"/>
            <p:cNvSpPr>
              <a:spLocks noChangeArrowheads="1"/>
            </p:cNvSpPr>
            <p:nvPr/>
          </p:nvSpPr>
          <p:spPr bwMode="auto">
            <a:xfrm>
              <a:off x="816" y="1872"/>
              <a:ext cx="96" cy="96"/>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3295" name="Oval 24"/>
            <p:cNvSpPr>
              <a:spLocks noChangeArrowheads="1"/>
            </p:cNvSpPr>
            <p:nvPr/>
          </p:nvSpPr>
          <p:spPr bwMode="auto">
            <a:xfrm>
              <a:off x="1296" y="1440"/>
              <a:ext cx="96" cy="96"/>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3296" name="Oval 25"/>
            <p:cNvSpPr>
              <a:spLocks noChangeArrowheads="1"/>
            </p:cNvSpPr>
            <p:nvPr/>
          </p:nvSpPr>
          <p:spPr bwMode="auto">
            <a:xfrm>
              <a:off x="1536" y="1536"/>
              <a:ext cx="96" cy="96"/>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3297" name="Oval 26"/>
            <p:cNvSpPr>
              <a:spLocks noChangeArrowheads="1"/>
            </p:cNvSpPr>
            <p:nvPr/>
          </p:nvSpPr>
          <p:spPr bwMode="auto">
            <a:xfrm>
              <a:off x="1728" y="1824"/>
              <a:ext cx="96" cy="96"/>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3298" name="Oval 27"/>
            <p:cNvSpPr>
              <a:spLocks noChangeArrowheads="1"/>
            </p:cNvSpPr>
            <p:nvPr/>
          </p:nvSpPr>
          <p:spPr bwMode="auto">
            <a:xfrm>
              <a:off x="1008" y="2208"/>
              <a:ext cx="96" cy="96"/>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3299" name="Oval 28"/>
            <p:cNvSpPr>
              <a:spLocks noChangeArrowheads="1"/>
            </p:cNvSpPr>
            <p:nvPr/>
          </p:nvSpPr>
          <p:spPr bwMode="auto">
            <a:xfrm>
              <a:off x="1344" y="2304"/>
              <a:ext cx="96" cy="96"/>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3300" name="Oval 29"/>
            <p:cNvSpPr>
              <a:spLocks noChangeArrowheads="1"/>
            </p:cNvSpPr>
            <p:nvPr/>
          </p:nvSpPr>
          <p:spPr bwMode="auto">
            <a:xfrm>
              <a:off x="1632" y="2160"/>
              <a:ext cx="96" cy="96"/>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3301" name="Line 30"/>
            <p:cNvSpPr>
              <a:spLocks noChangeShapeType="1"/>
            </p:cNvSpPr>
            <p:nvPr/>
          </p:nvSpPr>
          <p:spPr bwMode="auto">
            <a:xfrm flipV="1">
              <a:off x="1248" y="1584"/>
              <a:ext cx="336"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53302" name="Oval 31"/>
            <p:cNvSpPr>
              <a:spLocks noChangeArrowheads="1"/>
            </p:cNvSpPr>
            <p:nvPr/>
          </p:nvSpPr>
          <p:spPr bwMode="auto">
            <a:xfrm>
              <a:off x="1056" y="1776"/>
              <a:ext cx="576" cy="336"/>
            </a:xfrm>
            <a:prstGeom prst="ellipse">
              <a:avLst/>
            </a:prstGeom>
            <a:noFill/>
            <a:ln w="9525" algn="ctr">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53254" name="Group 32"/>
          <p:cNvGrpSpPr>
            <a:grpSpLocks/>
          </p:cNvGrpSpPr>
          <p:nvPr/>
        </p:nvGrpSpPr>
        <p:grpSpPr bwMode="auto">
          <a:xfrm>
            <a:off x="4876800" y="2057400"/>
            <a:ext cx="1600200" cy="1524000"/>
            <a:chOff x="2592" y="1488"/>
            <a:chExt cx="1008" cy="960"/>
          </a:xfrm>
        </p:grpSpPr>
        <p:sp>
          <p:nvSpPr>
            <p:cNvPr id="53257" name="Line 33"/>
            <p:cNvSpPr>
              <a:spLocks noChangeShapeType="1"/>
            </p:cNvSpPr>
            <p:nvPr/>
          </p:nvSpPr>
          <p:spPr bwMode="auto">
            <a:xfrm flipH="1" flipV="1">
              <a:off x="3216" y="2016"/>
              <a:ext cx="24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53258" name="Line 34"/>
            <p:cNvSpPr>
              <a:spLocks noChangeShapeType="1"/>
            </p:cNvSpPr>
            <p:nvPr/>
          </p:nvSpPr>
          <p:spPr bwMode="auto">
            <a:xfrm flipV="1">
              <a:off x="3168" y="2016"/>
              <a:ext cx="48"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53259" name="Line 35"/>
            <p:cNvSpPr>
              <a:spLocks noChangeShapeType="1"/>
            </p:cNvSpPr>
            <p:nvPr/>
          </p:nvSpPr>
          <p:spPr bwMode="auto">
            <a:xfrm flipV="1">
              <a:off x="2832" y="2016"/>
              <a:ext cx="192"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53260" name="Line 36"/>
            <p:cNvSpPr>
              <a:spLocks noChangeShapeType="1"/>
            </p:cNvSpPr>
            <p:nvPr/>
          </p:nvSpPr>
          <p:spPr bwMode="auto">
            <a:xfrm flipH="1">
              <a:off x="3024" y="1536"/>
              <a:ext cx="96"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53261" name="Line 37"/>
            <p:cNvSpPr>
              <a:spLocks noChangeShapeType="1"/>
            </p:cNvSpPr>
            <p:nvPr/>
          </p:nvSpPr>
          <p:spPr bwMode="auto">
            <a:xfrm>
              <a:off x="2640" y="1968"/>
              <a:ext cx="384"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53262" name="Line 38"/>
            <p:cNvSpPr>
              <a:spLocks noChangeShapeType="1"/>
            </p:cNvSpPr>
            <p:nvPr/>
          </p:nvSpPr>
          <p:spPr bwMode="auto">
            <a:xfrm flipH="1">
              <a:off x="3216" y="1632"/>
              <a:ext cx="144"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53263" name="Line 39"/>
            <p:cNvSpPr>
              <a:spLocks noChangeShapeType="1"/>
            </p:cNvSpPr>
            <p:nvPr/>
          </p:nvSpPr>
          <p:spPr bwMode="auto">
            <a:xfrm>
              <a:off x="2832" y="1632"/>
              <a:ext cx="192"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53264" name="Oval 40"/>
            <p:cNvSpPr>
              <a:spLocks noChangeArrowheads="1"/>
            </p:cNvSpPr>
            <p:nvPr/>
          </p:nvSpPr>
          <p:spPr bwMode="auto">
            <a:xfrm>
              <a:off x="2976" y="1968"/>
              <a:ext cx="96" cy="96"/>
            </a:xfrm>
            <a:prstGeom prst="ellipse">
              <a:avLst/>
            </a:prstGeom>
            <a:solidFill>
              <a:schemeClr val="tx1"/>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3265" name="Oval 41"/>
            <p:cNvSpPr>
              <a:spLocks noChangeArrowheads="1"/>
            </p:cNvSpPr>
            <p:nvPr/>
          </p:nvSpPr>
          <p:spPr bwMode="auto">
            <a:xfrm>
              <a:off x="2784" y="1584"/>
              <a:ext cx="96" cy="96"/>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3266" name="Oval 42"/>
            <p:cNvSpPr>
              <a:spLocks noChangeArrowheads="1"/>
            </p:cNvSpPr>
            <p:nvPr/>
          </p:nvSpPr>
          <p:spPr bwMode="auto">
            <a:xfrm>
              <a:off x="3168" y="1968"/>
              <a:ext cx="96" cy="96"/>
            </a:xfrm>
            <a:prstGeom prst="ellipse">
              <a:avLst/>
            </a:prstGeom>
            <a:solidFill>
              <a:schemeClr val="tx1"/>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3267" name="Oval 43"/>
            <p:cNvSpPr>
              <a:spLocks noChangeArrowheads="1"/>
            </p:cNvSpPr>
            <p:nvPr/>
          </p:nvSpPr>
          <p:spPr bwMode="auto">
            <a:xfrm>
              <a:off x="2592" y="1920"/>
              <a:ext cx="96" cy="96"/>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3268" name="Oval 44"/>
            <p:cNvSpPr>
              <a:spLocks noChangeArrowheads="1"/>
            </p:cNvSpPr>
            <p:nvPr/>
          </p:nvSpPr>
          <p:spPr bwMode="auto">
            <a:xfrm>
              <a:off x="3072" y="1488"/>
              <a:ext cx="96" cy="96"/>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3269" name="Oval 45"/>
            <p:cNvSpPr>
              <a:spLocks noChangeArrowheads="1"/>
            </p:cNvSpPr>
            <p:nvPr/>
          </p:nvSpPr>
          <p:spPr bwMode="auto">
            <a:xfrm>
              <a:off x="3312" y="1584"/>
              <a:ext cx="96" cy="96"/>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3270" name="Oval 46"/>
            <p:cNvSpPr>
              <a:spLocks noChangeArrowheads="1"/>
            </p:cNvSpPr>
            <p:nvPr/>
          </p:nvSpPr>
          <p:spPr bwMode="auto">
            <a:xfrm>
              <a:off x="3504" y="1872"/>
              <a:ext cx="96" cy="96"/>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3271" name="Oval 47"/>
            <p:cNvSpPr>
              <a:spLocks noChangeArrowheads="1"/>
            </p:cNvSpPr>
            <p:nvPr/>
          </p:nvSpPr>
          <p:spPr bwMode="auto">
            <a:xfrm>
              <a:off x="2784" y="2256"/>
              <a:ext cx="96" cy="96"/>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3272" name="Oval 48"/>
            <p:cNvSpPr>
              <a:spLocks noChangeArrowheads="1"/>
            </p:cNvSpPr>
            <p:nvPr/>
          </p:nvSpPr>
          <p:spPr bwMode="auto">
            <a:xfrm>
              <a:off x="3120" y="2352"/>
              <a:ext cx="96" cy="96"/>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3273" name="Oval 49"/>
            <p:cNvSpPr>
              <a:spLocks noChangeArrowheads="1"/>
            </p:cNvSpPr>
            <p:nvPr/>
          </p:nvSpPr>
          <p:spPr bwMode="auto">
            <a:xfrm>
              <a:off x="3408" y="2208"/>
              <a:ext cx="96" cy="96"/>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3274" name="Line 50"/>
            <p:cNvSpPr>
              <a:spLocks noChangeShapeType="1"/>
            </p:cNvSpPr>
            <p:nvPr/>
          </p:nvSpPr>
          <p:spPr bwMode="auto">
            <a:xfrm flipH="1">
              <a:off x="3216" y="1920"/>
              <a:ext cx="33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53275" name="Oval 51"/>
            <p:cNvSpPr>
              <a:spLocks noChangeArrowheads="1"/>
            </p:cNvSpPr>
            <p:nvPr/>
          </p:nvSpPr>
          <p:spPr bwMode="auto">
            <a:xfrm>
              <a:off x="2832" y="1824"/>
              <a:ext cx="576" cy="336"/>
            </a:xfrm>
            <a:prstGeom prst="ellipse">
              <a:avLst/>
            </a:prstGeom>
            <a:noFill/>
            <a:ln w="9525" algn="ctr">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53255" name="Rectangle 52"/>
          <p:cNvSpPr>
            <a:spLocks noChangeArrowheads="1"/>
          </p:cNvSpPr>
          <p:nvPr/>
        </p:nvSpPr>
        <p:spPr bwMode="auto">
          <a:xfrm>
            <a:off x="2667000" y="1600200"/>
            <a:ext cx="946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eaLnBrk="1" latinLnBrk="1" hangingPunct="1">
              <a:spcBef>
                <a:spcPct val="50000"/>
              </a:spcBef>
            </a:pPr>
            <a:r>
              <a:rPr kumimoji="1" lang="en-US" altLang="ko-KR" sz="1800">
                <a:solidFill>
                  <a:schemeClr val="tx1"/>
                </a:solidFill>
                <a:ea typeface="굴림" pitchFamily="34" charset="-127"/>
              </a:rPr>
              <a:t>Group1</a:t>
            </a:r>
            <a:endParaRPr kumimoji="1" lang="en-US" sz="1800">
              <a:solidFill>
                <a:schemeClr val="tx1"/>
              </a:solidFill>
              <a:ea typeface="굴림" pitchFamily="34" charset="-127"/>
            </a:endParaRPr>
          </a:p>
        </p:txBody>
      </p:sp>
      <p:sp>
        <p:nvSpPr>
          <p:cNvPr id="53256" name="Rectangle 53"/>
          <p:cNvSpPr>
            <a:spLocks noChangeArrowheads="1"/>
          </p:cNvSpPr>
          <p:nvPr/>
        </p:nvSpPr>
        <p:spPr bwMode="auto">
          <a:xfrm>
            <a:off x="5334000" y="1600200"/>
            <a:ext cx="1009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eaLnBrk="1" latinLnBrk="1" hangingPunct="1">
              <a:spcBef>
                <a:spcPct val="50000"/>
              </a:spcBef>
            </a:pPr>
            <a:r>
              <a:rPr kumimoji="1" lang="en-US" altLang="ko-KR" sz="1800">
                <a:solidFill>
                  <a:schemeClr val="tx1"/>
                </a:solidFill>
                <a:ea typeface="굴림" pitchFamily="34" charset="-127"/>
              </a:rPr>
              <a:t>Group 2</a:t>
            </a:r>
            <a:endParaRPr kumimoji="1" lang="en-US" sz="1800">
              <a:solidFill>
                <a:schemeClr val="tx1"/>
              </a:solidFill>
              <a:ea typeface="굴림" pitchFamily="34" charset="-127"/>
            </a:endParaRPr>
          </a:p>
        </p:txBody>
      </p:sp>
      <p:sp>
        <p:nvSpPr>
          <p:cNvPr id="2" name="Slide Number Placeholder 1"/>
          <p:cNvSpPr>
            <a:spLocks noGrp="1"/>
          </p:cNvSpPr>
          <p:nvPr>
            <p:ph type="sldNum" sz="quarter" idx="12"/>
          </p:nvPr>
        </p:nvSpPr>
        <p:spPr/>
        <p:txBody>
          <a:bodyPr/>
          <a:lstStyle/>
          <a:p>
            <a:fld id="{C2FFFFA8-C424-3D40-8C75-649CC0B3824F}" type="slidenum">
              <a:rPr lang="en-US" smtClean="0"/>
              <a:pPr/>
              <a:t>38</a:t>
            </a:fld>
            <a:endParaRPr lang="en-US" dirty="0"/>
          </a:p>
        </p:txBody>
      </p:sp>
    </p:spTree>
    <p:extLst>
      <p:ext uri="{BB962C8B-B14F-4D97-AF65-F5344CB8AC3E}">
        <p14:creationId xmlns:p14="http://schemas.microsoft.com/office/powerpoint/2010/main" val="917094625"/>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ChangeArrowheads="1"/>
          </p:cNvSpPr>
          <p:nvPr/>
        </p:nvSpPr>
        <p:spPr bwMode="auto">
          <a:xfrm>
            <a:off x="457200" y="2286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ko-KR" sz="2400" b="1">
                <a:solidFill>
                  <a:srgbClr val="000066"/>
                </a:solidFill>
                <a:ea typeface="굴림" pitchFamily="34" charset="-127"/>
                <a:sym typeface="Wingdings 2" pitchFamily="18" charset="2"/>
              </a:rPr>
              <a:t>Group Centrality</a:t>
            </a:r>
            <a:endParaRPr lang="en-US" altLang="ko-KR" sz="2400" b="1">
              <a:solidFill>
                <a:srgbClr val="000066"/>
              </a:solidFill>
              <a:ea typeface="굴림" pitchFamily="34" charset="-127"/>
            </a:endParaRPr>
          </a:p>
        </p:txBody>
      </p:sp>
      <p:sp>
        <p:nvSpPr>
          <p:cNvPr id="54276" name="Text Box 3"/>
          <p:cNvSpPr txBox="1">
            <a:spLocks noChangeArrowheads="1"/>
          </p:cNvSpPr>
          <p:nvPr/>
        </p:nvSpPr>
        <p:spPr bwMode="auto">
          <a:xfrm>
            <a:off x="533400" y="1524000"/>
            <a:ext cx="7696200" cy="256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spcBef>
                <a:spcPct val="50000"/>
              </a:spcBef>
              <a:buFontTx/>
              <a:buChar char="•"/>
            </a:pPr>
            <a:r>
              <a:rPr kumimoji="1" lang="en-US" altLang="ko-KR" sz="1800" b="1">
                <a:solidFill>
                  <a:schemeClr val="tx1"/>
                </a:solidFill>
                <a:ea typeface="굴림" pitchFamily="34" charset="-127"/>
              </a:rPr>
              <a:t>Group Degree centrality </a:t>
            </a:r>
          </a:p>
          <a:p>
            <a:pPr eaLnBrk="1" latinLnBrk="1" hangingPunct="1">
              <a:spcBef>
                <a:spcPct val="50000"/>
              </a:spcBef>
            </a:pPr>
            <a:r>
              <a:rPr kumimoji="1" lang="en-US" altLang="ko-KR" sz="1800">
                <a:solidFill>
                  <a:schemeClr val="tx1"/>
                </a:solidFill>
                <a:ea typeface="굴림" pitchFamily="34" charset="-127"/>
              </a:rPr>
              <a:t>	The number of actors outside the group that are connected to members of the group</a:t>
            </a:r>
          </a:p>
          <a:p>
            <a:pPr eaLnBrk="1" latinLnBrk="1" hangingPunct="1">
              <a:spcBef>
                <a:spcPct val="50000"/>
              </a:spcBef>
              <a:buFontTx/>
              <a:buChar char="•"/>
            </a:pPr>
            <a:r>
              <a:rPr kumimoji="1" lang="en-US" altLang="ko-KR" sz="1800" b="1">
                <a:solidFill>
                  <a:schemeClr val="tx1"/>
                </a:solidFill>
                <a:ea typeface="굴림" pitchFamily="34" charset="-127"/>
              </a:rPr>
              <a:t>Normalization</a:t>
            </a:r>
            <a:r>
              <a:rPr kumimoji="1" lang="en-US" altLang="ko-KR" sz="1800">
                <a:solidFill>
                  <a:schemeClr val="tx1"/>
                </a:solidFill>
                <a:ea typeface="굴림" pitchFamily="34" charset="-127"/>
              </a:rPr>
              <a:t> : to compare different groups on the same set of actors</a:t>
            </a:r>
          </a:p>
          <a:p>
            <a:pPr eaLnBrk="1" latinLnBrk="1" hangingPunct="1">
              <a:spcBef>
                <a:spcPct val="50000"/>
              </a:spcBef>
            </a:pPr>
            <a:r>
              <a:rPr kumimoji="1" lang="en-US" altLang="ko-KR" sz="1800">
                <a:solidFill>
                  <a:schemeClr val="tx1"/>
                </a:solidFill>
                <a:ea typeface="굴림" pitchFamily="34" charset="-127"/>
              </a:rPr>
              <a:t>	The maximum possible is when every actor outside the group is connected to an actor in the group </a:t>
            </a:r>
          </a:p>
          <a:p>
            <a:pPr eaLnBrk="1" latinLnBrk="1" hangingPunct="1">
              <a:spcBef>
                <a:spcPct val="50000"/>
              </a:spcBef>
              <a:buFontTx/>
              <a:buChar char="•"/>
            </a:pPr>
            <a:endParaRPr kumimoji="1" lang="en-US" sz="1800">
              <a:solidFill>
                <a:schemeClr val="tx1"/>
              </a:solidFill>
              <a:ea typeface="굴림" pitchFamily="34" charset="-127"/>
            </a:endParaRPr>
          </a:p>
        </p:txBody>
      </p:sp>
      <p:graphicFrame>
        <p:nvGraphicFramePr>
          <p:cNvPr id="54277" name="Object 4"/>
          <p:cNvGraphicFramePr>
            <a:graphicFrameLocks noChangeAspect="1"/>
          </p:cNvGraphicFramePr>
          <p:nvPr/>
        </p:nvGraphicFramePr>
        <p:xfrm>
          <a:off x="1676400" y="4114800"/>
          <a:ext cx="4749800" cy="1379538"/>
        </p:xfrm>
        <a:graphic>
          <a:graphicData uri="http://schemas.openxmlformats.org/presentationml/2006/ole">
            <mc:AlternateContent xmlns:mc="http://schemas.openxmlformats.org/markup-compatibility/2006">
              <mc:Choice xmlns:v="urn:schemas-microsoft-com:vml" Requires="v">
                <p:oleObj spid="_x0000_s33794" name="Equation" r:id="rId4" imgW="3454400" imgH="1003300" progId="Equation.DSMT4">
                  <p:embed/>
                </p:oleObj>
              </mc:Choice>
              <mc:Fallback>
                <p:oleObj name="Equation" r:id="rId4" imgW="3454400" imgH="10033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4114800"/>
                        <a:ext cx="4749800" cy="1379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C2FFFFA8-C424-3D40-8C75-649CC0B3824F}" type="slidenum">
              <a:rPr lang="en-US" smtClean="0"/>
              <a:pPr/>
              <a:t>39</a:t>
            </a:fld>
            <a:endParaRPr lang="en-US" dirty="0"/>
          </a:p>
        </p:txBody>
      </p:sp>
    </p:spTree>
    <p:extLst>
      <p:ext uri="{BB962C8B-B14F-4D97-AF65-F5344CB8AC3E}">
        <p14:creationId xmlns:p14="http://schemas.microsoft.com/office/powerpoint/2010/main" val="359565907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ChangeArrowheads="1"/>
          </p:cNvSpPr>
          <p:nvPr/>
        </p:nvSpPr>
        <p:spPr bwMode="auto">
          <a:xfrm>
            <a:off x="457200" y="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ko-KR" sz="2400" b="1" dirty="0">
                <a:solidFill>
                  <a:srgbClr val="000066"/>
                </a:solidFill>
                <a:ea typeface="굴림" pitchFamily="34" charset="-127"/>
              </a:rPr>
              <a:t>Three illustrative networks</a:t>
            </a:r>
          </a:p>
        </p:txBody>
      </p:sp>
      <p:grpSp>
        <p:nvGrpSpPr>
          <p:cNvPr id="18436" name="Group 3"/>
          <p:cNvGrpSpPr>
            <a:grpSpLocks/>
          </p:cNvGrpSpPr>
          <p:nvPr/>
        </p:nvGrpSpPr>
        <p:grpSpPr bwMode="auto">
          <a:xfrm>
            <a:off x="533400" y="1295400"/>
            <a:ext cx="1905000" cy="1851025"/>
            <a:chOff x="672" y="1008"/>
            <a:chExt cx="1340" cy="1286"/>
          </a:xfrm>
        </p:grpSpPr>
        <p:sp>
          <p:nvSpPr>
            <p:cNvPr id="18681" name="Oval 4"/>
            <p:cNvSpPr>
              <a:spLocks noChangeArrowheads="1"/>
            </p:cNvSpPr>
            <p:nvPr/>
          </p:nvSpPr>
          <p:spPr bwMode="auto">
            <a:xfrm>
              <a:off x="1248" y="1488"/>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82" name="Oval 5"/>
            <p:cNvSpPr>
              <a:spLocks noChangeArrowheads="1"/>
            </p:cNvSpPr>
            <p:nvPr/>
          </p:nvSpPr>
          <p:spPr bwMode="auto">
            <a:xfrm>
              <a:off x="912" y="1104"/>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83" name="Oval 6"/>
            <p:cNvSpPr>
              <a:spLocks noChangeArrowheads="1"/>
            </p:cNvSpPr>
            <p:nvPr/>
          </p:nvSpPr>
          <p:spPr bwMode="auto">
            <a:xfrm>
              <a:off x="1536" y="1152"/>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84" name="Oval 7"/>
            <p:cNvSpPr>
              <a:spLocks noChangeArrowheads="1"/>
            </p:cNvSpPr>
            <p:nvPr/>
          </p:nvSpPr>
          <p:spPr bwMode="auto">
            <a:xfrm>
              <a:off x="816" y="1536"/>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85" name="Oval 8"/>
            <p:cNvSpPr>
              <a:spLocks noChangeArrowheads="1"/>
            </p:cNvSpPr>
            <p:nvPr/>
          </p:nvSpPr>
          <p:spPr bwMode="auto">
            <a:xfrm>
              <a:off x="912" y="1920"/>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86" name="Oval 9"/>
            <p:cNvSpPr>
              <a:spLocks noChangeArrowheads="1"/>
            </p:cNvSpPr>
            <p:nvPr/>
          </p:nvSpPr>
          <p:spPr bwMode="auto">
            <a:xfrm>
              <a:off x="1440" y="1968"/>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87" name="Oval 10"/>
            <p:cNvSpPr>
              <a:spLocks noChangeArrowheads="1"/>
            </p:cNvSpPr>
            <p:nvPr/>
          </p:nvSpPr>
          <p:spPr bwMode="auto">
            <a:xfrm>
              <a:off x="1728" y="1632"/>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88" name="Line 11"/>
            <p:cNvSpPr>
              <a:spLocks noChangeShapeType="1"/>
            </p:cNvSpPr>
            <p:nvPr/>
          </p:nvSpPr>
          <p:spPr bwMode="auto">
            <a:xfrm>
              <a:off x="960" y="1152"/>
              <a:ext cx="336"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89" name="Line 12"/>
            <p:cNvSpPr>
              <a:spLocks noChangeShapeType="1"/>
            </p:cNvSpPr>
            <p:nvPr/>
          </p:nvSpPr>
          <p:spPr bwMode="auto">
            <a:xfrm flipV="1">
              <a:off x="1296" y="1200"/>
              <a:ext cx="288"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90" name="Line 13"/>
            <p:cNvSpPr>
              <a:spLocks noChangeShapeType="1"/>
            </p:cNvSpPr>
            <p:nvPr/>
          </p:nvSpPr>
          <p:spPr bwMode="auto">
            <a:xfrm>
              <a:off x="1344" y="1536"/>
              <a:ext cx="43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91" name="Line 14"/>
            <p:cNvSpPr>
              <a:spLocks noChangeShapeType="1"/>
            </p:cNvSpPr>
            <p:nvPr/>
          </p:nvSpPr>
          <p:spPr bwMode="auto">
            <a:xfrm flipV="1">
              <a:off x="864" y="1536"/>
              <a:ext cx="432"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92" name="Line 15"/>
            <p:cNvSpPr>
              <a:spLocks noChangeShapeType="1"/>
            </p:cNvSpPr>
            <p:nvPr/>
          </p:nvSpPr>
          <p:spPr bwMode="auto">
            <a:xfrm flipV="1">
              <a:off x="960" y="1536"/>
              <a:ext cx="336"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93" name="Line 16"/>
            <p:cNvSpPr>
              <a:spLocks noChangeShapeType="1"/>
            </p:cNvSpPr>
            <p:nvPr/>
          </p:nvSpPr>
          <p:spPr bwMode="auto">
            <a:xfrm flipH="1" flipV="1">
              <a:off x="1296" y="1536"/>
              <a:ext cx="192"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18694" name="Object 17"/>
            <p:cNvGraphicFramePr>
              <a:graphicFrameLocks noChangeAspect="1"/>
            </p:cNvGraphicFramePr>
            <p:nvPr/>
          </p:nvGraphicFramePr>
          <p:xfrm>
            <a:off x="1632" y="1104"/>
            <a:ext cx="128" cy="152"/>
          </p:xfrm>
          <a:graphic>
            <a:graphicData uri="http://schemas.openxmlformats.org/presentationml/2006/ole">
              <mc:AlternateContent xmlns:mc="http://schemas.openxmlformats.org/markup-compatibility/2006">
                <mc:Choice xmlns:v="urn:schemas-microsoft-com:vml" Requires="v">
                  <p:oleObj spid="_x0000_s6146" name="Equation" r:id="rId4" imgW="203112" imgH="241195" progId="Equation.DSMT4">
                    <p:embed/>
                  </p:oleObj>
                </mc:Choice>
                <mc:Fallback>
                  <p:oleObj name="Equation" r:id="rId4" imgW="203112" imgH="241195"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2" y="1104"/>
                          <a:ext cx="128"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695" name="Object 18"/>
            <p:cNvGraphicFramePr>
              <a:graphicFrameLocks noChangeAspect="1"/>
            </p:cNvGraphicFramePr>
            <p:nvPr/>
          </p:nvGraphicFramePr>
          <p:xfrm>
            <a:off x="920" y="2164"/>
            <a:ext cx="113" cy="130"/>
          </p:xfrm>
          <a:graphic>
            <a:graphicData uri="http://schemas.openxmlformats.org/presentationml/2006/ole">
              <mc:AlternateContent xmlns:mc="http://schemas.openxmlformats.org/markup-compatibility/2006">
                <mc:Choice xmlns:v="urn:schemas-microsoft-com:vml" Requires="v">
                  <p:oleObj spid="_x0000_s6147" name="Equation" r:id="rId6" imgW="190417" imgH="241195" progId="Equation.DSMT4">
                    <p:embed/>
                  </p:oleObj>
                </mc:Choice>
                <mc:Fallback>
                  <p:oleObj name="Equation" r:id="rId6" imgW="190417" imgH="241195"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0" y="2164"/>
                          <a:ext cx="113" cy="1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696" name="Object 19"/>
            <p:cNvGraphicFramePr>
              <a:graphicFrameLocks noChangeAspect="1"/>
            </p:cNvGraphicFramePr>
            <p:nvPr/>
          </p:nvGraphicFramePr>
          <p:xfrm>
            <a:off x="1536" y="1968"/>
            <a:ext cx="128" cy="152"/>
          </p:xfrm>
          <a:graphic>
            <a:graphicData uri="http://schemas.openxmlformats.org/presentationml/2006/ole">
              <mc:AlternateContent xmlns:mc="http://schemas.openxmlformats.org/markup-compatibility/2006">
                <mc:Choice xmlns:v="urn:schemas-microsoft-com:vml" Requires="v">
                  <p:oleObj spid="_x0000_s6148" name="Equation" r:id="rId8" imgW="203112" imgH="241195" progId="Equation.DSMT4">
                    <p:embed/>
                  </p:oleObj>
                </mc:Choice>
                <mc:Fallback>
                  <p:oleObj name="Equation" r:id="rId8" imgW="203112" imgH="241195"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36" y="1968"/>
                          <a:ext cx="128"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697" name="Object 20"/>
            <p:cNvGraphicFramePr>
              <a:graphicFrameLocks noChangeAspect="1"/>
            </p:cNvGraphicFramePr>
            <p:nvPr/>
          </p:nvGraphicFramePr>
          <p:xfrm>
            <a:off x="1248" y="1344"/>
            <a:ext cx="112" cy="152"/>
          </p:xfrm>
          <a:graphic>
            <a:graphicData uri="http://schemas.openxmlformats.org/presentationml/2006/ole">
              <mc:AlternateContent xmlns:mc="http://schemas.openxmlformats.org/markup-compatibility/2006">
                <mc:Choice xmlns:v="urn:schemas-microsoft-com:vml" Requires="v">
                  <p:oleObj spid="_x0000_s6149" name="Equation" r:id="rId10" imgW="177646" imgH="241091" progId="Equation.DSMT4">
                    <p:embed/>
                  </p:oleObj>
                </mc:Choice>
                <mc:Fallback>
                  <p:oleObj name="Equation" r:id="rId10" imgW="177646" imgH="241091"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48" y="1344"/>
                          <a:ext cx="112"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698" name="Object 21"/>
            <p:cNvGraphicFramePr>
              <a:graphicFrameLocks noChangeAspect="1"/>
            </p:cNvGraphicFramePr>
            <p:nvPr/>
          </p:nvGraphicFramePr>
          <p:xfrm>
            <a:off x="816" y="1008"/>
            <a:ext cx="128" cy="152"/>
          </p:xfrm>
          <a:graphic>
            <a:graphicData uri="http://schemas.openxmlformats.org/presentationml/2006/ole">
              <mc:AlternateContent xmlns:mc="http://schemas.openxmlformats.org/markup-compatibility/2006">
                <mc:Choice xmlns:v="urn:schemas-microsoft-com:vml" Requires="v">
                  <p:oleObj spid="_x0000_s6150" name="Equation" r:id="rId12" imgW="203112" imgH="241195" progId="Equation.DSMT4">
                    <p:embed/>
                  </p:oleObj>
                </mc:Choice>
                <mc:Fallback>
                  <p:oleObj name="Equation" r:id="rId12" imgW="203112" imgH="241195"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6" y="1008"/>
                          <a:ext cx="128"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699" name="Object 22"/>
            <p:cNvGraphicFramePr>
              <a:graphicFrameLocks noChangeAspect="1"/>
            </p:cNvGraphicFramePr>
            <p:nvPr/>
          </p:nvGraphicFramePr>
          <p:xfrm>
            <a:off x="672" y="1536"/>
            <a:ext cx="120" cy="152"/>
          </p:xfrm>
          <a:graphic>
            <a:graphicData uri="http://schemas.openxmlformats.org/presentationml/2006/ole">
              <mc:AlternateContent xmlns:mc="http://schemas.openxmlformats.org/markup-compatibility/2006">
                <mc:Choice xmlns:v="urn:schemas-microsoft-com:vml" Requires="v">
                  <p:oleObj spid="_x0000_s6151" name="Equation" r:id="rId14" imgW="190417" imgH="241195" progId="Equation.DSMT4">
                    <p:embed/>
                  </p:oleObj>
                </mc:Choice>
                <mc:Fallback>
                  <p:oleObj name="Equation" r:id="rId14" imgW="190417" imgH="241195"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72" y="1536"/>
                          <a:ext cx="120"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700" name="Object 23"/>
            <p:cNvGraphicFramePr>
              <a:graphicFrameLocks noChangeAspect="1"/>
            </p:cNvGraphicFramePr>
            <p:nvPr/>
          </p:nvGraphicFramePr>
          <p:xfrm>
            <a:off x="1872" y="1584"/>
            <a:ext cx="140" cy="152"/>
          </p:xfrm>
          <a:graphic>
            <a:graphicData uri="http://schemas.openxmlformats.org/presentationml/2006/ole">
              <mc:AlternateContent xmlns:mc="http://schemas.openxmlformats.org/markup-compatibility/2006">
                <mc:Choice xmlns:v="urn:schemas-microsoft-com:vml" Requires="v">
                  <p:oleObj spid="_x0000_s6152" name="Equation" r:id="rId16" imgW="190417" imgH="241195" progId="Equation.DSMT4">
                    <p:embed/>
                  </p:oleObj>
                </mc:Choice>
                <mc:Fallback>
                  <p:oleObj name="Equation" r:id="rId16" imgW="190417" imgH="241195"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872" y="1584"/>
                          <a:ext cx="140"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8437" name="Object 24"/>
          <p:cNvGraphicFramePr>
            <a:graphicFrameLocks noChangeAspect="1"/>
          </p:cNvGraphicFramePr>
          <p:nvPr/>
        </p:nvGraphicFramePr>
        <p:xfrm>
          <a:off x="1431925" y="3124200"/>
          <a:ext cx="157163" cy="230188"/>
        </p:xfrm>
        <a:graphic>
          <a:graphicData uri="http://schemas.openxmlformats.org/presentationml/2006/ole">
            <mc:AlternateContent xmlns:mc="http://schemas.openxmlformats.org/markup-compatibility/2006">
              <mc:Choice xmlns:v="urn:schemas-microsoft-com:vml" Requires="v">
                <p:oleObj spid="_x0000_s6153" name="Equation" r:id="rId18" imgW="177646" imgH="241091" progId="Equation.DSMT4">
                  <p:embed/>
                </p:oleObj>
              </mc:Choice>
              <mc:Fallback>
                <p:oleObj name="Equation" r:id="rId18" imgW="177646" imgH="241091"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31925" y="3124200"/>
                        <a:ext cx="157163" cy="230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8438" name="Group 25"/>
          <p:cNvGrpSpPr>
            <a:grpSpLocks/>
          </p:cNvGrpSpPr>
          <p:nvPr/>
        </p:nvGrpSpPr>
        <p:grpSpPr bwMode="auto">
          <a:xfrm>
            <a:off x="762000" y="3270250"/>
            <a:ext cx="1676400" cy="1608138"/>
            <a:chOff x="480" y="2060"/>
            <a:chExt cx="1056" cy="1013"/>
          </a:xfrm>
        </p:grpSpPr>
        <p:sp>
          <p:nvSpPr>
            <p:cNvPr id="18661" name="Oval 26"/>
            <p:cNvSpPr>
              <a:spLocks noChangeArrowheads="1"/>
            </p:cNvSpPr>
            <p:nvPr/>
          </p:nvSpPr>
          <p:spPr bwMode="auto">
            <a:xfrm>
              <a:off x="896" y="2103"/>
              <a:ext cx="76" cy="8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62" name="Oval 27"/>
            <p:cNvSpPr>
              <a:spLocks noChangeArrowheads="1"/>
            </p:cNvSpPr>
            <p:nvPr/>
          </p:nvSpPr>
          <p:spPr bwMode="auto">
            <a:xfrm>
              <a:off x="631" y="2147"/>
              <a:ext cx="76" cy="8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63" name="Oval 28"/>
            <p:cNvSpPr>
              <a:spLocks noChangeArrowheads="1"/>
            </p:cNvSpPr>
            <p:nvPr/>
          </p:nvSpPr>
          <p:spPr bwMode="auto">
            <a:xfrm>
              <a:off x="1161" y="2147"/>
              <a:ext cx="76" cy="8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64" name="Oval 29"/>
            <p:cNvSpPr>
              <a:spLocks noChangeArrowheads="1"/>
            </p:cNvSpPr>
            <p:nvPr/>
          </p:nvSpPr>
          <p:spPr bwMode="auto">
            <a:xfrm>
              <a:off x="556" y="2495"/>
              <a:ext cx="75" cy="8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65" name="Oval 30"/>
            <p:cNvSpPr>
              <a:spLocks noChangeArrowheads="1"/>
            </p:cNvSpPr>
            <p:nvPr/>
          </p:nvSpPr>
          <p:spPr bwMode="auto">
            <a:xfrm>
              <a:off x="669" y="2843"/>
              <a:ext cx="76" cy="8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66" name="Oval 31"/>
            <p:cNvSpPr>
              <a:spLocks noChangeArrowheads="1"/>
            </p:cNvSpPr>
            <p:nvPr/>
          </p:nvSpPr>
          <p:spPr bwMode="auto">
            <a:xfrm>
              <a:off x="1085" y="2886"/>
              <a:ext cx="76" cy="8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67" name="Oval 32"/>
            <p:cNvSpPr>
              <a:spLocks noChangeArrowheads="1"/>
            </p:cNvSpPr>
            <p:nvPr/>
          </p:nvSpPr>
          <p:spPr bwMode="auto">
            <a:xfrm>
              <a:off x="1312" y="2582"/>
              <a:ext cx="76" cy="8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68" name="Line 33"/>
            <p:cNvSpPr>
              <a:spLocks noChangeShapeType="1"/>
            </p:cNvSpPr>
            <p:nvPr/>
          </p:nvSpPr>
          <p:spPr bwMode="auto">
            <a:xfrm flipV="1">
              <a:off x="669" y="2147"/>
              <a:ext cx="303" cy="4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69" name="Line 34"/>
            <p:cNvSpPr>
              <a:spLocks noChangeShapeType="1"/>
            </p:cNvSpPr>
            <p:nvPr/>
          </p:nvSpPr>
          <p:spPr bwMode="auto">
            <a:xfrm flipH="1" flipV="1">
              <a:off x="1199" y="2190"/>
              <a:ext cx="151" cy="43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70" name="Line 35"/>
            <p:cNvSpPr>
              <a:spLocks noChangeShapeType="1"/>
            </p:cNvSpPr>
            <p:nvPr/>
          </p:nvSpPr>
          <p:spPr bwMode="auto">
            <a:xfrm flipV="1">
              <a:off x="1123" y="2625"/>
              <a:ext cx="227" cy="30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71" name="Line 36"/>
            <p:cNvSpPr>
              <a:spLocks noChangeShapeType="1"/>
            </p:cNvSpPr>
            <p:nvPr/>
          </p:nvSpPr>
          <p:spPr bwMode="auto">
            <a:xfrm>
              <a:off x="593" y="2538"/>
              <a:ext cx="114" cy="30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72" name="Line 37"/>
            <p:cNvSpPr>
              <a:spLocks noChangeShapeType="1"/>
            </p:cNvSpPr>
            <p:nvPr/>
          </p:nvSpPr>
          <p:spPr bwMode="auto">
            <a:xfrm flipH="1">
              <a:off x="593" y="2190"/>
              <a:ext cx="76" cy="3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73" name="Line 38"/>
            <p:cNvSpPr>
              <a:spLocks noChangeShapeType="1"/>
            </p:cNvSpPr>
            <p:nvPr/>
          </p:nvSpPr>
          <p:spPr bwMode="auto">
            <a:xfrm flipH="1" flipV="1">
              <a:off x="745" y="2886"/>
              <a:ext cx="359" cy="4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18674" name="Object 39"/>
            <p:cNvGraphicFramePr>
              <a:graphicFrameLocks noChangeAspect="1"/>
            </p:cNvGraphicFramePr>
            <p:nvPr/>
          </p:nvGraphicFramePr>
          <p:xfrm>
            <a:off x="1211" y="2244"/>
            <a:ext cx="102" cy="125"/>
          </p:xfrm>
          <a:graphic>
            <a:graphicData uri="http://schemas.openxmlformats.org/presentationml/2006/ole">
              <mc:AlternateContent xmlns:mc="http://schemas.openxmlformats.org/markup-compatibility/2006">
                <mc:Choice xmlns:v="urn:schemas-microsoft-com:vml" Requires="v">
                  <p:oleObj spid="_x0000_s6154" name="Equation" r:id="rId19" imgW="203112" imgH="241195" progId="Equation.DSMT4">
                    <p:embed/>
                  </p:oleObj>
                </mc:Choice>
                <mc:Fallback>
                  <p:oleObj name="Equation" r:id="rId19" imgW="203112" imgH="241195"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11" y="2244"/>
                          <a:ext cx="102" cy="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675" name="Object 40"/>
            <p:cNvGraphicFramePr>
              <a:graphicFrameLocks noChangeAspect="1"/>
            </p:cNvGraphicFramePr>
            <p:nvPr/>
          </p:nvGraphicFramePr>
          <p:xfrm>
            <a:off x="673" y="2955"/>
            <a:ext cx="89" cy="118"/>
          </p:xfrm>
          <a:graphic>
            <a:graphicData uri="http://schemas.openxmlformats.org/presentationml/2006/ole">
              <mc:AlternateContent xmlns:mc="http://schemas.openxmlformats.org/markup-compatibility/2006">
                <mc:Choice xmlns:v="urn:schemas-microsoft-com:vml" Requires="v">
                  <p:oleObj spid="_x0000_s6155" name="Equation" r:id="rId21" imgW="190417" imgH="241195" progId="Equation.DSMT4">
                    <p:embed/>
                  </p:oleObj>
                </mc:Choice>
                <mc:Fallback>
                  <p:oleObj name="Equation" r:id="rId21" imgW="190417" imgH="241195"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73" y="2955"/>
                          <a:ext cx="89" cy="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676" name="Object 41"/>
            <p:cNvGraphicFramePr>
              <a:graphicFrameLocks noChangeAspect="1"/>
            </p:cNvGraphicFramePr>
            <p:nvPr/>
          </p:nvGraphicFramePr>
          <p:xfrm>
            <a:off x="1161" y="2886"/>
            <a:ext cx="101" cy="138"/>
          </p:xfrm>
          <a:graphic>
            <a:graphicData uri="http://schemas.openxmlformats.org/presentationml/2006/ole">
              <mc:AlternateContent xmlns:mc="http://schemas.openxmlformats.org/markup-compatibility/2006">
                <mc:Choice xmlns:v="urn:schemas-microsoft-com:vml" Requires="v">
                  <p:oleObj spid="_x0000_s6156" name="Equation" r:id="rId23" imgW="203112" imgH="241195" progId="Equation.DSMT4">
                    <p:embed/>
                  </p:oleObj>
                </mc:Choice>
                <mc:Fallback>
                  <p:oleObj name="Equation" r:id="rId23" imgW="203112" imgH="241195" progId="Equation.DSMT4">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161" y="2886"/>
                          <a:ext cx="101" cy="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677" name="Object 42"/>
            <p:cNvGraphicFramePr>
              <a:graphicFrameLocks noChangeAspect="1"/>
            </p:cNvGraphicFramePr>
            <p:nvPr/>
          </p:nvGraphicFramePr>
          <p:xfrm>
            <a:off x="518" y="2060"/>
            <a:ext cx="101" cy="138"/>
          </p:xfrm>
          <a:graphic>
            <a:graphicData uri="http://schemas.openxmlformats.org/presentationml/2006/ole">
              <mc:AlternateContent xmlns:mc="http://schemas.openxmlformats.org/markup-compatibility/2006">
                <mc:Choice xmlns:v="urn:schemas-microsoft-com:vml" Requires="v">
                  <p:oleObj spid="_x0000_s6157" name="Equation" r:id="rId25" imgW="203112" imgH="241195" progId="Equation.DSMT4">
                    <p:embed/>
                  </p:oleObj>
                </mc:Choice>
                <mc:Fallback>
                  <p:oleObj name="Equation" r:id="rId25" imgW="203112" imgH="241195" progId="Equation.DSMT4">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18" y="2060"/>
                          <a:ext cx="101" cy="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678" name="Object 43"/>
            <p:cNvGraphicFramePr>
              <a:graphicFrameLocks noChangeAspect="1"/>
            </p:cNvGraphicFramePr>
            <p:nvPr/>
          </p:nvGraphicFramePr>
          <p:xfrm>
            <a:off x="480" y="2495"/>
            <a:ext cx="95" cy="138"/>
          </p:xfrm>
          <a:graphic>
            <a:graphicData uri="http://schemas.openxmlformats.org/presentationml/2006/ole">
              <mc:AlternateContent xmlns:mc="http://schemas.openxmlformats.org/markup-compatibility/2006">
                <mc:Choice xmlns:v="urn:schemas-microsoft-com:vml" Requires="v">
                  <p:oleObj spid="_x0000_s6158" name="Equation" r:id="rId27" imgW="190417" imgH="241195" progId="Equation.DSMT4">
                    <p:embed/>
                  </p:oleObj>
                </mc:Choice>
                <mc:Fallback>
                  <p:oleObj name="Equation" r:id="rId27" imgW="190417" imgH="241195" progId="Equation.DSMT4">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80" y="2495"/>
                          <a:ext cx="95" cy="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679" name="Object 44"/>
            <p:cNvGraphicFramePr>
              <a:graphicFrameLocks noChangeAspect="1"/>
            </p:cNvGraphicFramePr>
            <p:nvPr/>
          </p:nvGraphicFramePr>
          <p:xfrm>
            <a:off x="1426" y="2538"/>
            <a:ext cx="110" cy="138"/>
          </p:xfrm>
          <a:graphic>
            <a:graphicData uri="http://schemas.openxmlformats.org/presentationml/2006/ole">
              <mc:AlternateContent xmlns:mc="http://schemas.openxmlformats.org/markup-compatibility/2006">
                <mc:Choice xmlns:v="urn:schemas-microsoft-com:vml" Requires="v">
                  <p:oleObj spid="_x0000_s6159" name="Equation" r:id="rId29" imgW="190417" imgH="241195" progId="Equation.DSMT4">
                    <p:embed/>
                  </p:oleObj>
                </mc:Choice>
                <mc:Fallback>
                  <p:oleObj name="Equation" r:id="rId29" imgW="190417" imgH="241195"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26" y="2538"/>
                          <a:ext cx="110" cy="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680" name="Line 45"/>
            <p:cNvSpPr>
              <a:spLocks noChangeShapeType="1"/>
            </p:cNvSpPr>
            <p:nvPr/>
          </p:nvSpPr>
          <p:spPr bwMode="auto">
            <a:xfrm>
              <a:off x="972" y="2147"/>
              <a:ext cx="227" cy="4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8439" name="Group 46"/>
          <p:cNvGrpSpPr>
            <a:grpSpLocks/>
          </p:cNvGrpSpPr>
          <p:nvPr/>
        </p:nvGrpSpPr>
        <p:grpSpPr bwMode="auto">
          <a:xfrm>
            <a:off x="457200" y="5562600"/>
            <a:ext cx="2527300" cy="393700"/>
            <a:chOff x="600" y="3888"/>
            <a:chExt cx="1592" cy="248"/>
          </a:xfrm>
        </p:grpSpPr>
        <p:sp>
          <p:nvSpPr>
            <p:cNvPr id="18641" name="Oval 47"/>
            <p:cNvSpPr>
              <a:spLocks noChangeArrowheads="1"/>
            </p:cNvSpPr>
            <p:nvPr/>
          </p:nvSpPr>
          <p:spPr bwMode="auto">
            <a:xfrm>
              <a:off x="2064" y="3888"/>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42" name="Oval 48"/>
            <p:cNvSpPr>
              <a:spLocks noChangeArrowheads="1"/>
            </p:cNvSpPr>
            <p:nvPr/>
          </p:nvSpPr>
          <p:spPr bwMode="auto">
            <a:xfrm>
              <a:off x="624" y="3888"/>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43" name="Oval 49"/>
            <p:cNvSpPr>
              <a:spLocks noChangeArrowheads="1"/>
            </p:cNvSpPr>
            <p:nvPr/>
          </p:nvSpPr>
          <p:spPr bwMode="auto">
            <a:xfrm>
              <a:off x="1824" y="3888"/>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44" name="Oval 50"/>
            <p:cNvSpPr>
              <a:spLocks noChangeArrowheads="1"/>
            </p:cNvSpPr>
            <p:nvPr/>
          </p:nvSpPr>
          <p:spPr bwMode="auto">
            <a:xfrm>
              <a:off x="1104" y="3888"/>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45" name="Oval 51"/>
            <p:cNvSpPr>
              <a:spLocks noChangeArrowheads="1"/>
            </p:cNvSpPr>
            <p:nvPr/>
          </p:nvSpPr>
          <p:spPr bwMode="auto">
            <a:xfrm>
              <a:off x="864" y="3888"/>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46" name="Oval 52"/>
            <p:cNvSpPr>
              <a:spLocks noChangeArrowheads="1"/>
            </p:cNvSpPr>
            <p:nvPr/>
          </p:nvSpPr>
          <p:spPr bwMode="auto">
            <a:xfrm>
              <a:off x="1344" y="3888"/>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47" name="Oval 53"/>
            <p:cNvSpPr>
              <a:spLocks noChangeArrowheads="1"/>
            </p:cNvSpPr>
            <p:nvPr/>
          </p:nvSpPr>
          <p:spPr bwMode="auto">
            <a:xfrm>
              <a:off x="1584" y="3888"/>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8648" name="Object 54"/>
            <p:cNvGraphicFramePr>
              <a:graphicFrameLocks noChangeAspect="1"/>
            </p:cNvGraphicFramePr>
            <p:nvPr/>
          </p:nvGraphicFramePr>
          <p:xfrm>
            <a:off x="1038" y="3989"/>
            <a:ext cx="130" cy="138"/>
          </p:xfrm>
          <a:graphic>
            <a:graphicData uri="http://schemas.openxmlformats.org/presentationml/2006/ole">
              <mc:AlternateContent xmlns:mc="http://schemas.openxmlformats.org/markup-compatibility/2006">
                <mc:Choice xmlns:v="urn:schemas-microsoft-com:vml" Requires="v">
                  <p:oleObj spid="_x0000_s6160" name="Equation" r:id="rId30" imgW="203112" imgH="241195" progId="Equation.DSMT4">
                    <p:embed/>
                  </p:oleObj>
                </mc:Choice>
                <mc:Fallback>
                  <p:oleObj name="Equation" r:id="rId30" imgW="203112" imgH="241195"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38" y="3989"/>
                          <a:ext cx="130" cy="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649" name="Object 55"/>
            <p:cNvGraphicFramePr>
              <a:graphicFrameLocks noChangeAspect="1"/>
            </p:cNvGraphicFramePr>
            <p:nvPr/>
          </p:nvGraphicFramePr>
          <p:xfrm>
            <a:off x="1786" y="3989"/>
            <a:ext cx="114" cy="129"/>
          </p:xfrm>
          <a:graphic>
            <a:graphicData uri="http://schemas.openxmlformats.org/presentationml/2006/ole">
              <mc:AlternateContent xmlns:mc="http://schemas.openxmlformats.org/markup-compatibility/2006">
                <mc:Choice xmlns:v="urn:schemas-microsoft-com:vml" Requires="v">
                  <p:oleObj spid="_x0000_s6161" name="Equation" r:id="rId31" imgW="190417" imgH="241195" progId="Equation.DSMT4">
                    <p:embed/>
                  </p:oleObj>
                </mc:Choice>
                <mc:Fallback>
                  <p:oleObj name="Equation" r:id="rId31" imgW="190417" imgH="241195"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786" y="3989"/>
                          <a:ext cx="114" cy="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650" name="Object 56"/>
            <p:cNvGraphicFramePr>
              <a:graphicFrameLocks noChangeAspect="1"/>
            </p:cNvGraphicFramePr>
            <p:nvPr/>
          </p:nvGraphicFramePr>
          <p:xfrm>
            <a:off x="864" y="3984"/>
            <a:ext cx="128" cy="152"/>
          </p:xfrm>
          <a:graphic>
            <a:graphicData uri="http://schemas.openxmlformats.org/presentationml/2006/ole">
              <mc:AlternateContent xmlns:mc="http://schemas.openxmlformats.org/markup-compatibility/2006">
                <mc:Choice xmlns:v="urn:schemas-microsoft-com:vml" Requires="v">
                  <p:oleObj spid="_x0000_s6162" name="Equation" r:id="rId32" imgW="203112" imgH="241195" progId="Equation.DSMT4">
                    <p:embed/>
                  </p:oleObj>
                </mc:Choice>
                <mc:Fallback>
                  <p:oleObj name="Equation" r:id="rId32" imgW="203112" imgH="241195" progId="Equation.DSMT4">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64" y="3984"/>
                          <a:ext cx="128"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651" name="Object 57"/>
            <p:cNvGraphicFramePr>
              <a:graphicFrameLocks noChangeAspect="1"/>
            </p:cNvGraphicFramePr>
            <p:nvPr/>
          </p:nvGraphicFramePr>
          <p:xfrm>
            <a:off x="1344" y="3984"/>
            <a:ext cx="112" cy="152"/>
          </p:xfrm>
          <a:graphic>
            <a:graphicData uri="http://schemas.openxmlformats.org/presentationml/2006/ole">
              <mc:AlternateContent xmlns:mc="http://schemas.openxmlformats.org/markup-compatibility/2006">
                <mc:Choice xmlns:v="urn:schemas-microsoft-com:vml" Requires="v">
                  <p:oleObj spid="_x0000_s6163" name="Equation" r:id="rId33" imgW="177646" imgH="241091" progId="Equation.DSMT4">
                    <p:embed/>
                  </p:oleObj>
                </mc:Choice>
                <mc:Fallback>
                  <p:oleObj name="Equation" r:id="rId33" imgW="177646" imgH="241091"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44" y="3984"/>
                          <a:ext cx="112"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652" name="Object 58"/>
            <p:cNvGraphicFramePr>
              <a:graphicFrameLocks noChangeAspect="1"/>
            </p:cNvGraphicFramePr>
            <p:nvPr/>
          </p:nvGraphicFramePr>
          <p:xfrm>
            <a:off x="2064" y="3984"/>
            <a:ext cx="128" cy="152"/>
          </p:xfrm>
          <a:graphic>
            <a:graphicData uri="http://schemas.openxmlformats.org/presentationml/2006/ole">
              <mc:AlternateContent xmlns:mc="http://schemas.openxmlformats.org/markup-compatibility/2006">
                <mc:Choice xmlns:v="urn:schemas-microsoft-com:vml" Requires="v">
                  <p:oleObj spid="_x0000_s6164" name="Equation" r:id="rId34" imgW="203112" imgH="241195" progId="Equation.DSMT4">
                    <p:embed/>
                  </p:oleObj>
                </mc:Choice>
                <mc:Fallback>
                  <p:oleObj name="Equation" r:id="rId34" imgW="203112" imgH="241195" progId="Equation.DSMT4">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064" y="3984"/>
                          <a:ext cx="128"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653" name="Object 59"/>
            <p:cNvGraphicFramePr>
              <a:graphicFrameLocks noChangeAspect="1"/>
            </p:cNvGraphicFramePr>
            <p:nvPr/>
          </p:nvGraphicFramePr>
          <p:xfrm>
            <a:off x="600" y="3984"/>
            <a:ext cx="120" cy="152"/>
          </p:xfrm>
          <a:graphic>
            <a:graphicData uri="http://schemas.openxmlformats.org/presentationml/2006/ole">
              <mc:AlternateContent xmlns:mc="http://schemas.openxmlformats.org/markup-compatibility/2006">
                <mc:Choice xmlns:v="urn:schemas-microsoft-com:vml" Requires="v">
                  <p:oleObj spid="_x0000_s6165" name="Equation" r:id="rId35" imgW="190417" imgH="241195" progId="Equation.DSMT4">
                    <p:embed/>
                  </p:oleObj>
                </mc:Choice>
                <mc:Fallback>
                  <p:oleObj name="Equation" r:id="rId35" imgW="190417" imgH="241195" progId="Equation.DSMT4">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00" y="3984"/>
                          <a:ext cx="120"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654" name="Object 60"/>
            <p:cNvGraphicFramePr>
              <a:graphicFrameLocks noChangeAspect="1"/>
            </p:cNvGraphicFramePr>
            <p:nvPr/>
          </p:nvGraphicFramePr>
          <p:xfrm>
            <a:off x="1588" y="3984"/>
            <a:ext cx="140" cy="152"/>
          </p:xfrm>
          <a:graphic>
            <a:graphicData uri="http://schemas.openxmlformats.org/presentationml/2006/ole">
              <mc:AlternateContent xmlns:mc="http://schemas.openxmlformats.org/markup-compatibility/2006">
                <mc:Choice xmlns:v="urn:schemas-microsoft-com:vml" Requires="v">
                  <p:oleObj spid="_x0000_s6166" name="Equation" r:id="rId36" imgW="190417" imgH="241195" progId="Equation.DSMT4">
                    <p:embed/>
                  </p:oleObj>
                </mc:Choice>
                <mc:Fallback>
                  <p:oleObj name="Equation" r:id="rId36" imgW="190417" imgH="241195"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88" y="3984"/>
                          <a:ext cx="140"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655" name="Line 61"/>
            <p:cNvSpPr>
              <a:spLocks noChangeShapeType="1"/>
            </p:cNvSpPr>
            <p:nvPr/>
          </p:nvSpPr>
          <p:spPr bwMode="auto">
            <a:xfrm>
              <a:off x="672" y="393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56" name="Line 62"/>
            <p:cNvSpPr>
              <a:spLocks noChangeShapeType="1"/>
            </p:cNvSpPr>
            <p:nvPr/>
          </p:nvSpPr>
          <p:spPr bwMode="auto">
            <a:xfrm>
              <a:off x="912" y="393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57" name="Line 63"/>
            <p:cNvSpPr>
              <a:spLocks noChangeShapeType="1"/>
            </p:cNvSpPr>
            <p:nvPr/>
          </p:nvSpPr>
          <p:spPr bwMode="auto">
            <a:xfrm>
              <a:off x="1152" y="393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58" name="Line 64"/>
            <p:cNvSpPr>
              <a:spLocks noChangeShapeType="1"/>
            </p:cNvSpPr>
            <p:nvPr/>
          </p:nvSpPr>
          <p:spPr bwMode="auto">
            <a:xfrm>
              <a:off x="1392" y="393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59" name="Line 65"/>
            <p:cNvSpPr>
              <a:spLocks noChangeShapeType="1"/>
            </p:cNvSpPr>
            <p:nvPr/>
          </p:nvSpPr>
          <p:spPr bwMode="auto">
            <a:xfrm>
              <a:off x="1632" y="393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60" name="Line 66"/>
            <p:cNvSpPr>
              <a:spLocks noChangeShapeType="1"/>
            </p:cNvSpPr>
            <p:nvPr/>
          </p:nvSpPr>
          <p:spPr bwMode="auto">
            <a:xfrm>
              <a:off x="1872" y="393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aphicFrame>
        <p:nvGraphicFramePr>
          <p:cNvPr id="216334" name="Group 270"/>
          <p:cNvGraphicFramePr>
            <a:graphicFrameLocks noGrp="1"/>
          </p:cNvGraphicFramePr>
          <p:nvPr/>
        </p:nvGraphicFramePr>
        <p:xfrm>
          <a:off x="5715000" y="1143000"/>
          <a:ext cx="2667000" cy="1673226"/>
        </p:xfrm>
        <a:graphic>
          <a:graphicData uri="http://schemas.openxmlformats.org/drawingml/2006/table">
            <a:tbl>
              <a:tblPr/>
              <a:tblGrid>
                <a:gridCol w="382588"/>
                <a:gridCol w="381000"/>
                <a:gridCol w="379412"/>
                <a:gridCol w="381000"/>
                <a:gridCol w="379413"/>
                <a:gridCol w="381000"/>
                <a:gridCol w="382587"/>
              </a:tblGrid>
              <a:tr h="235476">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1</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1</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1</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1</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1</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1</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0370">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1</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5476">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1</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5476">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1</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5476">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1</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5476">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1</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5476">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1</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16333" name="Group 269"/>
          <p:cNvGraphicFramePr>
            <a:graphicFrameLocks noGrp="1"/>
          </p:cNvGraphicFramePr>
          <p:nvPr/>
        </p:nvGraphicFramePr>
        <p:xfrm>
          <a:off x="5705475" y="2971800"/>
          <a:ext cx="2667000" cy="1673226"/>
        </p:xfrm>
        <a:graphic>
          <a:graphicData uri="http://schemas.openxmlformats.org/drawingml/2006/table">
            <a:tbl>
              <a:tblPr/>
              <a:tblGrid>
                <a:gridCol w="382588"/>
                <a:gridCol w="381000"/>
                <a:gridCol w="379412"/>
                <a:gridCol w="381000"/>
                <a:gridCol w="379413"/>
                <a:gridCol w="381000"/>
                <a:gridCol w="382587"/>
              </a:tblGrid>
              <a:tr h="235476">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1</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1</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0370">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1</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1</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5476">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1</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1</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5476">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1</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1</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5476">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1</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1</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5476">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1</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1</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5476">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1</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1</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16332" name="Group 268"/>
          <p:cNvGraphicFramePr>
            <a:graphicFrameLocks noGrp="1"/>
          </p:cNvGraphicFramePr>
          <p:nvPr/>
        </p:nvGraphicFramePr>
        <p:xfrm>
          <a:off x="5715000" y="4781550"/>
          <a:ext cx="2667000" cy="1704976"/>
        </p:xfrm>
        <a:graphic>
          <a:graphicData uri="http://schemas.openxmlformats.org/drawingml/2006/table">
            <a:tbl>
              <a:tblPr/>
              <a:tblGrid>
                <a:gridCol w="381000"/>
                <a:gridCol w="382588"/>
                <a:gridCol w="379412"/>
                <a:gridCol w="381000"/>
                <a:gridCol w="379413"/>
                <a:gridCol w="381000"/>
                <a:gridCol w="382587"/>
              </a:tblGrid>
              <a:tr h="235546">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37" marB="457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1</a:t>
                      </a:r>
                      <a:endParaRPr kumimoji="0" lang="en-US" sz="900" b="0" i="0" u="none" strike="noStrike" cap="none" normalizeH="0" baseline="0" smtClean="0">
                        <a:ln>
                          <a:noFill/>
                        </a:ln>
                        <a:solidFill>
                          <a:srgbClr val="000000"/>
                        </a:solidFill>
                        <a:effectLst/>
                        <a:latin typeface="Arial" charset="0"/>
                      </a:endParaRPr>
                    </a:p>
                  </a:txBody>
                  <a:tcPr marT="45737" marB="457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1</a:t>
                      </a:r>
                      <a:endParaRPr kumimoji="0" lang="en-US" sz="900" b="0" i="0" u="none" strike="noStrike" cap="none" normalizeH="0" baseline="0" smtClean="0">
                        <a:ln>
                          <a:noFill/>
                        </a:ln>
                        <a:solidFill>
                          <a:srgbClr val="000000"/>
                        </a:solidFill>
                        <a:effectLst/>
                        <a:latin typeface="Arial" charset="0"/>
                      </a:endParaRPr>
                    </a:p>
                  </a:txBody>
                  <a:tcPr marT="45737" marB="457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37" marB="457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37" marB="457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37" marB="457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37" marB="457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60447">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1</a:t>
                      </a:r>
                      <a:endParaRPr kumimoji="0" lang="en-US" sz="900" b="0" i="0" u="none" strike="noStrike" cap="none" normalizeH="0" baseline="0" smtClean="0">
                        <a:ln>
                          <a:noFill/>
                        </a:ln>
                        <a:solidFill>
                          <a:srgbClr val="000000"/>
                        </a:solidFill>
                        <a:effectLst/>
                        <a:latin typeface="Arial" charset="0"/>
                      </a:endParaRPr>
                    </a:p>
                  </a:txBody>
                  <a:tcPr marT="45737" marB="457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37" marB="457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37" marB="457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1</a:t>
                      </a:r>
                      <a:endParaRPr kumimoji="0" lang="en-US" sz="900" b="0" i="0" u="none" strike="noStrike" cap="none" normalizeH="0" baseline="0" smtClean="0">
                        <a:ln>
                          <a:noFill/>
                        </a:ln>
                        <a:solidFill>
                          <a:srgbClr val="000000"/>
                        </a:solidFill>
                        <a:effectLst/>
                        <a:latin typeface="Arial" charset="0"/>
                      </a:endParaRPr>
                    </a:p>
                  </a:txBody>
                  <a:tcPr marT="45737" marB="457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37" marB="457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37" marB="457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37" marB="457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35546">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1</a:t>
                      </a:r>
                      <a:endParaRPr kumimoji="0" lang="en-US" sz="900" b="0" i="0" u="none" strike="noStrike" cap="none" normalizeH="0" baseline="0" smtClean="0">
                        <a:ln>
                          <a:noFill/>
                        </a:ln>
                        <a:solidFill>
                          <a:srgbClr val="000000"/>
                        </a:solidFill>
                        <a:effectLst/>
                        <a:latin typeface="Arial" charset="0"/>
                      </a:endParaRPr>
                    </a:p>
                  </a:txBody>
                  <a:tcPr marT="45737" marB="457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37" marB="457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37" marB="457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37" marB="457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1</a:t>
                      </a:r>
                      <a:endParaRPr kumimoji="0" lang="en-US" sz="900" b="0" i="0" u="none" strike="noStrike" cap="none" normalizeH="0" baseline="0" smtClean="0">
                        <a:ln>
                          <a:noFill/>
                        </a:ln>
                        <a:solidFill>
                          <a:srgbClr val="000000"/>
                        </a:solidFill>
                        <a:effectLst/>
                        <a:latin typeface="Arial" charset="0"/>
                      </a:endParaRPr>
                    </a:p>
                  </a:txBody>
                  <a:tcPr marT="45737" marB="457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37" marB="457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37" marB="457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35546">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37" marB="457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1</a:t>
                      </a:r>
                      <a:endParaRPr kumimoji="0" lang="en-US" sz="900" b="0" i="0" u="none" strike="noStrike" cap="none" normalizeH="0" baseline="0" smtClean="0">
                        <a:ln>
                          <a:noFill/>
                        </a:ln>
                        <a:solidFill>
                          <a:srgbClr val="000000"/>
                        </a:solidFill>
                        <a:effectLst/>
                        <a:latin typeface="Arial" charset="0"/>
                      </a:endParaRPr>
                    </a:p>
                  </a:txBody>
                  <a:tcPr marT="45737" marB="457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37" marB="457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37" marB="457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37" marB="457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1</a:t>
                      </a:r>
                      <a:endParaRPr kumimoji="0" lang="en-US" sz="900" b="0" i="0" u="none" strike="noStrike" cap="none" normalizeH="0" baseline="0" smtClean="0">
                        <a:ln>
                          <a:noFill/>
                        </a:ln>
                        <a:solidFill>
                          <a:srgbClr val="000000"/>
                        </a:solidFill>
                        <a:effectLst/>
                        <a:latin typeface="Arial" charset="0"/>
                      </a:endParaRPr>
                    </a:p>
                  </a:txBody>
                  <a:tcPr marT="45737" marB="457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37" marB="457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35546">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37" marB="457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37" marB="457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1</a:t>
                      </a:r>
                      <a:endParaRPr kumimoji="0" lang="en-US" sz="900" b="0" i="0" u="none" strike="noStrike" cap="none" normalizeH="0" baseline="0" smtClean="0">
                        <a:ln>
                          <a:noFill/>
                        </a:ln>
                        <a:solidFill>
                          <a:srgbClr val="000000"/>
                        </a:solidFill>
                        <a:effectLst/>
                        <a:latin typeface="Arial" charset="0"/>
                      </a:endParaRPr>
                    </a:p>
                  </a:txBody>
                  <a:tcPr marT="45737" marB="457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37" marB="457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37" marB="457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37" marB="457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1</a:t>
                      </a:r>
                      <a:endParaRPr kumimoji="0" lang="en-US" sz="900" b="0" i="0" u="none" strike="noStrike" cap="none" normalizeH="0" baseline="0" smtClean="0">
                        <a:ln>
                          <a:noFill/>
                        </a:ln>
                        <a:solidFill>
                          <a:srgbClr val="000000"/>
                        </a:solidFill>
                        <a:effectLst/>
                        <a:latin typeface="Arial" charset="0"/>
                      </a:endParaRPr>
                    </a:p>
                  </a:txBody>
                  <a:tcPr marT="45737" marB="457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35546">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37" marB="457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37" marB="457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37" marB="457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1</a:t>
                      </a:r>
                      <a:endParaRPr kumimoji="0" lang="en-US" sz="900" b="0" i="0" u="none" strike="noStrike" cap="none" normalizeH="0" baseline="0" smtClean="0">
                        <a:ln>
                          <a:noFill/>
                        </a:ln>
                        <a:solidFill>
                          <a:srgbClr val="000000"/>
                        </a:solidFill>
                        <a:effectLst/>
                        <a:latin typeface="Arial" charset="0"/>
                      </a:endParaRPr>
                    </a:p>
                  </a:txBody>
                  <a:tcPr marT="45737" marB="457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37" marB="457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37" marB="457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37" marB="457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66799">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37" marB="457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37" marB="457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37" marB="457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37" marB="457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1</a:t>
                      </a:r>
                      <a:endParaRPr kumimoji="0" lang="en-US" sz="900" b="0" i="0" u="none" strike="noStrike" cap="none" normalizeH="0" baseline="0" smtClean="0">
                        <a:ln>
                          <a:noFill/>
                        </a:ln>
                        <a:solidFill>
                          <a:srgbClr val="000000"/>
                        </a:solidFill>
                        <a:effectLst/>
                        <a:latin typeface="Arial" charset="0"/>
                      </a:endParaRPr>
                    </a:p>
                  </a:txBody>
                  <a:tcPr marT="45737" marB="457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37" marB="457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900" b="0" i="0" u="none" strike="noStrike" cap="none" normalizeH="0" baseline="0" smtClean="0">
                          <a:ln>
                            <a:noFill/>
                          </a:ln>
                          <a:solidFill>
                            <a:srgbClr val="000000"/>
                          </a:solidFill>
                          <a:effectLst/>
                          <a:latin typeface="Arial" charset="0"/>
                          <a:ea typeface="굴림" pitchFamily="34" charset="-127"/>
                        </a:rPr>
                        <a:t>0</a:t>
                      </a:r>
                      <a:endParaRPr kumimoji="0" lang="en-US" sz="900" b="0" i="0" u="none" strike="noStrike" cap="none" normalizeH="0" baseline="0" smtClean="0">
                        <a:ln>
                          <a:noFill/>
                        </a:ln>
                        <a:solidFill>
                          <a:srgbClr val="000000"/>
                        </a:solidFill>
                        <a:effectLst/>
                        <a:latin typeface="Arial" charset="0"/>
                      </a:endParaRPr>
                    </a:p>
                  </a:txBody>
                  <a:tcPr marT="45737" marB="457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8638" name="Text Box 265"/>
          <p:cNvSpPr txBox="1">
            <a:spLocks noChangeArrowheads="1"/>
          </p:cNvSpPr>
          <p:nvPr/>
        </p:nvSpPr>
        <p:spPr bwMode="auto">
          <a:xfrm>
            <a:off x="3052763" y="1905000"/>
            <a:ext cx="13668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r>
              <a:rPr kumimoji="1" lang="en-US" altLang="ko-KR" sz="1400" b="1">
                <a:solidFill>
                  <a:schemeClr val="tx1"/>
                </a:solidFill>
                <a:ea typeface="굴림" pitchFamily="34" charset="-127"/>
              </a:rPr>
              <a:t>(a) Star Graph</a:t>
            </a:r>
            <a:endParaRPr kumimoji="1" lang="en-US" sz="1400" b="1">
              <a:solidFill>
                <a:schemeClr val="tx1"/>
              </a:solidFill>
              <a:ea typeface="굴림" pitchFamily="34" charset="-127"/>
            </a:endParaRPr>
          </a:p>
        </p:txBody>
      </p:sp>
      <p:sp>
        <p:nvSpPr>
          <p:cNvPr id="18639" name="Text Box 266"/>
          <p:cNvSpPr txBox="1">
            <a:spLocks noChangeArrowheads="1"/>
          </p:cNvSpPr>
          <p:nvPr/>
        </p:nvSpPr>
        <p:spPr bwMode="auto">
          <a:xfrm>
            <a:off x="3043238" y="3657600"/>
            <a:ext cx="152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r>
              <a:rPr kumimoji="1" lang="en-US" altLang="ko-KR" sz="1400" b="1">
                <a:solidFill>
                  <a:schemeClr val="tx1"/>
                </a:solidFill>
                <a:ea typeface="굴림" pitchFamily="34" charset="-127"/>
              </a:rPr>
              <a:t>(b) Circle Graph</a:t>
            </a:r>
            <a:endParaRPr kumimoji="1" lang="en-US" sz="1400" b="1">
              <a:solidFill>
                <a:schemeClr val="tx1"/>
              </a:solidFill>
              <a:ea typeface="굴림" pitchFamily="34" charset="-127"/>
            </a:endParaRPr>
          </a:p>
        </p:txBody>
      </p:sp>
      <p:sp>
        <p:nvSpPr>
          <p:cNvPr id="18640" name="Text Box 267"/>
          <p:cNvSpPr txBox="1">
            <a:spLocks noChangeArrowheads="1"/>
          </p:cNvSpPr>
          <p:nvPr/>
        </p:nvSpPr>
        <p:spPr bwMode="auto">
          <a:xfrm>
            <a:off x="3048000" y="5486400"/>
            <a:ext cx="13843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r>
              <a:rPr kumimoji="1" lang="en-US" altLang="ko-KR" sz="1400" b="1">
                <a:solidFill>
                  <a:schemeClr val="tx1"/>
                </a:solidFill>
                <a:ea typeface="굴림" pitchFamily="34" charset="-127"/>
              </a:rPr>
              <a:t>(c) Line Graph</a:t>
            </a:r>
            <a:endParaRPr kumimoji="1" lang="en-US" sz="1400" b="1">
              <a:solidFill>
                <a:schemeClr val="tx1"/>
              </a:solidFill>
              <a:ea typeface="굴림" pitchFamily="34" charset="-127"/>
            </a:endParaRPr>
          </a:p>
        </p:txBody>
      </p:sp>
      <p:sp>
        <p:nvSpPr>
          <p:cNvPr id="2" name="Slide Number Placeholder 1"/>
          <p:cNvSpPr>
            <a:spLocks noGrp="1"/>
          </p:cNvSpPr>
          <p:nvPr>
            <p:ph type="sldNum" sz="quarter" idx="10"/>
          </p:nvPr>
        </p:nvSpPr>
        <p:spPr/>
        <p:txBody>
          <a:bodyPr/>
          <a:lstStyle/>
          <a:p>
            <a:pPr>
              <a:defRPr/>
            </a:pPr>
            <a:fld id="{0B854C84-E766-4BEF-858F-6A21C442EB7B}" type="slidenum">
              <a:rPr lang="en-US" smtClean="0"/>
              <a:pPr>
                <a:defRPr/>
              </a:pPr>
              <a:t>4</a:t>
            </a:fld>
            <a:endParaRPr lang="en-US"/>
          </a:p>
        </p:txBody>
      </p:sp>
    </p:spTree>
    <p:extLst>
      <p:ext uri="{BB962C8B-B14F-4D97-AF65-F5344CB8AC3E}">
        <p14:creationId xmlns:p14="http://schemas.microsoft.com/office/powerpoint/2010/main" val="8223213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ChangeArrowheads="1"/>
          </p:cNvSpPr>
          <p:nvPr/>
        </p:nvSpPr>
        <p:spPr bwMode="auto">
          <a:xfrm>
            <a:off x="457200" y="2286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ko-KR" sz="2400" b="1">
                <a:solidFill>
                  <a:srgbClr val="000066"/>
                </a:solidFill>
                <a:ea typeface="굴림" pitchFamily="34" charset="-127"/>
                <a:sym typeface="Wingdings 2" pitchFamily="18" charset="2"/>
              </a:rPr>
              <a:t>Group Centrality</a:t>
            </a:r>
            <a:endParaRPr lang="en-US" altLang="ko-KR" sz="2400" b="1">
              <a:solidFill>
                <a:srgbClr val="000066"/>
              </a:solidFill>
              <a:ea typeface="굴림" pitchFamily="34" charset="-127"/>
            </a:endParaRPr>
          </a:p>
        </p:txBody>
      </p:sp>
      <p:sp>
        <p:nvSpPr>
          <p:cNvPr id="55300" name="Text Box 3"/>
          <p:cNvSpPr txBox="1">
            <a:spLocks noChangeArrowheads="1"/>
          </p:cNvSpPr>
          <p:nvPr/>
        </p:nvSpPr>
        <p:spPr bwMode="auto">
          <a:xfrm>
            <a:off x="609600" y="1524000"/>
            <a:ext cx="7620000" cy="174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spcBef>
                <a:spcPct val="50000"/>
              </a:spcBef>
              <a:buFontTx/>
              <a:buChar char="•"/>
            </a:pPr>
            <a:r>
              <a:rPr kumimoji="1" lang="en-US" altLang="ko-KR" sz="1800" b="1">
                <a:solidFill>
                  <a:schemeClr val="tx1"/>
                </a:solidFill>
                <a:ea typeface="굴림" pitchFamily="34" charset="-127"/>
              </a:rPr>
              <a:t>Group Closeness centrality </a:t>
            </a:r>
          </a:p>
          <a:p>
            <a:pPr eaLnBrk="1" latinLnBrk="1" hangingPunct="1">
              <a:spcBef>
                <a:spcPct val="50000"/>
              </a:spcBef>
            </a:pPr>
            <a:r>
              <a:rPr kumimoji="1" lang="en-US" altLang="ko-KR" sz="1800">
                <a:solidFill>
                  <a:schemeClr val="tx1"/>
                </a:solidFill>
                <a:ea typeface="굴림" pitchFamily="34" charset="-127"/>
              </a:rPr>
              <a:t>	The normalized inverse sum of distances from the group to all nodes outside the group</a:t>
            </a:r>
          </a:p>
          <a:p>
            <a:pPr eaLnBrk="1" latinLnBrk="1" hangingPunct="1">
              <a:spcBef>
                <a:spcPct val="50000"/>
              </a:spcBef>
              <a:buFontTx/>
              <a:buChar char="•"/>
            </a:pPr>
            <a:r>
              <a:rPr kumimoji="1" lang="en-US" altLang="ko-KR" sz="1800" b="1">
                <a:solidFill>
                  <a:schemeClr val="tx1"/>
                </a:solidFill>
                <a:ea typeface="굴림" pitchFamily="34" charset="-127"/>
              </a:rPr>
              <a:t>Normalization</a:t>
            </a:r>
            <a:r>
              <a:rPr kumimoji="1" lang="en-US" altLang="ko-KR" sz="1800">
                <a:solidFill>
                  <a:schemeClr val="tx1"/>
                </a:solidFill>
                <a:ea typeface="굴림" pitchFamily="34" charset="-127"/>
              </a:rPr>
              <a:t> : dividing the summed distance score into the number of non-group members</a:t>
            </a:r>
            <a:endParaRPr kumimoji="1" lang="en-US" sz="1800">
              <a:solidFill>
                <a:schemeClr val="tx1"/>
              </a:solidFill>
              <a:ea typeface="굴림" pitchFamily="34" charset="-127"/>
            </a:endParaRPr>
          </a:p>
        </p:txBody>
      </p:sp>
      <p:graphicFrame>
        <p:nvGraphicFramePr>
          <p:cNvPr id="55301" name="Object 4"/>
          <p:cNvGraphicFramePr>
            <a:graphicFrameLocks noChangeAspect="1"/>
          </p:cNvGraphicFramePr>
          <p:nvPr/>
        </p:nvGraphicFramePr>
        <p:xfrm>
          <a:off x="1828800" y="3429000"/>
          <a:ext cx="5535613" cy="2846388"/>
        </p:xfrm>
        <a:graphic>
          <a:graphicData uri="http://schemas.openxmlformats.org/presentationml/2006/ole">
            <mc:AlternateContent xmlns:mc="http://schemas.openxmlformats.org/markup-compatibility/2006">
              <mc:Choice xmlns:v="urn:schemas-microsoft-com:vml" Requires="v">
                <p:oleObj spid="_x0000_s34818" name="Equation" r:id="rId4" imgW="4025900" imgH="2070100" progId="Equation.DSMT4">
                  <p:embed/>
                </p:oleObj>
              </mc:Choice>
              <mc:Fallback>
                <p:oleObj name="Equation" r:id="rId4" imgW="4025900" imgH="20701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3429000"/>
                        <a:ext cx="5535613" cy="284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C2FFFFA8-C424-3D40-8C75-649CC0B3824F}" type="slidenum">
              <a:rPr lang="en-US" smtClean="0"/>
              <a:pPr/>
              <a:t>40</a:t>
            </a:fld>
            <a:endParaRPr lang="en-US" dirty="0"/>
          </a:p>
        </p:txBody>
      </p:sp>
    </p:spTree>
    <p:extLst>
      <p:ext uri="{BB962C8B-B14F-4D97-AF65-F5344CB8AC3E}">
        <p14:creationId xmlns:p14="http://schemas.microsoft.com/office/powerpoint/2010/main" val="4198989621"/>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ChangeArrowheads="1"/>
          </p:cNvSpPr>
          <p:nvPr/>
        </p:nvSpPr>
        <p:spPr bwMode="auto">
          <a:xfrm>
            <a:off x="457200" y="0"/>
            <a:ext cx="8229600" cy="1000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ko-KR" sz="2400" b="1" dirty="0">
                <a:solidFill>
                  <a:srgbClr val="000066"/>
                </a:solidFill>
                <a:ea typeface="굴림" pitchFamily="34" charset="-127"/>
                <a:sym typeface="Wingdings 2" pitchFamily="18" charset="2"/>
              </a:rPr>
              <a:t>Group Centrality</a:t>
            </a:r>
            <a:endParaRPr lang="en-US" altLang="ko-KR" sz="2400" b="1" dirty="0">
              <a:solidFill>
                <a:srgbClr val="000066"/>
              </a:solidFill>
              <a:ea typeface="굴림" pitchFamily="34" charset="-127"/>
            </a:endParaRPr>
          </a:p>
        </p:txBody>
      </p:sp>
      <p:sp>
        <p:nvSpPr>
          <p:cNvPr id="56324" name="Text Box 3"/>
          <p:cNvSpPr txBox="1">
            <a:spLocks noChangeArrowheads="1"/>
          </p:cNvSpPr>
          <p:nvPr/>
        </p:nvSpPr>
        <p:spPr bwMode="auto">
          <a:xfrm>
            <a:off x="457200" y="1524000"/>
            <a:ext cx="807720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spcBef>
                <a:spcPct val="50000"/>
              </a:spcBef>
              <a:buFontTx/>
              <a:buChar char="•"/>
            </a:pPr>
            <a:r>
              <a:rPr kumimoji="1" lang="en-US" altLang="ko-KR" sz="1800" b="1">
                <a:solidFill>
                  <a:schemeClr val="tx1"/>
                </a:solidFill>
                <a:ea typeface="굴림" pitchFamily="34" charset="-127"/>
              </a:rPr>
              <a:t>Group Betweenness centrality </a:t>
            </a:r>
          </a:p>
          <a:p>
            <a:pPr eaLnBrk="1" latinLnBrk="1" hangingPunct="1">
              <a:spcBef>
                <a:spcPct val="50000"/>
              </a:spcBef>
            </a:pPr>
            <a:r>
              <a:rPr kumimoji="1" lang="en-US" altLang="ko-KR" sz="1800">
                <a:solidFill>
                  <a:schemeClr val="tx1"/>
                </a:solidFill>
                <a:ea typeface="굴림" pitchFamily="34" charset="-127"/>
              </a:rPr>
              <a:t>	Measures the proportion of geodesics connecting pairs of non-group members that pass through the group</a:t>
            </a:r>
          </a:p>
          <a:p>
            <a:pPr eaLnBrk="1" latinLnBrk="1" hangingPunct="1">
              <a:spcBef>
                <a:spcPct val="50000"/>
              </a:spcBef>
              <a:buFontTx/>
              <a:buChar char="•"/>
            </a:pPr>
            <a:r>
              <a:rPr kumimoji="1" lang="en-US" altLang="ko-KR" sz="1800" b="1">
                <a:solidFill>
                  <a:schemeClr val="tx1"/>
                </a:solidFill>
                <a:ea typeface="굴림" pitchFamily="34" charset="-127"/>
              </a:rPr>
              <a:t>Normalization</a:t>
            </a:r>
            <a:r>
              <a:rPr kumimoji="1" lang="en-US" altLang="ko-KR" sz="1800">
                <a:solidFill>
                  <a:schemeClr val="tx1"/>
                </a:solidFill>
                <a:ea typeface="굴림" pitchFamily="34" charset="-127"/>
              </a:rPr>
              <a:t> : dividing by the maximum possible</a:t>
            </a:r>
            <a:endParaRPr kumimoji="1" lang="en-US" sz="1800">
              <a:solidFill>
                <a:schemeClr val="tx1"/>
              </a:solidFill>
              <a:ea typeface="굴림" pitchFamily="34" charset="-127"/>
            </a:endParaRPr>
          </a:p>
        </p:txBody>
      </p:sp>
      <p:graphicFrame>
        <p:nvGraphicFramePr>
          <p:cNvPr id="56325" name="Object 4"/>
          <p:cNvGraphicFramePr>
            <a:graphicFrameLocks noChangeAspect="1"/>
          </p:cNvGraphicFramePr>
          <p:nvPr/>
        </p:nvGraphicFramePr>
        <p:xfrm>
          <a:off x="914400" y="3200400"/>
          <a:ext cx="6915150" cy="3370263"/>
        </p:xfrm>
        <a:graphic>
          <a:graphicData uri="http://schemas.openxmlformats.org/presentationml/2006/ole">
            <mc:AlternateContent xmlns:mc="http://schemas.openxmlformats.org/markup-compatibility/2006">
              <mc:Choice xmlns:v="urn:schemas-microsoft-com:vml" Requires="v">
                <p:oleObj spid="_x0000_s35842" name="Equation" r:id="rId4" imgW="5029200" imgH="2450880" progId="Equation.DSMT4">
                  <p:embed/>
                </p:oleObj>
              </mc:Choice>
              <mc:Fallback>
                <p:oleObj name="Equation" r:id="rId4" imgW="5029200" imgH="24508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3200400"/>
                        <a:ext cx="6915150" cy="337026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C2FFFFA8-C424-3D40-8C75-649CC0B3824F}" type="slidenum">
              <a:rPr lang="en-US" smtClean="0"/>
              <a:pPr/>
              <a:t>41</a:t>
            </a:fld>
            <a:endParaRPr lang="en-US" dirty="0"/>
          </a:p>
        </p:txBody>
      </p:sp>
    </p:spTree>
    <p:extLst>
      <p:ext uri="{BB962C8B-B14F-4D97-AF65-F5344CB8AC3E}">
        <p14:creationId xmlns:p14="http://schemas.microsoft.com/office/powerpoint/2010/main" val="313660886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2"/>
          <p:cNvSpPr txBox="1">
            <a:spLocks noChangeArrowheads="1"/>
          </p:cNvSpPr>
          <p:nvPr/>
        </p:nvSpPr>
        <p:spPr bwMode="auto">
          <a:xfrm>
            <a:off x="628650" y="1447800"/>
            <a:ext cx="8134350"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lnSpc>
                <a:spcPct val="130000"/>
              </a:lnSpc>
              <a:buFontTx/>
              <a:buAutoNum type="arabicPeriod"/>
            </a:pPr>
            <a:endParaRPr kumimoji="1" lang="en-US" sz="1800">
              <a:solidFill>
                <a:schemeClr val="tx1"/>
              </a:solidFill>
              <a:ea typeface="굴림" pitchFamily="34" charset="-127"/>
            </a:endParaRPr>
          </a:p>
        </p:txBody>
      </p:sp>
      <p:sp>
        <p:nvSpPr>
          <p:cNvPr id="19460" name="Rectangle 3"/>
          <p:cNvSpPr>
            <a:spLocks noChangeArrowheads="1"/>
          </p:cNvSpPr>
          <p:nvPr/>
        </p:nvSpPr>
        <p:spPr bwMode="auto">
          <a:xfrm>
            <a:off x="457200" y="228600"/>
            <a:ext cx="822960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ko-KR" sz="2400" b="1" dirty="0">
                <a:solidFill>
                  <a:srgbClr val="000066"/>
                </a:solidFill>
                <a:ea typeface="굴림" pitchFamily="34" charset="-127"/>
              </a:rPr>
              <a:t>Prominence</a:t>
            </a:r>
          </a:p>
        </p:txBody>
      </p:sp>
      <p:sp>
        <p:nvSpPr>
          <p:cNvPr id="19461" name="Text Box 4"/>
          <p:cNvSpPr txBox="1">
            <a:spLocks noChangeArrowheads="1"/>
          </p:cNvSpPr>
          <p:nvPr/>
        </p:nvSpPr>
        <p:spPr bwMode="auto">
          <a:xfrm>
            <a:off x="457200" y="1105672"/>
            <a:ext cx="8077200" cy="490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rgbClr val="000000"/>
                </a:solidFill>
                <a:latin typeface="Arial" charset="0"/>
              </a:defRPr>
            </a:lvl1pPr>
            <a:lvl2pPr marL="800100" indent="-34290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spcBef>
                <a:spcPct val="50000"/>
              </a:spcBef>
              <a:buFontTx/>
              <a:buChar char="•"/>
            </a:pPr>
            <a:r>
              <a:rPr kumimoji="1" lang="en-US" altLang="ko-KR" sz="1800" dirty="0">
                <a:solidFill>
                  <a:schemeClr val="tx1"/>
                </a:solidFill>
                <a:ea typeface="굴림" pitchFamily="34" charset="-127"/>
              </a:rPr>
              <a:t>Prominence: if the ties of an actor make the actor particularly visible to the other actors in the network</a:t>
            </a:r>
          </a:p>
          <a:p>
            <a:pPr eaLnBrk="1" latinLnBrk="1" hangingPunct="1">
              <a:spcBef>
                <a:spcPct val="50000"/>
              </a:spcBef>
              <a:buFontTx/>
              <a:buChar char="•"/>
            </a:pPr>
            <a:r>
              <a:rPr kumimoji="1" lang="en-US" altLang="ko-KR" sz="1800" dirty="0">
                <a:solidFill>
                  <a:schemeClr val="tx1"/>
                </a:solidFill>
                <a:ea typeface="굴림" pitchFamily="34" charset="-127"/>
              </a:rPr>
              <a:t>To determine which of the </a:t>
            </a:r>
            <a:r>
              <a:rPr kumimoji="1" lang="en-US" altLang="ko-KR" sz="1800" i="1" dirty="0">
                <a:solidFill>
                  <a:schemeClr val="tx1"/>
                </a:solidFill>
                <a:ea typeface="굴림" pitchFamily="34" charset="-127"/>
              </a:rPr>
              <a:t>g</a:t>
            </a:r>
            <a:r>
              <a:rPr kumimoji="1" lang="en-US" altLang="ko-KR" sz="1800" dirty="0">
                <a:solidFill>
                  <a:schemeClr val="tx1"/>
                </a:solidFill>
                <a:ea typeface="굴림" pitchFamily="34" charset="-127"/>
              </a:rPr>
              <a:t> actors in a group are prominent, one needs to examine not only all “choices” made by an actor and all “choices” received, but indirect ties as well</a:t>
            </a:r>
          </a:p>
          <a:p>
            <a:pPr eaLnBrk="1" latinLnBrk="1" hangingPunct="1">
              <a:spcBef>
                <a:spcPct val="50000"/>
              </a:spcBef>
              <a:buFontTx/>
              <a:buChar char="•"/>
            </a:pPr>
            <a:r>
              <a:rPr kumimoji="1" lang="en-US" altLang="ko-KR" sz="1800" dirty="0">
                <a:solidFill>
                  <a:schemeClr val="tx1"/>
                </a:solidFill>
                <a:ea typeface="굴림" pitchFamily="34" charset="-127"/>
              </a:rPr>
              <a:t>Actor </a:t>
            </a:r>
            <a:r>
              <a:rPr kumimoji="1" lang="en-US" altLang="ko-KR" sz="1800" i="1" dirty="0">
                <a:solidFill>
                  <a:schemeClr val="tx1"/>
                </a:solidFill>
                <a:ea typeface="굴림" pitchFamily="34" charset="-127"/>
              </a:rPr>
              <a:t>i</a:t>
            </a:r>
            <a:r>
              <a:rPr kumimoji="1" lang="en-US" altLang="ko-KR" sz="1800" dirty="0">
                <a:solidFill>
                  <a:schemeClr val="tx1"/>
                </a:solidFill>
                <a:ea typeface="굴림" pitchFamily="34" charset="-127"/>
              </a:rPr>
              <a:t>’s prominence within a network based on</a:t>
            </a:r>
          </a:p>
          <a:p>
            <a:pPr lvl="1" eaLnBrk="1" latinLnBrk="1" hangingPunct="1">
              <a:spcBef>
                <a:spcPct val="50000"/>
              </a:spcBef>
              <a:buFont typeface="Arial" charset="0"/>
              <a:buChar char="―"/>
            </a:pPr>
            <a:r>
              <a:rPr kumimoji="1" lang="en-US" altLang="ko-KR" sz="1800" dirty="0">
                <a:solidFill>
                  <a:schemeClr val="tx1"/>
                </a:solidFill>
                <a:ea typeface="굴림" pitchFamily="34" charset="-127"/>
              </a:rPr>
              <a:t>Non-directional relation: (</a:t>
            </a:r>
            <a:r>
              <a:rPr kumimoji="1" lang="en-US" altLang="ko-KR" sz="1800" i="1" dirty="0">
                <a:solidFill>
                  <a:schemeClr val="tx1"/>
                </a:solidFill>
                <a:ea typeface="굴림" pitchFamily="34" charset="-127"/>
              </a:rPr>
              <a:t>g</a:t>
            </a:r>
            <a:r>
              <a:rPr kumimoji="1" lang="en-US" altLang="ko-KR" sz="1800" dirty="0">
                <a:solidFill>
                  <a:schemeClr val="tx1"/>
                </a:solidFill>
                <a:latin typeface="Symbol" pitchFamily="18" charset="2"/>
                <a:ea typeface="굴림" pitchFamily="34" charset="-127"/>
              </a:rPr>
              <a:t>-</a:t>
            </a:r>
            <a:r>
              <a:rPr kumimoji="1" lang="en-US" altLang="ko-KR" sz="1800" dirty="0">
                <a:solidFill>
                  <a:schemeClr val="tx1"/>
                </a:solidFill>
                <a:ea typeface="굴림" pitchFamily="34" charset="-127"/>
              </a:rPr>
              <a:t>1) possible ties </a:t>
            </a:r>
          </a:p>
          <a:p>
            <a:pPr eaLnBrk="1" latinLnBrk="1" hangingPunct="1">
              <a:spcBef>
                <a:spcPct val="50000"/>
              </a:spcBef>
              <a:buFont typeface="Arial" charset="0"/>
              <a:buChar char="―"/>
            </a:pPr>
            <a:endParaRPr kumimoji="1" lang="en-US" altLang="ko-KR" sz="1800" dirty="0">
              <a:solidFill>
                <a:schemeClr val="tx1"/>
              </a:solidFill>
              <a:ea typeface="굴림" pitchFamily="34" charset="-127"/>
            </a:endParaRPr>
          </a:p>
          <a:p>
            <a:pPr lvl="1" eaLnBrk="1" latinLnBrk="1" hangingPunct="1">
              <a:spcBef>
                <a:spcPct val="50000"/>
              </a:spcBef>
              <a:buFont typeface="Arial" charset="0"/>
              <a:buChar char="―"/>
            </a:pPr>
            <a:r>
              <a:rPr kumimoji="1" lang="en-US" altLang="ko-KR" sz="1800" dirty="0">
                <a:solidFill>
                  <a:schemeClr val="tx1"/>
                </a:solidFill>
                <a:ea typeface="굴림" pitchFamily="34" charset="-127"/>
              </a:rPr>
              <a:t>Directional relation : 2(</a:t>
            </a:r>
            <a:r>
              <a:rPr kumimoji="1" lang="en-US" altLang="ko-KR" sz="1800" i="1" dirty="0">
                <a:solidFill>
                  <a:schemeClr val="tx1"/>
                </a:solidFill>
                <a:ea typeface="굴림" pitchFamily="34" charset="-127"/>
              </a:rPr>
              <a:t>g</a:t>
            </a:r>
            <a:r>
              <a:rPr kumimoji="1" lang="en-US" altLang="ko-KR" sz="1800" dirty="0">
                <a:solidFill>
                  <a:schemeClr val="tx1"/>
                </a:solidFill>
                <a:ea typeface="굴림" pitchFamily="34" charset="-127"/>
              </a:rPr>
              <a:t>-1) possible ties</a:t>
            </a:r>
          </a:p>
          <a:p>
            <a:pPr eaLnBrk="1" latinLnBrk="1" hangingPunct="1">
              <a:spcBef>
                <a:spcPct val="50000"/>
              </a:spcBef>
              <a:buFontTx/>
              <a:buChar char="•"/>
            </a:pPr>
            <a:endParaRPr kumimoji="1" lang="en-US" altLang="ko-KR" sz="1800" dirty="0">
              <a:solidFill>
                <a:schemeClr val="tx1"/>
              </a:solidFill>
              <a:ea typeface="굴림" pitchFamily="34" charset="-127"/>
            </a:endParaRPr>
          </a:p>
          <a:p>
            <a:pPr eaLnBrk="1" latinLnBrk="1" hangingPunct="1">
              <a:spcBef>
                <a:spcPct val="50000"/>
              </a:spcBef>
              <a:buFontTx/>
              <a:buChar char="•"/>
            </a:pPr>
            <a:r>
              <a:rPr kumimoji="1" lang="en-US" altLang="ko-KR" sz="1800" dirty="0">
                <a:solidFill>
                  <a:schemeClr val="tx1"/>
                </a:solidFill>
                <a:ea typeface="굴림" pitchFamily="34" charset="-127"/>
              </a:rPr>
              <a:t>Two classes of prominence : Centrality and Prestige</a:t>
            </a:r>
          </a:p>
          <a:p>
            <a:pPr lvl="1" eaLnBrk="1" latinLnBrk="1" hangingPunct="1">
              <a:spcBef>
                <a:spcPct val="50000"/>
              </a:spcBef>
            </a:pPr>
            <a:r>
              <a:rPr kumimoji="1" lang="en-US" altLang="ko-KR" sz="1800" dirty="0">
                <a:solidFill>
                  <a:schemeClr val="tx1"/>
                </a:solidFill>
                <a:ea typeface="굴림" pitchFamily="34" charset="-127"/>
              </a:rPr>
              <a:t>Based on the relational pattern of the row and column entries of the</a:t>
            </a:r>
          </a:p>
          <a:p>
            <a:pPr lvl="1" eaLnBrk="1" latinLnBrk="1" hangingPunct="1">
              <a:spcBef>
                <a:spcPct val="50000"/>
              </a:spcBef>
            </a:pPr>
            <a:r>
              <a:rPr kumimoji="1" lang="en-US" altLang="ko-KR" sz="1800" dirty="0" err="1">
                <a:solidFill>
                  <a:schemeClr val="tx1"/>
                </a:solidFill>
                <a:ea typeface="굴림" pitchFamily="34" charset="-127"/>
              </a:rPr>
              <a:t>sociomatrix</a:t>
            </a:r>
            <a:r>
              <a:rPr kumimoji="1" lang="en-US" altLang="ko-KR" sz="1800" dirty="0">
                <a:solidFill>
                  <a:schemeClr val="tx1"/>
                </a:solidFill>
                <a:ea typeface="굴림" pitchFamily="34" charset="-127"/>
              </a:rPr>
              <a:t> associated with each actor</a:t>
            </a:r>
            <a:endParaRPr kumimoji="1" lang="en-US" sz="1800" dirty="0">
              <a:solidFill>
                <a:schemeClr val="tx1"/>
              </a:solidFill>
              <a:ea typeface="굴림" pitchFamily="34" charset="-127"/>
            </a:endParaRPr>
          </a:p>
        </p:txBody>
      </p:sp>
      <p:graphicFrame>
        <p:nvGraphicFramePr>
          <p:cNvPr id="19462" name="Object 5"/>
          <p:cNvGraphicFramePr>
            <a:graphicFrameLocks noChangeAspect="1"/>
          </p:cNvGraphicFramePr>
          <p:nvPr>
            <p:extLst>
              <p:ext uri="{D42A27DB-BD31-4B8C-83A1-F6EECF244321}">
                <p14:modId xmlns:p14="http://schemas.microsoft.com/office/powerpoint/2010/main" val="3853238274"/>
              </p:ext>
            </p:extLst>
          </p:nvPr>
        </p:nvGraphicFramePr>
        <p:xfrm>
          <a:off x="2238375" y="3644127"/>
          <a:ext cx="3819525" cy="401638"/>
        </p:xfrm>
        <a:graphic>
          <a:graphicData uri="http://schemas.openxmlformats.org/presentationml/2006/ole">
            <mc:AlternateContent xmlns:mc="http://schemas.openxmlformats.org/markup-compatibility/2006">
              <mc:Choice xmlns:v="urn:schemas-microsoft-com:vml" Requires="v">
                <p:oleObj spid="_x0000_s7170" name="Equation" r:id="rId4" imgW="2527300" imgH="266700" progId="Equation.DSMT4">
                  <p:embed/>
                </p:oleObj>
              </mc:Choice>
              <mc:Fallback>
                <p:oleObj name="Equation" r:id="rId4" imgW="2527300" imgH="2667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8375" y="3644127"/>
                        <a:ext cx="3819525" cy="401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3" name="Object 6"/>
          <p:cNvGraphicFramePr>
            <a:graphicFrameLocks noChangeAspect="1"/>
          </p:cNvGraphicFramePr>
          <p:nvPr>
            <p:ph/>
            <p:extLst>
              <p:ext uri="{D42A27DB-BD31-4B8C-83A1-F6EECF244321}">
                <p14:modId xmlns:p14="http://schemas.microsoft.com/office/powerpoint/2010/main" val="902911809"/>
              </p:ext>
            </p:extLst>
          </p:nvPr>
        </p:nvGraphicFramePr>
        <p:xfrm>
          <a:off x="2238375" y="4359189"/>
          <a:ext cx="3870325" cy="355600"/>
        </p:xfrm>
        <a:graphic>
          <a:graphicData uri="http://schemas.openxmlformats.org/presentationml/2006/ole">
            <mc:AlternateContent xmlns:mc="http://schemas.openxmlformats.org/markup-compatibility/2006">
              <mc:Choice xmlns:v="urn:schemas-microsoft-com:vml" Requires="v">
                <p:oleObj spid="_x0000_s7171" name="Equation" r:id="rId6" imgW="2527300" imgH="266700" progId="Equation.DSMT4">
                  <p:embed/>
                </p:oleObj>
              </mc:Choice>
              <mc:Fallback>
                <p:oleObj name="Equation" r:id="rId6" imgW="2527300" imgH="2667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38375" y="4359189"/>
                        <a:ext cx="3870325"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0"/>
          </p:nvPr>
        </p:nvSpPr>
        <p:spPr/>
        <p:txBody>
          <a:bodyPr/>
          <a:lstStyle/>
          <a:p>
            <a:pPr>
              <a:defRPr/>
            </a:pPr>
            <a:fld id="{FDD2C297-BD22-4B51-A9B9-E734E070DB70}" type="slidenum">
              <a:rPr lang="en-US" smtClean="0"/>
              <a:pPr>
                <a:defRPr/>
              </a:pPr>
              <a:t>5</a:t>
            </a:fld>
            <a:endParaRPr lang="en-US"/>
          </a:p>
        </p:txBody>
      </p:sp>
    </p:spTree>
    <p:extLst>
      <p:ext uri="{BB962C8B-B14F-4D97-AF65-F5344CB8AC3E}">
        <p14:creationId xmlns:p14="http://schemas.microsoft.com/office/powerpoint/2010/main" val="34169634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2"/>
          <p:cNvSpPr txBox="1">
            <a:spLocks noChangeArrowheads="1"/>
          </p:cNvSpPr>
          <p:nvPr/>
        </p:nvSpPr>
        <p:spPr bwMode="auto">
          <a:xfrm>
            <a:off x="628650" y="1447800"/>
            <a:ext cx="8134350"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lnSpc>
                <a:spcPct val="130000"/>
              </a:lnSpc>
              <a:buFontTx/>
              <a:buAutoNum type="arabicPeriod"/>
            </a:pPr>
            <a:endParaRPr kumimoji="1" lang="en-US" sz="1800">
              <a:solidFill>
                <a:schemeClr val="tx1"/>
              </a:solidFill>
              <a:ea typeface="굴림" pitchFamily="34" charset="-127"/>
            </a:endParaRPr>
          </a:p>
        </p:txBody>
      </p:sp>
      <p:sp>
        <p:nvSpPr>
          <p:cNvPr id="20484" name="Rectangle 3"/>
          <p:cNvSpPr>
            <a:spLocks noChangeArrowheads="1"/>
          </p:cNvSpPr>
          <p:nvPr/>
        </p:nvSpPr>
        <p:spPr bwMode="auto">
          <a:xfrm>
            <a:off x="457200" y="2286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ko-KR" sz="2400" b="1">
                <a:solidFill>
                  <a:srgbClr val="000066"/>
                </a:solidFill>
                <a:ea typeface="굴림" pitchFamily="34" charset="-127"/>
              </a:rPr>
              <a:t>Actor Centrality</a:t>
            </a:r>
          </a:p>
        </p:txBody>
      </p:sp>
      <p:sp>
        <p:nvSpPr>
          <p:cNvPr id="20485" name="Text Box 4"/>
          <p:cNvSpPr txBox="1">
            <a:spLocks noChangeArrowheads="1"/>
          </p:cNvSpPr>
          <p:nvPr/>
        </p:nvSpPr>
        <p:spPr bwMode="auto">
          <a:xfrm>
            <a:off x="304800" y="1476375"/>
            <a:ext cx="8153400" cy="482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lnSpc>
                <a:spcPct val="120000"/>
              </a:lnSpc>
              <a:spcBef>
                <a:spcPct val="50000"/>
              </a:spcBef>
              <a:buFontTx/>
              <a:buChar char="•"/>
            </a:pPr>
            <a:r>
              <a:rPr kumimoji="1" lang="en-US" altLang="ko-KR" sz="1800" b="1">
                <a:solidFill>
                  <a:schemeClr val="tx1"/>
                </a:solidFill>
                <a:ea typeface="굴림" pitchFamily="34" charset="-127"/>
              </a:rPr>
              <a:t>Prominent actors are those that are extensively </a:t>
            </a:r>
            <a:r>
              <a:rPr kumimoji="1" lang="en-US" altLang="ko-KR" sz="1800" b="1">
                <a:solidFill>
                  <a:srgbClr val="FF0000"/>
                </a:solidFill>
                <a:ea typeface="굴림" pitchFamily="34" charset="-127"/>
              </a:rPr>
              <a:t>involved</a:t>
            </a:r>
            <a:r>
              <a:rPr kumimoji="1" lang="en-US" altLang="ko-KR" sz="1800" b="1">
                <a:solidFill>
                  <a:schemeClr val="tx1"/>
                </a:solidFill>
                <a:ea typeface="굴림" pitchFamily="34" charset="-127"/>
              </a:rPr>
              <a:t> in relationships with other actors</a:t>
            </a:r>
          </a:p>
          <a:p>
            <a:pPr eaLnBrk="1" latinLnBrk="1" hangingPunct="1">
              <a:lnSpc>
                <a:spcPct val="120000"/>
              </a:lnSpc>
              <a:spcBef>
                <a:spcPct val="50000"/>
              </a:spcBef>
              <a:buFontTx/>
              <a:buChar char="•"/>
            </a:pPr>
            <a:r>
              <a:rPr kumimoji="1" lang="en-US" altLang="ko-KR" sz="1800" b="1">
                <a:solidFill>
                  <a:schemeClr val="tx1"/>
                </a:solidFill>
                <a:ea typeface="굴림" pitchFamily="34" charset="-127"/>
              </a:rPr>
              <a:t>The focus of involvement</a:t>
            </a:r>
            <a:r>
              <a:rPr kumimoji="1" lang="en-US" altLang="ko-KR" sz="1800">
                <a:solidFill>
                  <a:schemeClr val="tx1"/>
                </a:solidFill>
                <a:ea typeface="굴림" pitchFamily="34" charset="-127"/>
              </a:rPr>
              <a:t> : </a:t>
            </a:r>
          </a:p>
          <a:p>
            <a:pPr eaLnBrk="1" latinLnBrk="1" hangingPunct="1">
              <a:lnSpc>
                <a:spcPct val="120000"/>
              </a:lnSpc>
              <a:spcBef>
                <a:spcPct val="50000"/>
              </a:spcBef>
            </a:pPr>
            <a:r>
              <a:rPr kumimoji="1" lang="en-US" altLang="ko-KR" sz="1800">
                <a:solidFill>
                  <a:schemeClr val="tx1"/>
                </a:solidFill>
                <a:ea typeface="굴림" pitchFamily="34" charset="-127"/>
              </a:rPr>
              <a:t>	A central actor as one involved in many ties</a:t>
            </a:r>
          </a:p>
          <a:p>
            <a:pPr eaLnBrk="1" latinLnBrk="1" hangingPunct="1">
              <a:lnSpc>
                <a:spcPct val="120000"/>
              </a:lnSpc>
              <a:spcBef>
                <a:spcPct val="50000"/>
              </a:spcBef>
              <a:buFontTx/>
              <a:buChar char="•"/>
            </a:pPr>
            <a:r>
              <a:rPr kumimoji="1" lang="en-US" altLang="ko-KR" sz="1800" b="1">
                <a:solidFill>
                  <a:schemeClr val="tx1"/>
                </a:solidFill>
                <a:ea typeface="굴림" pitchFamily="34" charset="-127"/>
              </a:rPr>
              <a:t>Most appropriate for non-directional relations</a:t>
            </a:r>
            <a:endParaRPr kumimoji="1" lang="en-US" altLang="ko-KR" sz="1800">
              <a:solidFill>
                <a:schemeClr val="tx1"/>
              </a:solidFill>
              <a:ea typeface="굴림" pitchFamily="34" charset="-127"/>
            </a:endParaRPr>
          </a:p>
          <a:p>
            <a:pPr eaLnBrk="1" latinLnBrk="1" hangingPunct="1">
              <a:lnSpc>
                <a:spcPct val="120000"/>
              </a:lnSpc>
              <a:spcBef>
                <a:spcPct val="50000"/>
              </a:spcBef>
              <a:buFontTx/>
              <a:buChar char="•"/>
            </a:pPr>
            <a:r>
              <a:rPr kumimoji="1" lang="en-US" altLang="ko-KR" sz="1800" b="1">
                <a:solidFill>
                  <a:schemeClr val="tx1"/>
                </a:solidFill>
                <a:ea typeface="굴림" pitchFamily="34" charset="-127"/>
              </a:rPr>
              <a:t>The difference between the source and the receiver is less important than just participating in many interactions </a:t>
            </a:r>
          </a:p>
          <a:p>
            <a:pPr eaLnBrk="1" latinLnBrk="1" hangingPunct="1">
              <a:lnSpc>
                <a:spcPct val="120000"/>
              </a:lnSpc>
              <a:spcBef>
                <a:spcPct val="50000"/>
              </a:spcBef>
              <a:buFontTx/>
              <a:buChar char="•"/>
            </a:pPr>
            <a:r>
              <a:rPr kumimoji="1" lang="en-US" altLang="ko-KR" sz="1800" b="1">
                <a:solidFill>
                  <a:schemeClr val="tx1"/>
                </a:solidFill>
                <a:ea typeface="굴림" pitchFamily="34" charset="-127"/>
              </a:rPr>
              <a:t>Most access or most control or who are the most active brokers</a:t>
            </a:r>
          </a:p>
          <a:p>
            <a:pPr eaLnBrk="1" latinLnBrk="1" hangingPunct="1">
              <a:lnSpc>
                <a:spcPct val="120000"/>
              </a:lnSpc>
              <a:spcBef>
                <a:spcPct val="50000"/>
              </a:spcBef>
              <a:buFontTx/>
              <a:buChar char="•"/>
            </a:pPr>
            <a:r>
              <a:rPr kumimoji="1" lang="en-US" altLang="ko-KR" sz="1800" b="1">
                <a:solidFill>
                  <a:schemeClr val="tx1"/>
                </a:solidFill>
                <a:ea typeface="굴림" pitchFamily="34" charset="-127"/>
              </a:rPr>
              <a:t>  </a:t>
            </a:r>
          </a:p>
          <a:p>
            <a:pPr eaLnBrk="1" latinLnBrk="1" hangingPunct="1">
              <a:lnSpc>
                <a:spcPct val="120000"/>
              </a:lnSpc>
              <a:spcBef>
                <a:spcPct val="50000"/>
              </a:spcBef>
              <a:buFontTx/>
              <a:buChar char="•"/>
            </a:pPr>
            <a:endParaRPr kumimoji="1" lang="en-US" altLang="ko-KR" sz="1800" b="1">
              <a:solidFill>
                <a:schemeClr val="tx1"/>
              </a:solidFill>
              <a:ea typeface="굴림" pitchFamily="34" charset="-127"/>
            </a:endParaRPr>
          </a:p>
          <a:p>
            <a:pPr eaLnBrk="1" latinLnBrk="1" hangingPunct="1">
              <a:lnSpc>
                <a:spcPct val="120000"/>
              </a:lnSpc>
              <a:spcBef>
                <a:spcPct val="50000"/>
              </a:spcBef>
            </a:pPr>
            <a:r>
              <a:rPr kumimoji="1" lang="en-US" altLang="ko-KR" sz="1800">
                <a:solidFill>
                  <a:schemeClr val="tx1"/>
                </a:solidFill>
                <a:ea typeface="굴림" pitchFamily="34" charset="-127"/>
              </a:rPr>
              <a:t>	</a:t>
            </a:r>
            <a:endParaRPr kumimoji="1" lang="en-US" sz="1600">
              <a:solidFill>
                <a:schemeClr val="tx1"/>
              </a:solidFill>
              <a:ea typeface="굴림" pitchFamily="34" charset="-127"/>
            </a:endParaRPr>
          </a:p>
        </p:txBody>
      </p:sp>
      <p:graphicFrame>
        <p:nvGraphicFramePr>
          <p:cNvPr id="20486" name="Object 5"/>
          <p:cNvGraphicFramePr>
            <a:graphicFrameLocks noChangeAspect="1"/>
          </p:cNvGraphicFramePr>
          <p:nvPr/>
        </p:nvGraphicFramePr>
        <p:xfrm>
          <a:off x="685800" y="5029200"/>
          <a:ext cx="7805738" cy="741363"/>
        </p:xfrm>
        <a:graphic>
          <a:graphicData uri="http://schemas.openxmlformats.org/presentationml/2006/ole">
            <mc:AlternateContent xmlns:mc="http://schemas.openxmlformats.org/markup-compatibility/2006">
              <mc:Choice xmlns:v="urn:schemas-microsoft-com:vml" Requires="v">
                <p:oleObj spid="_x0000_s8194" name="Equation" r:id="rId4" imgW="5219700" imgH="495300" progId="Equation.DSMT4">
                  <p:embed/>
                </p:oleObj>
              </mc:Choice>
              <mc:Fallback>
                <p:oleObj name="Equation" r:id="rId4" imgW="5219700" imgH="4953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5029200"/>
                        <a:ext cx="7805738" cy="741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0"/>
          </p:nvPr>
        </p:nvSpPr>
        <p:spPr/>
        <p:txBody>
          <a:bodyPr/>
          <a:lstStyle/>
          <a:p>
            <a:pPr>
              <a:defRPr/>
            </a:pPr>
            <a:fld id="{FDD2C297-BD22-4B51-A9B9-E734E070DB70}" type="slidenum">
              <a:rPr lang="en-US" smtClean="0"/>
              <a:pPr>
                <a:defRPr/>
              </a:pPr>
              <a:t>6</a:t>
            </a:fld>
            <a:endParaRPr lang="en-US"/>
          </a:p>
        </p:txBody>
      </p:sp>
    </p:spTree>
    <p:extLst>
      <p:ext uri="{BB962C8B-B14F-4D97-AF65-F5344CB8AC3E}">
        <p14:creationId xmlns:p14="http://schemas.microsoft.com/office/powerpoint/2010/main" val="31234632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Box 2"/>
          <p:cNvSpPr txBox="1">
            <a:spLocks noChangeArrowheads="1"/>
          </p:cNvSpPr>
          <p:nvPr/>
        </p:nvSpPr>
        <p:spPr bwMode="auto">
          <a:xfrm>
            <a:off x="628650" y="1447800"/>
            <a:ext cx="8134350"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lnSpc>
                <a:spcPct val="130000"/>
              </a:lnSpc>
              <a:buFontTx/>
              <a:buAutoNum type="arabicPeriod"/>
            </a:pPr>
            <a:endParaRPr kumimoji="1" lang="en-US" sz="1800">
              <a:solidFill>
                <a:schemeClr val="tx1"/>
              </a:solidFill>
              <a:ea typeface="굴림" pitchFamily="34" charset="-127"/>
            </a:endParaRPr>
          </a:p>
        </p:txBody>
      </p:sp>
      <p:sp>
        <p:nvSpPr>
          <p:cNvPr id="21508" name="Rectangle 3"/>
          <p:cNvSpPr>
            <a:spLocks noChangeArrowheads="1"/>
          </p:cNvSpPr>
          <p:nvPr/>
        </p:nvSpPr>
        <p:spPr bwMode="auto">
          <a:xfrm>
            <a:off x="457200" y="2286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ko-KR" sz="2400" b="1">
                <a:solidFill>
                  <a:srgbClr val="000066"/>
                </a:solidFill>
                <a:ea typeface="굴림" pitchFamily="34" charset="-127"/>
              </a:rPr>
              <a:t>Actor Prestige</a:t>
            </a:r>
          </a:p>
        </p:txBody>
      </p:sp>
      <p:sp>
        <p:nvSpPr>
          <p:cNvPr id="21509" name="Text Box 4"/>
          <p:cNvSpPr txBox="1">
            <a:spLocks noChangeArrowheads="1"/>
          </p:cNvSpPr>
          <p:nvPr/>
        </p:nvSpPr>
        <p:spPr bwMode="auto">
          <a:xfrm>
            <a:off x="685800" y="1476375"/>
            <a:ext cx="7772400" cy="438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lnSpc>
                <a:spcPct val="120000"/>
              </a:lnSpc>
              <a:spcBef>
                <a:spcPct val="50000"/>
              </a:spcBef>
              <a:buFontTx/>
              <a:buChar char="•"/>
            </a:pPr>
            <a:r>
              <a:rPr kumimoji="1" lang="en-US" altLang="ko-KR" sz="1800" b="1">
                <a:solidFill>
                  <a:schemeClr val="tx1"/>
                </a:solidFill>
                <a:ea typeface="굴림" pitchFamily="34" charset="-127"/>
              </a:rPr>
              <a:t>A prestigious actor as one who is the object of extensive ties</a:t>
            </a:r>
          </a:p>
          <a:p>
            <a:pPr eaLnBrk="1" latinLnBrk="1" hangingPunct="1">
              <a:lnSpc>
                <a:spcPct val="120000"/>
              </a:lnSpc>
              <a:spcBef>
                <a:spcPct val="50000"/>
              </a:spcBef>
            </a:pPr>
            <a:r>
              <a:rPr kumimoji="1" lang="en-US" altLang="ko-KR" sz="1800" b="1">
                <a:solidFill>
                  <a:schemeClr val="tx1"/>
                </a:solidFill>
                <a:ea typeface="굴림" pitchFamily="34" charset="-127"/>
              </a:rPr>
              <a:t>	</a:t>
            </a:r>
            <a:r>
              <a:rPr kumimoji="1" lang="en-US" altLang="ko-KR" sz="1800">
                <a:solidFill>
                  <a:schemeClr val="tx1"/>
                </a:solidFill>
                <a:ea typeface="굴림" pitchFamily="34" charset="-127"/>
              </a:rPr>
              <a:t>Focusing solely on  the actor as a recipient</a:t>
            </a:r>
          </a:p>
          <a:p>
            <a:pPr eaLnBrk="1" latinLnBrk="1" hangingPunct="1">
              <a:lnSpc>
                <a:spcPct val="120000"/>
              </a:lnSpc>
              <a:spcBef>
                <a:spcPct val="50000"/>
              </a:spcBef>
              <a:buFontTx/>
              <a:buChar char="•"/>
            </a:pPr>
            <a:r>
              <a:rPr kumimoji="1" lang="en-US" altLang="ko-KR" sz="1800" b="1">
                <a:solidFill>
                  <a:schemeClr val="tx1"/>
                </a:solidFill>
                <a:ea typeface="굴림" pitchFamily="34" charset="-127"/>
              </a:rPr>
              <a:t>The relational is directional</a:t>
            </a:r>
            <a:r>
              <a:rPr kumimoji="1" lang="en-US" altLang="ko-KR" sz="1800">
                <a:solidFill>
                  <a:schemeClr val="tx1"/>
                </a:solidFill>
                <a:ea typeface="굴림" pitchFamily="34" charset="-127"/>
              </a:rPr>
              <a:t> : </a:t>
            </a:r>
          </a:p>
          <a:p>
            <a:pPr eaLnBrk="1" latinLnBrk="1" hangingPunct="1">
              <a:lnSpc>
                <a:spcPct val="120000"/>
              </a:lnSpc>
              <a:spcBef>
                <a:spcPct val="50000"/>
              </a:spcBef>
            </a:pPr>
            <a:r>
              <a:rPr kumimoji="1" lang="en-US" altLang="ko-KR" sz="1800">
                <a:solidFill>
                  <a:schemeClr val="tx1"/>
                </a:solidFill>
                <a:ea typeface="굴림" pitchFamily="34" charset="-127"/>
              </a:rPr>
              <a:t>	In-degrees are only distinguishable from out-degree for directional relations</a:t>
            </a:r>
          </a:p>
          <a:p>
            <a:pPr eaLnBrk="1" latinLnBrk="1" hangingPunct="1">
              <a:spcBef>
                <a:spcPct val="50000"/>
              </a:spcBef>
              <a:buFontTx/>
              <a:buChar char="•"/>
            </a:pPr>
            <a:r>
              <a:rPr kumimoji="1" lang="en-US" altLang="ko-KR" sz="1800" b="1">
                <a:solidFill>
                  <a:schemeClr val="tx1"/>
                </a:solidFill>
                <a:ea typeface="굴림" pitchFamily="34" charset="-127"/>
              </a:rPr>
              <a:t> Unstable notion</a:t>
            </a:r>
          </a:p>
          <a:p>
            <a:pPr eaLnBrk="1" latinLnBrk="1" hangingPunct="1">
              <a:spcBef>
                <a:spcPct val="50000"/>
              </a:spcBef>
            </a:pPr>
            <a:r>
              <a:rPr kumimoji="1" lang="en-US" altLang="ko-KR" sz="1800">
                <a:solidFill>
                  <a:schemeClr val="tx1"/>
                </a:solidFill>
                <a:ea typeface="굴림" pitchFamily="34" charset="-127"/>
              </a:rPr>
              <a:t>	if the relation under study is negative affect, advises, etc</a:t>
            </a:r>
            <a:endParaRPr kumimoji="1" lang="en-US" altLang="ko-KR" sz="1800" b="1">
              <a:solidFill>
                <a:schemeClr val="tx1"/>
              </a:solidFill>
              <a:ea typeface="굴림" pitchFamily="34" charset="-127"/>
            </a:endParaRPr>
          </a:p>
          <a:p>
            <a:pPr eaLnBrk="1" latinLnBrk="1" hangingPunct="1">
              <a:lnSpc>
                <a:spcPct val="120000"/>
              </a:lnSpc>
              <a:spcBef>
                <a:spcPct val="50000"/>
              </a:spcBef>
              <a:buFontTx/>
              <a:buChar char="•"/>
            </a:pPr>
            <a:r>
              <a:rPr kumimoji="1" lang="en-US" altLang="ko-KR" sz="1800">
                <a:solidFill>
                  <a:schemeClr val="tx1"/>
                </a:solidFill>
                <a:ea typeface="굴림" pitchFamily="34" charset="-127"/>
              </a:rPr>
              <a:t> </a:t>
            </a:r>
          </a:p>
          <a:p>
            <a:pPr eaLnBrk="1" latinLnBrk="1" hangingPunct="1">
              <a:lnSpc>
                <a:spcPct val="120000"/>
              </a:lnSpc>
              <a:spcBef>
                <a:spcPct val="50000"/>
              </a:spcBef>
              <a:buFontTx/>
              <a:buChar char="•"/>
            </a:pPr>
            <a:endParaRPr kumimoji="1" lang="en-US" altLang="ko-KR" sz="1800">
              <a:solidFill>
                <a:schemeClr val="tx1"/>
              </a:solidFill>
              <a:ea typeface="굴림" pitchFamily="34" charset="-127"/>
            </a:endParaRPr>
          </a:p>
          <a:p>
            <a:pPr eaLnBrk="1" latinLnBrk="1" hangingPunct="1">
              <a:lnSpc>
                <a:spcPct val="120000"/>
              </a:lnSpc>
              <a:spcBef>
                <a:spcPct val="50000"/>
              </a:spcBef>
            </a:pPr>
            <a:r>
              <a:rPr kumimoji="1" lang="en-US" altLang="ko-KR" sz="1800">
                <a:solidFill>
                  <a:schemeClr val="tx1"/>
                </a:solidFill>
                <a:ea typeface="굴림" pitchFamily="34" charset="-127"/>
              </a:rPr>
              <a:t>	</a:t>
            </a:r>
            <a:endParaRPr kumimoji="1" lang="en-US" sz="1800">
              <a:solidFill>
                <a:schemeClr val="tx1"/>
              </a:solidFill>
              <a:ea typeface="굴림" pitchFamily="34" charset="-127"/>
            </a:endParaRPr>
          </a:p>
        </p:txBody>
      </p:sp>
      <p:graphicFrame>
        <p:nvGraphicFramePr>
          <p:cNvPr id="21510" name="Object 5"/>
          <p:cNvGraphicFramePr>
            <a:graphicFrameLocks noChangeAspect="1"/>
          </p:cNvGraphicFramePr>
          <p:nvPr>
            <p:ph/>
          </p:nvPr>
        </p:nvGraphicFramePr>
        <p:xfrm>
          <a:off x="1066800" y="4648200"/>
          <a:ext cx="4352925" cy="282575"/>
        </p:xfrm>
        <a:graphic>
          <a:graphicData uri="http://schemas.openxmlformats.org/presentationml/2006/ole">
            <mc:AlternateContent xmlns:mc="http://schemas.openxmlformats.org/markup-compatibility/2006">
              <mc:Choice xmlns:v="urn:schemas-microsoft-com:vml" Requires="v">
                <p:oleObj spid="_x0000_s9218" name="Equation" r:id="rId4" imgW="2882900" imgH="215900" progId="Equation.DSMT4">
                  <p:embed/>
                </p:oleObj>
              </mc:Choice>
              <mc:Fallback>
                <p:oleObj name="Equation" r:id="rId4" imgW="2882900" imgH="2159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4648200"/>
                        <a:ext cx="4352925" cy="28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0"/>
          </p:nvPr>
        </p:nvSpPr>
        <p:spPr/>
        <p:txBody>
          <a:bodyPr/>
          <a:lstStyle/>
          <a:p>
            <a:pPr>
              <a:defRPr/>
            </a:pPr>
            <a:fld id="{FDD2C297-BD22-4B51-A9B9-E734E070DB70}" type="slidenum">
              <a:rPr lang="en-US" smtClean="0"/>
              <a:pPr>
                <a:defRPr/>
              </a:pPr>
              <a:t>7</a:t>
            </a:fld>
            <a:endParaRPr lang="en-US"/>
          </a:p>
        </p:txBody>
      </p:sp>
    </p:spTree>
    <p:extLst>
      <p:ext uri="{BB962C8B-B14F-4D97-AF65-F5344CB8AC3E}">
        <p14:creationId xmlns:p14="http://schemas.microsoft.com/office/powerpoint/2010/main" val="561639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1" name="Object 2"/>
          <p:cNvGraphicFramePr>
            <a:graphicFrameLocks noChangeAspect="1"/>
          </p:cNvGraphicFramePr>
          <p:nvPr>
            <p:ph/>
          </p:nvPr>
        </p:nvGraphicFramePr>
        <p:xfrm>
          <a:off x="914400" y="4114800"/>
          <a:ext cx="5895975" cy="2439988"/>
        </p:xfrm>
        <a:graphic>
          <a:graphicData uri="http://schemas.openxmlformats.org/presentationml/2006/ole">
            <mc:AlternateContent xmlns:mc="http://schemas.openxmlformats.org/markup-compatibility/2006">
              <mc:Choice xmlns:v="urn:schemas-microsoft-com:vml" Requires="v">
                <p:oleObj spid="_x0000_s10242" name="Equation" r:id="rId4" imgW="4940300" imgH="2044700" progId="Equation.DSMT4">
                  <p:embed/>
                </p:oleObj>
              </mc:Choice>
              <mc:Fallback>
                <p:oleObj name="Equation" r:id="rId4" imgW="4940300" imgH="20447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4114800"/>
                        <a:ext cx="5895975" cy="2439988"/>
                      </a:xfrm>
                      <a:prstGeom prst="rect">
                        <a:avLst/>
                      </a:prstGeom>
                      <a:solidFill>
                        <a:schemeClr val="bg1"/>
                      </a:solidFill>
                      <a:ln>
                        <a:noFill/>
                      </a:ln>
                      <a:effectLst/>
                      <a:extLs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2" name="Text Box 3"/>
          <p:cNvSpPr txBox="1">
            <a:spLocks noChangeArrowheads="1"/>
          </p:cNvSpPr>
          <p:nvPr/>
        </p:nvSpPr>
        <p:spPr bwMode="auto">
          <a:xfrm>
            <a:off x="628650" y="1447800"/>
            <a:ext cx="8134350"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lnSpc>
                <a:spcPct val="130000"/>
              </a:lnSpc>
              <a:buFontTx/>
              <a:buAutoNum type="arabicPeriod"/>
            </a:pPr>
            <a:endParaRPr kumimoji="1" lang="en-US" sz="1800">
              <a:solidFill>
                <a:schemeClr val="tx1"/>
              </a:solidFill>
              <a:ea typeface="굴림" pitchFamily="34" charset="-127"/>
            </a:endParaRPr>
          </a:p>
        </p:txBody>
      </p:sp>
      <p:sp>
        <p:nvSpPr>
          <p:cNvPr id="22533" name="Rectangle 4"/>
          <p:cNvSpPr>
            <a:spLocks noChangeArrowheads="1"/>
          </p:cNvSpPr>
          <p:nvPr/>
        </p:nvSpPr>
        <p:spPr bwMode="auto">
          <a:xfrm>
            <a:off x="457200" y="2286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ko-KR" sz="2400" b="1" dirty="0">
                <a:solidFill>
                  <a:srgbClr val="000066"/>
                </a:solidFill>
                <a:ea typeface="굴림" pitchFamily="34" charset="-127"/>
              </a:rPr>
              <a:t>Group Centralization and Prestige</a:t>
            </a:r>
          </a:p>
        </p:txBody>
      </p:sp>
      <p:sp>
        <p:nvSpPr>
          <p:cNvPr id="22534" name="Text Box 5"/>
          <p:cNvSpPr txBox="1">
            <a:spLocks noChangeArrowheads="1"/>
          </p:cNvSpPr>
          <p:nvPr/>
        </p:nvSpPr>
        <p:spPr bwMode="auto">
          <a:xfrm>
            <a:off x="533400" y="1295400"/>
            <a:ext cx="7620000" cy="262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lnSpc>
                <a:spcPct val="120000"/>
              </a:lnSpc>
              <a:spcBef>
                <a:spcPct val="50000"/>
              </a:spcBef>
              <a:buFontTx/>
              <a:buChar char="•"/>
            </a:pPr>
            <a:r>
              <a:rPr kumimoji="1" lang="en-US" altLang="ko-KR" sz="1800" dirty="0">
                <a:solidFill>
                  <a:schemeClr val="tx1"/>
                </a:solidFill>
                <a:ea typeface="굴림" pitchFamily="34" charset="-127"/>
              </a:rPr>
              <a:t>Group-level measures allow us to compare different networks easily</a:t>
            </a:r>
          </a:p>
          <a:p>
            <a:pPr eaLnBrk="1" latinLnBrk="1" hangingPunct="1">
              <a:lnSpc>
                <a:spcPct val="120000"/>
              </a:lnSpc>
              <a:spcBef>
                <a:spcPct val="50000"/>
              </a:spcBef>
              <a:buFontTx/>
              <a:buChar char="•"/>
            </a:pPr>
            <a:r>
              <a:rPr kumimoji="1" lang="en-US" altLang="ko-KR" sz="1800" dirty="0">
                <a:solidFill>
                  <a:schemeClr val="tx1"/>
                </a:solidFill>
                <a:ea typeface="굴림" pitchFamily="34" charset="-127"/>
              </a:rPr>
              <a:t>Group-level index of centralization</a:t>
            </a:r>
          </a:p>
          <a:p>
            <a:pPr eaLnBrk="1" latinLnBrk="1" hangingPunct="1">
              <a:lnSpc>
                <a:spcPct val="120000"/>
              </a:lnSpc>
              <a:spcBef>
                <a:spcPct val="50000"/>
              </a:spcBef>
            </a:pPr>
            <a:r>
              <a:rPr kumimoji="1" lang="en-US" altLang="ko-KR" sz="1800" dirty="0">
                <a:solidFill>
                  <a:schemeClr val="tx1"/>
                </a:solidFill>
                <a:ea typeface="굴림" pitchFamily="34" charset="-127"/>
              </a:rPr>
              <a:t>	The more likely it is that a single actor is quite central, with the remaining actors considerably less central</a:t>
            </a:r>
          </a:p>
          <a:p>
            <a:pPr eaLnBrk="1" latinLnBrk="1" hangingPunct="1">
              <a:lnSpc>
                <a:spcPct val="120000"/>
              </a:lnSpc>
              <a:spcBef>
                <a:spcPct val="50000"/>
              </a:spcBef>
            </a:pPr>
            <a:r>
              <a:rPr kumimoji="1" lang="en-US" altLang="ko-KR" sz="1800" dirty="0">
                <a:solidFill>
                  <a:schemeClr val="tx1"/>
                </a:solidFill>
                <a:ea typeface="굴림" pitchFamily="34" charset="-127"/>
              </a:rPr>
              <a:t>	Group-level quantity is an index of centralization</a:t>
            </a:r>
          </a:p>
          <a:p>
            <a:pPr eaLnBrk="1" latinLnBrk="1" hangingPunct="1">
              <a:lnSpc>
                <a:spcPct val="120000"/>
              </a:lnSpc>
              <a:spcBef>
                <a:spcPct val="50000"/>
              </a:spcBef>
              <a:buFontTx/>
              <a:buChar char="•"/>
            </a:pPr>
            <a:r>
              <a:rPr kumimoji="1" lang="en-US" altLang="ko-KR" sz="1800" dirty="0">
                <a:solidFill>
                  <a:schemeClr val="tx1"/>
                </a:solidFill>
                <a:ea typeface="굴림" pitchFamily="34" charset="-127"/>
              </a:rPr>
              <a:t>General mathematical definition : Freeman (1979)</a:t>
            </a:r>
            <a:endParaRPr kumimoji="1" lang="en-US" sz="1800" dirty="0">
              <a:solidFill>
                <a:schemeClr val="tx1"/>
              </a:solidFill>
              <a:ea typeface="굴림" pitchFamily="34" charset="-127"/>
            </a:endParaRPr>
          </a:p>
        </p:txBody>
      </p:sp>
      <p:sp>
        <p:nvSpPr>
          <p:cNvPr id="22535" name="Text Box 6"/>
          <p:cNvSpPr txBox="1">
            <a:spLocks noChangeArrowheads="1"/>
          </p:cNvSpPr>
          <p:nvPr/>
        </p:nvSpPr>
        <p:spPr bwMode="auto">
          <a:xfrm>
            <a:off x="6858000" y="5352535"/>
            <a:ext cx="2286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spcBef>
                <a:spcPct val="50000"/>
              </a:spcBef>
            </a:pPr>
            <a:r>
              <a:rPr kumimoji="1" lang="en-US" altLang="ko-KR" sz="1400" dirty="0">
                <a:solidFill>
                  <a:srgbClr val="FF0000"/>
                </a:solidFill>
                <a:ea typeface="굴림" pitchFamily="34" charset="-127"/>
              </a:rPr>
              <a:t>if one actor completely dominate, equals to 1</a:t>
            </a:r>
            <a:endParaRPr kumimoji="1" lang="en-US" sz="1400" dirty="0">
              <a:solidFill>
                <a:srgbClr val="FF0000"/>
              </a:solidFill>
              <a:ea typeface="굴림" pitchFamily="34" charset="-127"/>
            </a:endParaRPr>
          </a:p>
        </p:txBody>
      </p:sp>
      <p:sp>
        <p:nvSpPr>
          <p:cNvPr id="2" name="Slide Number Placeholder 1"/>
          <p:cNvSpPr>
            <a:spLocks noGrp="1"/>
          </p:cNvSpPr>
          <p:nvPr>
            <p:ph type="sldNum" sz="quarter" idx="10"/>
          </p:nvPr>
        </p:nvSpPr>
        <p:spPr/>
        <p:txBody>
          <a:bodyPr/>
          <a:lstStyle/>
          <a:p>
            <a:pPr>
              <a:defRPr/>
            </a:pPr>
            <a:fld id="{FDD2C297-BD22-4B51-A9B9-E734E070DB70}" type="slidenum">
              <a:rPr lang="en-US" smtClean="0"/>
              <a:pPr>
                <a:defRPr/>
              </a:pPr>
              <a:t>8</a:t>
            </a:fld>
            <a:endParaRPr lang="en-US"/>
          </a:p>
        </p:txBody>
      </p:sp>
    </p:spTree>
    <p:extLst>
      <p:ext uri="{BB962C8B-B14F-4D97-AF65-F5344CB8AC3E}">
        <p14:creationId xmlns:p14="http://schemas.microsoft.com/office/powerpoint/2010/main" val="34915485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2"/>
          <p:cNvSpPr txBox="1">
            <a:spLocks noChangeArrowheads="1"/>
          </p:cNvSpPr>
          <p:nvPr/>
        </p:nvSpPr>
        <p:spPr bwMode="auto">
          <a:xfrm>
            <a:off x="628650" y="1447800"/>
            <a:ext cx="8134350"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lnSpc>
                <a:spcPct val="130000"/>
              </a:lnSpc>
              <a:buFontTx/>
              <a:buAutoNum type="arabicPeriod"/>
            </a:pPr>
            <a:endParaRPr kumimoji="1" lang="en-US" sz="1800">
              <a:solidFill>
                <a:schemeClr val="tx1"/>
              </a:solidFill>
              <a:ea typeface="굴림" pitchFamily="34" charset="-127"/>
            </a:endParaRPr>
          </a:p>
        </p:txBody>
      </p:sp>
      <p:sp>
        <p:nvSpPr>
          <p:cNvPr id="23556" name="Rectangle 3"/>
          <p:cNvSpPr>
            <a:spLocks noChangeArrowheads="1"/>
          </p:cNvSpPr>
          <p:nvPr/>
        </p:nvSpPr>
        <p:spPr bwMode="auto">
          <a:xfrm>
            <a:off x="457200" y="2286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ko-KR" sz="2400" b="1">
                <a:solidFill>
                  <a:srgbClr val="000066"/>
                </a:solidFill>
                <a:ea typeface="굴림" pitchFamily="34" charset="-127"/>
              </a:rPr>
              <a:t>Non-directional Relations</a:t>
            </a:r>
          </a:p>
        </p:txBody>
      </p:sp>
      <p:sp>
        <p:nvSpPr>
          <p:cNvPr id="23557" name="Text Box 4"/>
          <p:cNvSpPr txBox="1">
            <a:spLocks noChangeArrowheads="1"/>
          </p:cNvSpPr>
          <p:nvPr/>
        </p:nvSpPr>
        <p:spPr bwMode="auto">
          <a:xfrm>
            <a:off x="2209800" y="1981200"/>
            <a:ext cx="6781800" cy="425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latinLnBrk="1" hangingPunct="1">
              <a:lnSpc>
                <a:spcPct val="120000"/>
              </a:lnSpc>
              <a:spcBef>
                <a:spcPct val="50000"/>
              </a:spcBef>
              <a:buFontTx/>
              <a:buChar char="•"/>
            </a:pPr>
            <a:r>
              <a:rPr kumimoji="1" lang="en-US" altLang="ko-KR" sz="2400" b="1">
                <a:solidFill>
                  <a:schemeClr val="tx1"/>
                </a:solidFill>
                <a:ea typeface="굴림" pitchFamily="34" charset="-127"/>
              </a:rPr>
              <a:t>Degree Centrality</a:t>
            </a:r>
          </a:p>
          <a:p>
            <a:pPr eaLnBrk="1" latinLnBrk="1" hangingPunct="1">
              <a:lnSpc>
                <a:spcPct val="120000"/>
              </a:lnSpc>
              <a:spcBef>
                <a:spcPct val="50000"/>
              </a:spcBef>
              <a:buFontTx/>
              <a:buChar char="•"/>
            </a:pPr>
            <a:r>
              <a:rPr kumimoji="1" lang="en-US" altLang="ko-KR" sz="2400" b="1">
                <a:solidFill>
                  <a:schemeClr val="tx1"/>
                </a:solidFill>
                <a:ea typeface="굴림" pitchFamily="34" charset="-127"/>
              </a:rPr>
              <a:t>Closeness Centrality</a:t>
            </a:r>
          </a:p>
          <a:p>
            <a:pPr eaLnBrk="1" latinLnBrk="1" hangingPunct="1">
              <a:lnSpc>
                <a:spcPct val="120000"/>
              </a:lnSpc>
              <a:spcBef>
                <a:spcPct val="50000"/>
              </a:spcBef>
              <a:buFontTx/>
              <a:buChar char="•"/>
            </a:pPr>
            <a:r>
              <a:rPr kumimoji="1" lang="en-US" altLang="ko-KR" sz="2400" b="1">
                <a:solidFill>
                  <a:schemeClr val="tx1"/>
                </a:solidFill>
                <a:ea typeface="굴림" pitchFamily="34" charset="-127"/>
              </a:rPr>
              <a:t>Betweenness Centrality</a:t>
            </a:r>
          </a:p>
          <a:p>
            <a:pPr eaLnBrk="1" latinLnBrk="1" hangingPunct="1">
              <a:lnSpc>
                <a:spcPct val="120000"/>
              </a:lnSpc>
              <a:spcBef>
                <a:spcPct val="50000"/>
              </a:spcBef>
              <a:buFontTx/>
              <a:buChar char="•"/>
            </a:pPr>
            <a:r>
              <a:rPr kumimoji="1" lang="en-US" altLang="ko-KR" sz="2400" b="1">
                <a:solidFill>
                  <a:schemeClr val="tx1"/>
                </a:solidFill>
                <a:ea typeface="굴림" pitchFamily="34" charset="-127"/>
              </a:rPr>
              <a:t>Information Centrality</a:t>
            </a:r>
          </a:p>
          <a:p>
            <a:pPr eaLnBrk="1" latinLnBrk="1" hangingPunct="1">
              <a:lnSpc>
                <a:spcPct val="120000"/>
              </a:lnSpc>
              <a:spcBef>
                <a:spcPct val="50000"/>
              </a:spcBef>
              <a:buFontTx/>
              <a:buChar char="•"/>
            </a:pPr>
            <a:endParaRPr kumimoji="1" lang="en-US" altLang="ko-KR" sz="2400" b="1">
              <a:solidFill>
                <a:schemeClr val="tx1"/>
              </a:solidFill>
              <a:ea typeface="굴림" pitchFamily="34" charset="-127"/>
            </a:endParaRPr>
          </a:p>
          <a:p>
            <a:pPr eaLnBrk="1" latinLnBrk="1" hangingPunct="1">
              <a:lnSpc>
                <a:spcPct val="120000"/>
              </a:lnSpc>
              <a:spcBef>
                <a:spcPct val="50000"/>
              </a:spcBef>
            </a:pPr>
            <a:endParaRPr kumimoji="1" lang="en-US" altLang="ko-KR" sz="2400" b="1">
              <a:solidFill>
                <a:schemeClr val="tx1"/>
              </a:solidFill>
              <a:ea typeface="굴림" pitchFamily="34" charset="-127"/>
            </a:endParaRPr>
          </a:p>
          <a:p>
            <a:pPr eaLnBrk="1" latinLnBrk="1" hangingPunct="1">
              <a:lnSpc>
                <a:spcPct val="120000"/>
              </a:lnSpc>
              <a:spcBef>
                <a:spcPct val="50000"/>
              </a:spcBef>
              <a:buFontTx/>
              <a:buChar char="•"/>
            </a:pPr>
            <a:endParaRPr kumimoji="1" lang="en-US" sz="2400" b="1">
              <a:solidFill>
                <a:schemeClr val="tx1"/>
              </a:solidFill>
              <a:ea typeface="굴림" pitchFamily="34" charset="-127"/>
            </a:endParaRPr>
          </a:p>
        </p:txBody>
      </p:sp>
      <p:sp>
        <p:nvSpPr>
          <p:cNvPr id="2" name="Slide Number Placeholder 1"/>
          <p:cNvSpPr>
            <a:spLocks noGrp="1"/>
          </p:cNvSpPr>
          <p:nvPr>
            <p:ph type="sldNum" sz="quarter" idx="10"/>
          </p:nvPr>
        </p:nvSpPr>
        <p:spPr/>
        <p:txBody>
          <a:bodyPr/>
          <a:lstStyle/>
          <a:p>
            <a:pPr>
              <a:defRPr/>
            </a:pPr>
            <a:fld id="{FDD2C297-BD22-4B51-A9B9-E734E070DB70}" type="slidenum">
              <a:rPr lang="en-US" smtClean="0"/>
              <a:pPr>
                <a:defRPr/>
              </a:pPr>
              <a:t>9</a:t>
            </a:fld>
            <a:endParaRPr lang="en-US"/>
          </a:p>
        </p:txBody>
      </p:sp>
    </p:spTree>
    <p:extLst>
      <p:ext uri="{BB962C8B-B14F-4D97-AF65-F5344CB8AC3E}">
        <p14:creationId xmlns:p14="http://schemas.microsoft.com/office/powerpoint/2010/main" val="496539011"/>
      </p:ext>
    </p:extLst>
  </p:cSld>
  <p:clrMapOvr>
    <a:masterClrMapping/>
  </p:clrMapOvr>
  <p:timing>
    <p:tnLst>
      <p:par>
        <p:cTn id="1" dur="indefinite" restart="never" nodeType="tmRoot"/>
      </p:par>
    </p:tnLst>
  </p:timing>
</p:sld>
</file>

<file path=ppt/theme/theme1.xml><?xml version="1.0" encoding="utf-8"?>
<a:theme xmlns:a="http://schemas.openxmlformats.org/drawingml/2006/main" name="UW_Foster_Template(08)">
  <a:themeElements>
    <a:clrScheme name="UW">
      <a:dk1>
        <a:sysClr val="windowText" lastClr="000000"/>
      </a:dk1>
      <a:lt1>
        <a:sysClr val="window" lastClr="FFFFFF"/>
      </a:lt1>
      <a:dk2>
        <a:srgbClr val="361F6D"/>
      </a:dk2>
      <a:lt2>
        <a:srgbClr val="EEECE1"/>
      </a:lt2>
      <a:accent1>
        <a:srgbClr val="8B6DD5"/>
      </a:accent1>
      <a:accent2>
        <a:srgbClr val="C09F29"/>
      </a:accent2>
      <a:accent3>
        <a:srgbClr val="76923C"/>
      </a:accent3>
      <a:accent4>
        <a:srgbClr val="E1C971"/>
      </a:accent4>
      <a:accent5>
        <a:srgbClr val="C0504D"/>
      </a:accent5>
      <a:accent6>
        <a:srgbClr val="A5A5A5"/>
      </a:accent6>
      <a:hlink>
        <a:srgbClr val="6565FF"/>
      </a:hlink>
      <a:folHlink>
        <a:srgbClr val="E1C97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Foster Image" ma:contentTypeID="0x010102007168C1E504710C418BCBC103E95F2EC9002BFA95CAE2C1FE4F91846C011935C9C0" ma:contentTypeVersion="10" ma:contentTypeDescription="Base image type that can include permission forms and be linked to a parent image for DRM meta data." ma:contentTypeScope="" ma:versionID="9d9c219a85f35f1b0368cb1a9e670a21">
  <xsd:schema xmlns:xsd="http://www.w3.org/2001/XMLSchema" xmlns:p="http://schemas.microsoft.com/office/2006/metadata/properties" xmlns:ns1="http://schemas.microsoft.com/sharepoint/v3" xmlns:ns2="c1357e76-0b28-4e31-8ecb-359ee2fb89b8" xmlns:ns3="http://schemas.microsoft.com/sharepoint/v3/fields" targetNamespace="http://schemas.microsoft.com/office/2006/metadata/properties" ma:root="true" ma:fieldsID="16942638d2c92723e9d52594fe8ce8fd" ns1:_="" ns2:_="" ns3:_="">
    <xsd:import namespace="http://schemas.microsoft.com/sharepoint/v3"/>
    <xsd:import namespace="c1357e76-0b28-4e31-8ecb-359ee2fb89b8"/>
    <xsd:import namespace="http://schemas.microsoft.com/sharepoint/v3/fields"/>
    <xsd:element name="properties">
      <xsd:complexType>
        <xsd:sequence>
          <xsd:element name="documentManagement">
            <xsd:complexType>
              <xsd:all>
                <xsd:element ref="ns2:Foster_x0020_Site_x0020_Scope" minOccurs="0"/>
                <xsd:element ref="ns2:Page_x0020_Location" minOccurs="0"/>
                <xsd:element ref="ns2:Source_x0020_Image" minOccurs="0"/>
                <xsd:element ref="ns2:Foster_x0020_Permission_x0020_Form" minOccurs="0"/>
                <xsd:element ref="ns2:Caption" minOccurs="0"/>
                <xsd:element ref="ns3:ImageCreateDate" minOccurs="0"/>
                <xsd:element ref="ns1:Comments" minOccurs="0"/>
                <xsd:element ref="ns2:This_x0020_needs_x0020_to_x0020_be_x0020_set_x0020_to_x0020_identify_x0020_the_x0020_intended_x0020_use_x0020_of_x0020_this_x0020_image._x0020__x0020_Examples_x0020_would_x0020_be_x0020__x0022_Homepage_x0022__x0020_or_x0020__x0022_Program_x0020_Center_x0022_._x0020__x0020_Please_x0020_contact_x0020_your_x0020_site_x0020_admin_x0020_to_x0020_have_x0020_more_x0020_choices_x0020_made_x0020_available." minOccurs="0"/>
                <xsd:element ref="ns3:ImageWidth" minOccurs="0"/>
                <xsd:element ref="ns3:ImageHeight"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Comments" ma:index="9" nillable="true" ma:displayName="Comments" ma:internalName="Comments">
      <xsd:simpleType>
        <xsd:restriction base="dms:Note"/>
      </xsd:simpleType>
    </xsd:element>
  </xsd:schema>
  <xsd:schema xmlns:xsd="http://www.w3.org/2001/XMLSchema" xmlns:dms="http://schemas.microsoft.com/office/2006/documentManagement/types" targetNamespace="c1357e76-0b28-4e31-8ecb-359ee2fb89b8" elementFormDefault="qualified">
    <xsd:import namespace="http://schemas.microsoft.com/office/2006/documentManagement/types"/>
    <xsd:element name="Foster_x0020_Site_x0020_Scope" ma:index="2" nillable="true" ma:displayName="Foster Site Scope" ma:default="Intranet" ma:description="Choose &quot;Internet&quot; when this content should only show on the public facing sites.  Choose &quot;Intranet&quot; when it should only show on the foster Intranet.  Or choose &quot;Both&quot;" ma:format="Dropdown" ma:internalName="Foster_x0020_Site_x0020_Scope" ma:readOnly="false">
      <xsd:simpleType>
        <xsd:restriction base="dms:Choice">
          <xsd:enumeration value="Intranet"/>
          <xsd:enumeration value="Internet"/>
          <xsd:enumeration value="Both"/>
        </xsd:restriction>
      </xsd:simpleType>
    </xsd:element>
    <xsd:element name="Page_x0020_Location" ma:index="3" nillable="true" ma:displayName="Page Location" ma:default="Brand" ma:description="This needs to be set to identify the intended use of this image.  Examples would be &quot;Homepage&quot; or &quot;Program Center&quot;.  Please contact your site admin to have more choices made available." ma:format="Dropdown" ma:internalName="Page_x0020_Location">
      <xsd:simpleType>
        <xsd:restriction base="dms:Choice">
          <xsd:enumeration value="Brand"/>
          <xsd:enumeration value="Community"/>
          <xsd:enumeration value="Events"/>
          <xsd:enumeration value="Foster"/>
          <xsd:enumeration value="News"/>
          <xsd:enumeration value="Resources"/>
          <xsd:enumeration value="Source Image"/>
        </xsd:restriction>
      </xsd:simpleType>
    </xsd:element>
    <xsd:element name="Source_x0020_Image" ma:index="4" nillable="true" ma:displayName="Source Image" ma:description="If this image is an offspring of another image then please choose it's parent image here.  If you do this, then all of the digital rights information can be maintained at the source vs. each of it's offspring and DO NOT CONTINUE WITH THE REST OF THIS FORM." ma:list="4df537af-dc34-46d0-8cd8-8fecc12535e4" ma:internalName="Source_x0020_Image" ma:showField="Source_x0020_Image_x0020_Referrer" ma:web="c1357e76-0b28-4e31-8ecb-359ee2fb89b8">
      <xsd:simpleType>
        <xsd:restriction base="dms:Lookup"/>
      </xsd:simpleType>
    </xsd:element>
    <xsd:element name="Foster_x0020_Permission_x0020_Form" ma:index="5" nillable="true" ma:displayName="Foster Permission Form" ma:description="Select the form that details digital rights the Foster School has regarding use of this image.  Make sure you upload the document first to the &quot;Site Documents&quot; library." ma:list="ef214259-1bbf-4696-b8f4-9c398e796a81" ma:internalName="Foster_x0020_Permission_x0020_Form" ma:showField="Title" ma:web="c1357e76-0b28-4e31-8ecb-359ee2fb89b8">
      <xsd:simpleType>
        <xsd:restriction base="dms:Lookup"/>
      </xsd:simpleType>
    </xsd:element>
    <xsd:element name="Caption" ma:index="6" nillable="true" ma:displayName="Caption" ma:description="Caption for images." ma:internalName="Caption">
      <xsd:simpleType>
        <xsd:restriction base="dms:Text">
          <xsd:maxLength value="255"/>
        </xsd:restriction>
      </xsd:simpleType>
    </xsd:element>
    <xsd:element name="This_x0020_needs_x0020_to_x0020_be_x0020_set_x0020_to_x0020_identify_x0020_the_x0020_intended_x0020_use_x0020_of_x0020_this_x0020_image._x0020__x0020_Examples_x0020_would_x0020_be_x0020__x0022_Homepage_x0022__x0020_or_x0020__x0022_Program_x0020_Center_x0022_._x0020__x0020_Please_x0020_contact_x0020_your_x0020_site_x0020_admin_x0020_to_x0020_have_x0020_more_x0020_choices_x0020_made_x0020_available." ma:index="11" nillable="true" ma:displayName="Photo Identification" ma:description="Enter the names of individuals in this photo from top left to right." ma:internalName="This_x0020_needs_x0020_to_x0020_be_x0020_set_x0020_to_x0020_identify_x0020_the_x0020_intended_x0020_use_x0020_of_x0020_this_x0020_image_x002e__x0020__x0020_Examples_x0020_would_x0020_be_x0020__x0022_Homepage_x0022__x0020_or_x0020__x0022_Program_x0020_Center_x0022__x002e__x0020__x0020_Please_x0020_contact_x0020_your_x0020_site_x0020_admin_x0020_to_x0020_have_x0020_more_x0020_choices_x0020_made_x0020_available_x002e_">
      <xsd:simpleType>
        <xsd:restriction base="dms:Note"/>
      </xsd:simpleType>
    </xsd:element>
  </xsd:schema>
  <xsd:schema xmlns:xsd="http://www.w3.org/2001/XMLSchema" xmlns:dms="http://schemas.microsoft.com/office/2006/documentManagement/types" targetNamespace="http://schemas.microsoft.com/sharepoint/v3/fields" elementFormDefault="qualified">
    <xsd:import namespace="http://schemas.microsoft.com/office/2006/documentManagement/types"/>
    <xsd:element name="ImageCreateDate" ma:index="8" nillable="true" ma:displayName="Date Picture Taken" ma:format="DateTime" ma:hidden="true" ma:internalName="ImageCreateDate">
      <xsd:simpleType>
        <xsd:restriction base="dms:DateTime"/>
      </xsd:simpleType>
    </xsd:element>
    <xsd:element name="ImageWidth" ma:index="13" nillable="true" ma:displayName="Picture Width" ma:internalName="ImageWidth0" ma:readOnly="true">
      <xsd:simpleType>
        <xsd:restriction base="dms:Unknown"/>
      </xsd:simpleType>
    </xsd:element>
    <xsd:element name="ImageHeight" ma:index="17" nillable="true" ma:displayName="Picture Height" ma:internalName="ImageHeight0"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4" ma:displayName="Content Type"/>
        <xsd:element ref="dc:title" minOccurs="0" maxOccurs="1" ma:index="1" ma:displayName="Title"/>
        <xsd:element ref="dc:subject" minOccurs="0" maxOccurs="1"/>
        <xsd:element ref="dc:description" minOccurs="0" maxOccurs="1"/>
        <xsd:element name="keywords" minOccurs="0" maxOccurs="1" type="xsd:string" ma:index="10"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ImageCreateDate xmlns="http://schemas.microsoft.com/sharepoint/v3/fields" xsi:nil="true"/>
    <Foster_x0020_Site_x0020_Scope xmlns="c1357e76-0b28-4e31-8ecb-359ee2fb89b8">Intranet</Foster_x0020_Site_x0020_Scope>
    <Foster_x0020_Permission_x0020_Form xmlns="c1357e76-0b28-4e31-8ecb-359ee2fb89b8" xsi:nil="true"/>
    <This_x0020_needs_x0020_to_x0020_be_x0020_set_x0020_to_x0020_identify_x0020_the_x0020_intended_x0020_use_x0020_of_x0020_this_x0020_image._x0020__x0020_Examples_x0020_would_x0020_be_x0020__x0022_Homepage_x0022__x0020_or_x0020__x0022_Program_x0020_Center_x0022_._x0020__x0020_Please_x0020_contact_x0020_your_x0020_site_x0020_admin_x0020_to_x0020_have_x0020_more_x0020_choices_x0020_made_x0020_available. xmlns="c1357e76-0b28-4e31-8ecb-359ee2fb89b8" xsi:nil="true"/>
    <Page_x0020_Location xmlns="c1357e76-0b28-4e31-8ecb-359ee2fb89b8">Brand</Page_x0020_Location>
    <Caption xmlns="c1357e76-0b28-4e31-8ecb-359ee2fb89b8" xsi:nil="true"/>
    <Source_x0020_Image xmlns="c1357e76-0b28-4e31-8ecb-359ee2fb89b8" xsi:nil="true"/>
    <Comments xmlns="http://schemas.microsoft.com/sharepoint/v3" xsi:nil="true"/>
  </documentManagement>
</p:properties>
</file>

<file path=customXml/itemProps1.xml><?xml version="1.0" encoding="utf-8"?>
<ds:datastoreItem xmlns:ds="http://schemas.openxmlformats.org/officeDocument/2006/customXml" ds:itemID="{F6C7C5DA-51D2-4E98-A49B-2B276FCC4CE1}">
  <ds:schemaRefs>
    <ds:schemaRef ds:uri="http://schemas.microsoft.com/sharepoint/v3/contenttype/forms"/>
  </ds:schemaRefs>
</ds:datastoreItem>
</file>

<file path=customXml/itemProps2.xml><?xml version="1.0" encoding="utf-8"?>
<ds:datastoreItem xmlns:ds="http://schemas.openxmlformats.org/officeDocument/2006/customXml" ds:itemID="{C2EAB234-AF9C-4BB5-A3E6-29DF863A0E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1357e76-0b28-4e31-8ecb-359ee2fb89b8"/>
    <ds:schemaRef ds:uri="http://schemas.microsoft.com/sharepoint/v3/fields"/>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3EDAFC1B-31FF-49F7-BC35-15A9AFE4184F}">
  <ds:schemaRefs>
    <ds:schemaRef ds:uri="http://schemas.microsoft.com/sharepoint/v3"/>
    <ds:schemaRef ds:uri="http://www.w3.org/XML/1998/namespace"/>
    <ds:schemaRef ds:uri="http://schemas.microsoft.com/sharepoint/v3/fields"/>
    <ds:schemaRef ds:uri="http://schemas.microsoft.com/office/2006/metadata/properties"/>
    <ds:schemaRef ds:uri="http://purl.org/dc/terms/"/>
    <ds:schemaRef ds:uri="http://purl.org/dc/elements/1.1/"/>
    <ds:schemaRef ds:uri="http://schemas.microsoft.com/office/2006/documentManagement/types"/>
    <ds:schemaRef ds:uri="c1357e76-0b28-4e31-8ecb-359ee2fb89b8"/>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UW_Foster_Template(08)</Template>
  <TotalTime>29</TotalTime>
  <Words>1717</Words>
  <Application>Microsoft Office PowerPoint</Application>
  <PresentationFormat>On-screen Show (4:3)</PresentationFormat>
  <Paragraphs>693</Paragraphs>
  <Slides>41</Slides>
  <Notes>39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3" baseType="lpstr">
      <vt:lpstr>UW_Foster_Template(08)</vt:lpstr>
      <vt:lpstr>MathType 5.0 Equation</vt:lpstr>
      <vt:lpstr>Centrality and Prestige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Eigenvector Centrality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Washington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 white Arial Bold Minimum size 32 point</dc:title>
  <dc:creator>marcomst</dc:creator>
  <cp:keywords/>
  <cp:lastModifiedBy>ytan</cp:lastModifiedBy>
  <cp:revision>10</cp:revision>
  <dcterms:created xsi:type="dcterms:W3CDTF">2010-05-12T23:42:44Z</dcterms:created>
  <dcterms:modified xsi:type="dcterms:W3CDTF">2013-04-05T18:13:59Z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0x010102007168C1E504710C418BCBC103E95F2EC9002BFA95CAE2C1FE4F91846C011935C9C0</vt:lpwstr>
  </property>
</Properties>
</file>