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D97"/>
    <a:srgbClr val="392175"/>
    <a:srgbClr val="5E4C8B"/>
    <a:srgbClr val="C09F29"/>
    <a:srgbClr val="361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91743" autoAdjust="0"/>
  </p:normalViewPr>
  <p:slideViewPr>
    <p:cSldViewPr snapToGrid="0" snapToObjects="1">
      <p:cViewPr varScale="1">
        <p:scale>
          <a:sx n="62" d="100"/>
          <a:sy n="62" d="100"/>
        </p:scale>
        <p:origin x="-91" y="-432"/>
      </p:cViewPr>
      <p:guideLst>
        <p:guide orient="horz" pos="2160"/>
        <p:guide orient="horz" pos="528"/>
        <p:guide orient="horz" pos="785"/>
        <p:guide orient="horz" pos="2784"/>
        <p:guide orient="horz" pos="288"/>
        <p:guide pos="2880"/>
        <p:guide pos="336"/>
        <p:guide pos="14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EECF32-8919-8448-9BBF-843522C7CECB}" type="datetimeFigureOut">
              <a:rPr lang="en-US" smtClean="0"/>
              <a:pPr/>
              <a:t>4/5/2013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4D137D-0464-9C43-9893-695AF14D126F}" type="slidenum">
              <a:rPr lang="en-US" smtClean="0"/>
              <a:pPr/>
              <a:t>‹#›</a:t>
            </a:fld>
            <a:endParaRPr lang="en-US"/>
          </a:p>
        </p:txBody>
      </p:sp>
    </p:spTree>
    <p:extLst>
      <p:ext uri="{BB962C8B-B14F-4D97-AF65-F5344CB8AC3E}">
        <p14:creationId xmlns:p14="http://schemas.microsoft.com/office/powerpoint/2010/main" val="3856153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9EDC2-0C56-F64D-95EA-EEDA4C1940A4}" type="datetimeFigureOut">
              <a:rPr lang="en-US" smtClean="0"/>
              <a:pPr/>
              <a:t>4/5/2013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35AD9-F025-7A41-9760-97F1AB2C1973}" type="slidenum">
              <a:rPr lang="en-US" smtClean="0"/>
              <a:pPr/>
              <a:t>‹#›</a:t>
            </a:fld>
            <a:endParaRPr lang="en-US"/>
          </a:p>
        </p:txBody>
      </p:sp>
    </p:spTree>
    <p:extLst>
      <p:ext uri="{BB962C8B-B14F-4D97-AF65-F5344CB8AC3E}">
        <p14:creationId xmlns:p14="http://schemas.microsoft.com/office/powerpoint/2010/main" val="37420928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5F3CFECA-5954-4DF8-ADE5-17FC4922528C}" type="slidenum">
              <a:rPr lang="en-GB" sz="1200">
                <a:solidFill>
                  <a:srgbClr val="011643"/>
                </a:solidFill>
              </a:rPr>
              <a:pPr/>
              <a:t>2</a:t>
            </a:fld>
            <a:endParaRPr lang="en-GB" sz="1200">
              <a:solidFill>
                <a:srgbClr val="011643"/>
              </a:solidFill>
            </a:endParaRPr>
          </a:p>
        </p:txBody>
      </p:sp>
      <p:sp>
        <p:nvSpPr>
          <p:cNvPr id="450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E0C02505-ACB5-4F56-9AB8-4D2E4813EFD1}" type="slidenum">
              <a:rPr lang="zh-CN" altLang="en-US" sz="1200">
                <a:solidFill>
                  <a:schemeClr val="tx1"/>
                </a:solidFill>
                <a:latin typeface="Times New Roman" pitchFamily="18" charset="0"/>
              </a:rPr>
              <a:pPr algn="r" eaLnBrk="1" hangingPunct="1"/>
              <a:t>2</a:t>
            </a:fld>
            <a:endParaRPr lang="en-US" altLang="zh-CN" sz="1200">
              <a:solidFill>
                <a:schemeClr val="tx1"/>
              </a:solidFill>
              <a:latin typeface="Times New Roman" pitchFamily="18" charset="0"/>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21978D9-8009-4034-8DAD-324FEDE4D650}" type="slidenum">
              <a:rPr lang="en-GB" sz="1200">
                <a:solidFill>
                  <a:srgbClr val="011643"/>
                </a:solidFill>
              </a:rPr>
              <a:pPr/>
              <a:t>11</a:t>
            </a:fld>
            <a:endParaRPr lang="en-GB" sz="1200">
              <a:solidFill>
                <a:srgbClr val="011643"/>
              </a:solidFill>
            </a:endParaRPr>
          </a:p>
        </p:txBody>
      </p:sp>
      <p:sp>
        <p:nvSpPr>
          <p:cNvPr id="542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D24C28F6-980A-4DC6-8056-75755DFEDF00}" type="slidenum">
              <a:rPr lang="zh-CN" altLang="en-US" sz="1200">
                <a:solidFill>
                  <a:schemeClr val="tx1"/>
                </a:solidFill>
                <a:latin typeface="Times New Roman" pitchFamily="18" charset="0"/>
              </a:rPr>
              <a:pPr algn="r" eaLnBrk="1" hangingPunct="1"/>
              <a:t>11</a:t>
            </a:fld>
            <a:endParaRPr lang="en-US" altLang="zh-CN" sz="1200">
              <a:solidFill>
                <a:schemeClr val="tx1"/>
              </a:solidFill>
              <a:latin typeface="Times New Roman" pitchFamily="18" charset="0"/>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C4A2E62-6CE7-45B4-A872-AA0C00B37EBA}" type="slidenum">
              <a:rPr lang="en-GB" sz="1200">
                <a:solidFill>
                  <a:srgbClr val="011643"/>
                </a:solidFill>
              </a:rPr>
              <a:pPr/>
              <a:t>12</a:t>
            </a:fld>
            <a:endParaRPr lang="en-GB" sz="1200">
              <a:solidFill>
                <a:srgbClr val="011643"/>
              </a:solidFill>
            </a:endParaRPr>
          </a:p>
        </p:txBody>
      </p:sp>
      <p:sp>
        <p:nvSpPr>
          <p:cNvPr id="552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56D9AC1B-F571-42E4-8FC5-C350EC9A9FD9}" type="slidenum">
              <a:rPr lang="zh-CN" altLang="en-US" sz="1200">
                <a:solidFill>
                  <a:schemeClr val="tx1"/>
                </a:solidFill>
                <a:latin typeface="Times New Roman" pitchFamily="18" charset="0"/>
              </a:rPr>
              <a:pPr algn="r" eaLnBrk="1" hangingPunct="1"/>
              <a:t>12</a:t>
            </a:fld>
            <a:endParaRPr lang="en-US" altLang="zh-CN" sz="1200">
              <a:solidFill>
                <a:schemeClr val="tx1"/>
              </a:solidFill>
              <a:latin typeface="Times New Roman" pitchFamily="18" charset="0"/>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1B6D65B3-5742-43ED-B371-0000E4C26418}" type="slidenum">
              <a:rPr lang="en-GB" sz="1200">
                <a:solidFill>
                  <a:srgbClr val="011643"/>
                </a:solidFill>
              </a:rPr>
              <a:pPr/>
              <a:t>13</a:t>
            </a:fld>
            <a:endParaRPr lang="en-GB" sz="1200">
              <a:solidFill>
                <a:srgbClr val="011643"/>
              </a:solidFill>
            </a:endParaRPr>
          </a:p>
        </p:txBody>
      </p:sp>
      <p:sp>
        <p:nvSpPr>
          <p:cNvPr id="563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F2FD5431-A4AD-41BC-8F14-BF571AA9835B}" type="slidenum">
              <a:rPr lang="zh-CN" altLang="en-US" sz="1200">
                <a:solidFill>
                  <a:schemeClr val="tx1"/>
                </a:solidFill>
                <a:latin typeface="Times New Roman" pitchFamily="18" charset="0"/>
              </a:rPr>
              <a:pPr algn="r" eaLnBrk="1" hangingPunct="1"/>
              <a:t>13</a:t>
            </a:fld>
            <a:endParaRPr lang="en-US" altLang="zh-CN" sz="1200">
              <a:solidFill>
                <a:schemeClr val="tx1"/>
              </a:solidFill>
              <a:latin typeface="Times New Roman" pitchFamily="18" charset="0"/>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BC165630-1E89-4324-B303-3D5D7B574B36}" type="slidenum">
              <a:rPr lang="en-GB" sz="1200">
                <a:solidFill>
                  <a:srgbClr val="011643"/>
                </a:solidFill>
              </a:rPr>
              <a:pPr/>
              <a:t>14</a:t>
            </a:fld>
            <a:endParaRPr lang="en-GB" sz="1200">
              <a:solidFill>
                <a:srgbClr val="011643"/>
              </a:solidFill>
            </a:endParaRPr>
          </a:p>
        </p:txBody>
      </p:sp>
      <p:sp>
        <p:nvSpPr>
          <p:cNvPr id="573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06204A7B-6F81-4833-A8AF-5A0D29C70F4E}" type="slidenum">
              <a:rPr lang="zh-CN" altLang="en-US" sz="1200">
                <a:solidFill>
                  <a:schemeClr val="tx1"/>
                </a:solidFill>
                <a:latin typeface="Times New Roman" pitchFamily="18" charset="0"/>
              </a:rPr>
              <a:pPr algn="r" eaLnBrk="1" hangingPunct="1"/>
              <a:t>14</a:t>
            </a:fld>
            <a:endParaRPr lang="en-US" altLang="zh-CN" sz="1200">
              <a:solidFill>
                <a:schemeClr val="tx1"/>
              </a:solidFill>
              <a:latin typeface="Times New Roman" pitchFamily="18"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F256BFA-2BDE-417A-BAF9-8D758C3EB942}" type="slidenum">
              <a:rPr lang="en-GB" sz="1200">
                <a:solidFill>
                  <a:srgbClr val="011643"/>
                </a:solidFill>
              </a:rPr>
              <a:pPr/>
              <a:t>15</a:t>
            </a:fld>
            <a:endParaRPr lang="en-GB" sz="1200">
              <a:solidFill>
                <a:srgbClr val="011643"/>
              </a:solidFill>
            </a:endParaRPr>
          </a:p>
        </p:txBody>
      </p:sp>
      <p:sp>
        <p:nvSpPr>
          <p:cNvPr id="583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2702F3A5-7681-4A5E-8AD5-8277C46C4164}" type="slidenum">
              <a:rPr lang="zh-CN" altLang="en-US" sz="1200">
                <a:solidFill>
                  <a:schemeClr val="tx1"/>
                </a:solidFill>
                <a:latin typeface="Times New Roman" pitchFamily="18" charset="0"/>
              </a:rPr>
              <a:pPr algn="r" eaLnBrk="1" hangingPunct="1"/>
              <a:t>15</a:t>
            </a:fld>
            <a:endParaRPr lang="en-US" altLang="zh-CN" sz="1200">
              <a:solidFill>
                <a:schemeClr val="tx1"/>
              </a:solidFill>
              <a:latin typeface="Times New Roman" pitchFamily="18"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CCB6167-3DD2-45CB-9ABB-C7796980ECAF}" type="slidenum">
              <a:rPr lang="en-GB" sz="1200">
                <a:solidFill>
                  <a:srgbClr val="011643"/>
                </a:solidFill>
              </a:rPr>
              <a:pPr/>
              <a:t>16</a:t>
            </a:fld>
            <a:endParaRPr lang="en-GB" sz="1200">
              <a:solidFill>
                <a:srgbClr val="011643"/>
              </a:solidFill>
            </a:endParaRPr>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4CC599A0-CE4A-4589-9B1E-28723F58AEEA}" type="slidenum">
              <a:rPr lang="zh-CN" altLang="en-US" sz="1200">
                <a:solidFill>
                  <a:schemeClr val="tx1"/>
                </a:solidFill>
                <a:latin typeface="Times New Roman" pitchFamily="18" charset="0"/>
              </a:rPr>
              <a:pPr algn="r" eaLnBrk="1" hangingPunct="1"/>
              <a:t>16</a:t>
            </a:fld>
            <a:endParaRPr lang="en-US" altLang="zh-CN" sz="1200">
              <a:solidFill>
                <a:schemeClr val="tx1"/>
              </a:solidFill>
              <a:latin typeface="Times New Roman" pitchFamily="18"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A0FDABE1-0284-4B72-9C4F-3B73C3345A8D}" type="slidenum">
              <a:rPr lang="en-GB" sz="1200">
                <a:solidFill>
                  <a:srgbClr val="011643"/>
                </a:solidFill>
              </a:rPr>
              <a:pPr/>
              <a:t>17</a:t>
            </a:fld>
            <a:endParaRPr lang="en-GB" sz="1200">
              <a:solidFill>
                <a:srgbClr val="011643"/>
              </a:solidFill>
            </a:endParaRPr>
          </a:p>
        </p:txBody>
      </p:sp>
      <p:sp>
        <p:nvSpPr>
          <p:cNvPr id="604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A15E3EEB-7C9B-4530-887A-CD206C8D0E4F}" type="slidenum">
              <a:rPr lang="zh-CN" altLang="en-US" sz="1200">
                <a:solidFill>
                  <a:schemeClr val="tx1"/>
                </a:solidFill>
                <a:latin typeface="Times New Roman" pitchFamily="18" charset="0"/>
              </a:rPr>
              <a:pPr algn="r" eaLnBrk="1" hangingPunct="1"/>
              <a:t>17</a:t>
            </a:fld>
            <a:endParaRPr lang="en-US" altLang="zh-CN" sz="1200">
              <a:solidFill>
                <a:schemeClr val="tx1"/>
              </a:solidFill>
              <a:latin typeface="Times New Roman" pitchFamily="18"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C962FB7-95C5-4AB4-9F28-8F02B1D45207}" type="slidenum">
              <a:rPr lang="en-GB" sz="1200">
                <a:solidFill>
                  <a:srgbClr val="011643"/>
                </a:solidFill>
              </a:rPr>
              <a:pPr/>
              <a:t>18</a:t>
            </a:fld>
            <a:endParaRPr lang="en-GB" sz="1200">
              <a:solidFill>
                <a:srgbClr val="011643"/>
              </a:solidFill>
            </a:endParaRPr>
          </a:p>
        </p:txBody>
      </p:sp>
      <p:sp>
        <p:nvSpPr>
          <p:cNvPr id="614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44FC6179-DFF2-4953-9F49-68308AD4939E}" type="slidenum">
              <a:rPr lang="zh-CN" altLang="en-US" sz="1200">
                <a:solidFill>
                  <a:schemeClr val="tx1"/>
                </a:solidFill>
                <a:latin typeface="Times New Roman" pitchFamily="18" charset="0"/>
              </a:rPr>
              <a:pPr algn="r" eaLnBrk="1" hangingPunct="1"/>
              <a:t>18</a:t>
            </a:fld>
            <a:endParaRPr lang="en-US" altLang="zh-CN" sz="1200">
              <a:solidFill>
                <a:schemeClr val="tx1"/>
              </a:solidFill>
              <a:latin typeface="Times New Roman" pitchFamily="18"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553BF60-6E3A-4C4E-930B-FBFC50901F50}" type="slidenum">
              <a:rPr lang="en-GB" sz="1200">
                <a:solidFill>
                  <a:srgbClr val="011643"/>
                </a:solidFill>
              </a:rPr>
              <a:pPr/>
              <a:t>19</a:t>
            </a:fld>
            <a:endParaRPr lang="en-GB" sz="1200">
              <a:solidFill>
                <a:srgbClr val="011643"/>
              </a:solidFill>
            </a:endParaRPr>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E7AAB26A-6192-4556-81E7-0BA402DCCEF8}" type="slidenum">
              <a:rPr lang="zh-CN" altLang="en-US" sz="1200">
                <a:solidFill>
                  <a:schemeClr val="tx1"/>
                </a:solidFill>
                <a:latin typeface="Times New Roman" pitchFamily="18" charset="0"/>
              </a:rPr>
              <a:pPr algn="r" eaLnBrk="1" hangingPunct="1"/>
              <a:t>19</a:t>
            </a:fld>
            <a:endParaRPr lang="en-US" altLang="zh-CN" sz="1200">
              <a:solidFill>
                <a:schemeClr val="tx1"/>
              </a:solidFill>
              <a:latin typeface="Times New Roman" pitchFamily="18"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B9DBF0B-FC28-46CC-AC6E-C05F4122FE14}" type="slidenum">
              <a:rPr lang="en-GB" sz="1200">
                <a:solidFill>
                  <a:srgbClr val="011643"/>
                </a:solidFill>
              </a:rPr>
              <a:pPr/>
              <a:t>20</a:t>
            </a:fld>
            <a:endParaRPr lang="en-GB" sz="1200">
              <a:solidFill>
                <a:srgbClr val="011643"/>
              </a:solidFill>
            </a:endParaRPr>
          </a:p>
        </p:txBody>
      </p:sp>
      <p:sp>
        <p:nvSpPr>
          <p:cNvPr id="634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BE124C30-E118-4680-A873-CD5B4DF4E4F8}" type="slidenum">
              <a:rPr lang="zh-CN" altLang="en-US" sz="1200">
                <a:solidFill>
                  <a:schemeClr val="tx1"/>
                </a:solidFill>
                <a:latin typeface="Times New Roman" pitchFamily="18" charset="0"/>
              </a:rPr>
              <a:pPr algn="r" eaLnBrk="1" hangingPunct="1"/>
              <a:t>20</a:t>
            </a:fld>
            <a:endParaRPr lang="en-US" altLang="zh-CN" sz="1200">
              <a:solidFill>
                <a:schemeClr val="tx1"/>
              </a:solidFill>
              <a:latin typeface="Times New Roman" pitchFamily="18"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7883B20-A4A5-4356-A3FC-A8ECFAF64869}" type="slidenum">
              <a:rPr lang="en-GB" sz="1200">
                <a:solidFill>
                  <a:srgbClr val="011643"/>
                </a:solidFill>
              </a:rPr>
              <a:pPr/>
              <a:t>3</a:t>
            </a:fld>
            <a:endParaRPr lang="en-GB" sz="1200">
              <a:solidFill>
                <a:srgbClr val="011643"/>
              </a:solidFill>
            </a:endParaRPr>
          </a:p>
        </p:txBody>
      </p:sp>
      <p:sp>
        <p:nvSpPr>
          <p:cNvPr id="460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9F9AFA9A-67D0-42B6-BCC8-713E2856D713}" type="slidenum">
              <a:rPr lang="zh-CN" altLang="en-US" sz="1200">
                <a:solidFill>
                  <a:schemeClr val="tx1"/>
                </a:solidFill>
                <a:latin typeface="Times New Roman" pitchFamily="18" charset="0"/>
              </a:rPr>
              <a:pPr algn="r" eaLnBrk="1" hangingPunct="1"/>
              <a:t>3</a:t>
            </a:fld>
            <a:endParaRPr lang="en-US" altLang="zh-CN" sz="1200">
              <a:solidFill>
                <a:schemeClr val="tx1"/>
              </a:solidFill>
              <a:latin typeface="Times New Roman"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B9E40DB-2C1A-4DFA-92AF-910CB5A5423F}" type="slidenum">
              <a:rPr lang="en-GB" sz="1200">
                <a:solidFill>
                  <a:srgbClr val="011643"/>
                </a:solidFill>
              </a:rPr>
              <a:pPr/>
              <a:t>21</a:t>
            </a:fld>
            <a:endParaRPr lang="en-GB" sz="1200">
              <a:solidFill>
                <a:srgbClr val="011643"/>
              </a:solidFill>
            </a:endParaRPr>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AC6DF729-C8C1-4334-B850-072787616F9D}" type="slidenum">
              <a:rPr lang="zh-CN" altLang="en-US" sz="1200">
                <a:solidFill>
                  <a:schemeClr val="tx1"/>
                </a:solidFill>
                <a:latin typeface="Times New Roman" pitchFamily="18" charset="0"/>
              </a:rPr>
              <a:pPr algn="r" eaLnBrk="1" hangingPunct="1"/>
              <a:t>21</a:t>
            </a:fld>
            <a:endParaRPr lang="en-US" altLang="zh-CN" sz="1200">
              <a:solidFill>
                <a:schemeClr val="tx1"/>
              </a:solidFill>
              <a:latin typeface="Times New Roman" pitchFamily="18" charset="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4520A97-CD41-4CBE-93D4-00CD55DDAF7D}" type="slidenum">
              <a:rPr lang="en-GB" sz="1200">
                <a:solidFill>
                  <a:srgbClr val="011643"/>
                </a:solidFill>
              </a:rPr>
              <a:pPr/>
              <a:t>23</a:t>
            </a:fld>
            <a:endParaRPr lang="en-GB" sz="1200">
              <a:solidFill>
                <a:srgbClr val="011643"/>
              </a:solidFill>
            </a:endParaRPr>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69AD5E65-077E-400C-9A9F-DC97C519A7C2}" type="slidenum">
              <a:rPr lang="zh-CN" altLang="en-US" sz="1200">
                <a:solidFill>
                  <a:schemeClr val="tx1"/>
                </a:solidFill>
                <a:latin typeface="Times New Roman" pitchFamily="18" charset="0"/>
              </a:rPr>
              <a:pPr algn="r" eaLnBrk="1" hangingPunct="1"/>
              <a:t>23</a:t>
            </a:fld>
            <a:endParaRPr lang="en-US" altLang="zh-CN" sz="1200">
              <a:solidFill>
                <a:schemeClr val="tx1"/>
              </a:solidFill>
              <a:latin typeface="Times New Roman" pitchFamily="18"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65510DE-2090-4F95-B9A2-F181749D3EAD}" type="slidenum">
              <a:rPr lang="en-GB" sz="1200">
                <a:solidFill>
                  <a:srgbClr val="011643"/>
                </a:solidFill>
              </a:rPr>
              <a:pPr/>
              <a:t>25</a:t>
            </a:fld>
            <a:endParaRPr lang="en-GB" sz="1200">
              <a:solidFill>
                <a:srgbClr val="011643"/>
              </a:solidFill>
            </a:endParaRPr>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64CE0386-6160-4B8F-8320-0B2F442A57EC}" type="slidenum">
              <a:rPr lang="zh-CN" altLang="en-US" sz="1200">
                <a:solidFill>
                  <a:schemeClr val="tx1"/>
                </a:solidFill>
                <a:latin typeface="Times New Roman" pitchFamily="18" charset="0"/>
              </a:rPr>
              <a:pPr algn="r" eaLnBrk="1" hangingPunct="1"/>
              <a:t>25</a:t>
            </a:fld>
            <a:endParaRPr lang="en-US" altLang="zh-CN" sz="1200">
              <a:solidFill>
                <a:schemeClr val="tx1"/>
              </a:solidFill>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5687001-994F-46FA-A27E-D3688B73B727}" type="slidenum">
              <a:rPr lang="en-GB" sz="1200">
                <a:solidFill>
                  <a:srgbClr val="011643"/>
                </a:solidFill>
              </a:rPr>
              <a:pPr/>
              <a:t>26</a:t>
            </a:fld>
            <a:endParaRPr lang="en-GB" sz="1200">
              <a:solidFill>
                <a:srgbClr val="011643"/>
              </a:solidFill>
            </a:endParaRPr>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334BDB64-DB9A-44BE-B81E-AFF8D1AD35AE}" type="slidenum">
              <a:rPr lang="zh-CN" altLang="en-US" sz="1200">
                <a:solidFill>
                  <a:schemeClr val="tx1"/>
                </a:solidFill>
                <a:latin typeface="Times New Roman" pitchFamily="18" charset="0"/>
              </a:rPr>
              <a:pPr algn="r" eaLnBrk="1" hangingPunct="1"/>
              <a:t>26</a:t>
            </a:fld>
            <a:endParaRPr lang="en-US" altLang="zh-CN" sz="1200">
              <a:solidFill>
                <a:schemeClr val="tx1"/>
              </a:solidFill>
              <a:latin typeface="Times New Roman" pitchFamily="18"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52BD002-3196-41D9-B2F5-B2C946434F80}" type="slidenum">
              <a:rPr lang="en-GB" sz="1200">
                <a:solidFill>
                  <a:srgbClr val="011643"/>
                </a:solidFill>
              </a:rPr>
              <a:pPr/>
              <a:t>27</a:t>
            </a:fld>
            <a:endParaRPr lang="en-GB" sz="1200">
              <a:solidFill>
                <a:srgbClr val="011643"/>
              </a:solidFill>
            </a:endParaRPr>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BE6D5A57-9110-4513-B9EB-F206D2E6BF2C}" type="slidenum">
              <a:rPr lang="zh-CN" altLang="en-US" sz="1200">
                <a:solidFill>
                  <a:schemeClr val="tx1"/>
                </a:solidFill>
                <a:latin typeface="Times New Roman" pitchFamily="18" charset="0"/>
              </a:rPr>
              <a:pPr algn="r" eaLnBrk="1" hangingPunct="1"/>
              <a:t>27</a:t>
            </a:fld>
            <a:endParaRPr lang="en-US" altLang="zh-CN" sz="1200">
              <a:solidFill>
                <a:schemeClr val="tx1"/>
              </a:solidFill>
              <a:latin typeface="Times New Roman" pitchFamily="18"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AC397A0F-5EA5-414E-AA22-BFA5301219FE}" type="slidenum">
              <a:rPr lang="en-GB" sz="1200">
                <a:solidFill>
                  <a:srgbClr val="011643"/>
                </a:solidFill>
              </a:rPr>
              <a:pPr/>
              <a:t>28</a:t>
            </a:fld>
            <a:endParaRPr lang="en-GB" sz="1200">
              <a:solidFill>
                <a:srgbClr val="011643"/>
              </a:solidFill>
            </a:endParaRPr>
          </a:p>
        </p:txBody>
      </p:sp>
      <p:sp>
        <p:nvSpPr>
          <p:cNvPr id="696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FCFCCB94-1B1C-4AAF-B5D1-848A879B538D}" type="slidenum">
              <a:rPr lang="zh-CN" altLang="en-US" sz="1200">
                <a:solidFill>
                  <a:schemeClr val="tx1"/>
                </a:solidFill>
                <a:latin typeface="Times New Roman" pitchFamily="18" charset="0"/>
              </a:rPr>
              <a:pPr algn="r" eaLnBrk="1" hangingPunct="1"/>
              <a:t>28</a:t>
            </a:fld>
            <a:endParaRPr lang="en-US" altLang="zh-CN" sz="1200">
              <a:solidFill>
                <a:schemeClr val="tx1"/>
              </a:solidFill>
              <a:latin typeface="Times New Roman" pitchFamily="18"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BA60605-6E57-4753-B79F-7254916966A0}" type="slidenum">
              <a:rPr lang="en-GB" sz="1200">
                <a:solidFill>
                  <a:srgbClr val="011643"/>
                </a:solidFill>
              </a:rPr>
              <a:pPr/>
              <a:t>29</a:t>
            </a:fld>
            <a:endParaRPr lang="en-GB" sz="1200">
              <a:solidFill>
                <a:srgbClr val="011643"/>
              </a:solidFill>
            </a:endParaRPr>
          </a:p>
        </p:txBody>
      </p:sp>
      <p:sp>
        <p:nvSpPr>
          <p:cNvPr id="706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051F20EC-CF63-429B-87A2-86D61E617FE8}" type="slidenum">
              <a:rPr lang="zh-CN" altLang="en-US" sz="1200">
                <a:solidFill>
                  <a:schemeClr val="tx1"/>
                </a:solidFill>
                <a:latin typeface="Times New Roman" pitchFamily="18" charset="0"/>
              </a:rPr>
              <a:pPr algn="r" eaLnBrk="1" hangingPunct="1"/>
              <a:t>29</a:t>
            </a:fld>
            <a:endParaRPr lang="en-US" altLang="zh-CN" sz="1200">
              <a:solidFill>
                <a:schemeClr val="tx1"/>
              </a:solidFill>
              <a:latin typeface="Times New Roman" pitchFamily="18"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5C228E0-761D-46A5-A062-642FE95D7B6D}" type="slidenum">
              <a:rPr lang="en-GB" sz="1200">
                <a:solidFill>
                  <a:srgbClr val="011643"/>
                </a:solidFill>
              </a:rPr>
              <a:pPr/>
              <a:t>30</a:t>
            </a:fld>
            <a:endParaRPr lang="en-GB" sz="1200">
              <a:solidFill>
                <a:srgbClr val="011643"/>
              </a:solidFill>
            </a:endParaRPr>
          </a:p>
        </p:txBody>
      </p:sp>
      <p:sp>
        <p:nvSpPr>
          <p:cNvPr id="716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3590CA75-39A1-416C-95F8-5E526AD81B19}" type="slidenum">
              <a:rPr lang="zh-CN" altLang="en-US" sz="1200">
                <a:solidFill>
                  <a:schemeClr val="tx1"/>
                </a:solidFill>
                <a:latin typeface="Times New Roman" pitchFamily="18" charset="0"/>
              </a:rPr>
              <a:pPr algn="r" eaLnBrk="1" hangingPunct="1"/>
              <a:t>30</a:t>
            </a:fld>
            <a:endParaRPr lang="en-US" altLang="zh-CN" sz="1200">
              <a:solidFill>
                <a:schemeClr val="tx1"/>
              </a:solidFill>
              <a:latin typeface="Times New Roman" pitchFamily="18" charset="0"/>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54CACD1-AC87-4B0D-8636-8A2FAE07ECE6}" type="slidenum">
              <a:rPr lang="en-GB" sz="1200">
                <a:solidFill>
                  <a:srgbClr val="011643"/>
                </a:solidFill>
              </a:rPr>
              <a:pPr/>
              <a:t>4</a:t>
            </a:fld>
            <a:endParaRPr lang="en-GB" sz="1200">
              <a:solidFill>
                <a:srgbClr val="011643"/>
              </a:solidFill>
            </a:endParaRPr>
          </a:p>
        </p:txBody>
      </p:sp>
      <p:sp>
        <p:nvSpPr>
          <p:cNvPr id="471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CD7AFC42-7849-4790-B5DD-1A5139BA2F38}" type="slidenum">
              <a:rPr lang="zh-CN" altLang="en-US" sz="1200">
                <a:solidFill>
                  <a:schemeClr val="tx1"/>
                </a:solidFill>
                <a:latin typeface="Times New Roman" pitchFamily="18" charset="0"/>
              </a:rPr>
              <a:pPr algn="r" eaLnBrk="1" hangingPunct="1"/>
              <a:t>4</a:t>
            </a:fld>
            <a:endParaRPr lang="en-US" altLang="zh-CN" sz="1200">
              <a:solidFill>
                <a:schemeClr val="tx1"/>
              </a:solidFill>
              <a:latin typeface="Times New Roman" pitchFamily="18" charset="0"/>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99CB8A5-7400-4E52-8C9D-702280104DA6}" type="slidenum">
              <a:rPr lang="en-GB" sz="1200">
                <a:solidFill>
                  <a:srgbClr val="011643"/>
                </a:solidFill>
              </a:rPr>
              <a:pPr/>
              <a:t>5</a:t>
            </a:fld>
            <a:endParaRPr lang="en-GB" sz="1200">
              <a:solidFill>
                <a:srgbClr val="011643"/>
              </a:solidFill>
            </a:endParaRPr>
          </a:p>
        </p:txBody>
      </p:sp>
      <p:sp>
        <p:nvSpPr>
          <p:cNvPr id="481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B685625E-3C9F-4287-8D32-64BF82A040A3}" type="slidenum">
              <a:rPr lang="zh-CN" altLang="en-US" sz="1200">
                <a:solidFill>
                  <a:schemeClr val="tx1"/>
                </a:solidFill>
                <a:latin typeface="Times New Roman" pitchFamily="18" charset="0"/>
              </a:rPr>
              <a:pPr algn="r" eaLnBrk="1" hangingPunct="1"/>
              <a:t>5</a:t>
            </a:fld>
            <a:endParaRPr lang="en-US" altLang="zh-CN" sz="1200">
              <a:solidFill>
                <a:schemeClr val="tx1"/>
              </a:solidFill>
              <a:latin typeface="Times New Roman" pitchFamily="18"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0FB6EC6-1234-433C-9E61-4257855FF7A6}" type="slidenum">
              <a:rPr lang="en-GB" sz="1200">
                <a:solidFill>
                  <a:srgbClr val="011643"/>
                </a:solidFill>
              </a:rPr>
              <a:pPr/>
              <a:t>6</a:t>
            </a:fld>
            <a:endParaRPr lang="en-GB" sz="1200">
              <a:solidFill>
                <a:srgbClr val="011643"/>
              </a:solidFill>
            </a:endParaRPr>
          </a:p>
        </p:txBody>
      </p:sp>
      <p:sp>
        <p:nvSpPr>
          <p:cNvPr id="491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E89F53DC-CD93-4A81-86E3-588EB0215688}" type="slidenum">
              <a:rPr lang="zh-CN" altLang="en-US" sz="1200">
                <a:solidFill>
                  <a:schemeClr val="tx1"/>
                </a:solidFill>
                <a:latin typeface="Times New Roman" pitchFamily="18" charset="0"/>
              </a:rPr>
              <a:pPr algn="r" eaLnBrk="1" hangingPunct="1"/>
              <a:t>6</a:t>
            </a:fld>
            <a:endParaRPr lang="en-US" altLang="zh-CN" sz="1200">
              <a:solidFill>
                <a:schemeClr val="tx1"/>
              </a:solidFill>
              <a:latin typeface="Times New Roman" pitchFamily="18"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E293C92-87E4-4DEA-9745-C5687E7CE1E9}" type="slidenum">
              <a:rPr lang="en-GB" sz="1200">
                <a:solidFill>
                  <a:srgbClr val="011643"/>
                </a:solidFill>
              </a:rPr>
              <a:pPr/>
              <a:t>7</a:t>
            </a:fld>
            <a:endParaRPr lang="en-GB" sz="1200">
              <a:solidFill>
                <a:srgbClr val="011643"/>
              </a:solidFill>
            </a:endParaRPr>
          </a:p>
        </p:txBody>
      </p:sp>
      <p:sp>
        <p:nvSpPr>
          <p:cNvPr id="501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0B447749-0EB8-4DEE-80DA-EB831AF3A365}" type="slidenum">
              <a:rPr lang="zh-CN" altLang="en-US" sz="1200">
                <a:solidFill>
                  <a:schemeClr val="tx1"/>
                </a:solidFill>
                <a:latin typeface="Times New Roman" pitchFamily="18" charset="0"/>
              </a:rPr>
              <a:pPr algn="r" eaLnBrk="1" hangingPunct="1"/>
              <a:t>7</a:t>
            </a:fld>
            <a:endParaRPr lang="en-US" altLang="zh-CN" sz="1200">
              <a:solidFill>
                <a:schemeClr val="tx1"/>
              </a:solidFill>
              <a:latin typeface="Times New Roman" pitchFamily="18"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F9CF423-F125-4C4C-B8AD-3980E17E178F}" type="slidenum">
              <a:rPr lang="en-GB" sz="1200">
                <a:solidFill>
                  <a:srgbClr val="011643"/>
                </a:solidFill>
              </a:rPr>
              <a:pPr/>
              <a:t>8</a:t>
            </a:fld>
            <a:endParaRPr lang="en-GB" sz="1200">
              <a:solidFill>
                <a:srgbClr val="011643"/>
              </a:solidFill>
            </a:endParaRPr>
          </a:p>
        </p:txBody>
      </p:sp>
      <p:sp>
        <p:nvSpPr>
          <p:cNvPr id="512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EC0ED5A5-7673-4CD0-91A1-BF4DC26900C3}" type="slidenum">
              <a:rPr lang="zh-CN" altLang="en-US" sz="1200">
                <a:solidFill>
                  <a:schemeClr val="tx1"/>
                </a:solidFill>
                <a:latin typeface="Times New Roman" pitchFamily="18" charset="0"/>
              </a:rPr>
              <a:pPr algn="r" eaLnBrk="1" hangingPunct="1"/>
              <a:t>8</a:t>
            </a:fld>
            <a:endParaRPr lang="en-US" altLang="zh-CN" sz="1200">
              <a:solidFill>
                <a:schemeClr val="tx1"/>
              </a:solidFill>
              <a:latin typeface="Times New Roman" pitchFamily="18"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393E004-84F7-4FBB-B299-CF8E89A0B519}" type="slidenum">
              <a:rPr lang="en-GB" sz="1200">
                <a:solidFill>
                  <a:srgbClr val="011643"/>
                </a:solidFill>
              </a:rPr>
              <a:pPr/>
              <a:t>9</a:t>
            </a:fld>
            <a:endParaRPr lang="en-GB" sz="1200">
              <a:solidFill>
                <a:srgbClr val="011643"/>
              </a:solidFill>
            </a:endParaRPr>
          </a:p>
        </p:txBody>
      </p:sp>
      <p:sp>
        <p:nvSpPr>
          <p:cNvPr id="522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0CF15F31-5609-4867-9D3B-34DB05CEF3B2}" type="slidenum">
              <a:rPr lang="zh-CN" altLang="en-US" sz="1200">
                <a:solidFill>
                  <a:schemeClr val="tx1"/>
                </a:solidFill>
                <a:latin typeface="Times New Roman" pitchFamily="18" charset="0"/>
              </a:rPr>
              <a:pPr algn="r" eaLnBrk="1" hangingPunct="1"/>
              <a:t>9</a:t>
            </a:fld>
            <a:endParaRPr lang="en-US" altLang="zh-CN" sz="1200">
              <a:solidFill>
                <a:schemeClr val="tx1"/>
              </a:solidFill>
              <a:latin typeface="Times New Roman" pitchFamily="18"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B28CCB6-6559-4C9A-B245-559D19C760DA}" type="slidenum">
              <a:rPr lang="en-GB" sz="1200">
                <a:solidFill>
                  <a:srgbClr val="011643"/>
                </a:solidFill>
              </a:rPr>
              <a:pPr/>
              <a:t>10</a:t>
            </a:fld>
            <a:endParaRPr lang="en-GB" sz="1200">
              <a:solidFill>
                <a:srgbClr val="011643"/>
              </a:solidFill>
            </a:endParaRPr>
          </a:p>
        </p:txBody>
      </p:sp>
      <p:sp>
        <p:nvSpPr>
          <p:cNvPr id="532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71FD01C1-B9F0-429F-8326-028875C98DFA}" type="slidenum">
              <a:rPr lang="zh-CN" altLang="en-US" sz="1200">
                <a:solidFill>
                  <a:schemeClr val="tx1"/>
                </a:solidFill>
                <a:latin typeface="Times New Roman" pitchFamily="18" charset="0"/>
              </a:rPr>
              <a:pPr algn="r" eaLnBrk="1" hangingPunct="1"/>
              <a:t>10</a:t>
            </a:fld>
            <a:endParaRPr lang="en-US" altLang="zh-CN" sz="1200">
              <a:solidFill>
                <a:schemeClr val="tx1"/>
              </a:solidFill>
              <a:latin typeface="Times New Roman" pitchFamily="18"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xfrm>
            <a:off x="685800" y="4343400"/>
            <a:ext cx="5486400" cy="4114800"/>
          </a:xfrm>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3.pd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d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18.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Dark">
    <p:bg>
      <p:bgPr>
        <a:solidFill>
          <a:srgbClr val="361F6D"/>
        </a:solidFill>
        <a:effectLst/>
      </p:bgPr>
    </p:bg>
    <p:spTree>
      <p:nvGrpSpPr>
        <p:cNvPr id="1" name=""/>
        <p:cNvGrpSpPr/>
        <p:nvPr/>
      </p:nvGrpSpPr>
      <p:grpSpPr>
        <a:xfrm>
          <a:off x="0" y="0"/>
          <a:ext cx="0" cy="0"/>
          <a:chOff x="0" y="0"/>
          <a:chExt cx="0" cy="0"/>
        </a:xfrm>
      </p:grpSpPr>
      <p:sp>
        <p:nvSpPr>
          <p:cNvPr id="9" name="Rectangle 8"/>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bg1"/>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bg1"/>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38200" y="6400800"/>
            <a:ext cx="6324600" cy="441793"/>
          </a:xfrm>
          <a:prstGeom prst="rect">
            <a:avLst/>
          </a:prstGeom>
        </p:spPr>
        <p:txBody>
          <a:bodyPr/>
          <a:lstStyle>
            <a:lvl1pPr marL="0" indent="0">
              <a:buNone/>
              <a:defRPr sz="1800">
                <a:solidFill>
                  <a:schemeClr val="bg1"/>
                </a:solidFill>
                <a:latin typeface="Arial Rounded MT Bold" pitchFamily="34" charset="0"/>
              </a:defRPr>
            </a:lvl1pPr>
          </a:lstStyle>
          <a:p>
            <a:pPr lvl="0"/>
            <a:r>
              <a:rPr lang="en-US" dirty="0" smtClean="0"/>
              <a:t>Click to edit Master text styles</a:t>
            </a:r>
          </a:p>
        </p:txBody>
      </p:sp>
      <p:pic>
        <p:nvPicPr>
          <p:cNvPr id="10" name="Picture 9"/>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162800" y="5524500"/>
            <a:ext cx="1536700" cy="939800"/>
          </a:xfrm>
          <a:prstGeom prst="rect">
            <a:avLst/>
          </a:prstGeom>
        </p:spPr>
      </p:pic>
      <p:pic>
        <p:nvPicPr>
          <p:cNvPr id="14" name="Picture 13"/>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0" y="5791200"/>
            <a:ext cx="647700" cy="647700"/>
          </a:xfrm>
          <a:prstGeom prst="rect">
            <a:avLst/>
          </a:prstGeom>
          <a:solidFill>
            <a:srgbClr val="C09F29"/>
          </a:solid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Rounded MT Bold"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Rounded MT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Rounded MT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p:bg>
      <p:bgPr>
        <a:solidFill>
          <a:schemeClr val="bg1"/>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srcRect/>
          <a:stretch>
            <a:fillRect/>
          </a:stretch>
        </p:blipFill>
        <p:spPr bwMode="auto">
          <a:xfrm>
            <a:off x="7176448" y="5524501"/>
            <a:ext cx="1494578" cy="914400"/>
          </a:xfrm>
          <a:prstGeom prst="rect">
            <a:avLst/>
          </a:prstGeom>
          <a:noFill/>
          <a:ln w="9525">
            <a:noFill/>
            <a:miter lim="800000"/>
            <a:headEnd/>
            <a:tailEnd/>
          </a:ln>
          <a:effectLst/>
        </p:spPr>
      </p:pic>
      <p:sp>
        <p:nvSpPr>
          <p:cNvPr id="10" name="Rectangle 9"/>
          <p:cNvSpPr/>
          <p:nvPr userDrawn="1"/>
        </p:nvSpPr>
        <p:spPr>
          <a:xfrm>
            <a:off x="1555" y="0"/>
            <a:ext cx="241300" cy="6858001"/>
          </a:xfrm>
          <a:prstGeom prst="rect">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tx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51848" y="6431197"/>
            <a:ext cx="6324600" cy="426803"/>
          </a:xfrm>
          <a:prstGeom prst="rect">
            <a:avLst/>
          </a:prstGeom>
        </p:spPr>
        <p:txBody>
          <a:bodyPr/>
          <a:lstStyle>
            <a:lvl1pPr marL="0" indent="0">
              <a:buNone/>
              <a:defRPr sz="1800">
                <a:solidFill>
                  <a:schemeClr val="tx2"/>
                </a:solidFill>
                <a:latin typeface="Arial Rounded MT Bold" pitchFamily="34" charset="0"/>
              </a:defRPr>
            </a:lvl1pPr>
          </a:lstStyle>
          <a:p>
            <a:pPr lvl="0"/>
            <a:r>
              <a:rPr lang="en-US" dirty="0" smtClean="0"/>
              <a:t>Click to edit Master text styles</a:t>
            </a:r>
          </a:p>
        </p:txBody>
      </p:sp>
      <p:pic>
        <p:nvPicPr>
          <p:cNvPr id="12" name="Picture 11"/>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1555" y="5791200"/>
            <a:ext cx="647700" cy="6477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5056"/>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246188"/>
            <a:ext cx="8153400" cy="4116831"/>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lvl1pPr>
              <a:defRPr sz="1200">
                <a:latin typeface="Calibri" pitchFamily="34" charset="0"/>
                <a:cs typeface="Calibri" pitchFamily="34" charset="0"/>
              </a:defRPr>
            </a:lvl1pPr>
          </a:lstStyle>
          <a:p>
            <a:fld id="{C2FFFFA8-C424-3D40-8C75-649CC0B3824F}"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600" b="1" cap="all">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accent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bg1"/>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lvl1pPr>
              <a:defRPr>
                <a:solidFill>
                  <a:schemeClr val="bg1"/>
                </a:solidFill>
              </a:defRPr>
            </a:lvl1pPr>
          </a:lstStyle>
          <a:p>
            <a:fld id="{C2FFFFA8-C424-3D40-8C75-649CC0B3824F}" type="slidenum">
              <a:rPr lang="en-US" smtClean="0"/>
              <a:pPr/>
              <a:t>‹#›</a:t>
            </a:fld>
            <a:endParaRPr lang="en-US"/>
          </a:p>
        </p:txBody>
      </p:sp>
      <p:sp>
        <p:nvSpPr>
          <p:cNvPr id="7" name="Rectangle 6"/>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154113"/>
            <a:ext cx="4040188"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3400" y="1793875"/>
            <a:ext cx="4040188"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1225" y="1154113"/>
            <a:ext cx="4041775"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1225" y="1793875"/>
            <a:ext cx="4041775"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ogo">
    <p:bg>
      <p:bgPr>
        <a:solidFill>
          <a:schemeClr val="tx2"/>
        </a:solidFill>
        <a:effectLst/>
      </p:bgPr>
    </p:bg>
    <p:spTree>
      <p:nvGrpSpPr>
        <p:cNvPr id="1" name=""/>
        <p:cNvGrpSpPr/>
        <p:nvPr/>
      </p:nvGrpSpPr>
      <p:grpSpPr>
        <a:xfrm>
          <a:off x="0" y="0"/>
          <a:ext cx="0" cy="0"/>
          <a:chOff x="0" y="0"/>
          <a:chExt cx="0" cy="0"/>
        </a:xfrm>
      </p:grpSpPr>
      <p:sp>
        <p:nvSpPr>
          <p:cNvPr id="12" name="Rectangle 11"/>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289154" y="2397947"/>
            <a:ext cx="6790544" cy="1938992"/>
          </a:xfrm>
          <a:prstGeom prst="rect">
            <a:avLst/>
          </a:prstGeom>
          <a:noFill/>
        </p:spPr>
        <p:txBody>
          <a:bodyPr wrap="square" rtlCol="0">
            <a:spAutoFit/>
          </a:bodyPr>
          <a:lstStyle/>
          <a:p>
            <a:pPr algn="ctr"/>
            <a:r>
              <a:rPr lang="en-US" sz="3200" spc="100" dirty="0" smtClean="0">
                <a:solidFill>
                  <a:schemeClr val="bg1"/>
                </a:solidFill>
                <a:latin typeface="Arial Rounded MT Bold" pitchFamily="34" charset="0"/>
                <a:cs typeface="Arial Bold"/>
              </a:rPr>
              <a:t>Yong Tan</a:t>
            </a:r>
          </a:p>
          <a:p>
            <a:pPr algn="ctr"/>
            <a:r>
              <a:rPr lang="en-US" sz="3200" spc="100" dirty="0" smtClean="0">
                <a:solidFill>
                  <a:schemeClr val="bg1"/>
                </a:solidFill>
                <a:latin typeface="Arial Rounded MT Bold" pitchFamily="34" charset="0"/>
                <a:cs typeface="Arial Bold"/>
              </a:rPr>
              <a:t>	</a:t>
            </a:r>
          </a:p>
          <a:p>
            <a:pPr algn="ctr"/>
            <a:r>
              <a:rPr lang="en-US" sz="2800" spc="100" dirty="0" smtClean="0">
                <a:solidFill>
                  <a:schemeClr val="bg1"/>
                </a:solidFill>
                <a:latin typeface="Arial Rounded MT Bold" pitchFamily="34" charset="0"/>
                <a:cs typeface="Arial Bold"/>
              </a:rPr>
              <a:t>ytan@uw.edu</a:t>
            </a:r>
          </a:p>
          <a:p>
            <a:pPr algn="ctr"/>
            <a:r>
              <a:rPr lang="en-US" sz="2800" spc="100" dirty="0" smtClean="0">
                <a:solidFill>
                  <a:schemeClr val="bg1"/>
                </a:solidFill>
                <a:latin typeface="Arial Rounded MT Bold" pitchFamily="34" charset="0"/>
                <a:cs typeface="Arial Bold"/>
              </a:rPr>
              <a:t>faculty.washington.edu/</a:t>
            </a:r>
            <a:r>
              <a:rPr lang="en-US" sz="2800" spc="100" dirty="0" err="1" smtClean="0">
                <a:solidFill>
                  <a:schemeClr val="bg1"/>
                </a:solidFill>
                <a:latin typeface="Arial Rounded MT Bold" pitchFamily="34" charset="0"/>
                <a:cs typeface="Arial Bold"/>
              </a:rPr>
              <a:t>ytan</a:t>
            </a:r>
            <a:endParaRPr lang="en-US" sz="2800" spc="100" dirty="0">
              <a:solidFill>
                <a:schemeClr val="bg1"/>
              </a:solidFill>
              <a:latin typeface="Arial Rounded MT Bold" pitchFamily="34" charset="0"/>
              <a:cs typeface="Arial Bold"/>
            </a:endParaRPr>
          </a:p>
        </p:txBody>
      </p:sp>
      <p:pic>
        <p:nvPicPr>
          <p:cNvPr id="10" name="Picture 9"/>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6446" y="5791200"/>
            <a:ext cx="2006600" cy="647700"/>
          </a:xfrm>
          <a:prstGeom prst="rect">
            <a:avLst/>
          </a:prstGeom>
        </p:spPr>
      </p:pic>
      <p:pic>
        <p:nvPicPr>
          <p:cNvPr id="11" name="Picture 10"/>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8"/>
              <a:stretch>
                <a:fillRect/>
              </a:stretch>
            </p:blipFill>
          </mc:Fallback>
        </mc:AlternateContent>
        <p:spPr>
          <a:xfrm>
            <a:off x="7162800" y="5524500"/>
            <a:ext cx="1536700" cy="93980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3_WFoster_Horiz_273_noR(2).jpg"/>
          <p:cNvPicPr>
            <a:picLocks noChangeAspect="1"/>
          </p:cNvPicPr>
          <p:nvPr/>
        </p:nvPicPr>
        <p:blipFill>
          <a:blip r:embed="rId13"/>
          <a:stretch>
            <a:fillRect/>
          </a:stretch>
        </p:blipFill>
        <p:spPr>
          <a:xfrm>
            <a:off x="7530153" y="6214282"/>
            <a:ext cx="1337480" cy="334370"/>
          </a:xfrm>
          <a:prstGeom prst="rect">
            <a:avLst/>
          </a:prstGeom>
        </p:spPr>
      </p:pic>
      <p:sp>
        <p:nvSpPr>
          <p:cNvPr id="8" name="Rectangle 7"/>
          <p:cNvSpPr/>
          <p:nvPr/>
        </p:nvSpPr>
        <p:spPr>
          <a:xfrm>
            <a:off x="-12700" y="-1"/>
            <a:ext cx="241300" cy="6858001"/>
          </a:xfrm>
          <a:prstGeom prst="rect">
            <a:avLst/>
          </a:prstGeom>
          <a:solidFill>
            <a:srgbClr val="392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4"/>
          </p:nvPr>
        </p:nvSpPr>
        <p:spPr>
          <a:xfrm>
            <a:off x="215900" y="6477000"/>
            <a:ext cx="2273300" cy="365125"/>
          </a:xfrm>
          <a:prstGeom prst="rect">
            <a:avLst/>
          </a:prstGeom>
        </p:spPr>
        <p:txBody>
          <a:bodyPr/>
          <a:lstStyle>
            <a:lvl1pPr>
              <a:defRPr sz="1200">
                <a:solidFill>
                  <a:schemeClr val="tx2"/>
                </a:solidFill>
                <a:latin typeface="Calibri" pitchFamily="34" charset="0"/>
                <a:cs typeface="Calibri" pitchFamily="34" charset="0"/>
              </a:defRPr>
            </a:lvl1pPr>
          </a:lstStyle>
          <a:p>
            <a:fld id="{C2FFFFA8-C424-3D40-8C75-649CC0B3824F}" type="slidenum">
              <a:rPr lang="en-US" smtClean="0"/>
              <a:pPr/>
              <a:t>‹#›</a:t>
            </a:fld>
            <a:endParaRPr lang="en-US"/>
          </a:p>
        </p:txBody>
      </p:sp>
      <p:sp>
        <p:nvSpPr>
          <p:cNvPr id="9" name="Isosceles Triangle 8"/>
          <p:cNvSpPr/>
          <p:nvPr/>
        </p:nvSpPr>
        <p:spPr>
          <a:xfrm rot="5400000">
            <a:off x="-292103" y="273048"/>
            <a:ext cx="914400" cy="368301"/>
          </a:xfrm>
          <a:prstGeom prst="triangle">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 id="2147483650" r:id="rId3"/>
    <p:sldLayoutId id="2147483660" r:id="rId4"/>
    <p:sldLayoutId id="2147483654" r:id="rId5"/>
    <p:sldLayoutId id="2147483663" r:id="rId6"/>
    <p:sldLayoutId id="2147483652" r:id="rId7"/>
    <p:sldLayoutId id="2147483653" r:id="rId8"/>
    <p:sldLayoutId id="2147483655" r:id="rId9"/>
    <p:sldLayoutId id="2147483662" r:id="rId10"/>
    <p:sldLayoutId id="2147483657" r:id="rId11"/>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wmf"/><Relationship Id="rId3" Type="http://schemas.openxmlformats.org/officeDocument/2006/relationships/notesSlide" Target="../notesSlides/notesSlide21.xml"/><Relationship Id="rId7" Type="http://schemas.openxmlformats.org/officeDocument/2006/relationships/image" Target="../media/image11.wmf"/><Relationship Id="rId12" Type="http://schemas.openxmlformats.org/officeDocument/2006/relationships/oleObject" Target="../embeddings/oleObject7.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1.wmf"/><Relationship Id="rId3" Type="http://schemas.openxmlformats.org/officeDocument/2006/relationships/notesSlide" Target="../notesSlides/notesSlide22.xml"/><Relationship Id="rId7" Type="http://schemas.openxmlformats.org/officeDocument/2006/relationships/image" Target="../media/image18.wmf"/><Relationship Id="rId12" Type="http://schemas.openxmlformats.org/officeDocument/2006/relationships/oleObject" Target="../embeddings/oleObject13.bin"/><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3.wmf"/><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Cohesive Group</a:t>
            </a:r>
            <a:endParaRPr lang="en-US" dirty="0"/>
          </a:p>
        </p:txBody>
      </p:sp>
      <p:sp>
        <p:nvSpPr>
          <p:cNvPr id="9" name="Text Placeholder 8"/>
          <p:cNvSpPr>
            <a:spLocks noGrp="1"/>
          </p:cNvSpPr>
          <p:nvPr>
            <p:ph type="body" idx="1"/>
          </p:nvPr>
        </p:nvSpPr>
        <p:spPr/>
        <p:txBody>
          <a:bodyPr/>
          <a:lstStyle/>
          <a:p>
            <a:endParaRPr lang="en-US" dirty="0"/>
          </a:p>
        </p:txBody>
      </p:sp>
      <p:sp>
        <p:nvSpPr>
          <p:cNvPr id="11" name="Text Placeholder 10"/>
          <p:cNvSpPr>
            <a:spLocks noGrp="1"/>
          </p:cNvSpPr>
          <p:nvPr>
            <p:ph type="body" sz="quarter" idx="13"/>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rrowheads="1"/>
          </p:cNvSpPr>
          <p:nvPr>
            <p:ph type="title" idx="4294967295"/>
          </p:nvPr>
        </p:nvSpPr>
        <p:spPr>
          <a:xfrm>
            <a:off x="381000" y="152400"/>
            <a:ext cx="8540750" cy="609600"/>
          </a:xfrm>
          <a:prstGeom prst="rect">
            <a:avLst/>
          </a:prstGeom>
        </p:spPr>
        <p:txBody>
          <a:bodyPr lIns="90488" tIns="44450" rIns="90488" bIns="44450" anchor="b"/>
          <a:lstStyle/>
          <a:p>
            <a:pPr marL="4763" algn="l"/>
            <a:r>
              <a:rPr lang="en-US" altLang="zh-CN" sz="2800" b="1" dirty="0" smtClean="0">
                <a:ea typeface="宋体" pitchFamily="2" charset="-122"/>
              </a:rPr>
              <a:t>Measures of Subgroup Cohesion</a:t>
            </a:r>
            <a:endParaRPr lang="zh-CN" altLang="en-US" sz="2800" b="1" dirty="0" smtClean="0">
              <a:ea typeface="宋体" pitchFamily="2" charset="-122"/>
            </a:endParaRPr>
          </a:p>
        </p:txBody>
      </p:sp>
      <p:sp>
        <p:nvSpPr>
          <p:cNvPr id="22532" name="Rectangle 3"/>
          <p:cNvSpPr>
            <a:spLocks noGrp="1" noRot="1" noChangeArrowheads="1"/>
          </p:cNvSpPr>
          <p:nvPr>
            <p:ph type="body" sz="half" idx="4294967295"/>
          </p:nvPr>
        </p:nvSpPr>
        <p:spPr>
          <a:xfrm>
            <a:off x="456414" y="1219200"/>
            <a:ext cx="8232775" cy="4498975"/>
          </a:xfrm>
          <a:prstGeom prst="rect">
            <a:avLst/>
          </a:prstGeom>
        </p:spPr>
        <p:txBody>
          <a:bodyPr lIns="90488" tIns="44450" rIns="90488" bIns="44450"/>
          <a:lstStyle/>
          <a:p>
            <a:r>
              <a:rPr lang="en-US" altLang="zh-CN" sz="2400" dirty="0" smtClean="0">
                <a:ea typeface="宋体" pitchFamily="2" charset="-122"/>
              </a:rPr>
              <a:t>Bock and Husain proposed a way to search for cohesive subgroups</a:t>
            </a:r>
            <a:r>
              <a:rPr lang="zh-CN" altLang="en-US" sz="2400" dirty="0" smtClean="0">
                <a:ea typeface="宋体" pitchFamily="2" charset="-122"/>
              </a:rPr>
              <a:t>：</a:t>
            </a:r>
          </a:p>
          <a:p>
            <a:pPr>
              <a:buFont typeface="Wingdings" pitchFamily="2" charset="2"/>
              <a:buNone/>
            </a:pPr>
            <a:r>
              <a:rPr lang="en-US" altLang="zh-CN" sz="2400" dirty="0" smtClean="0">
                <a:ea typeface="宋体" pitchFamily="2" charset="-122"/>
              </a:rPr>
              <a:t>   a measure of degree to which strong ties are within rather than outside is given by the ratio:</a:t>
            </a:r>
          </a:p>
          <a:p>
            <a:pPr>
              <a:buFont typeface="Wingdings" pitchFamily="2" charset="2"/>
              <a:buNone/>
            </a:pPr>
            <a:endParaRPr lang="en-US" altLang="zh-CN" sz="2400" dirty="0" smtClean="0">
              <a:ea typeface="宋体" pitchFamily="2" charset="-122"/>
            </a:endParaRPr>
          </a:p>
          <a:p>
            <a:endParaRPr lang="en-US" altLang="zh-CN" sz="2400" dirty="0" smtClean="0">
              <a:ea typeface="宋体" pitchFamily="2" charset="-122"/>
            </a:endParaRPr>
          </a:p>
        </p:txBody>
      </p:sp>
      <p:graphicFrame>
        <p:nvGraphicFramePr>
          <p:cNvPr id="22533" name="Object 4"/>
          <p:cNvGraphicFramePr>
            <a:graphicFrameLocks noGrp="1" noChangeAspect="1"/>
          </p:cNvGraphicFramePr>
          <p:nvPr>
            <p:ph sz="half" idx="4294967295"/>
          </p:nvPr>
        </p:nvGraphicFramePr>
        <p:xfrm>
          <a:off x="1295400" y="3048000"/>
          <a:ext cx="1866900" cy="1579563"/>
        </p:xfrm>
        <a:graphic>
          <a:graphicData uri="http://schemas.openxmlformats.org/presentationml/2006/ole">
            <mc:AlternateContent xmlns:mc="http://schemas.openxmlformats.org/markup-compatibility/2006">
              <mc:Choice xmlns:v="urn:schemas-microsoft-com:vml" Requires="v">
                <p:oleObj spid="_x0000_s2052" name="公式" r:id="rId4" imgW="1003300" imgH="965200" progId="Equation.3">
                  <p:embed/>
                </p:oleObj>
              </mc:Choice>
              <mc:Fallback>
                <p:oleObj name="公式" r:id="rId4" imgW="1003300" imgH="965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048000"/>
                        <a:ext cx="1866900" cy="15795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Rectangle 6"/>
          <p:cNvSpPr>
            <a:spLocks noRot="1" noChangeArrowheads="1"/>
          </p:cNvSpPr>
          <p:nvPr/>
        </p:nvSpPr>
        <p:spPr bwMode="auto">
          <a:xfrm>
            <a:off x="4114800" y="2895600"/>
            <a:ext cx="44196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90000"/>
              <a:buFont typeface="Wingdings" pitchFamily="2" charset="2"/>
              <a:buChar char="w"/>
            </a:pPr>
            <a:r>
              <a:rPr lang="en-US" altLang="zh-CN" sz="2000" dirty="0">
                <a:solidFill>
                  <a:schemeClr val="tx1"/>
                </a:solidFill>
                <a:ea typeface="宋体" pitchFamily="2" charset="-122"/>
              </a:rPr>
              <a:t>The numerator is the average strength of the ties within and the denominator is the average strength from subgroup members to outsiders.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10</a:t>
            </a:fld>
            <a:endParaRPr lang="en-US"/>
          </a:p>
        </p:txBody>
      </p:sp>
    </p:spTree>
    <p:extLst>
      <p:ext uri="{BB962C8B-B14F-4D97-AF65-F5344CB8AC3E}">
        <p14:creationId xmlns:p14="http://schemas.microsoft.com/office/powerpoint/2010/main" val="933621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rrowheads="1"/>
          </p:cNvSpPr>
          <p:nvPr>
            <p:ph type="title" idx="4294967295"/>
          </p:nvPr>
        </p:nvSpPr>
        <p:spPr>
          <a:xfrm>
            <a:off x="433633" y="77772"/>
            <a:ext cx="8230942" cy="723506"/>
          </a:xfrm>
          <a:prstGeom prst="rect">
            <a:avLst/>
          </a:prstGeom>
        </p:spPr>
        <p:txBody>
          <a:bodyPr lIns="90488" tIns="44450" rIns="90488" bIns="44450" anchor="b"/>
          <a:lstStyle/>
          <a:p>
            <a:pPr marL="4763" algn="l"/>
            <a:r>
              <a:rPr lang="en-US" altLang="zh-CN" sz="2800" b="1" dirty="0" smtClean="0">
                <a:ea typeface="宋体" pitchFamily="2" charset="-122"/>
              </a:rPr>
              <a:t>Directional Relations</a:t>
            </a:r>
            <a:endParaRPr lang="zh-CN" altLang="en-US" sz="2800" b="1" dirty="0" smtClean="0">
              <a:ea typeface="宋体" pitchFamily="2" charset="-122"/>
            </a:endParaRPr>
          </a:p>
        </p:txBody>
      </p:sp>
      <p:sp>
        <p:nvSpPr>
          <p:cNvPr id="23556" name="Rectangle 3"/>
          <p:cNvSpPr>
            <a:spLocks noGrp="1" noRot="1" noChangeArrowheads="1"/>
          </p:cNvSpPr>
          <p:nvPr>
            <p:ph idx="4294967295"/>
          </p:nvPr>
        </p:nvSpPr>
        <p:spPr>
          <a:xfrm>
            <a:off x="469900" y="1410878"/>
            <a:ext cx="8305800" cy="4651375"/>
          </a:xfrm>
          <a:prstGeom prst="rect">
            <a:avLst/>
          </a:prstGeom>
        </p:spPr>
        <p:txBody>
          <a:bodyPr lIns="90488" tIns="44450" rIns="90488" bIns="44450"/>
          <a:lstStyle/>
          <a:p>
            <a:pPr marL="660400" indent="-660400">
              <a:lnSpc>
                <a:spcPct val="80000"/>
              </a:lnSpc>
            </a:pPr>
            <a:r>
              <a:rPr lang="en-US" altLang="zh-CN" sz="2000" dirty="0" smtClean="0">
                <a:ea typeface="宋体" pitchFamily="2" charset="-122"/>
              </a:rPr>
              <a:t>Connectivity in Directional Relations</a:t>
            </a:r>
          </a:p>
          <a:p>
            <a:pPr marL="660400" indent="-660400">
              <a:lnSpc>
                <a:spcPct val="80000"/>
              </a:lnSpc>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b="1" dirty="0" smtClean="0">
                <a:ea typeface="宋体" pitchFamily="2" charset="-122"/>
              </a:rPr>
              <a:t>Weakly</a:t>
            </a:r>
            <a:r>
              <a:rPr lang="en-US" altLang="zh-CN" sz="2000" dirty="0" smtClean="0">
                <a:ea typeface="宋体" pitchFamily="2" charset="-122"/>
              </a:rPr>
              <a:t> n-connected if they are joined by a </a:t>
            </a:r>
            <a:r>
              <a:rPr lang="en-US" altLang="zh-CN" sz="2000" dirty="0" err="1" smtClean="0">
                <a:solidFill>
                  <a:srgbClr val="FF0000"/>
                </a:solidFill>
                <a:ea typeface="宋体" pitchFamily="2" charset="-122"/>
              </a:rPr>
              <a:t>semipath</a:t>
            </a:r>
            <a:r>
              <a:rPr lang="en-US" altLang="zh-CN" sz="2000" dirty="0" smtClean="0">
                <a:ea typeface="宋体" pitchFamily="2" charset="-122"/>
              </a:rPr>
              <a:t> of length n or less.</a:t>
            </a:r>
          </a:p>
          <a:p>
            <a:pPr marL="660400" indent="-660400">
              <a:lnSpc>
                <a:spcPct val="80000"/>
              </a:lnSpc>
              <a:buFont typeface="Wingdings" pitchFamily="2" charset="2"/>
              <a:buAutoNum type="romanLcParenBoth"/>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b="1" dirty="0" smtClean="0">
                <a:ea typeface="宋体" pitchFamily="2" charset="-122"/>
              </a:rPr>
              <a:t>Unilaterally</a:t>
            </a:r>
            <a:r>
              <a:rPr lang="en-US" altLang="zh-CN" sz="2000" dirty="0" smtClean="0">
                <a:ea typeface="宋体" pitchFamily="2" charset="-122"/>
              </a:rPr>
              <a:t> n-connected if they are joined by a path of length n </a:t>
            </a:r>
            <a:r>
              <a:rPr lang="en-US" altLang="zh-CN" sz="2000" dirty="0" smtClean="0">
                <a:solidFill>
                  <a:srgbClr val="FF0000"/>
                </a:solidFill>
                <a:ea typeface="宋体" pitchFamily="2" charset="-122"/>
              </a:rPr>
              <a:t>or</a:t>
            </a:r>
            <a:r>
              <a:rPr lang="en-US" altLang="zh-CN" sz="2000" dirty="0" smtClean="0">
                <a:ea typeface="宋体" pitchFamily="2" charset="-122"/>
              </a:rPr>
              <a:t> less from </a:t>
            </a:r>
            <a:r>
              <a:rPr lang="en-US" altLang="zh-CN" sz="2000" dirty="0" err="1" smtClean="0">
                <a:ea typeface="宋体" pitchFamily="2" charset="-122"/>
              </a:rPr>
              <a:t>i</a:t>
            </a:r>
            <a:r>
              <a:rPr lang="en-US" altLang="zh-CN" sz="2000" dirty="0" smtClean="0">
                <a:ea typeface="宋体" pitchFamily="2" charset="-122"/>
              </a:rPr>
              <a:t> to j, or a path of length n or less from j to </a:t>
            </a:r>
            <a:r>
              <a:rPr lang="en-US" altLang="zh-CN" sz="2000" dirty="0" err="1" smtClean="0">
                <a:ea typeface="宋体" pitchFamily="2" charset="-122"/>
              </a:rPr>
              <a:t>i</a:t>
            </a:r>
            <a:r>
              <a:rPr lang="en-US" altLang="zh-CN" sz="2000" dirty="0" smtClean="0">
                <a:ea typeface="宋体" pitchFamily="2" charset="-122"/>
              </a:rPr>
              <a:t>.</a:t>
            </a:r>
          </a:p>
          <a:p>
            <a:pPr marL="660400" indent="-660400">
              <a:lnSpc>
                <a:spcPct val="80000"/>
              </a:lnSpc>
              <a:buFont typeface="Wingdings" pitchFamily="2" charset="2"/>
              <a:buAutoNum type="romanLcParenBoth"/>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b="1" dirty="0" smtClean="0">
                <a:ea typeface="宋体" pitchFamily="2" charset="-122"/>
              </a:rPr>
              <a:t>Strongly</a:t>
            </a:r>
            <a:r>
              <a:rPr lang="en-US" altLang="zh-CN" sz="2000" dirty="0" smtClean="0">
                <a:ea typeface="宋体" pitchFamily="2" charset="-122"/>
              </a:rPr>
              <a:t> n-connected if there is a path of length n or less from </a:t>
            </a:r>
            <a:r>
              <a:rPr lang="en-US" altLang="zh-CN" sz="2000" dirty="0" err="1" smtClean="0">
                <a:ea typeface="宋体" pitchFamily="2" charset="-122"/>
              </a:rPr>
              <a:t>i</a:t>
            </a:r>
            <a:r>
              <a:rPr lang="en-US" altLang="zh-CN" sz="2000" dirty="0" smtClean="0">
                <a:ea typeface="宋体" pitchFamily="2" charset="-122"/>
              </a:rPr>
              <a:t> to j, </a:t>
            </a:r>
            <a:r>
              <a:rPr lang="en-US" altLang="zh-CN" sz="2000" dirty="0" smtClean="0">
                <a:solidFill>
                  <a:srgbClr val="FF0000"/>
                </a:solidFill>
                <a:ea typeface="宋体" pitchFamily="2" charset="-122"/>
              </a:rPr>
              <a:t>and</a:t>
            </a:r>
            <a:r>
              <a:rPr lang="en-US" altLang="zh-CN" sz="2000" dirty="0" smtClean="0">
                <a:ea typeface="宋体" pitchFamily="2" charset="-122"/>
              </a:rPr>
              <a:t> a path of length n or less from j to </a:t>
            </a:r>
            <a:r>
              <a:rPr lang="en-US" altLang="zh-CN" sz="2000" dirty="0" err="1" smtClean="0">
                <a:ea typeface="宋体" pitchFamily="2" charset="-122"/>
              </a:rPr>
              <a:t>i</a:t>
            </a:r>
            <a:r>
              <a:rPr lang="en-US" altLang="zh-CN" sz="2000" dirty="0" smtClean="0">
                <a:ea typeface="宋体" pitchFamily="2" charset="-122"/>
              </a:rPr>
              <a:t>; the path form </a:t>
            </a:r>
            <a:r>
              <a:rPr lang="en-US" altLang="zh-CN" sz="2000" dirty="0" err="1" smtClean="0">
                <a:ea typeface="宋体" pitchFamily="2" charset="-122"/>
              </a:rPr>
              <a:t>i</a:t>
            </a:r>
            <a:r>
              <a:rPr lang="en-US" altLang="zh-CN" sz="2000" dirty="0" smtClean="0">
                <a:ea typeface="宋体" pitchFamily="2" charset="-122"/>
              </a:rPr>
              <a:t> to j may contain </a:t>
            </a:r>
            <a:r>
              <a:rPr lang="en-US" altLang="zh-CN" sz="2000" dirty="0" smtClean="0">
                <a:solidFill>
                  <a:srgbClr val="FF0000"/>
                </a:solidFill>
                <a:ea typeface="宋体" pitchFamily="2" charset="-122"/>
              </a:rPr>
              <a:t>different</a:t>
            </a:r>
            <a:r>
              <a:rPr lang="en-US" altLang="zh-CN" sz="2000" dirty="0" smtClean="0">
                <a:ea typeface="宋体" pitchFamily="2" charset="-122"/>
              </a:rPr>
              <a:t> nodes and arcs than the path from j to </a:t>
            </a:r>
            <a:r>
              <a:rPr lang="en-US" altLang="zh-CN" sz="2000" dirty="0" err="1" smtClean="0">
                <a:ea typeface="宋体" pitchFamily="2" charset="-122"/>
              </a:rPr>
              <a:t>i</a:t>
            </a:r>
            <a:endParaRPr lang="en-US" altLang="zh-CN" sz="2000" dirty="0" smtClean="0">
              <a:ea typeface="宋体" pitchFamily="2" charset="-122"/>
            </a:endParaRPr>
          </a:p>
          <a:p>
            <a:pPr marL="660400" indent="-660400">
              <a:lnSpc>
                <a:spcPct val="80000"/>
              </a:lnSpc>
              <a:buFont typeface="Wingdings" pitchFamily="2" charset="2"/>
              <a:buAutoNum type="romanLcParenBoth"/>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b="1" dirty="0" smtClean="0">
                <a:ea typeface="宋体" pitchFamily="2" charset="-122"/>
              </a:rPr>
              <a:t>Recursively</a:t>
            </a:r>
            <a:r>
              <a:rPr lang="en-US" altLang="zh-CN" sz="2000" dirty="0" smtClean="0">
                <a:ea typeface="宋体" pitchFamily="2" charset="-122"/>
              </a:rPr>
              <a:t> n-connected if they are strongly n-connected, and the path from </a:t>
            </a:r>
            <a:r>
              <a:rPr lang="en-US" altLang="zh-CN" sz="2000" dirty="0" err="1" smtClean="0">
                <a:ea typeface="宋体" pitchFamily="2" charset="-122"/>
              </a:rPr>
              <a:t>i</a:t>
            </a:r>
            <a:r>
              <a:rPr lang="en-US" altLang="zh-CN" sz="2000" dirty="0" smtClean="0">
                <a:ea typeface="宋体" pitchFamily="2" charset="-122"/>
              </a:rPr>
              <a:t> to j uses the </a:t>
            </a:r>
            <a:r>
              <a:rPr lang="en-US" altLang="zh-CN" sz="2000" dirty="0" smtClean="0">
                <a:solidFill>
                  <a:srgbClr val="FF0000"/>
                </a:solidFill>
                <a:ea typeface="宋体" pitchFamily="2" charset="-122"/>
              </a:rPr>
              <a:t>same</a:t>
            </a:r>
            <a:r>
              <a:rPr lang="en-US" altLang="zh-CN" sz="2000" dirty="0" smtClean="0">
                <a:ea typeface="宋体" pitchFamily="2" charset="-122"/>
              </a:rPr>
              <a:t> nodes and arcs as the path from j to </a:t>
            </a:r>
            <a:r>
              <a:rPr lang="en-US" altLang="zh-CN" sz="2000" dirty="0" err="1" smtClean="0">
                <a:ea typeface="宋体" pitchFamily="2" charset="-122"/>
              </a:rPr>
              <a:t>i</a:t>
            </a:r>
            <a:r>
              <a:rPr lang="en-US" altLang="zh-CN" sz="2000" dirty="0" smtClean="0">
                <a:ea typeface="宋体" pitchFamily="2" charset="-122"/>
              </a:rPr>
              <a:t>, in reverse order</a:t>
            </a:r>
          </a:p>
          <a:p>
            <a:pPr marL="660400" indent="-660400">
              <a:lnSpc>
                <a:spcPct val="80000"/>
              </a:lnSpc>
              <a:buFont typeface="Wingdings" pitchFamily="2" charset="2"/>
              <a:buNone/>
            </a:pPr>
            <a:endParaRPr lang="en-US" altLang="zh-CN" sz="2000" dirty="0" smtClean="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11</a:t>
            </a:fld>
            <a:endParaRPr lang="en-US"/>
          </a:p>
        </p:txBody>
      </p:sp>
    </p:spTree>
    <p:extLst>
      <p:ext uri="{BB962C8B-B14F-4D97-AF65-F5344CB8AC3E}">
        <p14:creationId xmlns:p14="http://schemas.microsoft.com/office/powerpoint/2010/main" val="370139023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idx="4294967295"/>
          </p:nvPr>
        </p:nvSpPr>
        <p:spPr>
          <a:xfrm>
            <a:off x="415925" y="967033"/>
            <a:ext cx="8153400" cy="4800600"/>
          </a:xfrm>
          <a:prstGeom prst="rect">
            <a:avLst/>
          </a:prstGeom>
        </p:spPr>
        <p:txBody>
          <a:bodyPr lIns="90488" tIns="44450" rIns="90488" bIns="44450"/>
          <a:lstStyle/>
          <a:p>
            <a:pPr marL="660400" indent="-660400">
              <a:lnSpc>
                <a:spcPct val="80000"/>
              </a:lnSpc>
            </a:pPr>
            <a:r>
              <a:rPr lang="en-US" altLang="zh-CN" sz="2000" dirty="0" smtClean="0">
                <a:ea typeface="宋体" pitchFamily="2" charset="-122"/>
              </a:rPr>
              <a:t>n-cliques in Directional Relations</a:t>
            </a:r>
          </a:p>
          <a:p>
            <a:pPr marL="660400" indent="-660400">
              <a:lnSpc>
                <a:spcPct val="80000"/>
              </a:lnSpc>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dirty="0" smtClean="0">
                <a:ea typeface="宋体" pitchFamily="2" charset="-122"/>
              </a:rPr>
              <a:t>A </a:t>
            </a:r>
            <a:r>
              <a:rPr lang="en-US" altLang="zh-CN" sz="2000" b="1" dirty="0" smtClean="0">
                <a:ea typeface="宋体" pitchFamily="2" charset="-122"/>
              </a:rPr>
              <a:t>weakly</a:t>
            </a:r>
            <a:r>
              <a:rPr lang="en-US" altLang="zh-CN" sz="2000" dirty="0" smtClean="0">
                <a:ea typeface="宋体" pitchFamily="2" charset="-122"/>
              </a:rPr>
              <a:t> connected n-clique is a </a:t>
            </a:r>
            <a:r>
              <a:rPr lang="en-US" altLang="zh-CN" sz="2000" dirty="0" err="1" smtClean="0">
                <a:ea typeface="宋体" pitchFamily="2" charset="-122"/>
              </a:rPr>
              <a:t>subgraph</a:t>
            </a:r>
            <a:r>
              <a:rPr lang="en-US" altLang="zh-CN" sz="2000" dirty="0" smtClean="0">
                <a:ea typeface="宋体" pitchFamily="2" charset="-122"/>
              </a:rPr>
              <a:t> in which all nodes are weakly n-connected, and there are no additional nodes that are also weakly n-connected to all nodes in the </a:t>
            </a:r>
            <a:r>
              <a:rPr lang="en-US" altLang="zh-CN" sz="2000" dirty="0" err="1" smtClean="0">
                <a:ea typeface="宋体" pitchFamily="2" charset="-122"/>
              </a:rPr>
              <a:t>subgraph</a:t>
            </a:r>
            <a:r>
              <a:rPr lang="en-US" altLang="zh-CN" sz="2000" dirty="0" smtClean="0">
                <a:ea typeface="宋体" pitchFamily="2" charset="-122"/>
              </a:rPr>
              <a:t>.</a:t>
            </a:r>
          </a:p>
          <a:p>
            <a:pPr marL="660400" indent="-660400">
              <a:lnSpc>
                <a:spcPct val="80000"/>
              </a:lnSpc>
              <a:buFont typeface="Wingdings" pitchFamily="2" charset="2"/>
              <a:buAutoNum type="romanLcParenBoth"/>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dirty="0" smtClean="0">
                <a:ea typeface="宋体" pitchFamily="2" charset="-122"/>
              </a:rPr>
              <a:t>A </a:t>
            </a:r>
            <a:r>
              <a:rPr lang="en-US" altLang="zh-CN" sz="2000" b="1" dirty="0" smtClean="0">
                <a:ea typeface="宋体" pitchFamily="2" charset="-122"/>
              </a:rPr>
              <a:t>unilaterally</a:t>
            </a:r>
            <a:r>
              <a:rPr lang="en-US" altLang="zh-CN" sz="2000" dirty="0" smtClean="0">
                <a:ea typeface="宋体" pitchFamily="2" charset="-122"/>
              </a:rPr>
              <a:t> connected n-clique is a </a:t>
            </a:r>
            <a:r>
              <a:rPr lang="en-US" altLang="zh-CN" sz="2000" dirty="0" err="1" smtClean="0">
                <a:ea typeface="宋体" pitchFamily="2" charset="-122"/>
              </a:rPr>
              <a:t>subgraph</a:t>
            </a:r>
            <a:r>
              <a:rPr lang="en-US" altLang="zh-CN" sz="2000" dirty="0" smtClean="0">
                <a:ea typeface="宋体" pitchFamily="2" charset="-122"/>
              </a:rPr>
              <a:t> in which all nodes are unilaterally n-connected and there are no additional nodes that are also unilaterally n-connected to all nodes in the </a:t>
            </a:r>
            <a:r>
              <a:rPr lang="en-US" altLang="zh-CN" sz="2000" dirty="0" err="1" smtClean="0">
                <a:ea typeface="宋体" pitchFamily="2" charset="-122"/>
              </a:rPr>
              <a:t>subgraph</a:t>
            </a:r>
            <a:r>
              <a:rPr lang="en-US" altLang="zh-CN" sz="2000" dirty="0" smtClean="0">
                <a:ea typeface="宋体" pitchFamily="2" charset="-122"/>
              </a:rPr>
              <a:t>.</a:t>
            </a:r>
          </a:p>
          <a:p>
            <a:pPr marL="660400" indent="-660400">
              <a:lnSpc>
                <a:spcPct val="80000"/>
              </a:lnSpc>
              <a:buFont typeface="Wingdings" pitchFamily="2" charset="2"/>
              <a:buAutoNum type="romanLcParenBoth"/>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dirty="0" smtClean="0">
                <a:ea typeface="宋体" pitchFamily="2" charset="-122"/>
              </a:rPr>
              <a:t>A </a:t>
            </a:r>
            <a:r>
              <a:rPr lang="en-US" altLang="zh-CN" sz="2000" b="1" dirty="0" smtClean="0">
                <a:ea typeface="宋体" pitchFamily="2" charset="-122"/>
              </a:rPr>
              <a:t>strongly</a:t>
            </a:r>
            <a:r>
              <a:rPr lang="en-US" altLang="zh-CN" sz="2000" dirty="0" smtClean="0">
                <a:ea typeface="宋体" pitchFamily="2" charset="-122"/>
              </a:rPr>
              <a:t> connected n-clique is a </a:t>
            </a:r>
            <a:r>
              <a:rPr lang="en-US" altLang="zh-CN" sz="2000" dirty="0" err="1" smtClean="0">
                <a:ea typeface="宋体" pitchFamily="2" charset="-122"/>
              </a:rPr>
              <a:t>subgraph</a:t>
            </a:r>
            <a:r>
              <a:rPr lang="en-US" altLang="zh-CN" sz="2000" dirty="0" smtClean="0">
                <a:ea typeface="宋体" pitchFamily="2" charset="-122"/>
              </a:rPr>
              <a:t> in which all nodes are strongly n-connected, and there are no additional nodes that are also strongly n-connected to all nodes in the </a:t>
            </a:r>
            <a:r>
              <a:rPr lang="en-US" altLang="zh-CN" sz="2000" dirty="0" err="1" smtClean="0">
                <a:ea typeface="宋体" pitchFamily="2" charset="-122"/>
              </a:rPr>
              <a:t>subgraph</a:t>
            </a:r>
            <a:r>
              <a:rPr lang="en-US" altLang="zh-CN" sz="2000" dirty="0" smtClean="0">
                <a:ea typeface="宋体" pitchFamily="2" charset="-122"/>
              </a:rPr>
              <a:t>.</a:t>
            </a:r>
          </a:p>
          <a:p>
            <a:pPr marL="660400" indent="-660400">
              <a:lnSpc>
                <a:spcPct val="80000"/>
              </a:lnSpc>
              <a:buFont typeface="Wingdings" pitchFamily="2" charset="2"/>
              <a:buAutoNum type="romanLcParenBoth"/>
            </a:pPr>
            <a:endParaRPr lang="en-US" altLang="zh-CN" sz="2000" dirty="0" smtClean="0">
              <a:ea typeface="宋体" pitchFamily="2" charset="-122"/>
            </a:endParaRPr>
          </a:p>
          <a:p>
            <a:pPr marL="660400" indent="-660400">
              <a:lnSpc>
                <a:spcPct val="80000"/>
              </a:lnSpc>
              <a:buFont typeface="Wingdings" pitchFamily="2" charset="2"/>
              <a:buAutoNum type="romanLcParenBoth"/>
            </a:pPr>
            <a:r>
              <a:rPr lang="en-US" altLang="zh-CN" sz="2000" dirty="0" smtClean="0">
                <a:ea typeface="宋体" pitchFamily="2" charset="-122"/>
              </a:rPr>
              <a:t>A </a:t>
            </a:r>
            <a:r>
              <a:rPr lang="en-US" altLang="zh-CN" sz="2000" b="1" dirty="0" smtClean="0">
                <a:ea typeface="宋体" pitchFamily="2" charset="-122"/>
              </a:rPr>
              <a:t>recursively</a:t>
            </a:r>
            <a:r>
              <a:rPr lang="en-US" altLang="zh-CN" sz="2000" dirty="0" smtClean="0">
                <a:ea typeface="宋体" pitchFamily="2" charset="-122"/>
              </a:rPr>
              <a:t> connected n-clique is a </a:t>
            </a:r>
            <a:r>
              <a:rPr lang="en-US" altLang="zh-CN" sz="2000" dirty="0" err="1" smtClean="0">
                <a:ea typeface="宋体" pitchFamily="2" charset="-122"/>
              </a:rPr>
              <a:t>subgraph</a:t>
            </a:r>
            <a:r>
              <a:rPr lang="en-US" altLang="zh-CN" sz="2000" dirty="0" smtClean="0">
                <a:ea typeface="宋体" pitchFamily="2" charset="-122"/>
              </a:rPr>
              <a:t> in which all nodes are recursively n-connected, and there are no additional nodes that are also recursively n-connected to all nodes in the </a:t>
            </a:r>
            <a:r>
              <a:rPr lang="en-US" altLang="zh-CN" sz="2000" dirty="0" err="1" smtClean="0">
                <a:ea typeface="宋体" pitchFamily="2" charset="-122"/>
              </a:rPr>
              <a:t>subgraph</a:t>
            </a:r>
            <a:r>
              <a:rPr lang="en-US" altLang="zh-CN" sz="2000" dirty="0" smtClean="0">
                <a:ea typeface="宋体" pitchFamily="2" charset="-122"/>
              </a:rPr>
              <a:t>.</a:t>
            </a:r>
          </a:p>
          <a:p>
            <a:pPr marL="660400" indent="-660400">
              <a:lnSpc>
                <a:spcPct val="80000"/>
              </a:lnSpc>
              <a:buFont typeface="Wingdings" pitchFamily="2" charset="2"/>
              <a:buAutoNum type="romanLcParenBoth"/>
            </a:pPr>
            <a:endParaRPr lang="en-US" altLang="zh-CN" sz="2000" dirty="0" smtClean="0">
              <a:ea typeface="宋体" pitchFamily="2" charset="-122"/>
            </a:endParaRPr>
          </a:p>
        </p:txBody>
      </p:sp>
      <p:sp>
        <p:nvSpPr>
          <p:cNvPr id="24580" name="Rectangle 2"/>
          <p:cNvSpPr>
            <a:spLocks noRot="1" noChangeArrowheads="1"/>
          </p:cNvSpPr>
          <p:nvPr/>
        </p:nvSpPr>
        <p:spPr bwMode="auto">
          <a:xfrm>
            <a:off x="415925" y="0"/>
            <a:ext cx="8359775" cy="688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Directional Relations</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12</a:t>
            </a:fld>
            <a:endParaRPr lang="en-US"/>
          </a:p>
        </p:txBody>
      </p:sp>
    </p:spTree>
    <p:extLst>
      <p:ext uri="{BB962C8B-B14F-4D97-AF65-F5344CB8AC3E}">
        <p14:creationId xmlns:p14="http://schemas.microsoft.com/office/powerpoint/2010/main" val="232544180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sz="half" idx="4294967295"/>
          </p:nvPr>
        </p:nvSpPr>
        <p:spPr>
          <a:xfrm>
            <a:off x="414747" y="1317396"/>
            <a:ext cx="8232775" cy="4498975"/>
          </a:xfrm>
          <a:prstGeom prst="rect">
            <a:avLst/>
          </a:prstGeom>
        </p:spPr>
        <p:txBody>
          <a:bodyPr lIns="90488" tIns="44450" rIns="90488" bIns="44450"/>
          <a:lstStyle/>
          <a:p>
            <a:pPr marL="463550" indent="-463550"/>
            <a:r>
              <a:rPr lang="en-US" altLang="zh-CN" sz="2400" dirty="0" smtClean="0">
                <a:ea typeface="宋体" pitchFamily="2" charset="-122"/>
              </a:rPr>
              <a:t>Cliques, n-cliques</a:t>
            </a:r>
          </a:p>
          <a:p>
            <a:pPr marL="463550" indent="-463550"/>
            <a:endParaRPr lang="en-US" altLang="zh-CN" sz="2400" dirty="0" smtClean="0">
              <a:ea typeface="宋体" pitchFamily="2" charset="-122"/>
            </a:endParaRPr>
          </a:p>
          <a:p>
            <a:pPr marL="463550" indent="-463550"/>
            <a:r>
              <a:rPr lang="en-US" altLang="zh-CN" sz="2400" dirty="0" smtClean="0">
                <a:ea typeface="宋体" pitchFamily="2" charset="-122"/>
              </a:rPr>
              <a:t>A clique at level c is a maximal </a:t>
            </a:r>
            <a:r>
              <a:rPr lang="en-US" altLang="zh-CN" sz="2400" dirty="0" err="1" smtClean="0">
                <a:ea typeface="宋体" pitchFamily="2" charset="-122"/>
              </a:rPr>
              <a:t>subgraph</a:t>
            </a:r>
            <a:r>
              <a:rPr lang="en-US" altLang="zh-CN" sz="2400" dirty="0" smtClean="0">
                <a:ea typeface="宋体" pitchFamily="2" charset="-122"/>
              </a:rPr>
              <a:t> in which the ties between all pairs of actors have values of c or greater.</a:t>
            </a:r>
          </a:p>
          <a:p>
            <a:pPr marL="463550" indent="-463550"/>
            <a:endParaRPr lang="en-US" altLang="zh-CN" sz="2400" dirty="0" smtClean="0">
              <a:ea typeface="宋体" pitchFamily="2" charset="-122"/>
            </a:endParaRPr>
          </a:p>
          <a:p>
            <a:pPr marL="463550" indent="-463550"/>
            <a:r>
              <a:rPr lang="en-US" altLang="zh-CN" sz="2400" dirty="0" smtClean="0">
                <a:ea typeface="宋体" pitchFamily="2" charset="-122"/>
              </a:rPr>
              <a:t>A n-clique at level c requires that geodesics between subgroup members contain lines that have values that are all c or greater.</a:t>
            </a:r>
          </a:p>
        </p:txBody>
      </p:sp>
      <p:sp>
        <p:nvSpPr>
          <p:cNvPr id="25604" name="Rectangle 2"/>
          <p:cNvSpPr>
            <a:spLocks noRot="1" noChangeArrowheads="1"/>
          </p:cNvSpPr>
          <p:nvPr/>
        </p:nvSpPr>
        <p:spPr bwMode="auto">
          <a:xfrm>
            <a:off x="414747" y="134332"/>
            <a:ext cx="8540750" cy="60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Valued Relations</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13</a:t>
            </a:fld>
            <a:endParaRPr lang="en-US"/>
          </a:p>
        </p:txBody>
      </p:sp>
    </p:spTree>
    <p:extLst>
      <p:ext uri="{BB962C8B-B14F-4D97-AF65-F5344CB8AC3E}">
        <p14:creationId xmlns:p14="http://schemas.microsoft.com/office/powerpoint/2010/main" val="115119531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sz="half" idx="4294967295"/>
          </p:nvPr>
        </p:nvSpPr>
        <p:spPr>
          <a:xfrm>
            <a:off x="301625" y="1600200"/>
            <a:ext cx="4194175" cy="4498975"/>
          </a:xfrm>
          <a:prstGeom prst="rect">
            <a:avLst/>
          </a:prstGeom>
        </p:spPr>
        <p:txBody>
          <a:bodyPr lIns="90488" tIns="44450" rIns="90488" bIns="44450"/>
          <a:lstStyle/>
          <a:p>
            <a:r>
              <a:rPr lang="en-US" altLang="zh-CN" sz="2400" dirty="0" smtClean="0">
                <a:ea typeface="宋体" pitchFamily="2" charset="-122"/>
              </a:rPr>
              <a:t>Example</a:t>
            </a:r>
          </a:p>
          <a:p>
            <a:pPr>
              <a:buFont typeface="Wingdings" pitchFamily="2" charset="2"/>
              <a:buNone/>
            </a:pPr>
            <a:endParaRPr lang="en-US" altLang="zh-CN" dirty="0" smtClean="0">
              <a:ea typeface="宋体" pitchFamily="2" charset="-122"/>
            </a:endParaRPr>
          </a:p>
        </p:txBody>
      </p:sp>
      <p:graphicFrame>
        <p:nvGraphicFramePr>
          <p:cNvPr id="63545" name="Group 57"/>
          <p:cNvGraphicFramePr>
            <a:graphicFrameLocks noGrp="1"/>
          </p:cNvGraphicFramePr>
          <p:nvPr>
            <p:ph sz="half" idx="4294967295"/>
          </p:nvPr>
        </p:nvGraphicFramePr>
        <p:xfrm>
          <a:off x="533400" y="2362200"/>
          <a:ext cx="2362200" cy="2743200"/>
        </p:xfrm>
        <a:graphic>
          <a:graphicData uri="http://schemas.openxmlformats.org/drawingml/2006/table">
            <a:tbl>
              <a:tblPr/>
              <a:tblGrid>
                <a:gridCol w="393700"/>
                <a:gridCol w="393700"/>
                <a:gridCol w="393700"/>
                <a:gridCol w="393700"/>
                <a:gridCol w="393700"/>
                <a:gridCol w="393700"/>
              </a:tblGrid>
              <a:tr h="4572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endParaRPr kumimoji="0" lang="zh-CN" altLang="en-US" sz="2000" b="0" i="0" u="none" strike="noStrike" cap="none" normalizeH="0" baseline="0" dirty="0" smtClean="0">
                        <a:ln>
                          <a:noFill/>
                        </a:ln>
                        <a:solidFill>
                          <a:srgbClr val="0000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79" name="Line 58"/>
          <p:cNvSpPr>
            <a:spLocks noChangeShapeType="1"/>
          </p:cNvSpPr>
          <p:nvPr/>
        </p:nvSpPr>
        <p:spPr bwMode="auto">
          <a:xfrm>
            <a:off x="4572000" y="1828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80" name="Text Box 59"/>
          <p:cNvSpPr txBox="1">
            <a:spLocks noChangeArrowheads="1"/>
          </p:cNvSpPr>
          <p:nvPr/>
        </p:nvSpPr>
        <p:spPr bwMode="auto">
          <a:xfrm>
            <a:off x="4191000" y="1676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1</a:t>
            </a:r>
          </a:p>
        </p:txBody>
      </p:sp>
      <p:sp>
        <p:nvSpPr>
          <p:cNvPr id="26681" name="Text Box 60"/>
          <p:cNvSpPr txBox="1">
            <a:spLocks noChangeArrowheads="1"/>
          </p:cNvSpPr>
          <p:nvPr/>
        </p:nvSpPr>
        <p:spPr bwMode="auto">
          <a:xfrm>
            <a:off x="5638800" y="1676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2</a:t>
            </a:r>
          </a:p>
        </p:txBody>
      </p:sp>
      <p:sp>
        <p:nvSpPr>
          <p:cNvPr id="26682" name="Text Box 61"/>
          <p:cNvSpPr txBox="1">
            <a:spLocks noChangeArrowheads="1"/>
          </p:cNvSpPr>
          <p:nvPr/>
        </p:nvSpPr>
        <p:spPr bwMode="auto">
          <a:xfrm>
            <a:off x="46482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C=5</a:t>
            </a:r>
          </a:p>
        </p:txBody>
      </p:sp>
      <p:sp>
        <p:nvSpPr>
          <p:cNvPr id="26683" name="Text Box 62"/>
          <p:cNvSpPr txBox="1">
            <a:spLocks noChangeArrowheads="1"/>
          </p:cNvSpPr>
          <p:nvPr/>
        </p:nvSpPr>
        <p:spPr bwMode="auto">
          <a:xfrm>
            <a:off x="7010400" y="1219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C=4</a:t>
            </a:r>
          </a:p>
        </p:txBody>
      </p:sp>
      <p:grpSp>
        <p:nvGrpSpPr>
          <p:cNvPr id="26684" name="Group 74"/>
          <p:cNvGrpSpPr>
            <a:grpSpLocks/>
          </p:cNvGrpSpPr>
          <p:nvPr/>
        </p:nvGrpSpPr>
        <p:grpSpPr bwMode="auto">
          <a:xfrm>
            <a:off x="4114800" y="4114800"/>
            <a:ext cx="2362200" cy="1281113"/>
            <a:chOff x="4128" y="1056"/>
            <a:chExt cx="1488" cy="807"/>
          </a:xfrm>
        </p:grpSpPr>
        <p:sp>
          <p:nvSpPr>
            <p:cNvPr id="26716" name="Line 63"/>
            <p:cNvSpPr>
              <a:spLocks noChangeShapeType="1"/>
            </p:cNvSpPr>
            <p:nvPr/>
          </p:nvSpPr>
          <p:spPr bwMode="auto">
            <a:xfrm>
              <a:off x="4416" y="115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7" name="Text Box 64"/>
            <p:cNvSpPr txBox="1">
              <a:spLocks noChangeArrowheads="1"/>
            </p:cNvSpPr>
            <p:nvPr/>
          </p:nvSpPr>
          <p:spPr bwMode="auto">
            <a:xfrm>
              <a:off x="4128"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1</a:t>
              </a:r>
            </a:p>
          </p:txBody>
        </p:sp>
        <p:sp>
          <p:nvSpPr>
            <p:cNvPr id="26718" name="Text Box 65"/>
            <p:cNvSpPr txBox="1">
              <a:spLocks noChangeArrowheads="1"/>
            </p:cNvSpPr>
            <p:nvPr/>
          </p:nvSpPr>
          <p:spPr bwMode="auto">
            <a:xfrm>
              <a:off x="5136"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2</a:t>
              </a:r>
            </a:p>
          </p:txBody>
        </p:sp>
        <p:sp>
          <p:nvSpPr>
            <p:cNvPr id="26719" name="Line 66"/>
            <p:cNvSpPr>
              <a:spLocks noChangeShapeType="1"/>
            </p:cNvSpPr>
            <p:nvPr/>
          </p:nvSpPr>
          <p:spPr bwMode="auto">
            <a:xfrm>
              <a:off x="5040" y="1152"/>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0" name="Line 67"/>
            <p:cNvSpPr>
              <a:spLocks noChangeShapeType="1"/>
            </p:cNvSpPr>
            <p:nvPr/>
          </p:nvSpPr>
          <p:spPr bwMode="auto">
            <a:xfrm>
              <a:off x="4416" y="1152"/>
              <a:ext cx="91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21" name="Text Box 68"/>
            <p:cNvSpPr txBox="1">
              <a:spLocks noChangeArrowheads="1"/>
            </p:cNvSpPr>
            <p:nvPr/>
          </p:nvSpPr>
          <p:spPr bwMode="auto">
            <a:xfrm>
              <a:off x="537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3</a:t>
              </a:r>
            </a:p>
          </p:txBody>
        </p:sp>
      </p:grpSp>
      <p:grpSp>
        <p:nvGrpSpPr>
          <p:cNvPr id="26685" name="Group 82"/>
          <p:cNvGrpSpPr>
            <a:grpSpLocks/>
          </p:cNvGrpSpPr>
          <p:nvPr/>
        </p:nvGrpSpPr>
        <p:grpSpPr bwMode="auto">
          <a:xfrm>
            <a:off x="3733800" y="5105400"/>
            <a:ext cx="1905000" cy="1052513"/>
            <a:chOff x="3936" y="1632"/>
            <a:chExt cx="1200" cy="663"/>
          </a:xfrm>
        </p:grpSpPr>
        <p:sp>
          <p:nvSpPr>
            <p:cNvPr id="26713" name="Line 69"/>
            <p:cNvSpPr>
              <a:spLocks noChangeShapeType="1"/>
            </p:cNvSpPr>
            <p:nvPr/>
          </p:nvSpPr>
          <p:spPr bwMode="auto">
            <a:xfrm>
              <a:off x="4320" y="1776"/>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4" name="Text Box 70"/>
            <p:cNvSpPr txBox="1">
              <a:spLocks noChangeArrowheads="1"/>
            </p:cNvSpPr>
            <p:nvPr/>
          </p:nvSpPr>
          <p:spPr bwMode="auto">
            <a:xfrm>
              <a:off x="393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5</a:t>
              </a:r>
            </a:p>
          </p:txBody>
        </p:sp>
        <p:sp>
          <p:nvSpPr>
            <p:cNvPr id="26715" name="Text Box 71"/>
            <p:cNvSpPr txBox="1">
              <a:spLocks noChangeArrowheads="1"/>
            </p:cNvSpPr>
            <p:nvPr/>
          </p:nvSpPr>
          <p:spPr bwMode="auto">
            <a:xfrm>
              <a:off x="4896" y="206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4</a:t>
              </a:r>
            </a:p>
          </p:txBody>
        </p:sp>
      </p:grpSp>
      <p:sp>
        <p:nvSpPr>
          <p:cNvPr id="26686" name="Text Box 72"/>
          <p:cNvSpPr txBox="1">
            <a:spLocks noChangeArrowheads="1"/>
          </p:cNvSpPr>
          <p:nvPr/>
        </p:nvSpPr>
        <p:spPr bwMode="auto">
          <a:xfrm>
            <a:off x="4724400" y="3733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C=3</a:t>
            </a:r>
          </a:p>
        </p:txBody>
      </p:sp>
      <p:sp>
        <p:nvSpPr>
          <p:cNvPr id="26687" name="Text Box 73"/>
          <p:cNvSpPr txBox="1">
            <a:spLocks noChangeArrowheads="1"/>
          </p:cNvSpPr>
          <p:nvPr/>
        </p:nvSpPr>
        <p:spPr bwMode="auto">
          <a:xfrm>
            <a:off x="7239000" y="3810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C=2</a:t>
            </a:r>
          </a:p>
        </p:txBody>
      </p:sp>
      <p:grpSp>
        <p:nvGrpSpPr>
          <p:cNvPr id="26688" name="Group 75"/>
          <p:cNvGrpSpPr>
            <a:grpSpLocks/>
          </p:cNvGrpSpPr>
          <p:nvPr/>
        </p:nvGrpSpPr>
        <p:grpSpPr bwMode="auto">
          <a:xfrm>
            <a:off x="6934200" y="4038600"/>
            <a:ext cx="2362200" cy="1281113"/>
            <a:chOff x="4128" y="1056"/>
            <a:chExt cx="1488" cy="807"/>
          </a:xfrm>
        </p:grpSpPr>
        <p:sp>
          <p:nvSpPr>
            <p:cNvPr id="26707" name="Line 76"/>
            <p:cNvSpPr>
              <a:spLocks noChangeShapeType="1"/>
            </p:cNvSpPr>
            <p:nvPr/>
          </p:nvSpPr>
          <p:spPr bwMode="auto">
            <a:xfrm>
              <a:off x="4416" y="115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8" name="Text Box 77"/>
            <p:cNvSpPr txBox="1">
              <a:spLocks noChangeArrowheads="1"/>
            </p:cNvSpPr>
            <p:nvPr/>
          </p:nvSpPr>
          <p:spPr bwMode="auto">
            <a:xfrm>
              <a:off x="4128"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1</a:t>
              </a:r>
            </a:p>
          </p:txBody>
        </p:sp>
        <p:sp>
          <p:nvSpPr>
            <p:cNvPr id="26709" name="Text Box 78"/>
            <p:cNvSpPr txBox="1">
              <a:spLocks noChangeArrowheads="1"/>
            </p:cNvSpPr>
            <p:nvPr/>
          </p:nvSpPr>
          <p:spPr bwMode="auto">
            <a:xfrm>
              <a:off x="5136"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2</a:t>
              </a:r>
            </a:p>
          </p:txBody>
        </p:sp>
        <p:sp>
          <p:nvSpPr>
            <p:cNvPr id="26710" name="Line 79"/>
            <p:cNvSpPr>
              <a:spLocks noChangeShapeType="1"/>
            </p:cNvSpPr>
            <p:nvPr/>
          </p:nvSpPr>
          <p:spPr bwMode="auto">
            <a:xfrm>
              <a:off x="5040" y="1152"/>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1" name="Line 80"/>
            <p:cNvSpPr>
              <a:spLocks noChangeShapeType="1"/>
            </p:cNvSpPr>
            <p:nvPr/>
          </p:nvSpPr>
          <p:spPr bwMode="auto">
            <a:xfrm>
              <a:off x="4416" y="1152"/>
              <a:ext cx="91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12" name="Text Box 81"/>
            <p:cNvSpPr txBox="1">
              <a:spLocks noChangeArrowheads="1"/>
            </p:cNvSpPr>
            <p:nvPr/>
          </p:nvSpPr>
          <p:spPr bwMode="auto">
            <a:xfrm>
              <a:off x="537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3</a:t>
              </a:r>
            </a:p>
          </p:txBody>
        </p:sp>
      </p:grpSp>
      <p:grpSp>
        <p:nvGrpSpPr>
          <p:cNvPr id="26689" name="Group 84"/>
          <p:cNvGrpSpPr>
            <a:grpSpLocks/>
          </p:cNvGrpSpPr>
          <p:nvPr/>
        </p:nvGrpSpPr>
        <p:grpSpPr bwMode="auto">
          <a:xfrm>
            <a:off x="6705600" y="5029200"/>
            <a:ext cx="1905000" cy="1052513"/>
            <a:chOff x="3936" y="1632"/>
            <a:chExt cx="1200" cy="663"/>
          </a:xfrm>
        </p:grpSpPr>
        <p:sp>
          <p:nvSpPr>
            <p:cNvPr id="26704" name="Line 85"/>
            <p:cNvSpPr>
              <a:spLocks noChangeShapeType="1"/>
            </p:cNvSpPr>
            <p:nvPr/>
          </p:nvSpPr>
          <p:spPr bwMode="auto">
            <a:xfrm>
              <a:off x="4320" y="1776"/>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5" name="Text Box 86"/>
            <p:cNvSpPr txBox="1">
              <a:spLocks noChangeArrowheads="1"/>
            </p:cNvSpPr>
            <p:nvPr/>
          </p:nvSpPr>
          <p:spPr bwMode="auto">
            <a:xfrm>
              <a:off x="393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5</a:t>
              </a:r>
            </a:p>
          </p:txBody>
        </p:sp>
        <p:sp>
          <p:nvSpPr>
            <p:cNvPr id="26706" name="Text Box 87"/>
            <p:cNvSpPr txBox="1">
              <a:spLocks noChangeArrowheads="1"/>
            </p:cNvSpPr>
            <p:nvPr/>
          </p:nvSpPr>
          <p:spPr bwMode="auto">
            <a:xfrm>
              <a:off x="4896" y="206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4</a:t>
              </a:r>
            </a:p>
          </p:txBody>
        </p:sp>
      </p:grpSp>
      <p:sp>
        <p:nvSpPr>
          <p:cNvPr id="26690" name="Line 88"/>
          <p:cNvSpPr>
            <a:spLocks noChangeShapeType="1"/>
          </p:cNvSpPr>
          <p:nvPr/>
        </p:nvSpPr>
        <p:spPr bwMode="auto">
          <a:xfrm flipV="1">
            <a:off x="5181600" y="50292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91" name="Group 89"/>
          <p:cNvGrpSpPr>
            <a:grpSpLocks/>
          </p:cNvGrpSpPr>
          <p:nvPr/>
        </p:nvGrpSpPr>
        <p:grpSpPr bwMode="auto">
          <a:xfrm>
            <a:off x="6781800" y="1828800"/>
            <a:ext cx="2362200" cy="1281113"/>
            <a:chOff x="4128" y="1056"/>
            <a:chExt cx="1488" cy="807"/>
          </a:xfrm>
        </p:grpSpPr>
        <p:sp>
          <p:nvSpPr>
            <p:cNvPr id="26698" name="Line 90"/>
            <p:cNvSpPr>
              <a:spLocks noChangeShapeType="1"/>
            </p:cNvSpPr>
            <p:nvPr/>
          </p:nvSpPr>
          <p:spPr bwMode="auto">
            <a:xfrm>
              <a:off x="4416" y="115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9" name="Text Box 91"/>
            <p:cNvSpPr txBox="1">
              <a:spLocks noChangeArrowheads="1"/>
            </p:cNvSpPr>
            <p:nvPr/>
          </p:nvSpPr>
          <p:spPr bwMode="auto">
            <a:xfrm>
              <a:off x="4128"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1</a:t>
              </a:r>
            </a:p>
          </p:txBody>
        </p:sp>
        <p:sp>
          <p:nvSpPr>
            <p:cNvPr id="26700" name="Text Box 92"/>
            <p:cNvSpPr txBox="1">
              <a:spLocks noChangeArrowheads="1"/>
            </p:cNvSpPr>
            <p:nvPr/>
          </p:nvSpPr>
          <p:spPr bwMode="auto">
            <a:xfrm>
              <a:off x="5136"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2</a:t>
              </a:r>
            </a:p>
          </p:txBody>
        </p:sp>
        <p:sp>
          <p:nvSpPr>
            <p:cNvPr id="26701" name="Line 93"/>
            <p:cNvSpPr>
              <a:spLocks noChangeShapeType="1"/>
            </p:cNvSpPr>
            <p:nvPr/>
          </p:nvSpPr>
          <p:spPr bwMode="auto">
            <a:xfrm>
              <a:off x="5040" y="1152"/>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2" name="Line 94"/>
            <p:cNvSpPr>
              <a:spLocks noChangeShapeType="1"/>
            </p:cNvSpPr>
            <p:nvPr/>
          </p:nvSpPr>
          <p:spPr bwMode="auto">
            <a:xfrm>
              <a:off x="4416" y="1152"/>
              <a:ext cx="91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3" name="Text Box 95"/>
            <p:cNvSpPr txBox="1">
              <a:spLocks noChangeArrowheads="1"/>
            </p:cNvSpPr>
            <p:nvPr/>
          </p:nvSpPr>
          <p:spPr bwMode="auto">
            <a:xfrm>
              <a:off x="537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3</a:t>
              </a:r>
            </a:p>
          </p:txBody>
        </p:sp>
      </p:grpSp>
      <p:sp>
        <p:nvSpPr>
          <p:cNvPr id="26692" name="Line 97"/>
          <p:cNvSpPr>
            <a:spLocks noChangeShapeType="1"/>
          </p:cNvSpPr>
          <p:nvPr/>
        </p:nvSpPr>
        <p:spPr bwMode="auto">
          <a:xfrm>
            <a:off x="7010400" y="28956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3" name="Text Box 98"/>
          <p:cNvSpPr txBox="1">
            <a:spLocks noChangeArrowheads="1"/>
          </p:cNvSpPr>
          <p:nvPr/>
        </p:nvSpPr>
        <p:spPr bwMode="auto">
          <a:xfrm>
            <a:off x="6553200" y="2895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5</a:t>
            </a:r>
          </a:p>
        </p:txBody>
      </p:sp>
      <p:sp>
        <p:nvSpPr>
          <p:cNvPr id="26694" name="Text Box 99"/>
          <p:cNvSpPr txBox="1">
            <a:spLocks noChangeArrowheads="1"/>
          </p:cNvSpPr>
          <p:nvPr/>
        </p:nvSpPr>
        <p:spPr bwMode="auto">
          <a:xfrm>
            <a:off x="8001000" y="3352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4</a:t>
            </a:r>
          </a:p>
        </p:txBody>
      </p:sp>
      <p:sp>
        <p:nvSpPr>
          <p:cNvPr id="26695" name="Line 101"/>
          <p:cNvSpPr>
            <a:spLocks noChangeShapeType="1"/>
          </p:cNvSpPr>
          <p:nvPr/>
        </p:nvSpPr>
        <p:spPr bwMode="auto">
          <a:xfrm flipH="1">
            <a:off x="81534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6" name="Line 102"/>
          <p:cNvSpPr>
            <a:spLocks noChangeShapeType="1"/>
          </p:cNvSpPr>
          <p:nvPr/>
        </p:nvSpPr>
        <p:spPr bwMode="auto">
          <a:xfrm flipV="1">
            <a:off x="7315200" y="4953000"/>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7" name="Rectangle 2"/>
          <p:cNvSpPr>
            <a:spLocks noRot="1" noChangeArrowheads="1"/>
          </p:cNvSpPr>
          <p:nvPr/>
        </p:nvSpPr>
        <p:spPr bwMode="auto">
          <a:xfrm>
            <a:off x="412750" y="87198"/>
            <a:ext cx="8540750" cy="65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Valued Relations</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14</a:t>
            </a:fld>
            <a:endParaRPr lang="en-US"/>
          </a:p>
        </p:txBody>
      </p:sp>
    </p:spTree>
    <p:extLst>
      <p:ext uri="{BB962C8B-B14F-4D97-AF65-F5344CB8AC3E}">
        <p14:creationId xmlns:p14="http://schemas.microsoft.com/office/powerpoint/2010/main" val="190615658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idx="4294967295"/>
          </p:nvPr>
        </p:nvSpPr>
        <p:spPr>
          <a:xfrm>
            <a:off x="457200" y="138259"/>
            <a:ext cx="7848600" cy="576263"/>
          </a:xfrm>
          <a:prstGeom prst="rect">
            <a:avLst/>
          </a:prstGeom>
        </p:spPr>
        <p:txBody>
          <a:bodyPr lIns="90488" tIns="44450" rIns="90488" bIns="44450" anchor="b"/>
          <a:lstStyle/>
          <a:p>
            <a:pPr marL="4763" algn="l"/>
            <a:r>
              <a:rPr lang="en-US" altLang="zh-CN" sz="2800" b="1" dirty="0" smtClean="0">
                <a:ea typeface="宋体" pitchFamily="2" charset="-122"/>
              </a:rPr>
              <a:t>Interpretation of Cohesive Subgroups</a:t>
            </a:r>
            <a:endParaRPr lang="zh-CN" altLang="en-US" sz="2800" b="1" dirty="0" smtClean="0">
              <a:ea typeface="宋体" pitchFamily="2" charset="-122"/>
            </a:endParaRPr>
          </a:p>
        </p:txBody>
      </p:sp>
      <p:sp>
        <p:nvSpPr>
          <p:cNvPr id="27652" name="Rectangle 3"/>
          <p:cNvSpPr>
            <a:spLocks noGrp="1" noRot="1" noChangeArrowheads="1"/>
          </p:cNvSpPr>
          <p:nvPr>
            <p:ph idx="4294967295"/>
          </p:nvPr>
        </p:nvSpPr>
        <p:spPr>
          <a:xfrm>
            <a:off x="524088" y="1652832"/>
            <a:ext cx="8359775" cy="3962400"/>
          </a:xfrm>
          <a:prstGeom prst="rect">
            <a:avLst/>
          </a:prstGeom>
        </p:spPr>
        <p:txBody>
          <a:bodyPr lIns="90488" tIns="44450" rIns="90488" bIns="44450"/>
          <a:lstStyle/>
          <a:p>
            <a:pPr marL="660400" indent="-660400"/>
            <a:r>
              <a:rPr lang="en-US" altLang="zh-CN" sz="2400" dirty="0" smtClean="0">
                <a:ea typeface="宋体" pitchFamily="2" charset="-122"/>
              </a:rPr>
              <a:t>The cohesive subgroup analysis should interpret at three levels:</a:t>
            </a:r>
          </a:p>
          <a:p>
            <a:pPr marL="660400" indent="-660400"/>
            <a:endParaRPr lang="en-US" altLang="zh-CN" sz="2400" dirty="0" smtClean="0">
              <a:ea typeface="宋体" pitchFamily="2" charset="-122"/>
            </a:endParaRPr>
          </a:p>
          <a:p>
            <a:pPr marL="660400" indent="-660400">
              <a:buFont typeface="Wingdings" pitchFamily="2" charset="2"/>
              <a:buAutoNum type="romanLcParenBoth"/>
            </a:pPr>
            <a:r>
              <a:rPr lang="en-US" altLang="zh-CN" sz="2400" dirty="0" smtClean="0">
                <a:ea typeface="宋体" pitchFamily="2" charset="-122"/>
              </a:rPr>
              <a:t>Individual actor</a:t>
            </a:r>
          </a:p>
          <a:p>
            <a:pPr marL="660400" indent="-660400">
              <a:buFont typeface="Wingdings" pitchFamily="2" charset="2"/>
              <a:buAutoNum type="romanLcParenBoth"/>
            </a:pPr>
            <a:r>
              <a:rPr lang="en-US" altLang="zh-CN" sz="2400" dirty="0" smtClean="0">
                <a:ea typeface="宋体" pitchFamily="2" charset="-122"/>
              </a:rPr>
              <a:t>Subset of actors</a:t>
            </a:r>
          </a:p>
          <a:p>
            <a:pPr marL="660400" indent="-660400">
              <a:buFont typeface="Wingdings" pitchFamily="2" charset="2"/>
              <a:buAutoNum type="romanLcParenBoth"/>
            </a:pPr>
            <a:r>
              <a:rPr lang="en-US" altLang="zh-CN" sz="2400" dirty="0" smtClean="0">
                <a:ea typeface="宋体" pitchFamily="2" charset="-122"/>
              </a:rPr>
              <a:t>Whole group</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15</a:t>
            </a:fld>
            <a:endParaRPr lang="en-US"/>
          </a:p>
        </p:txBody>
      </p:sp>
    </p:spTree>
    <p:extLst>
      <p:ext uri="{BB962C8B-B14F-4D97-AF65-F5344CB8AC3E}">
        <p14:creationId xmlns:p14="http://schemas.microsoft.com/office/powerpoint/2010/main" val="83889584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rrowheads="1"/>
          </p:cNvSpPr>
          <p:nvPr>
            <p:ph type="title" idx="4294967295"/>
          </p:nvPr>
        </p:nvSpPr>
        <p:spPr>
          <a:xfrm>
            <a:off x="392113" y="109980"/>
            <a:ext cx="7848600" cy="576263"/>
          </a:xfrm>
          <a:prstGeom prst="rect">
            <a:avLst/>
          </a:prstGeom>
        </p:spPr>
        <p:txBody>
          <a:bodyPr lIns="90488" tIns="44450" rIns="90488" bIns="44450" anchor="b"/>
          <a:lstStyle/>
          <a:p>
            <a:pPr marL="4763" algn="l"/>
            <a:r>
              <a:rPr lang="en-US" altLang="zh-CN" sz="2800" b="1" dirty="0" smtClean="0">
                <a:ea typeface="宋体" pitchFamily="2" charset="-122"/>
              </a:rPr>
              <a:t>Other Approaches for Valued Relations</a:t>
            </a:r>
            <a:endParaRPr lang="zh-CN" altLang="en-US" sz="2800" b="1" dirty="0" smtClean="0">
              <a:ea typeface="宋体" pitchFamily="2" charset="-122"/>
            </a:endParaRPr>
          </a:p>
        </p:txBody>
      </p:sp>
      <p:sp>
        <p:nvSpPr>
          <p:cNvPr id="28676" name="Rectangle 3"/>
          <p:cNvSpPr>
            <a:spLocks noGrp="1" noRot="1" noChangeArrowheads="1"/>
          </p:cNvSpPr>
          <p:nvPr>
            <p:ph idx="4294967295"/>
          </p:nvPr>
        </p:nvSpPr>
        <p:spPr>
          <a:xfrm>
            <a:off x="486381" y="1434445"/>
            <a:ext cx="8359775" cy="4114800"/>
          </a:xfrm>
          <a:prstGeom prst="rect">
            <a:avLst/>
          </a:prstGeom>
        </p:spPr>
        <p:txBody>
          <a:bodyPr lIns="90488" tIns="44450" rIns="90488" bIns="44450"/>
          <a:lstStyle/>
          <a:p>
            <a:r>
              <a:rPr lang="en-US" altLang="zh-CN" sz="2400" b="1" i="1" dirty="0" smtClean="0">
                <a:ea typeface="宋体" pitchFamily="2" charset="-122"/>
              </a:rPr>
              <a:t>Matrix Permutation Approaches</a:t>
            </a:r>
          </a:p>
          <a:p>
            <a:pPr>
              <a:buFont typeface="Wingdings" pitchFamily="2" charset="2"/>
              <a:buNone/>
            </a:pPr>
            <a:r>
              <a:rPr lang="en-US" altLang="zh-CN" sz="2400" dirty="0" smtClean="0">
                <a:ea typeface="宋体" pitchFamily="2" charset="-122"/>
              </a:rPr>
              <a:t>   (Katz 1947; </a:t>
            </a:r>
            <a:r>
              <a:rPr lang="en-US" altLang="zh-CN" sz="2400" dirty="0" err="1" smtClean="0">
                <a:ea typeface="宋体" pitchFamily="2" charset="-122"/>
              </a:rPr>
              <a:t>Beum</a:t>
            </a:r>
            <a:r>
              <a:rPr lang="en-US" altLang="zh-CN" sz="2400" dirty="0" smtClean="0">
                <a:ea typeface="宋体" pitchFamily="2" charset="-122"/>
              </a:rPr>
              <a:t> and </a:t>
            </a:r>
            <a:r>
              <a:rPr lang="en-US" altLang="zh-CN" sz="2400" dirty="0" err="1" smtClean="0">
                <a:ea typeface="宋体" pitchFamily="2" charset="-122"/>
              </a:rPr>
              <a:t>Brundage</a:t>
            </a:r>
            <a:r>
              <a:rPr lang="en-US" altLang="zh-CN" sz="2400" dirty="0" smtClean="0">
                <a:ea typeface="宋体" pitchFamily="2" charset="-122"/>
              </a:rPr>
              <a:t> 1950; Coleman and </a:t>
            </a:r>
            <a:r>
              <a:rPr lang="en-US" altLang="zh-CN" sz="2400" dirty="0" err="1" smtClean="0">
                <a:ea typeface="宋体" pitchFamily="2" charset="-122"/>
              </a:rPr>
              <a:t>MacRae</a:t>
            </a:r>
            <a:r>
              <a:rPr lang="en-US" altLang="zh-CN" sz="2400" dirty="0" smtClean="0">
                <a:ea typeface="宋体" pitchFamily="2" charset="-122"/>
              </a:rPr>
              <a:t> 1960; Hubert 1985,1987; Hubert and </a:t>
            </a:r>
            <a:r>
              <a:rPr lang="en-US" altLang="zh-CN" sz="2400" dirty="0" err="1" smtClean="0">
                <a:ea typeface="宋体" pitchFamily="2" charset="-122"/>
              </a:rPr>
              <a:t>Arabie</a:t>
            </a:r>
            <a:r>
              <a:rPr lang="en-US" altLang="zh-CN" sz="2400" dirty="0" smtClean="0">
                <a:ea typeface="宋体" pitchFamily="2" charset="-122"/>
              </a:rPr>
              <a:t> 1989; Hubert and Schultz 1976; </a:t>
            </a:r>
            <a:r>
              <a:rPr lang="en-US" altLang="zh-CN" sz="2400" dirty="0" err="1" smtClean="0">
                <a:ea typeface="宋体" pitchFamily="2" charset="-122"/>
              </a:rPr>
              <a:t>Arabie</a:t>
            </a:r>
            <a:r>
              <a:rPr lang="en-US" altLang="zh-CN" sz="2400" dirty="0" smtClean="0">
                <a:ea typeface="宋体" pitchFamily="2" charset="-122"/>
              </a:rPr>
              <a:t>, Hubert and </a:t>
            </a:r>
            <a:r>
              <a:rPr lang="en-US" altLang="zh-CN" sz="2400" dirty="0" err="1" smtClean="0">
                <a:ea typeface="宋体" pitchFamily="2" charset="-122"/>
              </a:rPr>
              <a:t>Schleutermann</a:t>
            </a:r>
            <a:r>
              <a:rPr lang="en-US" altLang="zh-CN" sz="2400" dirty="0" smtClean="0">
                <a:ea typeface="宋体" pitchFamily="2" charset="-122"/>
              </a:rPr>
              <a:t> 1990)</a:t>
            </a:r>
          </a:p>
          <a:p>
            <a:pPr>
              <a:buFont typeface="Wingdings" pitchFamily="2" charset="2"/>
              <a:buNone/>
            </a:pPr>
            <a:endParaRPr lang="en-US" altLang="zh-CN" sz="2400" dirty="0" smtClean="0">
              <a:ea typeface="宋体" pitchFamily="2" charset="-122"/>
            </a:endParaRPr>
          </a:p>
          <a:p>
            <a:r>
              <a:rPr lang="en-US" altLang="zh-CN" sz="2400" b="1" i="1" dirty="0" smtClean="0">
                <a:ea typeface="宋体" pitchFamily="2" charset="-122"/>
              </a:rPr>
              <a:t>Multidimensional Scaling</a:t>
            </a:r>
          </a:p>
          <a:p>
            <a:pPr>
              <a:buFont typeface="Wingdings" pitchFamily="2" charset="2"/>
              <a:buNone/>
            </a:pPr>
            <a:r>
              <a:rPr lang="en-US" altLang="zh-CN" sz="2400" b="1" i="1" dirty="0" smtClean="0">
                <a:ea typeface="宋体" pitchFamily="2" charset="-122"/>
              </a:rPr>
              <a:t>   </a:t>
            </a:r>
            <a:r>
              <a:rPr lang="en-US" altLang="zh-CN" sz="2400" dirty="0" smtClean="0">
                <a:ea typeface="宋体" pitchFamily="2" charset="-122"/>
              </a:rPr>
              <a:t>(</a:t>
            </a:r>
            <a:r>
              <a:rPr lang="en-US" altLang="zh-CN" sz="2400" dirty="0" err="1" smtClean="0">
                <a:ea typeface="宋体" pitchFamily="2" charset="-122"/>
              </a:rPr>
              <a:t>Kruskal</a:t>
            </a:r>
            <a:r>
              <a:rPr lang="en-US" altLang="zh-CN" sz="2400" dirty="0" smtClean="0">
                <a:ea typeface="宋体" pitchFamily="2" charset="-122"/>
              </a:rPr>
              <a:t> and Wish 1978; </a:t>
            </a:r>
            <a:r>
              <a:rPr lang="en-US" altLang="zh-CN" sz="2400" dirty="0" err="1" smtClean="0">
                <a:ea typeface="宋体" pitchFamily="2" charset="-122"/>
              </a:rPr>
              <a:t>Schiffman</a:t>
            </a:r>
            <a:r>
              <a:rPr lang="en-US" altLang="zh-CN" sz="2400" dirty="0" smtClean="0">
                <a:ea typeface="宋体" pitchFamily="2" charset="-122"/>
              </a:rPr>
              <a:t>, Reynolds, and Young 1981; and </a:t>
            </a:r>
            <a:r>
              <a:rPr lang="en-US" altLang="zh-CN" sz="2400" dirty="0" err="1" smtClean="0">
                <a:ea typeface="宋体" pitchFamily="2" charset="-122"/>
              </a:rPr>
              <a:t>Coxon</a:t>
            </a:r>
            <a:r>
              <a:rPr lang="en-US" altLang="zh-CN" sz="2400" dirty="0" smtClean="0">
                <a:ea typeface="宋体" pitchFamily="2" charset="-122"/>
              </a:rPr>
              <a:t> 1982;)</a:t>
            </a:r>
            <a:endParaRPr lang="en-US" altLang="zh-CN" sz="2400" b="1" i="1" dirty="0" smtClean="0">
              <a:ea typeface="宋体" pitchFamily="2" charset="-122"/>
            </a:endParaRPr>
          </a:p>
          <a:p>
            <a:endParaRPr lang="en-US" altLang="zh-CN" sz="2400" b="1" i="1" dirty="0" smtClean="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16</a:t>
            </a:fld>
            <a:endParaRPr lang="en-US"/>
          </a:p>
        </p:txBody>
      </p:sp>
    </p:spTree>
    <p:extLst>
      <p:ext uri="{BB962C8B-B14F-4D97-AF65-F5344CB8AC3E}">
        <p14:creationId xmlns:p14="http://schemas.microsoft.com/office/powerpoint/2010/main" val="21495841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rrowheads="1"/>
          </p:cNvSpPr>
          <p:nvPr>
            <p:ph type="title" idx="4294967295"/>
          </p:nvPr>
        </p:nvSpPr>
        <p:spPr>
          <a:xfrm>
            <a:off x="457200" y="109194"/>
            <a:ext cx="8540750" cy="609600"/>
          </a:xfrm>
          <a:prstGeom prst="rect">
            <a:avLst/>
          </a:prstGeom>
        </p:spPr>
        <p:txBody>
          <a:bodyPr lIns="90488" tIns="44450" rIns="90488" bIns="44450" anchor="b"/>
          <a:lstStyle/>
          <a:p>
            <a:pPr marL="4763" algn="l"/>
            <a:r>
              <a:rPr lang="en-US" altLang="zh-CN" sz="2800" b="1" dirty="0" smtClean="0">
                <a:ea typeface="宋体" pitchFamily="2" charset="-122"/>
              </a:rPr>
              <a:t>Affiliations and Overlapping Subgroups</a:t>
            </a:r>
          </a:p>
        </p:txBody>
      </p:sp>
      <p:sp>
        <p:nvSpPr>
          <p:cNvPr id="29700" name="Rectangle 3"/>
          <p:cNvSpPr>
            <a:spLocks noGrp="1" noRot="1" noChangeArrowheads="1"/>
          </p:cNvSpPr>
          <p:nvPr>
            <p:ph idx="4294967295"/>
          </p:nvPr>
        </p:nvSpPr>
        <p:spPr>
          <a:xfrm>
            <a:off x="570321" y="1384169"/>
            <a:ext cx="7318375" cy="4422775"/>
          </a:xfrm>
          <a:prstGeom prst="rect">
            <a:avLst/>
          </a:prstGeom>
        </p:spPr>
        <p:txBody>
          <a:bodyPr lIns="90488" tIns="44450" rIns="90488" bIns="44450"/>
          <a:lstStyle/>
          <a:p>
            <a:r>
              <a:rPr lang="en-US" altLang="zh-CN" sz="2400" dirty="0" smtClean="0">
                <a:ea typeface="宋体" pitchFamily="2" charset="-122"/>
              </a:rPr>
              <a:t>Affiliation Networks</a:t>
            </a:r>
          </a:p>
          <a:p>
            <a:endParaRPr lang="en-US" altLang="zh-CN" sz="2400" dirty="0" smtClean="0">
              <a:ea typeface="宋体" pitchFamily="2" charset="-122"/>
            </a:endParaRPr>
          </a:p>
          <a:p>
            <a:r>
              <a:rPr lang="en-US" altLang="zh-CN" sz="2400" dirty="0" smtClean="0">
                <a:ea typeface="宋体" pitchFamily="2" charset="-122"/>
              </a:rPr>
              <a:t>Representing Affiliation Networks</a:t>
            </a:r>
          </a:p>
          <a:p>
            <a:endParaRPr lang="en-US" altLang="zh-CN" sz="2400" dirty="0" smtClean="0">
              <a:ea typeface="宋体" pitchFamily="2" charset="-122"/>
            </a:endParaRPr>
          </a:p>
          <a:p>
            <a:r>
              <a:rPr lang="en-US" altLang="zh-CN" sz="2400" dirty="0" smtClean="0">
                <a:ea typeface="宋体" pitchFamily="2" charset="-122"/>
              </a:rPr>
              <a:t>One-mode Networks</a:t>
            </a:r>
          </a:p>
          <a:p>
            <a:endParaRPr lang="en-US" altLang="zh-CN" sz="2400" dirty="0" smtClean="0">
              <a:ea typeface="宋体" pitchFamily="2" charset="-122"/>
            </a:endParaRPr>
          </a:p>
          <a:p>
            <a:r>
              <a:rPr lang="en-US" altLang="zh-CN" sz="2400" dirty="0" smtClean="0">
                <a:ea typeface="宋体" pitchFamily="2" charset="-122"/>
              </a:rPr>
              <a:t>Properties of Affiliation Networks</a:t>
            </a:r>
          </a:p>
          <a:p>
            <a:endParaRPr lang="en-US" altLang="zh-CN" sz="2400" dirty="0" smtClean="0">
              <a:ea typeface="宋体" pitchFamily="2" charset="-122"/>
            </a:endParaRPr>
          </a:p>
          <a:p>
            <a:endParaRPr lang="en-US" altLang="zh-CN" sz="2400" dirty="0" smtClean="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17</a:t>
            </a:fld>
            <a:endParaRPr lang="en-US"/>
          </a:p>
        </p:txBody>
      </p:sp>
    </p:spTree>
    <p:extLst>
      <p:ext uri="{BB962C8B-B14F-4D97-AF65-F5344CB8AC3E}">
        <p14:creationId xmlns:p14="http://schemas.microsoft.com/office/powerpoint/2010/main" val="411990788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rrowheads="1"/>
          </p:cNvSpPr>
          <p:nvPr>
            <p:ph type="title" idx="4294967295"/>
          </p:nvPr>
        </p:nvSpPr>
        <p:spPr>
          <a:xfrm>
            <a:off x="415925" y="152400"/>
            <a:ext cx="8359775" cy="533400"/>
          </a:xfrm>
          <a:prstGeom prst="rect">
            <a:avLst/>
          </a:prstGeom>
        </p:spPr>
        <p:txBody>
          <a:bodyPr lIns="90488" tIns="44450" rIns="90488" bIns="44450" anchor="b"/>
          <a:lstStyle/>
          <a:p>
            <a:pPr marL="4763" algn="l"/>
            <a:r>
              <a:rPr lang="en-US" altLang="zh-CN" sz="2800" b="1" dirty="0" smtClean="0">
                <a:ea typeface="宋体" pitchFamily="2" charset="-122"/>
              </a:rPr>
              <a:t>Affiliation Networks</a:t>
            </a:r>
            <a:endParaRPr lang="zh-CN" altLang="en-US" sz="2800" b="1" dirty="0" smtClean="0">
              <a:ea typeface="宋体" pitchFamily="2" charset="-122"/>
            </a:endParaRPr>
          </a:p>
        </p:txBody>
      </p:sp>
      <p:sp>
        <p:nvSpPr>
          <p:cNvPr id="30724" name="Rectangle 3"/>
          <p:cNvSpPr>
            <a:spLocks noGrp="1" noRot="1" noChangeArrowheads="1"/>
          </p:cNvSpPr>
          <p:nvPr>
            <p:ph idx="4294967295"/>
          </p:nvPr>
        </p:nvSpPr>
        <p:spPr>
          <a:xfrm>
            <a:off x="457200" y="1422661"/>
            <a:ext cx="8359775" cy="4114800"/>
          </a:xfrm>
          <a:prstGeom prst="rect">
            <a:avLst/>
          </a:prstGeom>
        </p:spPr>
        <p:txBody>
          <a:bodyPr lIns="90488" tIns="44450" rIns="90488" bIns="44450"/>
          <a:lstStyle/>
          <a:p>
            <a:pPr>
              <a:lnSpc>
                <a:spcPct val="90000"/>
              </a:lnSpc>
            </a:pPr>
            <a:r>
              <a:rPr lang="en-US" altLang="zh-CN" sz="2400" dirty="0" smtClean="0">
                <a:ea typeface="宋体" pitchFamily="2" charset="-122"/>
              </a:rPr>
              <a:t>Affiliation networks are two-mode networks</a:t>
            </a:r>
          </a:p>
          <a:p>
            <a:pPr>
              <a:lnSpc>
                <a:spcPct val="90000"/>
              </a:lnSpc>
            </a:pPr>
            <a:endParaRPr lang="en-US" altLang="zh-CN" sz="2400" dirty="0" smtClean="0">
              <a:ea typeface="宋体" pitchFamily="2" charset="-122"/>
            </a:endParaRPr>
          </a:p>
          <a:p>
            <a:pPr>
              <a:lnSpc>
                <a:spcPct val="90000"/>
              </a:lnSpc>
            </a:pPr>
            <a:r>
              <a:rPr lang="en-US" altLang="zh-CN" sz="2400" dirty="0" smtClean="0">
                <a:ea typeface="宋体" pitchFamily="2" charset="-122"/>
              </a:rPr>
              <a:t>Affiliation networks consist of subsets of actors, rather than simply pairs of actors</a:t>
            </a:r>
          </a:p>
          <a:p>
            <a:pPr>
              <a:lnSpc>
                <a:spcPct val="90000"/>
              </a:lnSpc>
            </a:pPr>
            <a:endParaRPr lang="en-US" altLang="zh-CN" sz="2400" dirty="0" smtClean="0">
              <a:ea typeface="宋体" pitchFamily="2" charset="-122"/>
            </a:endParaRPr>
          </a:p>
          <a:p>
            <a:pPr>
              <a:lnSpc>
                <a:spcPct val="90000"/>
              </a:lnSpc>
            </a:pPr>
            <a:r>
              <a:rPr lang="en-US" altLang="zh-CN" sz="2400" dirty="0" smtClean="0">
                <a:ea typeface="宋体" pitchFamily="2" charset="-122"/>
              </a:rPr>
              <a:t>Connections among members of one of the modes are based on linkages established through the second mode</a:t>
            </a:r>
          </a:p>
          <a:p>
            <a:pPr>
              <a:lnSpc>
                <a:spcPct val="90000"/>
              </a:lnSpc>
            </a:pPr>
            <a:endParaRPr lang="en-US" altLang="zh-CN" sz="2400" dirty="0" smtClean="0">
              <a:ea typeface="宋体" pitchFamily="2" charset="-122"/>
            </a:endParaRPr>
          </a:p>
          <a:p>
            <a:pPr>
              <a:lnSpc>
                <a:spcPct val="90000"/>
              </a:lnSpc>
            </a:pPr>
            <a:r>
              <a:rPr lang="en-US" altLang="zh-CN" sz="2400" dirty="0" smtClean="0">
                <a:ea typeface="宋体" pitchFamily="2" charset="-122"/>
              </a:rPr>
              <a:t>Affiliation networks allow one to study the dual perspectives of the actors and the events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18</a:t>
            </a:fld>
            <a:endParaRPr lang="en-US"/>
          </a:p>
        </p:txBody>
      </p:sp>
    </p:spTree>
    <p:extLst>
      <p:ext uri="{BB962C8B-B14F-4D97-AF65-F5344CB8AC3E}">
        <p14:creationId xmlns:p14="http://schemas.microsoft.com/office/powerpoint/2010/main" val="11520105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rrowheads="1"/>
          </p:cNvSpPr>
          <p:nvPr>
            <p:ph type="title" idx="4294967295"/>
          </p:nvPr>
        </p:nvSpPr>
        <p:spPr>
          <a:xfrm>
            <a:off x="502763" y="205033"/>
            <a:ext cx="8540750" cy="520831"/>
          </a:xfrm>
          <a:prstGeom prst="rect">
            <a:avLst/>
          </a:prstGeom>
        </p:spPr>
        <p:txBody>
          <a:bodyPr lIns="90488" tIns="44450" rIns="90488" bIns="44450" anchor="b"/>
          <a:lstStyle/>
          <a:p>
            <a:pPr marL="4763" algn="l"/>
            <a:r>
              <a:rPr lang="en-US" altLang="zh-CN" sz="2800" b="1" dirty="0" smtClean="0">
                <a:ea typeface="宋体" pitchFamily="2" charset="-122"/>
              </a:rPr>
              <a:t>Representing Affiliation Networks</a:t>
            </a:r>
            <a:endParaRPr lang="zh-CN" altLang="en-US" sz="2800" b="1" dirty="0" smtClean="0">
              <a:ea typeface="宋体" pitchFamily="2" charset="-122"/>
            </a:endParaRPr>
          </a:p>
        </p:txBody>
      </p:sp>
      <p:sp>
        <p:nvSpPr>
          <p:cNvPr id="31748" name="Rectangle 3"/>
          <p:cNvSpPr>
            <a:spLocks noGrp="1" noRot="1" noChangeArrowheads="1"/>
          </p:cNvSpPr>
          <p:nvPr>
            <p:ph type="body" sz="half" idx="4294967295"/>
          </p:nvPr>
        </p:nvSpPr>
        <p:spPr>
          <a:xfrm>
            <a:off x="304800" y="1371600"/>
            <a:ext cx="4194175" cy="4498975"/>
          </a:xfrm>
          <a:prstGeom prst="rect">
            <a:avLst/>
          </a:prstGeom>
        </p:spPr>
        <p:txBody>
          <a:bodyPr lIns="90488" tIns="44450" rIns="90488" bIns="44450"/>
          <a:lstStyle/>
          <a:p>
            <a:r>
              <a:rPr lang="en-US" altLang="zh-CN" sz="2400" dirty="0" smtClean="0">
                <a:ea typeface="宋体" pitchFamily="2" charset="-122"/>
              </a:rPr>
              <a:t>Affiliation matrix A={</a:t>
            </a:r>
            <a:r>
              <a:rPr lang="en-US" altLang="zh-CN" sz="2400" dirty="0" err="1" smtClean="0">
                <a:ea typeface="宋体" pitchFamily="2" charset="-122"/>
              </a:rPr>
              <a:t>a</a:t>
            </a:r>
            <a:r>
              <a:rPr lang="en-US" altLang="zh-CN" sz="2400" baseline="-25000" dirty="0" err="1" smtClean="0">
                <a:ea typeface="宋体" pitchFamily="2" charset="-122"/>
              </a:rPr>
              <a:t>ij</a:t>
            </a:r>
            <a:r>
              <a:rPr lang="en-US" altLang="zh-CN" sz="2400" dirty="0" smtClean="0">
                <a:ea typeface="宋体" pitchFamily="2" charset="-122"/>
              </a:rPr>
              <a:t>}</a:t>
            </a:r>
          </a:p>
          <a:p>
            <a:pPr>
              <a:buFont typeface="Wingdings" pitchFamily="2" charset="2"/>
              <a:buNone/>
            </a:pPr>
            <a:endParaRPr lang="en-US" altLang="zh-CN" sz="2400" dirty="0" smtClean="0">
              <a:ea typeface="宋体" pitchFamily="2" charset="-122"/>
            </a:endParaRPr>
          </a:p>
        </p:txBody>
      </p:sp>
      <p:graphicFrame>
        <p:nvGraphicFramePr>
          <p:cNvPr id="79983" name="Group 111"/>
          <p:cNvGraphicFramePr>
            <a:graphicFrameLocks noGrp="1"/>
          </p:cNvGraphicFramePr>
          <p:nvPr>
            <p:ph sz="half" idx="4294967295"/>
          </p:nvPr>
        </p:nvGraphicFramePr>
        <p:xfrm>
          <a:off x="1295400" y="2209800"/>
          <a:ext cx="6135688" cy="3575052"/>
        </p:xfrm>
        <a:graphic>
          <a:graphicData uri="http://schemas.openxmlformats.org/drawingml/2006/table">
            <a:tbl>
              <a:tblPr/>
              <a:tblGrid>
                <a:gridCol w="1535113"/>
                <a:gridCol w="1533525"/>
                <a:gridCol w="1535112"/>
                <a:gridCol w="1531938"/>
              </a:tblGrid>
              <a:tr h="534988">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endParaRPr kumimoji="0" lang="en-US" altLang="zh-CN" sz="2000" b="0" i="0" u="none" strike="noStrike" cap="none" normalizeH="0" baseline="0" smtClean="0">
                        <a:ln>
                          <a:noFill/>
                        </a:ln>
                        <a:solidFill>
                          <a:srgbClr val="0000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Party1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Party2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Party3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Allison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Eliot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Keith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Ross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Sarah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19</a:t>
            </a:fld>
            <a:endParaRPr lang="en-US"/>
          </a:p>
        </p:txBody>
      </p:sp>
    </p:spTree>
    <p:extLst>
      <p:ext uri="{BB962C8B-B14F-4D97-AF65-F5344CB8AC3E}">
        <p14:creationId xmlns:p14="http://schemas.microsoft.com/office/powerpoint/2010/main" val="17177367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rrowheads="1"/>
          </p:cNvSpPr>
          <p:nvPr>
            <p:ph type="title" idx="4294967295"/>
          </p:nvPr>
        </p:nvSpPr>
        <p:spPr>
          <a:xfrm>
            <a:off x="415925" y="152400"/>
            <a:ext cx="8359775" cy="609600"/>
          </a:xfrm>
          <a:prstGeom prst="rect">
            <a:avLst/>
          </a:prstGeom>
        </p:spPr>
        <p:txBody>
          <a:bodyPr lIns="90488" tIns="44450" rIns="90488" bIns="44450" anchor="b"/>
          <a:lstStyle/>
          <a:p>
            <a:pPr marL="4763" algn="l"/>
            <a:r>
              <a:rPr lang="en-US" altLang="zh-CN" sz="2800" b="1" dirty="0" smtClean="0">
                <a:ea typeface="宋体" pitchFamily="2" charset="-122"/>
              </a:rPr>
              <a:t>Cohesive Subgroups</a:t>
            </a:r>
          </a:p>
        </p:txBody>
      </p:sp>
      <p:sp>
        <p:nvSpPr>
          <p:cNvPr id="14340" name="Rectangle 3"/>
          <p:cNvSpPr>
            <a:spLocks noGrp="1" noRot="1" noChangeArrowheads="1"/>
          </p:cNvSpPr>
          <p:nvPr>
            <p:ph idx="4294967295"/>
          </p:nvPr>
        </p:nvSpPr>
        <p:spPr>
          <a:xfrm>
            <a:off x="381000" y="1524000"/>
            <a:ext cx="8359775" cy="4114800"/>
          </a:xfrm>
          <a:prstGeom prst="rect">
            <a:avLst/>
          </a:prstGeom>
        </p:spPr>
        <p:txBody>
          <a:bodyPr lIns="90488" tIns="44450" rIns="90488" bIns="44450"/>
          <a:lstStyle/>
          <a:p>
            <a:pPr>
              <a:lnSpc>
                <a:spcPct val="100000"/>
              </a:lnSpc>
            </a:pPr>
            <a:r>
              <a:rPr lang="en-US" altLang="zh-CN" sz="2000" dirty="0" smtClean="0">
                <a:ea typeface="宋体" pitchFamily="2" charset="-122"/>
              </a:rPr>
              <a:t>Background</a:t>
            </a:r>
          </a:p>
          <a:p>
            <a:pPr>
              <a:lnSpc>
                <a:spcPct val="100000"/>
              </a:lnSpc>
            </a:pPr>
            <a:r>
              <a:rPr lang="en-US" altLang="zh-CN" sz="2000" dirty="0" smtClean="0">
                <a:ea typeface="宋体" pitchFamily="2" charset="-122"/>
              </a:rPr>
              <a:t>Subgroups Based on Complete Mutuality</a:t>
            </a:r>
          </a:p>
          <a:p>
            <a:pPr>
              <a:lnSpc>
                <a:spcPct val="100000"/>
              </a:lnSpc>
            </a:pPr>
            <a:r>
              <a:rPr lang="en-US" altLang="zh-CN" sz="2000" dirty="0" smtClean="0">
                <a:ea typeface="宋体" pitchFamily="2" charset="-122"/>
              </a:rPr>
              <a:t>Subgroups Based on Reachability and Diameter</a:t>
            </a:r>
          </a:p>
          <a:p>
            <a:pPr>
              <a:lnSpc>
                <a:spcPct val="100000"/>
              </a:lnSpc>
            </a:pPr>
            <a:r>
              <a:rPr lang="en-US" altLang="zh-CN" sz="2000" dirty="0" smtClean="0">
                <a:ea typeface="宋体" pitchFamily="2" charset="-122"/>
              </a:rPr>
              <a:t>Subgroups Based on Nodal Degree</a:t>
            </a:r>
          </a:p>
          <a:p>
            <a:pPr>
              <a:lnSpc>
                <a:spcPct val="100000"/>
              </a:lnSpc>
            </a:pPr>
            <a:r>
              <a:rPr lang="en-US" altLang="zh-CN" sz="2000" dirty="0" smtClean="0">
                <a:ea typeface="宋体" pitchFamily="2" charset="-122"/>
              </a:rPr>
              <a:t>Comparing Within to Outside Subgroup Ties</a:t>
            </a:r>
          </a:p>
          <a:p>
            <a:pPr>
              <a:lnSpc>
                <a:spcPct val="100000"/>
              </a:lnSpc>
            </a:pPr>
            <a:r>
              <a:rPr lang="en-US" altLang="zh-CN" sz="2000" dirty="0" smtClean="0">
                <a:ea typeface="宋体" pitchFamily="2" charset="-122"/>
              </a:rPr>
              <a:t>Measures of Subgroup Cohesion</a:t>
            </a:r>
          </a:p>
          <a:p>
            <a:pPr>
              <a:lnSpc>
                <a:spcPct val="100000"/>
              </a:lnSpc>
            </a:pPr>
            <a:r>
              <a:rPr lang="en-US" altLang="zh-CN" sz="2000" dirty="0" smtClean="0">
                <a:ea typeface="宋体" pitchFamily="2" charset="-122"/>
              </a:rPr>
              <a:t>Directional Relations</a:t>
            </a:r>
          </a:p>
          <a:p>
            <a:pPr>
              <a:lnSpc>
                <a:spcPct val="100000"/>
              </a:lnSpc>
            </a:pPr>
            <a:r>
              <a:rPr lang="en-US" altLang="zh-CN" sz="2000" dirty="0" smtClean="0">
                <a:ea typeface="宋体" pitchFamily="2" charset="-122"/>
              </a:rPr>
              <a:t>Valued Relations</a:t>
            </a:r>
          </a:p>
          <a:p>
            <a:pPr>
              <a:lnSpc>
                <a:spcPct val="100000"/>
              </a:lnSpc>
            </a:pPr>
            <a:r>
              <a:rPr lang="en-US" altLang="zh-CN" sz="2000" dirty="0" smtClean="0">
                <a:ea typeface="宋体" pitchFamily="2" charset="-122"/>
              </a:rPr>
              <a:t>Interpretation of Cohesive Subgroups</a:t>
            </a:r>
          </a:p>
          <a:p>
            <a:pPr>
              <a:lnSpc>
                <a:spcPct val="100000"/>
              </a:lnSpc>
            </a:pPr>
            <a:r>
              <a:rPr lang="en-US" altLang="zh-CN" sz="2000" dirty="0" smtClean="0">
                <a:ea typeface="宋体" pitchFamily="2" charset="-122"/>
              </a:rPr>
              <a:t>Other Approaches for Valued Relations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2</a:t>
            </a:fld>
            <a:endParaRPr lang="en-US"/>
          </a:p>
        </p:txBody>
      </p:sp>
    </p:spTree>
    <p:extLst>
      <p:ext uri="{BB962C8B-B14F-4D97-AF65-F5344CB8AC3E}">
        <p14:creationId xmlns:p14="http://schemas.microsoft.com/office/powerpoint/2010/main" val="5574770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rrowheads="1"/>
          </p:cNvSpPr>
          <p:nvPr>
            <p:ph type="title" idx="4294967295"/>
          </p:nvPr>
        </p:nvSpPr>
        <p:spPr>
          <a:xfrm>
            <a:off x="598488" y="166540"/>
            <a:ext cx="7848600" cy="576263"/>
          </a:xfrm>
          <a:prstGeom prst="rect">
            <a:avLst/>
          </a:prstGeom>
        </p:spPr>
        <p:txBody>
          <a:bodyPr lIns="90488" tIns="44450" rIns="90488" bIns="44450" anchor="b"/>
          <a:lstStyle/>
          <a:p>
            <a:pPr marL="4763" algn="l"/>
            <a:r>
              <a:rPr lang="en-US" altLang="zh-CN" sz="2800" b="1" dirty="0" smtClean="0">
                <a:ea typeface="宋体" pitchFamily="2" charset="-122"/>
              </a:rPr>
              <a:t>Representing Affiliation Networks</a:t>
            </a:r>
            <a:endParaRPr lang="zh-CN" altLang="en-US" sz="2800" b="1" dirty="0" smtClean="0">
              <a:ea typeface="宋体" pitchFamily="2" charset="-122"/>
            </a:endParaRPr>
          </a:p>
        </p:txBody>
      </p:sp>
      <p:sp>
        <p:nvSpPr>
          <p:cNvPr id="32772" name="Rectangle 3"/>
          <p:cNvSpPr>
            <a:spLocks noGrp="1" noRot="1" noChangeArrowheads="1"/>
          </p:cNvSpPr>
          <p:nvPr>
            <p:ph idx="4294967295"/>
          </p:nvPr>
        </p:nvSpPr>
        <p:spPr>
          <a:xfrm>
            <a:off x="468312" y="1409700"/>
            <a:ext cx="7989888" cy="533400"/>
          </a:xfrm>
          <a:prstGeom prst="rect">
            <a:avLst/>
          </a:prstGeom>
        </p:spPr>
        <p:txBody>
          <a:bodyPr lIns="90488" tIns="44450" rIns="90488" bIns="44450"/>
          <a:lstStyle/>
          <a:p>
            <a:r>
              <a:rPr lang="en-US" altLang="zh-CN" sz="2400" dirty="0" smtClean="0">
                <a:ea typeface="宋体" pitchFamily="2" charset="-122"/>
              </a:rPr>
              <a:t>Bipartite Graph</a:t>
            </a:r>
          </a:p>
        </p:txBody>
      </p:sp>
      <p:sp>
        <p:nvSpPr>
          <p:cNvPr id="32773" name="Text Box 4"/>
          <p:cNvSpPr txBox="1">
            <a:spLocks noChangeArrowheads="1"/>
          </p:cNvSpPr>
          <p:nvPr/>
        </p:nvSpPr>
        <p:spPr bwMode="auto">
          <a:xfrm>
            <a:off x="2133600" y="2209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Allison</a:t>
            </a:r>
          </a:p>
        </p:txBody>
      </p:sp>
      <p:sp>
        <p:nvSpPr>
          <p:cNvPr id="32774" name="Text Box 5"/>
          <p:cNvSpPr txBox="1">
            <a:spLocks noChangeArrowheads="1"/>
          </p:cNvSpPr>
          <p:nvPr/>
        </p:nvSpPr>
        <p:spPr bwMode="auto">
          <a:xfrm>
            <a:off x="2133600" y="2819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Drew</a:t>
            </a:r>
          </a:p>
        </p:txBody>
      </p:sp>
      <p:sp>
        <p:nvSpPr>
          <p:cNvPr id="32775" name="Text Box 6"/>
          <p:cNvSpPr txBox="1">
            <a:spLocks noChangeArrowheads="1"/>
          </p:cNvSpPr>
          <p:nvPr/>
        </p:nvSpPr>
        <p:spPr bwMode="auto">
          <a:xfrm>
            <a:off x="2133600" y="34290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Eliot</a:t>
            </a:r>
          </a:p>
        </p:txBody>
      </p:sp>
      <p:sp>
        <p:nvSpPr>
          <p:cNvPr id="32776" name="Text Box 7"/>
          <p:cNvSpPr txBox="1">
            <a:spLocks noChangeArrowheads="1"/>
          </p:cNvSpPr>
          <p:nvPr/>
        </p:nvSpPr>
        <p:spPr bwMode="auto">
          <a:xfrm>
            <a:off x="2133600" y="4114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Keith</a:t>
            </a:r>
          </a:p>
        </p:txBody>
      </p:sp>
      <p:sp>
        <p:nvSpPr>
          <p:cNvPr id="32777" name="Text Box 8"/>
          <p:cNvSpPr txBox="1">
            <a:spLocks noChangeArrowheads="1"/>
          </p:cNvSpPr>
          <p:nvPr/>
        </p:nvSpPr>
        <p:spPr bwMode="auto">
          <a:xfrm>
            <a:off x="2133600" y="4800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Ross</a:t>
            </a:r>
          </a:p>
        </p:txBody>
      </p:sp>
      <p:sp>
        <p:nvSpPr>
          <p:cNvPr id="32778" name="Text Box 9"/>
          <p:cNvSpPr txBox="1">
            <a:spLocks noChangeArrowheads="1"/>
          </p:cNvSpPr>
          <p:nvPr/>
        </p:nvSpPr>
        <p:spPr bwMode="auto">
          <a:xfrm>
            <a:off x="5562600" y="4800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Party3</a:t>
            </a:r>
          </a:p>
        </p:txBody>
      </p:sp>
      <p:sp>
        <p:nvSpPr>
          <p:cNvPr id="32779" name="Text Box 10"/>
          <p:cNvSpPr txBox="1">
            <a:spLocks noChangeArrowheads="1"/>
          </p:cNvSpPr>
          <p:nvPr/>
        </p:nvSpPr>
        <p:spPr bwMode="auto">
          <a:xfrm>
            <a:off x="5562600" y="38100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Party2</a:t>
            </a:r>
          </a:p>
        </p:txBody>
      </p:sp>
      <p:sp>
        <p:nvSpPr>
          <p:cNvPr id="32780" name="Text Box 11"/>
          <p:cNvSpPr txBox="1">
            <a:spLocks noChangeArrowheads="1"/>
          </p:cNvSpPr>
          <p:nvPr/>
        </p:nvSpPr>
        <p:spPr bwMode="auto">
          <a:xfrm>
            <a:off x="5562600" y="2819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Party1</a:t>
            </a:r>
          </a:p>
        </p:txBody>
      </p:sp>
      <p:sp>
        <p:nvSpPr>
          <p:cNvPr id="32781" name="Text Box 12"/>
          <p:cNvSpPr txBox="1">
            <a:spLocks noChangeArrowheads="1"/>
          </p:cNvSpPr>
          <p:nvPr/>
        </p:nvSpPr>
        <p:spPr bwMode="auto">
          <a:xfrm>
            <a:off x="2133600" y="5486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Sarah</a:t>
            </a:r>
          </a:p>
        </p:txBody>
      </p:sp>
      <p:sp>
        <p:nvSpPr>
          <p:cNvPr id="32782" name="Line 13"/>
          <p:cNvSpPr>
            <a:spLocks noChangeShapeType="1"/>
          </p:cNvSpPr>
          <p:nvPr/>
        </p:nvSpPr>
        <p:spPr bwMode="auto">
          <a:xfrm>
            <a:off x="2971800" y="2438400"/>
            <a:ext cx="2514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4"/>
          <p:cNvSpPr>
            <a:spLocks noChangeShapeType="1"/>
          </p:cNvSpPr>
          <p:nvPr/>
        </p:nvSpPr>
        <p:spPr bwMode="auto">
          <a:xfrm>
            <a:off x="2971800" y="2438400"/>
            <a:ext cx="259080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5"/>
          <p:cNvSpPr>
            <a:spLocks noChangeShapeType="1"/>
          </p:cNvSpPr>
          <p:nvPr/>
        </p:nvSpPr>
        <p:spPr bwMode="auto">
          <a:xfrm>
            <a:off x="2971800" y="3048000"/>
            <a:ext cx="2514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6"/>
          <p:cNvSpPr>
            <a:spLocks noChangeShapeType="1"/>
          </p:cNvSpPr>
          <p:nvPr/>
        </p:nvSpPr>
        <p:spPr bwMode="auto">
          <a:xfrm>
            <a:off x="2971800" y="3581400"/>
            <a:ext cx="2514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7"/>
          <p:cNvSpPr>
            <a:spLocks noChangeShapeType="1"/>
          </p:cNvSpPr>
          <p:nvPr/>
        </p:nvSpPr>
        <p:spPr bwMode="auto">
          <a:xfrm>
            <a:off x="2971800" y="3581400"/>
            <a:ext cx="2590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8"/>
          <p:cNvSpPr>
            <a:spLocks noChangeShapeType="1"/>
          </p:cNvSpPr>
          <p:nvPr/>
        </p:nvSpPr>
        <p:spPr bwMode="auto">
          <a:xfrm>
            <a:off x="2971800" y="4267200"/>
            <a:ext cx="2590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19"/>
          <p:cNvSpPr>
            <a:spLocks noChangeShapeType="1"/>
          </p:cNvSpPr>
          <p:nvPr/>
        </p:nvSpPr>
        <p:spPr bwMode="auto">
          <a:xfrm flipV="1">
            <a:off x="2971800" y="2971800"/>
            <a:ext cx="25146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20"/>
          <p:cNvSpPr>
            <a:spLocks noChangeShapeType="1"/>
          </p:cNvSpPr>
          <p:nvPr/>
        </p:nvSpPr>
        <p:spPr bwMode="auto">
          <a:xfrm flipV="1">
            <a:off x="2971800" y="3962400"/>
            <a:ext cx="2514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21"/>
          <p:cNvSpPr>
            <a:spLocks noChangeShapeType="1"/>
          </p:cNvSpPr>
          <p:nvPr/>
        </p:nvSpPr>
        <p:spPr bwMode="auto">
          <a:xfrm>
            <a:off x="2971800" y="4953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Line 22"/>
          <p:cNvSpPr>
            <a:spLocks noChangeShapeType="1"/>
          </p:cNvSpPr>
          <p:nvPr/>
        </p:nvSpPr>
        <p:spPr bwMode="auto">
          <a:xfrm flipV="1">
            <a:off x="2971800" y="2971800"/>
            <a:ext cx="251460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23"/>
          <p:cNvSpPr>
            <a:spLocks noChangeShapeType="1"/>
          </p:cNvSpPr>
          <p:nvPr/>
        </p:nvSpPr>
        <p:spPr bwMode="auto">
          <a:xfrm flipV="1">
            <a:off x="2971800" y="3962400"/>
            <a:ext cx="2514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C2FFFFA8-C424-3D40-8C75-649CC0B3824F}" type="slidenum">
              <a:rPr lang="en-US" smtClean="0"/>
              <a:pPr/>
              <a:t>20</a:t>
            </a:fld>
            <a:endParaRPr lang="en-US"/>
          </a:p>
        </p:txBody>
      </p:sp>
    </p:spTree>
    <p:extLst>
      <p:ext uri="{BB962C8B-B14F-4D97-AF65-F5344CB8AC3E}">
        <p14:creationId xmlns:p14="http://schemas.microsoft.com/office/powerpoint/2010/main" val="177733963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rrowheads="1"/>
          </p:cNvSpPr>
          <p:nvPr>
            <p:ph type="title" idx="4294967295"/>
          </p:nvPr>
        </p:nvSpPr>
        <p:spPr>
          <a:xfrm>
            <a:off x="419100" y="185394"/>
            <a:ext cx="7848600" cy="576263"/>
          </a:xfrm>
          <a:prstGeom prst="rect">
            <a:avLst/>
          </a:prstGeom>
        </p:spPr>
        <p:txBody>
          <a:bodyPr lIns="90488" tIns="44450" rIns="90488" bIns="44450" anchor="b"/>
          <a:lstStyle/>
          <a:p>
            <a:pPr marL="4763" algn="l"/>
            <a:r>
              <a:rPr lang="en-US" altLang="zh-CN" sz="2800" b="1" dirty="0" smtClean="0">
                <a:ea typeface="宋体" pitchFamily="2" charset="-122"/>
              </a:rPr>
              <a:t>Representing Affiliation Networks</a:t>
            </a:r>
            <a:endParaRPr lang="zh-CN" altLang="en-US" sz="2800" b="1" dirty="0" smtClean="0">
              <a:ea typeface="宋体" pitchFamily="2" charset="-122"/>
            </a:endParaRPr>
          </a:p>
        </p:txBody>
      </p:sp>
      <p:sp>
        <p:nvSpPr>
          <p:cNvPr id="33796" name="Rectangle 3"/>
          <p:cNvSpPr>
            <a:spLocks noGrp="1" noRot="1" noChangeArrowheads="1"/>
          </p:cNvSpPr>
          <p:nvPr>
            <p:ph idx="4294967295"/>
          </p:nvPr>
        </p:nvSpPr>
        <p:spPr>
          <a:xfrm>
            <a:off x="381000" y="1600200"/>
            <a:ext cx="8382000" cy="4724400"/>
          </a:xfrm>
          <a:prstGeom prst="rect">
            <a:avLst/>
          </a:prstGeom>
        </p:spPr>
        <p:txBody>
          <a:bodyPr lIns="90488" tIns="44450" rIns="90488" bIns="44450"/>
          <a:lstStyle/>
          <a:p>
            <a:r>
              <a:rPr lang="en-US" altLang="zh-CN" sz="2400" dirty="0" err="1" smtClean="0">
                <a:ea typeface="宋体" pitchFamily="2" charset="-122"/>
              </a:rPr>
              <a:t>Hypergraph</a:t>
            </a:r>
            <a:r>
              <a:rPr lang="en-US" altLang="zh-CN" sz="2400" dirty="0" smtClean="0">
                <a:ea typeface="宋体" pitchFamily="2" charset="-122"/>
              </a:rPr>
              <a:t> &amp; Dual </a:t>
            </a:r>
            <a:r>
              <a:rPr lang="en-US" altLang="zh-CN" sz="2400" dirty="0" err="1" smtClean="0">
                <a:ea typeface="宋体" pitchFamily="2" charset="-122"/>
              </a:rPr>
              <a:t>Hypergraph</a:t>
            </a:r>
            <a:endParaRPr lang="en-US" altLang="zh-CN" sz="2400" dirty="0" smtClean="0">
              <a:ea typeface="宋体" pitchFamily="2" charset="-122"/>
            </a:endParaRPr>
          </a:p>
          <a:p>
            <a:pPr>
              <a:buFont typeface="Wingdings" pitchFamily="2" charset="2"/>
              <a:buNone/>
            </a:pPr>
            <a:endParaRPr lang="en-US" altLang="zh-CN" dirty="0" smtClean="0">
              <a:ea typeface="宋体" pitchFamily="2" charset="-122"/>
            </a:endParaRPr>
          </a:p>
          <a:p>
            <a:pPr>
              <a:buFont typeface="Wingdings" pitchFamily="2" charset="2"/>
              <a:buNone/>
            </a:pPr>
            <a:endParaRPr lang="en-US" altLang="zh-CN" dirty="0" smtClean="0">
              <a:ea typeface="宋体" pitchFamily="2" charset="-122"/>
            </a:endParaRPr>
          </a:p>
        </p:txBody>
      </p:sp>
      <p:sp>
        <p:nvSpPr>
          <p:cNvPr id="33797" name="Text Box 4"/>
          <p:cNvSpPr txBox="1">
            <a:spLocks noChangeArrowheads="1"/>
          </p:cNvSpPr>
          <p:nvPr/>
        </p:nvSpPr>
        <p:spPr bwMode="auto">
          <a:xfrm>
            <a:off x="1143000" y="5791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Hypergraph H(N,M)</a:t>
            </a:r>
          </a:p>
        </p:txBody>
      </p:sp>
      <p:sp>
        <p:nvSpPr>
          <p:cNvPr id="33798" name="Text Box 5"/>
          <p:cNvSpPr txBox="1">
            <a:spLocks noChangeArrowheads="1"/>
          </p:cNvSpPr>
          <p:nvPr/>
        </p:nvSpPr>
        <p:spPr bwMode="auto">
          <a:xfrm>
            <a:off x="3810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Party1</a:t>
            </a:r>
          </a:p>
        </p:txBody>
      </p:sp>
      <p:sp>
        <p:nvSpPr>
          <p:cNvPr id="33799" name="Text Box 6"/>
          <p:cNvSpPr txBox="1">
            <a:spLocks noChangeArrowheads="1"/>
          </p:cNvSpPr>
          <p:nvPr/>
        </p:nvSpPr>
        <p:spPr bwMode="auto">
          <a:xfrm>
            <a:off x="3200400" y="3352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Party2</a:t>
            </a:r>
          </a:p>
        </p:txBody>
      </p:sp>
      <p:sp>
        <p:nvSpPr>
          <p:cNvPr id="33800" name="Text Box 7"/>
          <p:cNvSpPr txBox="1">
            <a:spLocks noChangeArrowheads="1"/>
          </p:cNvSpPr>
          <p:nvPr/>
        </p:nvSpPr>
        <p:spPr bwMode="auto">
          <a:xfrm>
            <a:off x="15240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Sarah</a:t>
            </a:r>
          </a:p>
        </p:txBody>
      </p:sp>
      <p:sp>
        <p:nvSpPr>
          <p:cNvPr id="33801" name="Text Box 8"/>
          <p:cNvSpPr txBox="1">
            <a:spLocks noChangeArrowheads="1"/>
          </p:cNvSpPr>
          <p:nvPr/>
        </p:nvSpPr>
        <p:spPr bwMode="auto">
          <a:xfrm>
            <a:off x="1371600" y="3810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Ross</a:t>
            </a:r>
          </a:p>
        </p:txBody>
      </p:sp>
      <p:sp>
        <p:nvSpPr>
          <p:cNvPr id="33802" name="Text Box 9"/>
          <p:cNvSpPr txBox="1">
            <a:spLocks noChangeArrowheads="1"/>
          </p:cNvSpPr>
          <p:nvPr/>
        </p:nvSpPr>
        <p:spPr bwMode="auto">
          <a:xfrm>
            <a:off x="533400" y="4572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Allison</a:t>
            </a:r>
          </a:p>
        </p:txBody>
      </p:sp>
      <p:sp>
        <p:nvSpPr>
          <p:cNvPr id="33803" name="Text Box 10"/>
          <p:cNvSpPr txBox="1">
            <a:spLocks noChangeArrowheads="1"/>
          </p:cNvSpPr>
          <p:nvPr/>
        </p:nvSpPr>
        <p:spPr bwMode="auto">
          <a:xfrm>
            <a:off x="6781800" y="4648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Party3</a:t>
            </a:r>
          </a:p>
        </p:txBody>
      </p:sp>
      <p:sp>
        <p:nvSpPr>
          <p:cNvPr id="33804" name="Text Box 11"/>
          <p:cNvSpPr txBox="1">
            <a:spLocks noChangeArrowheads="1"/>
          </p:cNvSpPr>
          <p:nvPr/>
        </p:nvSpPr>
        <p:spPr bwMode="auto">
          <a:xfrm>
            <a:off x="5029200" y="4648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Party1</a:t>
            </a:r>
          </a:p>
        </p:txBody>
      </p:sp>
      <p:sp>
        <p:nvSpPr>
          <p:cNvPr id="33805" name="Text Box 12"/>
          <p:cNvSpPr txBox="1">
            <a:spLocks noChangeArrowheads="1"/>
          </p:cNvSpPr>
          <p:nvPr/>
        </p:nvSpPr>
        <p:spPr bwMode="auto">
          <a:xfrm>
            <a:off x="2362200" y="2590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Drew</a:t>
            </a:r>
          </a:p>
        </p:txBody>
      </p:sp>
      <p:sp>
        <p:nvSpPr>
          <p:cNvPr id="33806" name="Text Box 13"/>
          <p:cNvSpPr txBox="1">
            <a:spLocks noChangeArrowheads="1"/>
          </p:cNvSpPr>
          <p:nvPr/>
        </p:nvSpPr>
        <p:spPr bwMode="auto">
          <a:xfrm>
            <a:off x="2286000" y="4419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Eliot</a:t>
            </a:r>
          </a:p>
        </p:txBody>
      </p:sp>
      <p:sp>
        <p:nvSpPr>
          <p:cNvPr id="33807" name="Text Box 14"/>
          <p:cNvSpPr txBox="1">
            <a:spLocks noChangeArrowheads="1"/>
          </p:cNvSpPr>
          <p:nvPr/>
        </p:nvSpPr>
        <p:spPr bwMode="auto">
          <a:xfrm>
            <a:off x="1524000" y="4953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Keith</a:t>
            </a:r>
          </a:p>
        </p:txBody>
      </p:sp>
      <p:sp>
        <p:nvSpPr>
          <p:cNvPr id="33808" name="Text Box 15"/>
          <p:cNvSpPr txBox="1">
            <a:spLocks noChangeArrowheads="1"/>
          </p:cNvSpPr>
          <p:nvPr/>
        </p:nvSpPr>
        <p:spPr bwMode="auto">
          <a:xfrm>
            <a:off x="59436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Party2</a:t>
            </a:r>
          </a:p>
        </p:txBody>
      </p:sp>
      <p:sp>
        <p:nvSpPr>
          <p:cNvPr id="33809" name="Text Box 16"/>
          <p:cNvSpPr txBox="1">
            <a:spLocks noChangeArrowheads="1"/>
          </p:cNvSpPr>
          <p:nvPr/>
        </p:nvSpPr>
        <p:spPr bwMode="auto">
          <a:xfrm>
            <a:off x="1676400" y="5410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Party3</a:t>
            </a:r>
          </a:p>
        </p:txBody>
      </p:sp>
      <p:sp>
        <p:nvSpPr>
          <p:cNvPr id="33810" name="Freeform 17"/>
          <p:cNvSpPr>
            <a:spLocks/>
          </p:cNvSpPr>
          <p:nvPr/>
        </p:nvSpPr>
        <p:spPr bwMode="auto">
          <a:xfrm>
            <a:off x="438150" y="2687638"/>
            <a:ext cx="2057400" cy="2362200"/>
          </a:xfrm>
          <a:custGeom>
            <a:avLst/>
            <a:gdLst>
              <a:gd name="T0" fmla="*/ 1038225 w 1296"/>
              <a:gd name="T1" fmla="*/ 98425 h 1488"/>
              <a:gd name="T2" fmla="*/ 1025525 w 1296"/>
              <a:gd name="T3" fmla="*/ 449263 h 1488"/>
              <a:gd name="T4" fmla="*/ 982663 w 1296"/>
              <a:gd name="T5" fmla="*/ 604838 h 1488"/>
              <a:gd name="T6" fmla="*/ 968375 w 1296"/>
              <a:gd name="T7" fmla="*/ 955675 h 1488"/>
              <a:gd name="T8" fmla="*/ 884238 w 1296"/>
              <a:gd name="T9" fmla="*/ 984250 h 1488"/>
              <a:gd name="T10" fmla="*/ 715963 w 1296"/>
              <a:gd name="T11" fmla="*/ 1111250 h 1488"/>
              <a:gd name="T12" fmla="*/ 560388 w 1296"/>
              <a:gd name="T13" fmla="*/ 1279525 h 1488"/>
              <a:gd name="T14" fmla="*/ 420688 w 1296"/>
              <a:gd name="T15" fmla="*/ 1433513 h 1488"/>
              <a:gd name="T16" fmla="*/ 166688 w 1296"/>
              <a:gd name="T17" fmla="*/ 1630363 h 1488"/>
              <a:gd name="T18" fmla="*/ 53975 w 1296"/>
              <a:gd name="T19" fmla="*/ 1757363 h 1488"/>
              <a:gd name="T20" fmla="*/ 123825 w 1296"/>
              <a:gd name="T21" fmla="*/ 2165350 h 1488"/>
              <a:gd name="T22" fmla="*/ 222250 w 1296"/>
              <a:gd name="T23" fmla="*/ 2278063 h 1488"/>
              <a:gd name="T24" fmla="*/ 392113 w 1296"/>
              <a:gd name="T25" fmla="*/ 2362200 h 1488"/>
              <a:gd name="T26" fmla="*/ 814388 w 1296"/>
              <a:gd name="T27" fmla="*/ 2347913 h 1488"/>
              <a:gd name="T28" fmla="*/ 1038225 w 1296"/>
              <a:gd name="T29" fmla="*/ 2263775 h 1488"/>
              <a:gd name="T30" fmla="*/ 1109663 w 1296"/>
              <a:gd name="T31" fmla="*/ 2208213 h 1488"/>
              <a:gd name="T32" fmla="*/ 1136650 w 1296"/>
              <a:gd name="T33" fmla="*/ 2165350 h 1488"/>
              <a:gd name="T34" fmla="*/ 1150938 w 1296"/>
              <a:gd name="T35" fmla="*/ 2124075 h 1488"/>
              <a:gd name="T36" fmla="*/ 1277938 w 1296"/>
              <a:gd name="T37" fmla="*/ 2038350 h 1488"/>
              <a:gd name="T38" fmla="*/ 1320800 w 1296"/>
              <a:gd name="T39" fmla="*/ 1997075 h 1488"/>
              <a:gd name="T40" fmla="*/ 1446213 w 1296"/>
              <a:gd name="T41" fmla="*/ 1954213 h 1488"/>
              <a:gd name="T42" fmla="*/ 1573213 w 1296"/>
              <a:gd name="T43" fmla="*/ 1898650 h 1488"/>
              <a:gd name="T44" fmla="*/ 1657350 w 1296"/>
              <a:gd name="T45" fmla="*/ 1841500 h 1488"/>
              <a:gd name="T46" fmla="*/ 1784350 w 1296"/>
              <a:gd name="T47" fmla="*/ 1644650 h 1488"/>
              <a:gd name="T48" fmla="*/ 1812925 w 1296"/>
              <a:gd name="T49" fmla="*/ 1560513 h 1488"/>
              <a:gd name="T50" fmla="*/ 1882775 w 1296"/>
              <a:gd name="T51" fmla="*/ 1462088 h 1488"/>
              <a:gd name="T52" fmla="*/ 1981200 w 1296"/>
              <a:gd name="T53" fmla="*/ 1223963 h 1488"/>
              <a:gd name="T54" fmla="*/ 2051050 w 1296"/>
              <a:gd name="T55" fmla="*/ 1025525 h 1488"/>
              <a:gd name="T56" fmla="*/ 2038350 w 1296"/>
              <a:gd name="T57" fmla="*/ 519113 h 1488"/>
              <a:gd name="T58" fmla="*/ 1798638 w 1296"/>
              <a:gd name="T59" fmla="*/ 295275 h 1488"/>
              <a:gd name="T60" fmla="*/ 1657350 w 1296"/>
              <a:gd name="T61" fmla="*/ 153988 h 1488"/>
              <a:gd name="T62" fmla="*/ 1544638 w 1296"/>
              <a:gd name="T63" fmla="*/ 69850 h 1488"/>
              <a:gd name="T64" fmla="*/ 1419225 w 1296"/>
              <a:gd name="T65" fmla="*/ 0 h 1488"/>
              <a:gd name="T66" fmla="*/ 1081088 w 1296"/>
              <a:gd name="T67" fmla="*/ 12700 h 1488"/>
              <a:gd name="T68" fmla="*/ 1038225 w 1296"/>
              <a:gd name="T69" fmla="*/ 98425 h 14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96"/>
              <a:gd name="T106" fmla="*/ 0 h 1488"/>
              <a:gd name="T107" fmla="*/ 1296 w 1296"/>
              <a:gd name="T108" fmla="*/ 1488 h 14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96" h="1488">
                <a:moveTo>
                  <a:pt x="654" y="62"/>
                </a:moveTo>
                <a:cubicBezTo>
                  <a:pt x="651" y="136"/>
                  <a:pt x="651" y="209"/>
                  <a:pt x="646" y="283"/>
                </a:cubicBezTo>
                <a:cubicBezTo>
                  <a:pt x="644" y="317"/>
                  <a:pt x="619" y="381"/>
                  <a:pt x="619" y="381"/>
                </a:cubicBezTo>
                <a:cubicBezTo>
                  <a:pt x="616" y="455"/>
                  <a:pt x="629" y="531"/>
                  <a:pt x="610" y="602"/>
                </a:cubicBezTo>
                <a:cubicBezTo>
                  <a:pt x="605" y="620"/>
                  <a:pt x="557" y="620"/>
                  <a:pt x="557" y="620"/>
                </a:cubicBezTo>
                <a:cubicBezTo>
                  <a:pt x="523" y="653"/>
                  <a:pt x="482" y="662"/>
                  <a:pt x="451" y="700"/>
                </a:cubicBezTo>
                <a:cubicBezTo>
                  <a:pt x="420" y="737"/>
                  <a:pt x="387" y="772"/>
                  <a:pt x="353" y="806"/>
                </a:cubicBezTo>
                <a:cubicBezTo>
                  <a:pt x="321" y="838"/>
                  <a:pt x="304" y="878"/>
                  <a:pt x="265" y="903"/>
                </a:cubicBezTo>
                <a:cubicBezTo>
                  <a:pt x="228" y="958"/>
                  <a:pt x="165" y="998"/>
                  <a:pt x="105" y="1027"/>
                </a:cubicBezTo>
                <a:cubicBezTo>
                  <a:pt x="82" y="1058"/>
                  <a:pt x="56" y="1076"/>
                  <a:pt x="34" y="1107"/>
                </a:cubicBezTo>
                <a:cubicBezTo>
                  <a:pt x="0" y="1209"/>
                  <a:pt x="19" y="1289"/>
                  <a:pt x="78" y="1364"/>
                </a:cubicBezTo>
                <a:cubicBezTo>
                  <a:pt x="134" y="1436"/>
                  <a:pt x="89" y="1400"/>
                  <a:pt x="140" y="1435"/>
                </a:cubicBezTo>
                <a:cubicBezTo>
                  <a:pt x="168" y="1478"/>
                  <a:pt x="202" y="1477"/>
                  <a:pt x="247" y="1488"/>
                </a:cubicBezTo>
                <a:cubicBezTo>
                  <a:pt x="336" y="1485"/>
                  <a:pt x="424" y="1484"/>
                  <a:pt x="513" y="1479"/>
                </a:cubicBezTo>
                <a:cubicBezTo>
                  <a:pt x="565" y="1476"/>
                  <a:pt x="608" y="1442"/>
                  <a:pt x="654" y="1426"/>
                </a:cubicBezTo>
                <a:cubicBezTo>
                  <a:pt x="709" y="1346"/>
                  <a:pt x="633" y="1445"/>
                  <a:pt x="699" y="1391"/>
                </a:cubicBezTo>
                <a:cubicBezTo>
                  <a:pt x="707" y="1384"/>
                  <a:pt x="711" y="1374"/>
                  <a:pt x="716" y="1364"/>
                </a:cubicBezTo>
                <a:cubicBezTo>
                  <a:pt x="720" y="1356"/>
                  <a:pt x="718" y="1344"/>
                  <a:pt x="725" y="1338"/>
                </a:cubicBezTo>
                <a:cubicBezTo>
                  <a:pt x="748" y="1315"/>
                  <a:pt x="779" y="1302"/>
                  <a:pt x="805" y="1284"/>
                </a:cubicBezTo>
                <a:cubicBezTo>
                  <a:pt x="815" y="1277"/>
                  <a:pt x="821" y="1264"/>
                  <a:pt x="832" y="1258"/>
                </a:cubicBezTo>
                <a:cubicBezTo>
                  <a:pt x="856" y="1245"/>
                  <a:pt x="885" y="1240"/>
                  <a:pt x="911" y="1231"/>
                </a:cubicBezTo>
                <a:cubicBezTo>
                  <a:pt x="938" y="1222"/>
                  <a:pt x="966" y="1210"/>
                  <a:pt x="991" y="1196"/>
                </a:cubicBezTo>
                <a:cubicBezTo>
                  <a:pt x="1010" y="1185"/>
                  <a:pt x="1044" y="1160"/>
                  <a:pt x="1044" y="1160"/>
                </a:cubicBezTo>
                <a:cubicBezTo>
                  <a:pt x="1060" y="1114"/>
                  <a:pt x="1083" y="1064"/>
                  <a:pt x="1124" y="1036"/>
                </a:cubicBezTo>
                <a:cubicBezTo>
                  <a:pt x="1130" y="1018"/>
                  <a:pt x="1129" y="996"/>
                  <a:pt x="1142" y="983"/>
                </a:cubicBezTo>
                <a:cubicBezTo>
                  <a:pt x="1173" y="952"/>
                  <a:pt x="1168" y="963"/>
                  <a:pt x="1186" y="921"/>
                </a:cubicBezTo>
                <a:cubicBezTo>
                  <a:pt x="1209" y="869"/>
                  <a:pt x="1214" y="819"/>
                  <a:pt x="1248" y="771"/>
                </a:cubicBezTo>
                <a:cubicBezTo>
                  <a:pt x="1262" y="728"/>
                  <a:pt x="1273" y="687"/>
                  <a:pt x="1292" y="646"/>
                </a:cubicBezTo>
                <a:cubicBezTo>
                  <a:pt x="1289" y="540"/>
                  <a:pt x="1296" y="433"/>
                  <a:pt x="1284" y="327"/>
                </a:cubicBezTo>
                <a:cubicBezTo>
                  <a:pt x="1278" y="273"/>
                  <a:pt x="1174" y="206"/>
                  <a:pt x="1133" y="186"/>
                </a:cubicBezTo>
                <a:cubicBezTo>
                  <a:pt x="1112" y="154"/>
                  <a:pt x="1076" y="118"/>
                  <a:pt x="1044" y="97"/>
                </a:cubicBezTo>
                <a:cubicBezTo>
                  <a:pt x="1024" y="65"/>
                  <a:pt x="1009" y="56"/>
                  <a:pt x="973" y="44"/>
                </a:cubicBezTo>
                <a:cubicBezTo>
                  <a:pt x="912" y="3"/>
                  <a:pt x="940" y="14"/>
                  <a:pt x="894" y="0"/>
                </a:cubicBezTo>
                <a:cubicBezTo>
                  <a:pt x="823" y="3"/>
                  <a:pt x="752" y="0"/>
                  <a:pt x="681" y="8"/>
                </a:cubicBezTo>
                <a:cubicBezTo>
                  <a:pt x="655" y="11"/>
                  <a:pt x="623" y="46"/>
                  <a:pt x="654" y="6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1" name="Freeform 18"/>
          <p:cNvSpPr>
            <a:spLocks/>
          </p:cNvSpPr>
          <p:nvPr/>
        </p:nvSpPr>
        <p:spPr bwMode="auto">
          <a:xfrm>
            <a:off x="233363" y="3671888"/>
            <a:ext cx="3062287" cy="1689100"/>
          </a:xfrm>
          <a:custGeom>
            <a:avLst/>
            <a:gdLst>
              <a:gd name="T0" fmla="*/ 1511300 w 1929"/>
              <a:gd name="T1" fmla="*/ 14288 h 1064"/>
              <a:gd name="T2" fmla="*/ 1019175 w 1929"/>
              <a:gd name="T3" fmla="*/ 98425 h 1064"/>
              <a:gd name="T4" fmla="*/ 611187 w 1929"/>
              <a:gd name="T5" fmla="*/ 393700 h 1064"/>
              <a:gd name="T6" fmla="*/ 385762 w 1929"/>
              <a:gd name="T7" fmla="*/ 660400 h 1064"/>
              <a:gd name="T8" fmla="*/ 328612 w 1929"/>
              <a:gd name="T9" fmla="*/ 731838 h 1064"/>
              <a:gd name="T10" fmla="*/ 258762 w 1929"/>
              <a:gd name="T11" fmla="*/ 801688 h 1064"/>
              <a:gd name="T12" fmla="*/ 160337 w 1929"/>
              <a:gd name="T13" fmla="*/ 969963 h 1064"/>
              <a:gd name="T14" fmla="*/ 90487 w 1929"/>
              <a:gd name="T15" fmla="*/ 1111250 h 1064"/>
              <a:gd name="T16" fmla="*/ 61912 w 1929"/>
              <a:gd name="T17" fmla="*/ 1435100 h 1064"/>
              <a:gd name="T18" fmla="*/ 160337 w 1929"/>
              <a:gd name="T19" fmla="*/ 1504950 h 1064"/>
              <a:gd name="T20" fmla="*/ 554037 w 1929"/>
              <a:gd name="T21" fmla="*/ 1646238 h 1064"/>
              <a:gd name="T22" fmla="*/ 1581150 w 1929"/>
              <a:gd name="T23" fmla="*/ 1660525 h 1064"/>
              <a:gd name="T24" fmla="*/ 2608262 w 1929"/>
              <a:gd name="T25" fmla="*/ 1574800 h 1064"/>
              <a:gd name="T26" fmla="*/ 2917825 w 1929"/>
              <a:gd name="T27" fmla="*/ 1293813 h 1064"/>
              <a:gd name="T28" fmla="*/ 2932112 w 1929"/>
              <a:gd name="T29" fmla="*/ 1252538 h 1064"/>
              <a:gd name="T30" fmla="*/ 2960687 w 1929"/>
              <a:gd name="T31" fmla="*/ 1209675 h 1064"/>
              <a:gd name="T32" fmla="*/ 3059112 w 1929"/>
              <a:gd name="T33" fmla="*/ 914400 h 1064"/>
              <a:gd name="T34" fmla="*/ 3044825 w 1929"/>
              <a:gd name="T35" fmla="*/ 773113 h 1064"/>
              <a:gd name="T36" fmla="*/ 2874962 w 1929"/>
              <a:gd name="T37" fmla="*/ 590550 h 1064"/>
              <a:gd name="T38" fmla="*/ 2608262 w 1929"/>
              <a:gd name="T39" fmla="*/ 393700 h 1064"/>
              <a:gd name="T40" fmla="*/ 2439987 w 1929"/>
              <a:gd name="T41" fmla="*/ 252413 h 1064"/>
              <a:gd name="T42" fmla="*/ 1849437 w 1929"/>
              <a:gd name="T43" fmla="*/ 41275 h 1064"/>
              <a:gd name="T44" fmla="*/ 1511300 w 1929"/>
              <a:gd name="T45" fmla="*/ 14288 h 10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9"/>
              <a:gd name="T70" fmla="*/ 0 h 1064"/>
              <a:gd name="T71" fmla="*/ 1929 w 1929"/>
              <a:gd name="T72" fmla="*/ 1064 h 106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9" h="1064">
                <a:moveTo>
                  <a:pt x="952" y="9"/>
                </a:moveTo>
                <a:cubicBezTo>
                  <a:pt x="679" y="31"/>
                  <a:pt x="804" y="20"/>
                  <a:pt x="642" y="62"/>
                </a:cubicBezTo>
                <a:cubicBezTo>
                  <a:pt x="553" y="121"/>
                  <a:pt x="463" y="175"/>
                  <a:pt x="385" y="248"/>
                </a:cubicBezTo>
                <a:cubicBezTo>
                  <a:pt x="321" y="307"/>
                  <a:pt x="301" y="358"/>
                  <a:pt x="243" y="416"/>
                </a:cubicBezTo>
                <a:cubicBezTo>
                  <a:pt x="225" y="469"/>
                  <a:pt x="248" y="420"/>
                  <a:pt x="207" y="461"/>
                </a:cubicBezTo>
                <a:cubicBezTo>
                  <a:pt x="148" y="520"/>
                  <a:pt x="237" y="456"/>
                  <a:pt x="163" y="505"/>
                </a:cubicBezTo>
                <a:cubicBezTo>
                  <a:pt x="139" y="541"/>
                  <a:pt x="125" y="577"/>
                  <a:pt x="101" y="611"/>
                </a:cubicBezTo>
                <a:cubicBezTo>
                  <a:pt x="78" y="678"/>
                  <a:pt x="94" y="649"/>
                  <a:pt x="57" y="700"/>
                </a:cubicBezTo>
                <a:cubicBezTo>
                  <a:pt x="27" y="790"/>
                  <a:pt x="0" y="743"/>
                  <a:pt x="39" y="904"/>
                </a:cubicBezTo>
                <a:cubicBezTo>
                  <a:pt x="48" y="943"/>
                  <a:pt x="77" y="935"/>
                  <a:pt x="101" y="948"/>
                </a:cubicBezTo>
                <a:cubicBezTo>
                  <a:pt x="175" y="989"/>
                  <a:pt x="261" y="1035"/>
                  <a:pt x="349" y="1037"/>
                </a:cubicBezTo>
                <a:cubicBezTo>
                  <a:pt x="565" y="1043"/>
                  <a:pt x="780" y="1043"/>
                  <a:pt x="996" y="1046"/>
                </a:cubicBezTo>
                <a:cubicBezTo>
                  <a:pt x="1247" y="1041"/>
                  <a:pt x="1426" y="1064"/>
                  <a:pt x="1643" y="992"/>
                </a:cubicBezTo>
                <a:cubicBezTo>
                  <a:pt x="1710" y="928"/>
                  <a:pt x="1780" y="893"/>
                  <a:pt x="1838" y="815"/>
                </a:cubicBezTo>
                <a:cubicBezTo>
                  <a:pt x="1841" y="806"/>
                  <a:pt x="1843" y="797"/>
                  <a:pt x="1847" y="789"/>
                </a:cubicBezTo>
                <a:cubicBezTo>
                  <a:pt x="1852" y="779"/>
                  <a:pt x="1861" y="772"/>
                  <a:pt x="1865" y="762"/>
                </a:cubicBezTo>
                <a:cubicBezTo>
                  <a:pt x="1889" y="704"/>
                  <a:pt x="1891" y="628"/>
                  <a:pt x="1927" y="576"/>
                </a:cubicBezTo>
                <a:cubicBezTo>
                  <a:pt x="1924" y="546"/>
                  <a:pt x="1929" y="515"/>
                  <a:pt x="1918" y="487"/>
                </a:cubicBezTo>
                <a:cubicBezTo>
                  <a:pt x="1902" y="446"/>
                  <a:pt x="1856" y="387"/>
                  <a:pt x="1811" y="372"/>
                </a:cubicBezTo>
                <a:cubicBezTo>
                  <a:pt x="1775" y="335"/>
                  <a:pt x="1695" y="265"/>
                  <a:pt x="1643" y="248"/>
                </a:cubicBezTo>
                <a:cubicBezTo>
                  <a:pt x="1616" y="207"/>
                  <a:pt x="1573" y="190"/>
                  <a:pt x="1537" y="159"/>
                </a:cubicBezTo>
                <a:cubicBezTo>
                  <a:pt x="1435" y="71"/>
                  <a:pt x="1298" y="40"/>
                  <a:pt x="1165" y="26"/>
                </a:cubicBezTo>
                <a:cubicBezTo>
                  <a:pt x="1078" y="0"/>
                  <a:pt x="1147" y="18"/>
                  <a:pt x="952" y="9"/>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2" name="Freeform 19"/>
          <p:cNvSpPr>
            <a:spLocks/>
          </p:cNvSpPr>
          <p:nvPr/>
        </p:nvSpPr>
        <p:spPr bwMode="auto">
          <a:xfrm>
            <a:off x="1258888" y="2327275"/>
            <a:ext cx="1941512" cy="2473325"/>
          </a:xfrm>
          <a:custGeom>
            <a:avLst/>
            <a:gdLst>
              <a:gd name="T0" fmla="*/ 256989 w 1171"/>
              <a:gd name="T1" fmla="*/ 37598 h 1513"/>
              <a:gd name="T2" fmla="*/ 154194 w 1171"/>
              <a:gd name="T3" fmla="*/ 297518 h 1513"/>
              <a:gd name="T4" fmla="*/ 66320 w 1171"/>
              <a:gd name="T5" fmla="*/ 747065 h 1513"/>
              <a:gd name="T6" fmla="*/ 8290 w 1171"/>
              <a:gd name="T7" fmla="*/ 1095260 h 1513"/>
              <a:gd name="T8" fmla="*/ 36476 w 1171"/>
              <a:gd name="T9" fmla="*/ 1673949 h 1513"/>
              <a:gd name="T10" fmla="*/ 124350 w 1171"/>
              <a:gd name="T11" fmla="*/ 1847229 h 1513"/>
              <a:gd name="T12" fmla="*/ 550454 w 1171"/>
              <a:gd name="T13" fmla="*/ 2195423 h 1513"/>
              <a:gd name="T14" fmla="*/ 727860 w 1171"/>
              <a:gd name="T15" fmla="*/ 2267351 h 1513"/>
              <a:gd name="T16" fmla="*/ 1006403 w 1171"/>
              <a:gd name="T17" fmla="*/ 2340913 h 1513"/>
              <a:gd name="T18" fmla="*/ 1226916 w 1171"/>
              <a:gd name="T19" fmla="*/ 2412841 h 1513"/>
              <a:gd name="T20" fmla="*/ 1284946 w 1171"/>
              <a:gd name="T21" fmla="*/ 2427553 h 1513"/>
              <a:gd name="T22" fmla="*/ 1374478 w 1171"/>
              <a:gd name="T23" fmla="*/ 2456978 h 1513"/>
              <a:gd name="T24" fmla="*/ 1815504 w 1171"/>
              <a:gd name="T25" fmla="*/ 2398128 h 1513"/>
              <a:gd name="T26" fmla="*/ 1873534 w 1171"/>
              <a:gd name="T27" fmla="*/ 2239561 h 1513"/>
              <a:gd name="T28" fmla="*/ 1858612 w 1171"/>
              <a:gd name="T29" fmla="*/ 935057 h 1513"/>
              <a:gd name="T30" fmla="*/ 1697787 w 1171"/>
              <a:gd name="T31" fmla="*/ 255016 h 1513"/>
              <a:gd name="T32" fmla="*/ 1447430 w 1171"/>
              <a:gd name="T33" fmla="*/ 153663 h 1513"/>
              <a:gd name="T34" fmla="*/ 507346 w 1171"/>
              <a:gd name="T35" fmla="*/ 80101 h 1513"/>
              <a:gd name="T36" fmla="*/ 389629 w 1171"/>
              <a:gd name="T37" fmla="*/ 52311 h 1513"/>
              <a:gd name="T38" fmla="*/ 286833 w 1171"/>
              <a:gd name="T39" fmla="*/ 8174 h 1513"/>
              <a:gd name="T40" fmla="*/ 256989 w 1171"/>
              <a:gd name="T41" fmla="*/ 37598 h 15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1513"/>
              <a:gd name="T65" fmla="*/ 1171 w 1171"/>
              <a:gd name="T66" fmla="*/ 1513 h 15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1513">
                <a:moveTo>
                  <a:pt x="155" y="23"/>
                </a:moveTo>
                <a:cubicBezTo>
                  <a:pt x="135" y="80"/>
                  <a:pt x="130" y="134"/>
                  <a:pt x="93" y="182"/>
                </a:cubicBezTo>
                <a:cubicBezTo>
                  <a:pt x="84" y="279"/>
                  <a:pt x="64" y="363"/>
                  <a:pt x="40" y="457"/>
                </a:cubicBezTo>
                <a:cubicBezTo>
                  <a:pt x="34" y="536"/>
                  <a:pt x="27" y="597"/>
                  <a:pt x="5" y="670"/>
                </a:cubicBezTo>
                <a:cubicBezTo>
                  <a:pt x="9" y="788"/>
                  <a:pt x="0" y="908"/>
                  <a:pt x="22" y="1024"/>
                </a:cubicBezTo>
                <a:cubicBezTo>
                  <a:pt x="29" y="1059"/>
                  <a:pt x="58" y="1099"/>
                  <a:pt x="75" y="1130"/>
                </a:cubicBezTo>
                <a:cubicBezTo>
                  <a:pt x="133" y="1233"/>
                  <a:pt x="215" y="1313"/>
                  <a:pt x="332" y="1343"/>
                </a:cubicBezTo>
                <a:cubicBezTo>
                  <a:pt x="369" y="1368"/>
                  <a:pt x="395" y="1379"/>
                  <a:pt x="439" y="1387"/>
                </a:cubicBezTo>
                <a:cubicBezTo>
                  <a:pt x="493" y="1415"/>
                  <a:pt x="549" y="1417"/>
                  <a:pt x="607" y="1432"/>
                </a:cubicBezTo>
                <a:cubicBezTo>
                  <a:pt x="650" y="1473"/>
                  <a:pt x="685" y="1463"/>
                  <a:pt x="740" y="1476"/>
                </a:cubicBezTo>
                <a:cubicBezTo>
                  <a:pt x="752" y="1479"/>
                  <a:pt x="763" y="1482"/>
                  <a:pt x="775" y="1485"/>
                </a:cubicBezTo>
                <a:cubicBezTo>
                  <a:pt x="793" y="1491"/>
                  <a:pt x="829" y="1503"/>
                  <a:pt x="829" y="1503"/>
                </a:cubicBezTo>
                <a:cubicBezTo>
                  <a:pt x="951" y="1497"/>
                  <a:pt x="1004" y="1513"/>
                  <a:pt x="1095" y="1467"/>
                </a:cubicBezTo>
                <a:cubicBezTo>
                  <a:pt x="1117" y="1434"/>
                  <a:pt x="1122" y="1410"/>
                  <a:pt x="1130" y="1370"/>
                </a:cubicBezTo>
                <a:cubicBezTo>
                  <a:pt x="1127" y="1104"/>
                  <a:pt x="1121" y="838"/>
                  <a:pt x="1121" y="572"/>
                </a:cubicBezTo>
                <a:cubicBezTo>
                  <a:pt x="1121" y="459"/>
                  <a:pt x="1171" y="207"/>
                  <a:pt x="1024" y="156"/>
                </a:cubicBezTo>
                <a:cubicBezTo>
                  <a:pt x="978" y="110"/>
                  <a:pt x="932" y="110"/>
                  <a:pt x="873" y="94"/>
                </a:cubicBezTo>
                <a:cubicBezTo>
                  <a:pt x="665" y="38"/>
                  <a:pt x="602" y="55"/>
                  <a:pt x="306" y="49"/>
                </a:cubicBezTo>
                <a:cubicBezTo>
                  <a:pt x="290" y="46"/>
                  <a:pt x="253" y="40"/>
                  <a:pt x="235" y="32"/>
                </a:cubicBezTo>
                <a:cubicBezTo>
                  <a:pt x="214" y="23"/>
                  <a:pt x="195" y="0"/>
                  <a:pt x="173" y="5"/>
                </a:cubicBezTo>
                <a:cubicBezTo>
                  <a:pt x="165" y="7"/>
                  <a:pt x="161" y="17"/>
                  <a:pt x="155" y="23"/>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3" name="Text Box 20"/>
          <p:cNvSpPr txBox="1">
            <a:spLocks noChangeArrowheads="1"/>
          </p:cNvSpPr>
          <p:nvPr/>
        </p:nvSpPr>
        <p:spPr bwMode="auto">
          <a:xfrm>
            <a:off x="5029200" y="5791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Dual Hypergraph H*(M,N)</a:t>
            </a:r>
          </a:p>
        </p:txBody>
      </p:sp>
      <p:sp>
        <p:nvSpPr>
          <p:cNvPr id="33814" name="Text Box 21"/>
          <p:cNvSpPr txBox="1">
            <a:spLocks noChangeArrowheads="1"/>
          </p:cNvSpPr>
          <p:nvPr/>
        </p:nvSpPr>
        <p:spPr bwMode="auto">
          <a:xfrm>
            <a:off x="5791200" y="5410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Allison</a:t>
            </a:r>
          </a:p>
        </p:txBody>
      </p:sp>
      <p:sp>
        <p:nvSpPr>
          <p:cNvPr id="33815" name="Text Box 22"/>
          <p:cNvSpPr txBox="1">
            <a:spLocks noChangeArrowheads="1"/>
          </p:cNvSpPr>
          <p:nvPr/>
        </p:nvSpPr>
        <p:spPr bwMode="auto">
          <a:xfrm>
            <a:off x="7848600" y="5105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Keith</a:t>
            </a:r>
          </a:p>
        </p:txBody>
      </p:sp>
      <p:sp>
        <p:nvSpPr>
          <p:cNvPr id="33816" name="Text Box 23"/>
          <p:cNvSpPr txBox="1">
            <a:spLocks noChangeArrowheads="1"/>
          </p:cNvSpPr>
          <p:nvPr/>
        </p:nvSpPr>
        <p:spPr bwMode="auto">
          <a:xfrm>
            <a:off x="7620000" y="3048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Eliot</a:t>
            </a:r>
          </a:p>
        </p:txBody>
      </p:sp>
      <p:sp>
        <p:nvSpPr>
          <p:cNvPr id="33817" name="Text Box 24"/>
          <p:cNvSpPr txBox="1">
            <a:spLocks noChangeArrowheads="1"/>
          </p:cNvSpPr>
          <p:nvPr/>
        </p:nvSpPr>
        <p:spPr bwMode="auto">
          <a:xfrm>
            <a:off x="4343400" y="3276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Ross</a:t>
            </a:r>
          </a:p>
        </p:txBody>
      </p:sp>
      <p:sp>
        <p:nvSpPr>
          <p:cNvPr id="33818" name="Text Box 25"/>
          <p:cNvSpPr txBox="1">
            <a:spLocks noChangeArrowheads="1"/>
          </p:cNvSpPr>
          <p:nvPr/>
        </p:nvSpPr>
        <p:spPr bwMode="auto">
          <a:xfrm>
            <a:off x="5105400" y="4114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Sarah</a:t>
            </a:r>
          </a:p>
        </p:txBody>
      </p:sp>
      <p:sp>
        <p:nvSpPr>
          <p:cNvPr id="33819" name="Text Box 26"/>
          <p:cNvSpPr txBox="1">
            <a:spLocks noChangeArrowheads="1"/>
          </p:cNvSpPr>
          <p:nvPr/>
        </p:nvSpPr>
        <p:spPr bwMode="auto">
          <a:xfrm>
            <a:off x="5867400" y="2209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Drew</a:t>
            </a:r>
          </a:p>
        </p:txBody>
      </p:sp>
      <p:sp>
        <p:nvSpPr>
          <p:cNvPr id="33820" name="Freeform 27"/>
          <p:cNvSpPr>
            <a:spLocks/>
          </p:cNvSpPr>
          <p:nvPr/>
        </p:nvSpPr>
        <p:spPr bwMode="auto">
          <a:xfrm>
            <a:off x="5834063" y="2706688"/>
            <a:ext cx="1009650" cy="474662"/>
          </a:xfrm>
          <a:custGeom>
            <a:avLst/>
            <a:gdLst>
              <a:gd name="T0" fmla="*/ 595313 w 636"/>
              <a:gd name="T1" fmla="*/ 65087 h 299"/>
              <a:gd name="T2" fmla="*/ 187325 w 636"/>
              <a:gd name="T3" fmla="*/ 120650 h 299"/>
              <a:gd name="T4" fmla="*/ 103188 w 636"/>
              <a:gd name="T5" fmla="*/ 177800 h 299"/>
              <a:gd name="T6" fmla="*/ 60325 w 636"/>
              <a:gd name="T7" fmla="*/ 204787 h 299"/>
              <a:gd name="T8" fmla="*/ 4763 w 636"/>
              <a:gd name="T9" fmla="*/ 290512 h 299"/>
              <a:gd name="T10" fmla="*/ 17463 w 636"/>
              <a:gd name="T11" fmla="*/ 374650 h 299"/>
              <a:gd name="T12" fmla="*/ 312738 w 636"/>
              <a:gd name="T13" fmla="*/ 458787 h 299"/>
              <a:gd name="T14" fmla="*/ 919163 w 636"/>
              <a:gd name="T15" fmla="*/ 444500 h 299"/>
              <a:gd name="T16" fmla="*/ 974725 w 636"/>
              <a:gd name="T17" fmla="*/ 360362 h 299"/>
              <a:gd name="T18" fmla="*/ 931863 w 636"/>
              <a:gd name="T19" fmla="*/ 177800 h 299"/>
              <a:gd name="T20" fmla="*/ 833438 w 636"/>
              <a:gd name="T21" fmla="*/ 65087 h 299"/>
              <a:gd name="T22" fmla="*/ 749300 w 636"/>
              <a:gd name="T23" fmla="*/ 36512 h 299"/>
              <a:gd name="T24" fmla="*/ 595313 w 636"/>
              <a:gd name="T25" fmla="*/ 65087 h 2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6"/>
              <a:gd name="T40" fmla="*/ 0 h 299"/>
              <a:gd name="T41" fmla="*/ 636 w 636"/>
              <a:gd name="T42" fmla="*/ 299 h 2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6" h="299">
                <a:moveTo>
                  <a:pt x="375" y="41"/>
                </a:moveTo>
                <a:cubicBezTo>
                  <a:pt x="239" y="49"/>
                  <a:pt x="227" y="57"/>
                  <a:pt x="118" y="76"/>
                </a:cubicBezTo>
                <a:cubicBezTo>
                  <a:pt x="100" y="88"/>
                  <a:pt x="83" y="100"/>
                  <a:pt x="65" y="112"/>
                </a:cubicBezTo>
                <a:cubicBezTo>
                  <a:pt x="56" y="118"/>
                  <a:pt x="38" y="129"/>
                  <a:pt x="38" y="129"/>
                </a:cubicBezTo>
                <a:cubicBezTo>
                  <a:pt x="26" y="147"/>
                  <a:pt x="0" y="162"/>
                  <a:pt x="3" y="183"/>
                </a:cubicBezTo>
                <a:cubicBezTo>
                  <a:pt x="6" y="201"/>
                  <a:pt x="1" y="221"/>
                  <a:pt x="11" y="236"/>
                </a:cubicBezTo>
                <a:cubicBezTo>
                  <a:pt x="48" y="289"/>
                  <a:pt x="151" y="285"/>
                  <a:pt x="197" y="289"/>
                </a:cubicBezTo>
                <a:cubicBezTo>
                  <a:pt x="324" y="286"/>
                  <a:pt x="453" y="299"/>
                  <a:pt x="579" y="280"/>
                </a:cubicBezTo>
                <a:cubicBezTo>
                  <a:pt x="600" y="277"/>
                  <a:pt x="614" y="227"/>
                  <a:pt x="614" y="227"/>
                </a:cubicBezTo>
                <a:cubicBezTo>
                  <a:pt x="631" y="176"/>
                  <a:pt x="636" y="143"/>
                  <a:pt x="587" y="112"/>
                </a:cubicBezTo>
                <a:cubicBezTo>
                  <a:pt x="562" y="73"/>
                  <a:pt x="562" y="57"/>
                  <a:pt x="525" y="41"/>
                </a:cubicBezTo>
                <a:cubicBezTo>
                  <a:pt x="508" y="34"/>
                  <a:pt x="472" y="23"/>
                  <a:pt x="472" y="23"/>
                </a:cubicBezTo>
                <a:cubicBezTo>
                  <a:pt x="372" y="32"/>
                  <a:pt x="375" y="0"/>
                  <a:pt x="375" y="4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1" name="Freeform 28"/>
          <p:cNvSpPr>
            <a:spLocks/>
          </p:cNvSpPr>
          <p:nvPr/>
        </p:nvSpPr>
        <p:spPr bwMode="auto">
          <a:xfrm>
            <a:off x="6721475" y="4564063"/>
            <a:ext cx="1079500" cy="649287"/>
          </a:xfrm>
          <a:custGeom>
            <a:avLst/>
            <a:gdLst>
              <a:gd name="T0" fmla="*/ 228600 w 680"/>
              <a:gd name="T1" fmla="*/ 77787 h 409"/>
              <a:gd name="T2" fmla="*/ 101600 w 680"/>
              <a:gd name="T3" fmla="*/ 161925 h 409"/>
              <a:gd name="T4" fmla="*/ 73025 w 680"/>
              <a:gd name="T5" fmla="*/ 204787 h 409"/>
              <a:gd name="T6" fmla="*/ 31750 w 680"/>
              <a:gd name="T7" fmla="*/ 233362 h 409"/>
              <a:gd name="T8" fmla="*/ 3175 w 680"/>
              <a:gd name="T9" fmla="*/ 317500 h 409"/>
              <a:gd name="T10" fmla="*/ 73025 w 680"/>
              <a:gd name="T11" fmla="*/ 485775 h 409"/>
              <a:gd name="T12" fmla="*/ 157163 w 680"/>
              <a:gd name="T13" fmla="*/ 542925 h 409"/>
              <a:gd name="T14" fmla="*/ 241300 w 680"/>
              <a:gd name="T15" fmla="*/ 598487 h 409"/>
              <a:gd name="T16" fmla="*/ 354013 w 680"/>
              <a:gd name="T17" fmla="*/ 627062 h 409"/>
              <a:gd name="T18" fmla="*/ 747713 w 680"/>
              <a:gd name="T19" fmla="*/ 569912 h 409"/>
              <a:gd name="T20" fmla="*/ 776288 w 680"/>
              <a:gd name="T21" fmla="*/ 528637 h 409"/>
              <a:gd name="T22" fmla="*/ 819150 w 680"/>
              <a:gd name="T23" fmla="*/ 485775 h 409"/>
              <a:gd name="T24" fmla="*/ 973138 w 680"/>
              <a:gd name="T25" fmla="*/ 317500 h 409"/>
              <a:gd name="T26" fmla="*/ 327025 w 680"/>
              <a:gd name="T27" fmla="*/ 106362 h 409"/>
              <a:gd name="T28" fmla="*/ 228600 w 680"/>
              <a:gd name="T29" fmla="*/ 77787 h 4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0"/>
              <a:gd name="T46" fmla="*/ 0 h 409"/>
              <a:gd name="T47" fmla="*/ 680 w 680"/>
              <a:gd name="T48" fmla="*/ 409 h 4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0" h="409">
                <a:moveTo>
                  <a:pt x="144" y="49"/>
                </a:moveTo>
                <a:cubicBezTo>
                  <a:pt x="111" y="60"/>
                  <a:pt x="93" y="83"/>
                  <a:pt x="64" y="102"/>
                </a:cubicBezTo>
                <a:cubicBezTo>
                  <a:pt x="58" y="111"/>
                  <a:pt x="54" y="121"/>
                  <a:pt x="46" y="129"/>
                </a:cubicBezTo>
                <a:cubicBezTo>
                  <a:pt x="39" y="137"/>
                  <a:pt x="26" y="138"/>
                  <a:pt x="20" y="147"/>
                </a:cubicBezTo>
                <a:cubicBezTo>
                  <a:pt x="10" y="163"/>
                  <a:pt x="2" y="200"/>
                  <a:pt x="2" y="200"/>
                </a:cubicBezTo>
                <a:cubicBezTo>
                  <a:pt x="12" y="268"/>
                  <a:pt x="0" y="268"/>
                  <a:pt x="46" y="306"/>
                </a:cubicBezTo>
                <a:cubicBezTo>
                  <a:pt x="91" y="344"/>
                  <a:pt x="53" y="326"/>
                  <a:pt x="99" y="342"/>
                </a:cubicBezTo>
                <a:cubicBezTo>
                  <a:pt x="128" y="369"/>
                  <a:pt x="118" y="368"/>
                  <a:pt x="152" y="377"/>
                </a:cubicBezTo>
                <a:cubicBezTo>
                  <a:pt x="176" y="384"/>
                  <a:pt x="223" y="395"/>
                  <a:pt x="223" y="395"/>
                </a:cubicBezTo>
                <a:cubicBezTo>
                  <a:pt x="312" y="391"/>
                  <a:pt x="398" y="409"/>
                  <a:pt x="471" y="359"/>
                </a:cubicBezTo>
                <a:cubicBezTo>
                  <a:pt x="477" y="350"/>
                  <a:pt x="482" y="341"/>
                  <a:pt x="489" y="333"/>
                </a:cubicBezTo>
                <a:cubicBezTo>
                  <a:pt x="497" y="323"/>
                  <a:pt x="508" y="316"/>
                  <a:pt x="516" y="306"/>
                </a:cubicBezTo>
                <a:cubicBezTo>
                  <a:pt x="551" y="260"/>
                  <a:pt x="560" y="227"/>
                  <a:pt x="613" y="200"/>
                </a:cubicBezTo>
                <a:cubicBezTo>
                  <a:pt x="680" y="0"/>
                  <a:pt x="219" y="68"/>
                  <a:pt x="206" y="67"/>
                </a:cubicBezTo>
                <a:cubicBezTo>
                  <a:pt x="185" y="66"/>
                  <a:pt x="165" y="55"/>
                  <a:pt x="144" y="49"/>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2" name="Freeform 29"/>
          <p:cNvSpPr>
            <a:spLocks/>
          </p:cNvSpPr>
          <p:nvPr/>
        </p:nvSpPr>
        <p:spPr bwMode="auto">
          <a:xfrm>
            <a:off x="5613400" y="2565400"/>
            <a:ext cx="2292350" cy="2808288"/>
          </a:xfrm>
          <a:custGeom>
            <a:avLst/>
            <a:gdLst>
              <a:gd name="T0" fmla="*/ 590550 w 1444"/>
              <a:gd name="T1" fmla="*/ 65088 h 1769"/>
              <a:gd name="T2" fmla="*/ 336550 w 1444"/>
              <a:gd name="T3" fmla="*/ 122238 h 1769"/>
              <a:gd name="T4" fmla="*/ 238125 w 1444"/>
              <a:gd name="T5" fmla="*/ 177800 h 1769"/>
              <a:gd name="T6" fmla="*/ 55563 w 1444"/>
              <a:gd name="T7" fmla="*/ 331788 h 1769"/>
              <a:gd name="T8" fmla="*/ 0 w 1444"/>
              <a:gd name="T9" fmla="*/ 487363 h 1769"/>
              <a:gd name="T10" fmla="*/ 14288 w 1444"/>
              <a:gd name="T11" fmla="*/ 698500 h 1769"/>
              <a:gd name="T12" fmla="*/ 182563 w 1444"/>
              <a:gd name="T13" fmla="*/ 923925 h 1769"/>
              <a:gd name="T14" fmla="*/ 238125 w 1444"/>
              <a:gd name="T15" fmla="*/ 1022350 h 1769"/>
              <a:gd name="T16" fmla="*/ 323850 w 1444"/>
              <a:gd name="T17" fmla="*/ 1120775 h 1769"/>
              <a:gd name="T18" fmla="*/ 463550 w 1444"/>
              <a:gd name="T19" fmla="*/ 1387475 h 1769"/>
              <a:gd name="T20" fmla="*/ 520700 w 1444"/>
              <a:gd name="T21" fmla="*/ 1471613 h 1769"/>
              <a:gd name="T22" fmla="*/ 590550 w 1444"/>
              <a:gd name="T23" fmla="*/ 1555750 h 1769"/>
              <a:gd name="T24" fmla="*/ 688975 w 1444"/>
              <a:gd name="T25" fmla="*/ 1711325 h 1769"/>
              <a:gd name="T26" fmla="*/ 773113 w 1444"/>
              <a:gd name="T27" fmla="*/ 1824038 h 1769"/>
              <a:gd name="T28" fmla="*/ 914400 w 1444"/>
              <a:gd name="T29" fmla="*/ 2035175 h 1769"/>
              <a:gd name="T30" fmla="*/ 1012825 w 1444"/>
              <a:gd name="T31" fmla="*/ 2217738 h 1769"/>
              <a:gd name="T32" fmla="*/ 1068388 w 1444"/>
              <a:gd name="T33" fmla="*/ 2371725 h 1769"/>
              <a:gd name="T34" fmla="*/ 1223963 w 1444"/>
              <a:gd name="T35" fmla="*/ 2767013 h 1769"/>
              <a:gd name="T36" fmla="*/ 1363663 w 1444"/>
              <a:gd name="T37" fmla="*/ 2808288 h 1769"/>
              <a:gd name="T38" fmla="*/ 1912938 w 1444"/>
              <a:gd name="T39" fmla="*/ 2752725 h 1769"/>
              <a:gd name="T40" fmla="*/ 2039938 w 1444"/>
              <a:gd name="T41" fmla="*/ 2640013 h 1769"/>
              <a:gd name="T42" fmla="*/ 2081213 w 1444"/>
              <a:gd name="T43" fmla="*/ 2597150 h 1769"/>
              <a:gd name="T44" fmla="*/ 2138363 w 1444"/>
              <a:gd name="T45" fmla="*/ 2513013 h 1769"/>
              <a:gd name="T46" fmla="*/ 2236788 w 1444"/>
              <a:gd name="T47" fmla="*/ 2400300 h 1769"/>
              <a:gd name="T48" fmla="*/ 2222500 w 1444"/>
              <a:gd name="T49" fmla="*/ 1978025 h 1769"/>
              <a:gd name="T50" fmla="*/ 2179638 w 1444"/>
              <a:gd name="T51" fmla="*/ 1922463 h 1769"/>
              <a:gd name="T52" fmla="*/ 2124075 w 1444"/>
              <a:gd name="T53" fmla="*/ 1838325 h 1769"/>
              <a:gd name="T54" fmla="*/ 2054225 w 1444"/>
              <a:gd name="T55" fmla="*/ 1711325 h 1769"/>
              <a:gd name="T56" fmla="*/ 1955800 w 1444"/>
              <a:gd name="T57" fmla="*/ 1570038 h 1769"/>
              <a:gd name="T58" fmla="*/ 1870075 w 1444"/>
              <a:gd name="T59" fmla="*/ 1444625 h 1769"/>
              <a:gd name="T60" fmla="*/ 1785938 w 1444"/>
              <a:gd name="T61" fmla="*/ 1246188 h 1769"/>
              <a:gd name="T62" fmla="*/ 1701800 w 1444"/>
              <a:gd name="T63" fmla="*/ 1022350 h 1769"/>
              <a:gd name="T64" fmla="*/ 1646238 w 1444"/>
              <a:gd name="T65" fmla="*/ 923925 h 1769"/>
              <a:gd name="T66" fmla="*/ 1574800 w 1444"/>
              <a:gd name="T67" fmla="*/ 655638 h 1769"/>
              <a:gd name="T68" fmla="*/ 1363663 w 1444"/>
              <a:gd name="T69" fmla="*/ 346075 h 1769"/>
              <a:gd name="T70" fmla="*/ 1279525 w 1444"/>
              <a:gd name="T71" fmla="*/ 233363 h 1769"/>
              <a:gd name="T72" fmla="*/ 590550 w 1444"/>
              <a:gd name="T73" fmla="*/ 65088 h 17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4"/>
              <a:gd name="T112" fmla="*/ 0 h 1769"/>
              <a:gd name="T113" fmla="*/ 1444 w 1444"/>
              <a:gd name="T114" fmla="*/ 1769 h 17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4" h="1769">
                <a:moveTo>
                  <a:pt x="372" y="41"/>
                </a:moveTo>
                <a:cubicBezTo>
                  <a:pt x="322" y="51"/>
                  <a:pt x="257" y="55"/>
                  <a:pt x="212" y="77"/>
                </a:cubicBezTo>
                <a:cubicBezTo>
                  <a:pt x="191" y="87"/>
                  <a:pt x="171" y="101"/>
                  <a:pt x="150" y="112"/>
                </a:cubicBezTo>
                <a:cubicBezTo>
                  <a:pt x="116" y="147"/>
                  <a:pt x="76" y="183"/>
                  <a:pt x="35" y="209"/>
                </a:cubicBezTo>
                <a:cubicBezTo>
                  <a:pt x="24" y="243"/>
                  <a:pt x="9" y="273"/>
                  <a:pt x="0" y="307"/>
                </a:cubicBezTo>
                <a:cubicBezTo>
                  <a:pt x="3" y="351"/>
                  <a:pt x="2" y="396"/>
                  <a:pt x="9" y="440"/>
                </a:cubicBezTo>
                <a:cubicBezTo>
                  <a:pt x="16" y="481"/>
                  <a:pt x="87" y="554"/>
                  <a:pt x="115" y="582"/>
                </a:cubicBezTo>
                <a:cubicBezTo>
                  <a:pt x="136" y="603"/>
                  <a:pt x="134" y="618"/>
                  <a:pt x="150" y="644"/>
                </a:cubicBezTo>
                <a:cubicBezTo>
                  <a:pt x="167" y="671"/>
                  <a:pt x="182" y="684"/>
                  <a:pt x="204" y="706"/>
                </a:cubicBezTo>
                <a:cubicBezTo>
                  <a:pt x="228" y="767"/>
                  <a:pt x="245" y="827"/>
                  <a:pt x="292" y="874"/>
                </a:cubicBezTo>
                <a:cubicBezTo>
                  <a:pt x="312" y="934"/>
                  <a:pt x="285" y="866"/>
                  <a:pt x="328" y="927"/>
                </a:cubicBezTo>
                <a:cubicBezTo>
                  <a:pt x="369" y="985"/>
                  <a:pt x="318" y="946"/>
                  <a:pt x="372" y="980"/>
                </a:cubicBezTo>
                <a:cubicBezTo>
                  <a:pt x="394" y="1012"/>
                  <a:pt x="413" y="1046"/>
                  <a:pt x="434" y="1078"/>
                </a:cubicBezTo>
                <a:cubicBezTo>
                  <a:pt x="450" y="1103"/>
                  <a:pt x="487" y="1149"/>
                  <a:pt x="487" y="1149"/>
                </a:cubicBezTo>
                <a:cubicBezTo>
                  <a:pt x="506" y="1204"/>
                  <a:pt x="543" y="1236"/>
                  <a:pt x="576" y="1282"/>
                </a:cubicBezTo>
                <a:cubicBezTo>
                  <a:pt x="603" y="1320"/>
                  <a:pt x="610" y="1360"/>
                  <a:pt x="638" y="1397"/>
                </a:cubicBezTo>
                <a:cubicBezTo>
                  <a:pt x="659" y="1478"/>
                  <a:pt x="643" y="1448"/>
                  <a:pt x="673" y="1494"/>
                </a:cubicBezTo>
                <a:cubicBezTo>
                  <a:pt x="680" y="1565"/>
                  <a:pt x="686" y="1706"/>
                  <a:pt x="771" y="1743"/>
                </a:cubicBezTo>
                <a:cubicBezTo>
                  <a:pt x="794" y="1753"/>
                  <a:pt x="833" y="1762"/>
                  <a:pt x="859" y="1769"/>
                </a:cubicBezTo>
                <a:cubicBezTo>
                  <a:pt x="998" y="1764"/>
                  <a:pt x="1084" y="1764"/>
                  <a:pt x="1205" y="1734"/>
                </a:cubicBezTo>
                <a:cubicBezTo>
                  <a:pt x="1252" y="1703"/>
                  <a:pt x="1227" y="1722"/>
                  <a:pt x="1285" y="1663"/>
                </a:cubicBezTo>
                <a:cubicBezTo>
                  <a:pt x="1294" y="1654"/>
                  <a:pt x="1311" y="1636"/>
                  <a:pt x="1311" y="1636"/>
                </a:cubicBezTo>
                <a:cubicBezTo>
                  <a:pt x="1329" y="1585"/>
                  <a:pt x="1307" y="1634"/>
                  <a:pt x="1347" y="1583"/>
                </a:cubicBezTo>
                <a:cubicBezTo>
                  <a:pt x="1403" y="1511"/>
                  <a:pt x="1357" y="1547"/>
                  <a:pt x="1409" y="1512"/>
                </a:cubicBezTo>
                <a:cubicBezTo>
                  <a:pt x="1437" y="1430"/>
                  <a:pt x="1444" y="1322"/>
                  <a:pt x="1400" y="1246"/>
                </a:cubicBezTo>
                <a:cubicBezTo>
                  <a:pt x="1393" y="1233"/>
                  <a:pt x="1381" y="1223"/>
                  <a:pt x="1373" y="1211"/>
                </a:cubicBezTo>
                <a:cubicBezTo>
                  <a:pt x="1361" y="1194"/>
                  <a:pt x="1338" y="1158"/>
                  <a:pt x="1338" y="1158"/>
                </a:cubicBezTo>
                <a:cubicBezTo>
                  <a:pt x="1328" y="1129"/>
                  <a:pt x="1294" y="1078"/>
                  <a:pt x="1294" y="1078"/>
                </a:cubicBezTo>
                <a:cubicBezTo>
                  <a:pt x="1282" y="1031"/>
                  <a:pt x="1271" y="1019"/>
                  <a:pt x="1232" y="989"/>
                </a:cubicBezTo>
                <a:cubicBezTo>
                  <a:pt x="1221" y="956"/>
                  <a:pt x="1198" y="938"/>
                  <a:pt x="1178" y="910"/>
                </a:cubicBezTo>
                <a:cubicBezTo>
                  <a:pt x="1166" y="863"/>
                  <a:pt x="1152" y="826"/>
                  <a:pt x="1125" y="785"/>
                </a:cubicBezTo>
                <a:cubicBezTo>
                  <a:pt x="1113" y="739"/>
                  <a:pt x="1091" y="688"/>
                  <a:pt x="1072" y="644"/>
                </a:cubicBezTo>
                <a:cubicBezTo>
                  <a:pt x="1029" y="544"/>
                  <a:pt x="1080" y="701"/>
                  <a:pt x="1037" y="582"/>
                </a:cubicBezTo>
                <a:cubicBezTo>
                  <a:pt x="1017" y="528"/>
                  <a:pt x="1018" y="465"/>
                  <a:pt x="992" y="413"/>
                </a:cubicBezTo>
                <a:cubicBezTo>
                  <a:pt x="954" y="336"/>
                  <a:pt x="913" y="284"/>
                  <a:pt x="859" y="218"/>
                </a:cubicBezTo>
                <a:cubicBezTo>
                  <a:pt x="831" y="184"/>
                  <a:pt x="846" y="174"/>
                  <a:pt x="806" y="147"/>
                </a:cubicBezTo>
                <a:cubicBezTo>
                  <a:pt x="704" y="0"/>
                  <a:pt x="530" y="41"/>
                  <a:pt x="372" y="4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3" name="Freeform 30"/>
          <p:cNvSpPr>
            <a:spLocks/>
          </p:cNvSpPr>
          <p:nvPr/>
        </p:nvSpPr>
        <p:spPr bwMode="auto">
          <a:xfrm>
            <a:off x="5022850" y="2674938"/>
            <a:ext cx="1876425" cy="2493962"/>
          </a:xfrm>
          <a:custGeom>
            <a:avLst/>
            <a:gdLst>
              <a:gd name="T0" fmla="*/ 1209675 w 1182"/>
              <a:gd name="T1" fmla="*/ 12700 h 1571"/>
              <a:gd name="T2" fmla="*/ 842963 w 1182"/>
              <a:gd name="T3" fmla="*/ 265112 h 1571"/>
              <a:gd name="T4" fmla="*/ 773113 w 1182"/>
              <a:gd name="T5" fmla="*/ 322262 h 1571"/>
              <a:gd name="T6" fmla="*/ 674688 w 1182"/>
              <a:gd name="T7" fmla="*/ 433387 h 1571"/>
              <a:gd name="T8" fmla="*/ 604838 w 1182"/>
              <a:gd name="T9" fmla="*/ 531812 h 1571"/>
              <a:gd name="T10" fmla="*/ 547688 w 1182"/>
              <a:gd name="T11" fmla="*/ 617537 h 1571"/>
              <a:gd name="T12" fmla="*/ 533400 w 1182"/>
              <a:gd name="T13" fmla="*/ 658812 h 1571"/>
              <a:gd name="T14" fmla="*/ 463550 w 1182"/>
              <a:gd name="T15" fmla="*/ 742950 h 1571"/>
              <a:gd name="T16" fmla="*/ 365125 w 1182"/>
              <a:gd name="T17" fmla="*/ 927100 h 1571"/>
              <a:gd name="T18" fmla="*/ 309563 w 1182"/>
              <a:gd name="T19" fmla="*/ 1011237 h 1571"/>
              <a:gd name="T20" fmla="*/ 266700 w 1182"/>
              <a:gd name="T21" fmla="*/ 1150937 h 1571"/>
              <a:gd name="T22" fmla="*/ 139700 w 1182"/>
              <a:gd name="T23" fmla="*/ 1446212 h 1571"/>
              <a:gd name="T24" fmla="*/ 125413 w 1182"/>
              <a:gd name="T25" fmla="*/ 1882775 h 1571"/>
              <a:gd name="T26" fmla="*/ 98425 w 1182"/>
              <a:gd name="T27" fmla="*/ 1981200 h 1571"/>
              <a:gd name="T28" fmla="*/ 41275 w 1182"/>
              <a:gd name="T29" fmla="*/ 2065337 h 1571"/>
              <a:gd name="T30" fmla="*/ 12700 w 1182"/>
              <a:gd name="T31" fmla="*/ 2151062 h 1571"/>
              <a:gd name="T32" fmla="*/ 0 w 1182"/>
              <a:gd name="T33" fmla="*/ 2192337 h 1571"/>
              <a:gd name="T34" fmla="*/ 463550 w 1182"/>
              <a:gd name="T35" fmla="*/ 2360612 h 1571"/>
              <a:gd name="T36" fmla="*/ 787400 w 1182"/>
              <a:gd name="T37" fmla="*/ 2249487 h 1571"/>
              <a:gd name="T38" fmla="*/ 828675 w 1182"/>
              <a:gd name="T39" fmla="*/ 2206625 h 1571"/>
              <a:gd name="T40" fmla="*/ 871538 w 1182"/>
              <a:gd name="T41" fmla="*/ 2192337 h 1571"/>
              <a:gd name="T42" fmla="*/ 900113 w 1182"/>
              <a:gd name="T43" fmla="*/ 2151062 h 1571"/>
              <a:gd name="T44" fmla="*/ 955675 w 1182"/>
              <a:gd name="T45" fmla="*/ 2122487 h 1571"/>
              <a:gd name="T46" fmla="*/ 1082675 w 1182"/>
              <a:gd name="T47" fmla="*/ 2024062 h 1571"/>
              <a:gd name="T48" fmla="*/ 1377950 w 1182"/>
              <a:gd name="T49" fmla="*/ 1671637 h 1571"/>
              <a:gd name="T50" fmla="*/ 1617663 w 1182"/>
              <a:gd name="T51" fmla="*/ 1335087 h 1571"/>
              <a:gd name="T52" fmla="*/ 1730375 w 1182"/>
              <a:gd name="T53" fmla="*/ 1095375 h 1571"/>
              <a:gd name="T54" fmla="*/ 1841500 w 1182"/>
              <a:gd name="T55" fmla="*/ 728662 h 1571"/>
              <a:gd name="T56" fmla="*/ 1870075 w 1182"/>
              <a:gd name="T57" fmla="*/ 307975 h 1571"/>
              <a:gd name="T58" fmla="*/ 1855788 w 1182"/>
              <a:gd name="T59" fmla="*/ 166687 h 1571"/>
              <a:gd name="T60" fmla="*/ 1771650 w 1182"/>
              <a:gd name="T61" fmla="*/ 111125 h 1571"/>
              <a:gd name="T62" fmla="*/ 1209675 w 1182"/>
              <a:gd name="T63" fmla="*/ 12700 h 15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2"/>
              <a:gd name="T97" fmla="*/ 0 h 1571"/>
              <a:gd name="T98" fmla="*/ 1182 w 1182"/>
              <a:gd name="T99" fmla="*/ 1571 h 15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2" h="1571">
                <a:moveTo>
                  <a:pt x="762" y="8"/>
                </a:moveTo>
                <a:cubicBezTo>
                  <a:pt x="674" y="41"/>
                  <a:pt x="609" y="115"/>
                  <a:pt x="531" y="167"/>
                </a:cubicBezTo>
                <a:cubicBezTo>
                  <a:pt x="479" y="249"/>
                  <a:pt x="550" y="149"/>
                  <a:pt x="487" y="203"/>
                </a:cubicBezTo>
                <a:cubicBezTo>
                  <a:pt x="463" y="223"/>
                  <a:pt x="447" y="251"/>
                  <a:pt x="425" y="273"/>
                </a:cubicBezTo>
                <a:cubicBezTo>
                  <a:pt x="386" y="352"/>
                  <a:pt x="431" y="270"/>
                  <a:pt x="381" y="335"/>
                </a:cubicBezTo>
                <a:cubicBezTo>
                  <a:pt x="368" y="352"/>
                  <a:pt x="352" y="369"/>
                  <a:pt x="345" y="389"/>
                </a:cubicBezTo>
                <a:cubicBezTo>
                  <a:pt x="342" y="398"/>
                  <a:pt x="341" y="407"/>
                  <a:pt x="336" y="415"/>
                </a:cubicBezTo>
                <a:cubicBezTo>
                  <a:pt x="323" y="434"/>
                  <a:pt x="305" y="449"/>
                  <a:pt x="292" y="468"/>
                </a:cubicBezTo>
                <a:cubicBezTo>
                  <a:pt x="279" y="508"/>
                  <a:pt x="252" y="547"/>
                  <a:pt x="230" y="584"/>
                </a:cubicBezTo>
                <a:cubicBezTo>
                  <a:pt x="219" y="602"/>
                  <a:pt x="202" y="617"/>
                  <a:pt x="195" y="637"/>
                </a:cubicBezTo>
                <a:cubicBezTo>
                  <a:pt x="185" y="665"/>
                  <a:pt x="183" y="699"/>
                  <a:pt x="168" y="725"/>
                </a:cubicBezTo>
                <a:cubicBezTo>
                  <a:pt x="117" y="815"/>
                  <a:pt x="110" y="806"/>
                  <a:pt x="88" y="911"/>
                </a:cubicBezTo>
                <a:cubicBezTo>
                  <a:pt x="85" y="1003"/>
                  <a:pt x="84" y="1094"/>
                  <a:pt x="79" y="1186"/>
                </a:cubicBezTo>
                <a:cubicBezTo>
                  <a:pt x="79" y="1188"/>
                  <a:pt x="66" y="1242"/>
                  <a:pt x="62" y="1248"/>
                </a:cubicBezTo>
                <a:cubicBezTo>
                  <a:pt x="52" y="1267"/>
                  <a:pt x="26" y="1301"/>
                  <a:pt x="26" y="1301"/>
                </a:cubicBezTo>
                <a:cubicBezTo>
                  <a:pt x="20" y="1319"/>
                  <a:pt x="14" y="1337"/>
                  <a:pt x="8" y="1355"/>
                </a:cubicBezTo>
                <a:cubicBezTo>
                  <a:pt x="5" y="1364"/>
                  <a:pt x="0" y="1381"/>
                  <a:pt x="0" y="1381"/>
                </a:cubicBezTo>
                <a:cubicBezTo>
                  <a:pt x="14" y="1571"/>
                  <a:pt x="32" y="1496"/>
                  <a:pt x="292" y="1487"/>
                </a:cubicBezTo>
                <a:cubicBezTo>
                  <a:pt x="361" y="1466"/>
                  <a:pt x="428" y="1437"/>
                  <a:pt x="496" y="1417"/>
                </a:cubicBezTo>
                <a:cubicBezTo>
                  <a:pt x="505" y="1408"/>
                  <a:pt x="512" y="1397"/>
                  <a:pt x="522" y="1390"/>
                </a:cubicBezTo>
                <a:cubicBezTo>
                  <a:pt x="530" y="1385"/>
                  <a:pt x="542" y="1387"/>
                  <a:pt x="549" y="1381"/>
                </a:cubicBezTo>
                <a:cubicBezTo>
                  <a:pt x="557" y="1375"/>
                  <a:pt x="559" y="1362"/>
                  <a:pt x="567" y="1355"/>
                </a:cubicBezTo>
                <a:cubicBezTo>
                  <a:pt x="577" y="1347"/>
                  <a:pt x="591" y="1344"/>
                  <a:pt x="602" y="1337"/>
                </a:cubicBezTo>
                <a:cubicBezTo>
                  <a:pt x="630" y="1321"/>
                  <a:pt x="658" y="1296"/>
                  <a:pt x="682" y="1275"/>
                </a:cubicBezTo>
                <a:cubicBezTo>
                  <a:pt x="755" y="1213"/>
                  <a:pt x="801" y="1120"/>
                  <a:pt x="868" y="1053"/>
                </a:cubicBezTo>
                <a:cubicBezTo>
                  <a:pt x="895" y="975"/>
                  <a:pt x="960" y="898"/>
                  <a:pt x="1019" y="841"/>
                </a:cubicBezTo>
                <a:cubicBezTo>
                  <a:pt x="1045" y="772"/>
                  <a:pt x="1044" y="750"/>
                  <a:pt x="1090" y="690"/>
                </a:cubicBezTo>
                <a:cubicBezTo>
                  <a:pt x="1102" y="609"/>
                  <a:pt x="1142" y="539"/>
                  <a:pt x="1160" y="459"/>
                </a:cubicBezTo>
                <a:cubicBezTo>
                  <a:pt x="1163" y="371"/>
                  <a:pt x="1178" y="283"/>
                  <a:pt x="1178" y="194"/>
                </a:cubicBezTo>
                <a:cubicBezTo>
                  <a:pt x="1178" y="164"/>
                  <a:pt x="1182" y="132"/>
                  <a:pt x="1169" y="105"/>
                </a:cubicBezTo>
                <a:cubicBezTo>
                  <a:pt x="1160" y="86"/>
                  <a:pt x="1134" y="82"/>
                  <a:pt x="1116" y="70"/>
                </a:cubicBezTo>
                <a:cubicBezTo>
                  <a:pt x="1011" y="0"/>
                  <a:pt x="889" y="18"/>
                  <a:pt x="762" y="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4" name="Freeform 32"/>
          <p:cNvSpPr>
            <a:spLocks/>
          </p:cNvSpPr>
          <p:nvPr/>
        </p:nvSpPr>
        <p:spPr bwMode="auto">
          <a:xfrm>
            <a:off x="4808538" y="4572000"/>
            <a:ext cx="3149600" cy="608013"/>
          </a:xfrm>
          <a:custGeom>
            <a:avLst/>
            <a:gdLst>
              <a:gd name="T0" fmla="*/ 692150 w 1984"/>
              <a:gd name="T1" fmla="*/ 0 h 383"/>
              <a:gd name="T2" fmla="*/ 411163 w 1984"/>
              <a:gd name="T3" fmla="*/ 84138 h 383"/>
              <a:gd name="T4" fmla="*/ 185738 w 1984"/>
              <a:gd name="T5" fmla="*/ 266700 h 383"/>
              <a:gd name="T6" fmla="*/ 30163 w 1984"/>
              <a:gd name="T7" fmla="*/ 407988 h 383"/>
              <a:gd name="T8" fmla="*/ 142875 w 1984"/>
              <a:gd name="T9" fmla="*/ 590550 h 383"/>
              <a:gd name="T10" fmla="*/ 1071563 w 1984"/>
              <a:gd name="T11" fmla="*/ 604838 h 383"/>
              <a:gd name="T12" fmla="*/ 2957513 w 1984"/>
              <a:gd name="T13" fmla="*/ 590550 h 383"/>
              <a:gd name="T14" fmla="*/ 2984500 w 1984"/>
              <a:gd name="T15" fmla="*/ 549275 h 383"/>
              <a:gd name="T16" fmla="*/ 3111500 w 1984"/>
              <a:gd name="T17" fmla="*/ 422275 h 383"/>
              <a:gd name="T18" fmla="*/ 3125788 w 1984"/>
              <a:gd name="T19" fmla="*/ 239713 h 383"/>
              <a:gd name="T20" fmla="*/ 3111500 w 1984"/>
              <a:gd name="T21" fmla="*/ 196850 h 383"/>
              <a:gd name="T22" fmla="*/ 3027363 w 1984"/>
              <a:gd name="T23" fmla="*/ 141288 h 383"/>
              <a:gd name="T24" fmla="*/ 2760663 w 1984"/>
              <a:gd name="T25" fmla="*/ 0 h 383"/>
              <a:gd name="T26" fmla="*/ 692150 w 1984"/>
              <a:gd name="T27" fmla="*/ 0 h 3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84"/>
              <a:gd name="T43" fmla="*/ 0 h 383"/>
              <a:gd name="T44" fmla="*/ 1984 w 1984"/>
              <a:gd name="T45" fmla="*/ 383 h 3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84" h="383">
                <a:moveTo>
                  <a:pt x="436" y="0"/>
                </a:moveTo>
                <a:cubicBezTo>
                  <a:pt x="374" y="13"/>
                  <a:pt x="320" y="41"/>
                  <a:pt x="259" y="53"/>
                </a:cubicBezTo>
                <a:cubicBezTo>
                  <a:pt x="210" y="90"/>
                  <a:pt x="165" y="130"/>
                  <a:pt x="117" y="168"/>
                </a:cubicBezTo>
                <a:cubicBezTo>
                  <a:pt x="74" y="202"/>
                  <a:pt x="49" y="212"/>
                  <a:pt x="19" y="257"/>
                </a:cubicBezTo>
                <a:cubicBezTo>
                  <a:pt x="0" y="322"/>
                  <a:pt x="18" y="370"/>
                  <a:pt x="90" y="372"/>
                </a:cubicBezTo>
                <a:cubicBezTo>
                  <a:pt x="285" y="378"/>
                  <a:pt x="480" y="378"/>
                  <a:pt x="675" y="381"/>
                </a:cubicBezTo>
                <a:cubicBezTo>
                  <a:pt x="1071" y="378"/>
                  <a:pt x="1467" y="383"/>
                  <a:pt x="1863" y="372"/>
                </a:cubicBezTo>
                <a:cubicBezTo>
                  <a:pt x="1873" y="372"/>
                  <a:pt x="1873" y="354"/>
                  <a:pt x="1880" y="346"/>
                </a:cubicBezTo>
                <a:cubicBezTo>
                  <a:pt x="1905" y="318"/>
                  <a:pt x="1960" y="266"/>
                  <a:pt x="1960" y="266"/>
                </a:cubicBezTo>
                <a:cubicBezTo>
                  <a:pt x="1982" y="201"/>
                  <a:pt x="1984" y="223"/>
                  <a:pt x="1969" y="151"/>
                </a:cubicBezTo>
                <a:cubicBezTo>
                  <a:pt x="1967" y="142"/>
                  <a:pt x="1967" y="131"/>
                  <a:pt x="1960" y="124"/>
                </a:cubicBezTo>
                <a:cubicBezTo>
                  <a:pt x="1945" y="109"/>
                  <a:pt x="1907" y="89"/>
                  <a:pt x="1907" y="89"/>
                </a:cubicBezTo>
                <a:cubicBezTo>
                  <a:pt x="1867" y="28"/>
                  <a:pt x="1806" y="14"/>
                  <a:pt x="1739" y="0"/>
                </a:cubicBezTo>
                <a:cubicBezTo>
                  <a:pt x="885" y="12"/>
                  <a:pt x="1319" y="12"/>
                  <a:pt x="436" y="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25" name="Freeform 33"/>
          <p:cNvSpPr>
            <a:spLocks/>
          </p:cNvSpPr>
          <p:nvPr/>
        </p:nvSpPr>
        <p:spPr bwMode="auto">
          <a:xfrm>
            <a:off x="4713288" y="2514600"/>
            <a:ext cx="3416300" cy="2844800"/>
          </a:xfrm>
          <a:custGeom>
            <a:avLst/>
            <a:gdLst>
              <a:gd name="T0" fmla="*/ 1462088 w 2152"/>
              <a:gd name="T1" fmla="*/ 17463 h 1792"/>
              <a:gd name="T2" fmla="*/ 1335088 w 2152"/>
              <a:gd name="T3" fmla="*/ 101600 h 1792"/>
              <a:gd name="T4" fmla="*/ 1265238 w 2152"/>
              <a:gd name="T5" fmla="*/ 185738 h 1792"/>
              <a:gd name="T6" fmla="*/ 1125538 w 2152"/>
              <a:gd name="T7" fmla="*/ 284163 h 1792"/>
              <a:gd name="T8" fmla="*/ 1068388 w 2152"/>
              <a:gd name="T9" fmla="*/ 369888 h 1792"/>
              <a:gd name="T10" fmla="*/ 984250 w 2152"/>
              <a:gd name="T11" fmla="*/ 454025 h 1792"/>
              <a:gd name="T12" fmla="*/ 914400 w 2152"/>
              <a:gd name="T13" fmla="*/ 538163 h 1792"/>
              <a:gd name="T14" fmla="*/ 857250 w 2152"/>
              <a:gd name="T15" fmla="*/ 622300 h 1792"/>
              <a:gd name="T16" fmla="*/ 828675 w 2152"/>
              <a:gd name="T17" fmla="*/ 665163 h 1792"/>
              <a:gd name="T18" fmla="*/ 646113 w 2152"/>
              <a:gd name="T19" fmla="*/ 847725 h 1792"/>
              <a:gd name="T20" fmla="*/ 561975 w 2152"/>
              <a:gd name="T21" fmla="*/ 1001713 h 1792"/>
              <a:gd name="T22" fmla="*/ 506413 w 2152"/>
              <a:gd name="T23" fmla="*/ 1087438 h 1792"/>
              <a:gd name="T24" fmla="*/ 407988 w 2152"/>
              <a:gd name="T25" fmla="*/ 1354138 h 1792"/>
              <a:gd name="T26" fmla="*/ 365125 w 2152"/>
              <a:gd name="T27" fmla="*/ 1903413 h 1792"/>
              <a:gd name="T28" fmla="*/ 266700 w 2152"/>
              <a:gd name="T29" fmla="*/ 2071688 h 1792"/>
              <a:gd name="T30" fmla="*/ 182563 w 2152"/>
              <a:gd name="T31" fmla="*/ 2127250 h 1792"/>
              <a:gd name="T32" fmla="*/ 153988 w 2152"/>
              <a:gd name="T33" fmla="*/ 2170113 h 1792"/>
              <a:gd name="T34" fmla="*/ 69850 w 2152"/>
              <a:gd name="T35" fmla="*/ 2225675 h 1792"/>
              <a:gd name="T36" fmla="*/ 0 w 2152"/>
              <a:gd name="T37" fmla="*/ 2395538 h 1792"/>
              <a:gd name="T38" fmla="*/ 12700 w 2152"/>
              <a:gd name="T39" fmla="*/ 2732088 h 1792"/>
              <a:gd name="T40" fmla="*/ 168275 w 2152"/>
              <a:gd name="T41" fmla="*/ 2830513 h 1792"/>
              <a:gd name="T42" fmla="*/ 2630488 w 2152"/>
              <a:gd name="T43" fmla="*/ 2844800 h 1792"/>
              <a:gd name="T44" fmla="*/ 2841625 w 2152"/>
              <a:gd name="T45" fmla="*/ 2830513 h 1792"/>
              <a:gd name="T46" fmla="*/ 2981325 w 2152"/>
              <a:gd name="T47" fmla="*/ 2746375 h 1792"/>
              <a:gd name="T48" fmla="*/ 3079750 w 2152"/>
              <a:gd name="T49" fmla="*/ 2647950 h 1792"/>
              <a:gd name="T50" fmla="*/ 3249613 w 2152"/>
              <a:gd name="T51" fmla="*/ 2508250 h 1792"/>
              <a:gd name="T52" fmla="*/ 3348038 w 2152"/>
              <a:gd name="T53" fmla="*/ 2338388 h 1792"/>
              <a:gd name="T54" fmla="*/ 3389313 w 2152"/>
              <a:gd name="T55" fmla="*/ 2198688 h 1792"/>
              <a:gd name="T56" fmla="*/ 3305175 w 2152"/>
              <a:gd name="T57" fmla="*/ 1677988 h 1792"/>
              <a:gd name="T58" fmla="*/ 3221038 w 2152"/>
              <a:gd name="T59" fmla="*/ 1495425 h 1792"/>
              <a:gd name="T60" fmla="*/ 3192463 w 2152"/>
              <a:gd name="T61" fmla="*/ 1409700 h 1792"/>
              <a:gd name="T62" fmla="*/ 3108325 w 2152"/>
              <a:gd name="T63" fmla="*/ 1241425 h 1792"/>
              <a:gd name="T64" fmla="*/ 3065463 w 2152"/>
              <a:gd name="T65" fmla="*/ 1185863 h 1792"/>
              <a:gd name="T66" fmla="*/ 2868613 w 2152"/>
              <a:gd name="T67" fmla="*/ 931863 h 1792"/>
              <a:gd name="T68" fmla="*/ 2841625 w 2152"/>
              <a:gd name="T69" fmla="*/ 889000 h 1792"/>
              <a:gd name="T70" fmla="*/ 2784475 w 2152"/>
              <a:gd name="T71" fmla="*/ 833438 h 1792"/>
              <a:gd name="T72" fmla="*/ 2686050 w 2152"/>
              <a:gd name="T73" fmla="*/ 706438 h 1792"/>
              <a:gd name="T74" fmla="*/ 2657475 w 2152"/>
              <a:gd name="T75" fmla="*/ 665163 h 1792"/>
              <a:gd name="T76" fmla="*/ 2630488 w 2152"/>
              <a:gd name="T77" fmla="*/ 608013 h 1792"/>
              <a:gd name="T78" fmla="*/ 2419350 w 2152"/>
              <a:gd name="T79" fmla="*/ 411163 h 1792"/>
              <a:gd name="T80" fmla="*/ 2320925 w 2152"/>
              <a:gd name="T81" fmla="*/ 327025 h 1792"/>
              <a:gd name="T82" fmla="*/ 2179638 w 2152"/>
              <a:gd name="T83" fmla="*/ 173038 h 1792"/>
              <a:gd name="T84" fmla="*/ 1941513 w 2152"/>
              <a:gd name="T85" fmla="*/ 3175 h 1792"/>
              <a:gd name="T86" fmla="*/ 1701800 w 2152"/>
              <a:gd name="T87" fmla="*/ 46038 h 1792"/>
              <a:gd name="T88" fmla="*/ 1447800 w 2152"/>
              <a:gd name="T89" fmla="*/ 3175 h 1792"/>
              <a:gd name="T90" fmla="*/ 1462088 w 2152"/>
              <a:gd name="T91" fmla="*/ 17463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52"/>
              <a:gd name="T139" fmla="*/ 0 h 1792"/>
              <a:gd name="T140" fmla="*/ 2152 w 2152"/>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52" h="1792">
                <a:moveTo>
                  <a:pt x="921" y="11"/>
                </a:moveTo>
                <a:cubicBezTo>
                  <a:pt x="859" y="53"/>
                  <a:pt x="886" y="36"/>
                  <a:pt x="841" y="64"/>
                </a:cubicBezTo>
                <a:cubicBezTo>
                  <a:pt x="794" y="94"/>
                  <a:pt x="834" y="85"/>
                  <a:pt x="797" y="117"/>
                </a:cubicBezTo>
                <a:cubicBezTo>
                  <a:pt x="770" y="141"/>
                  <a:pt x="738" y="158"/>
                  <a:pt x="709" y="179"/>
                </a:cubicBezTo>
                <a:cubicBezTo>
                  <a:pt x="697" y="197"/>
                  <a:pt x="685" y="215"/>
                  <a:pt x="673" y="233"/>
                </a:cubicBezTo>
                <a:cubicBezTo>
                  <a:pt x="659" y="254"/>
                  <a:pt x="620" y="286"/>
                  <a:pt x="620" y="286"/>
                </a:cubicBezTo>
                <a:cubicBezTo>
                  <a:pt x="601" y="341"/>
                  <a:pt x="627" y="282"/>
                  <a:pt x="576" y="339"/>
                </a:cubicBezTo>
                <a:cubicBezTo>
                  <a:pt x="562" y="355"/>
                  <a:pt x="552" y="374"/>
                  <a:pt x="540" y="392"/>
                </a:cubicBezTo>
                <a:cubicBezTo>
                  <a:pt x="534" y="401"/>
                  <a:pt x="522" y="419"/>
                  <a:pt x="522" y="419"/>
                </a:cubicBezTo>
                <a:cubicBezTo>
                  <a:pt x="509" y="461"/>
                  <a:pt x="446" y="508"/>
                  <a:pt x="407" y="534"/>
                </a:cubicBezTo>
                <a:cubicBezTo>
                  <a:pt x="391" y="567"/>
                  <a:pt x="373" y="600"/>
                  <a:pt x="354" y="631"/>
                </a:cubicBezTo>
                <a:cubicBezTo>
                  <a:pt x="343" y="649"/>
                  <a:pt x="326" y="665"/>
                  <a:pt x="319" y="685"/>
                </a:cubicBezTo>
                <a:cubicBezTo>
                  <a:pt x="301" y="738"/>
                  <a:pt x="287" y="805"/>
                  <a:pt x="257" y="853"/>
                </a:cubicBezTo>
                <a:cubicBezTo>
                  <a:pt x="245" y="964"/>
                  <a:pt x="282" y="1104"/>
                  <a:pt x="230" y="1199"/>
                </a:cubicBezTo>
                <a:cubicBezTo>
                  <a:pt x="224" y="1209"/>
                  <a:pt x="181" y="1294"/>
                  <a:pt x="168" y="1305"/>
                </a:cubicBezTo>
                <a:cubicBezTo>
                  <a:pt x="152" y="1319"/>
                  <a:pt x="115" y="1340"/>
                  <a:pt x="115" y="1340"/>
                </a:cubicBezTo>
                <a:cubicBezTo>
                  <a:pt x="109" y="1349"/>
                  <a:pt x="105" y="1360"/>
                  <a:pt x="97" y="1367"/>
                </a:cubicBezTo>
                <a:cubicBezTo>
                  <a:pt x="81" y="1381"/>
                  <a:pt x="44" y="1402"/>
                  <a:pt x="44" y="1402"/>
                </a:cubicBezTo>
                <a:cubicBezTo>
                  <a:pt x="22" y="1435"/>
                  <a:pt x="11" y="1471"/>
                  <a:pt x="0" y="1509"/>
                </a:cubicBezTo>
                <a:cubicBezTo>
                  <a:pt x="3" y="1580"/>
                  <a:pt x="0" y="1651"/>
                  <a:pt x="8" y="1721"/>
                </a:cubicBezTo>
                <a:cubicBezTo>
                  <a:pt x="12" y="1755"/>
                  <a:pt x="77" y="1783"/>
                  <a:pt x="106" y="1783"/>
                </a:cubicBezTo>
                <a:cubicBezTo>
                  <a:pt x="623" y="1789"/>
                  <a:pt x="1140" y="1789"/>
                  <a:pt x="1657" y="1792"/>
                </a:cubicBezTo>
                <a:cubicBezTo>
                  <a:pt x="1701" y="1789"/>
                  <a:pt x="1746" y="1790"/>
                  <a:pt x="1790" y="1783"/>
                </a:cubicBezTo>
                <a:cubicBezTo>
                  <a:pt x="1824" y="1778"/>
                  <a:pt x="1878" y="1730"/>
                  <a:pt x="1878" y="1730"/>
                </a:cubicBezTo>
                <a:cubicBezTo>
                  <a:pt x="1898" y="1673"/>
                  <a:pt x="1870" y="1735"/>
                  <a:pt x="1940" y="1668"/>
                </a:cubicBezTo>
                <a:cubicBezTo>
                  <a:pt x="1974" y="1635"/>
                  <a:pt x="2013" y="1613"/>
                  <a:pt x="2047" y="1580"/>
                </a:cubicBezTo>
                <a:cubicBezTo>
                  <a:pt x="2059" y="1540"/>
                  <a:pt x="2079" y="1503"/>
                  <a:pt x="2109" y="1473"/>
                </a:cubicBezTo>
                <a:cubicBezTo>
                  <a:pt x="2119" y="1444"/>
                  <a:pt x="2125" y="1414"/>
                  <a:pt x="2135" y="1385"/>
                </a:cubicBezTo>
                <a:cubicBezTo>
                  <a:pt x="2130" y="1250"/>
                  <a:pt x="2152" y="1159"/>
                  <a:pt x="2082" y="1057"/>
                </a:cubicBezTo>
                <a:cubicBezTo>
                  <a:pt x="2071" y="1012"/>
                  <a:pt x="2048" y="984"/>
                  <a:pt x="2029" y="942"/>
                </a:cubicBezTo>
                <a:cubicBezTo>
                  <a:pt x="2021" y="925"/>
                  <a:pt x="2019" y="905"/>
                  <a:pt x="2011" y="888"/>
                </a:cubicBezTo>
                <a:cubicBezTo>
                  <a:pt x="1941" y="747"/>
                  <a:pt x="2005" y="919"/>
                  <a:pt x="1958" y="782"/>
                </a:cubicBezTo>
                <a:cubicBezTo>
                  <a:pt x="1953" y="768"/>
                  <a:pt x="1940" y="759"/>
                  <a:pt x="1931" y="747"/>
                </a:cubicBezTo>
                <a:cubicBezTo>
                  <a:pt x="1892" y="692"/>
                  <a:pt x="1848" y="641"/>
                  <a:pt x="1807" y="587"/>
                </a:cubicBezTo>
                <a:cubicBezTo>
                  <a:pt x="1801" y="578"/>
                  <a:pt x="1797" y="568"/>
                  <a:pt x="1790" y="560"/>
                </a:cubicBezTo>
                <a:cubicBezTo>
                  <a:pt x="1779" y="547"/>
                  <a:pt x="1764" y="538"/>
                  <a:pt x="1754" y="525"/>
                </a:cubicBezTo>
                <a:cubicBezTo>
                  <a:pt x="1728" y="491"/>
                  <a:pt x="1729" y="470"/>
                  <a:pt x="1692" y="445"/>
                </a:cubicBezTo>
                <a:cubicBezTo>
                  <a:pt x="1686" y="436"/>
                  <a:pt x="1679" y="428"/>
                  <a:pt x="1674" y="419"/>
                </a:cubicBezTo>
                <a:cubicBezTo>
                  <a:pt x="1667" y="407"/>
                  <a:pt x="1664" y="394"/>
                  <a:pt x="1657" y="383"/>
                </a:cubicBezTo>
                <a:cubicBezTo>
                  <a:pt x="1622" y="330"/>
                  <a:pt x="1575" y="296"/>
                  <a:pt x="1524" y="259"/>
                </a:cubicBezTo>
                <a:cubicBezTo>
                  <a:pt x="1395" y="165"/>
                  <a:pt x="1594" y="274"/>
                  <a:pt x="1462" y="206"/>
                </a:cubicBezTo>
                <a:cubicBezTo>
                  <a:pt x="1433" y="163"/>
                  <a:pt x="1417" y="137"/>
                  <a:pt x="1373" y="109"/>
                </a:cubicBezTo>
                <a:cubicBezTo>
                  <a:pt x="1336" y="54"/>
                  <a:pt x="1284" y="23"/>
                  <a:pt x="1223" y="2"/>
                </a:cubicBezTo>
                <a:cubicBezTo>
                  <a:pt x="1161" y="8"/>
                  <a:pt x="1127" y="15"/>
                  <a:pt x="1072" y="29"/>
                </a:cubicBezTo>
                <a:cubicBezTo>
                  <a:pt x="827" y="12"/>
                  <a:pt x="1001" y="46"/>
                  <a:pt x="912" y="2"/>
                </a:cubicBezTo>
                <a:cubicBezTo>
                  <a:pt x="908" y="0"/>
                  <a:pt x="918" y="8"/>
                  <a:pt x="921" y="1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C2FFFFA8-C424-3D40-8C75-649CC0B3824F}" type="slidenum">
              <a:rPr lang="en-US" smtClean="0"/>
              <a:pPr/>
              <a:t>21</a:t>
            </a:fld>
            <a:endParaRPr lang="en-US"/>
          </a:p>
        </p:txBody>
      </p:sp>
    </p:spTree>
    <p:extLst>
      <p:ext uri="{BB962C8B-B14F-4D97-AF65-F5344CB8AC3E}">
        <p14:creationId xmlns:p14="http://schemas.microsoft.com/office/powerpoint/2010/main" val="18498672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95300" y="169068"/>
            <a:ext cx="7848600" cy="576263"/>
          </a:xfrm>
        </p:spPr>
        <p:txBody>
          <a:bodyPr/>
          <a:lstStyle/>
          <a:p>
            <a:r>
              <a:rPr lang="en-US" sz="2800" dirty="0" smtClean="0"/>
              <a:t>Collaboration Network</a:t>
            </a:r>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7056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22</a:t>
            </a:fld>
            <a:endParaRPr lang="en-US"/>
          </a:p>
        </p:txBody>
      </p:sp>
    </p:spTree>
    <p:extLst>
      <p:ext uri="{BB962C8B-B14F-4D97-AF65-F5344CB8AC3E}">
        <p14:creationId xmlns:p14="http://schemas.microsoft.com/office/powerpoint/2010/main" val="150970844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rrowheads="1"/>
          </p:cNvSpPr>
          <p:nvPr>
            <p:ph type="title" idx="4294967295"/>
          </p:nvPr>
        </p:nvSpPr>
        <p:spPr>
          <a:xfrm>
            <a:off x="377825" y="96625"/>
            <a:ext cx="8540750" cy="553824"/>
          </a:xfrm>
          <a:prstGeom prst="rect">
            <a:avLst/>
          </a:prstGeom>
        </p:spPr>
        <p:txBody>
          <a:bodyPr lIns="90488" tIns="44450" rIns="90488" bIns="44450" anchor="b"/>
          <a:lstStyle/>
          <a:p>
            <a:pPr marL="4763" algn="l"/>
            <a:r>
              <a:rPr lang="en-US" altLang="zh-CN" sz="2800" b="1" dirty="0" smtClean="0">
                <a:ea typeface="宋体" pitchFamily="2" charset="-122"/>
              </a:rPr>
              <a:t>One-mode Networks</a:t>
            </a:r>
            <a:endParaRPr lang="zh-CN" altLang="en-US" sz="2800" b="1" dirty="0" smtClean="0">
              <a:ea typeface="宋体" pitchFamily="2" charset="-122"/>
            </a:endParaRPr>
          </a:p>
        </p:txBody>
      </p:sp>
      <p:sp>
        <p:nvSpPr>
          <p:cNvPr id="35844" name="Rectangle 3"/>
          <p:cNvSpPr>
            <a:spLocks noGrp="1" noRot="1" noChangeArrowheads="1"/>
          </p:cNvSpPr>
          <p:nvPr>
            <p:ph type="body" sz="half" idx="4294967295"/>
          </p:nvPr>
        </p:nvSpPr>
        <p:spPr>
          <a:xfrm>
            <a:off x="457200" y="1447800"/>
            <a:ext cx="8305800" cy="5029200"/>
          </a:xfrm>
          <a:prstGeom prst="rect">
            <a:avLst/>
          </a:prstGeom>
        </p:spPr>
        <p:txBody>
          <a:bodyPr lIns="90488" tIns="44450" rIns="90488" bIns="44450"/>
          <a:lstStyle/>
          <a:p>
            <a:r>
              <a:rPr lang="en-US" altLang="zh-CN" sz="2000" dirty="0" smtClean="0">
                <a:ea typeface="宋体" pitchFamily="2" charset="-122"/>
              </a:rPr>
              <a:t>Substantive application</a:t>
            </a:r>
            <a:r>
              <a:rPr lang="en-US" altLang="zh-CN" sz="2800" dirty="0" smtClean="0">
                <a:ea typeface="宋体" pitchFamily="2" charset="-122"/>
              </a:rPr>
              <a:t> </a:t>
            </a:r>
            <a:r>
              <a:rPr lang="en-US" altLang="zh-CN" sz="2000" dirty="0" smtClean="0">
                <a:ea typeface="宋体" pitchFamily="2" charset="-122"/>
              </a:rPr>
              <a:t>of affiliation networks often focus on just one of modes.</a:t>
            </a:r>
          </a:p>
          <a:p>
            <a:endParaRPr lang="en-US" altLang="zh-CN" sz="2000" dirty="0" smtClean="0">
              <a:ea typeface="宋体" pitchFamily="2" charset="-122"/>
            </a:endParaRPr>
          </a:p>
          <a:p>
            <a:r>
              <a:rPr lang="en-US" altLang="zh-CN" sz="2000" dirty="0" smtClean="0">
                <a:ea typeface="宋体" pitchFamily="2" charset="-122"/>
              </a:rPr>
              <a:t>Define the number of events with which both actors </a:t>
            </a:r>
            <a:r>
              <a:rPr lang="en-US" altLang="zh-CN" sz="2000" dirty="0" err="1" smtClean="0">
                <a:ea typeface="宋体" pitchFamily="2" charset="-122"/>
              </a:rPr>
              <a:t>i</a:t>
            </a:r>
            <a:r>
              <a:rPr lang="en-US" altLang="zh-CN" sz="2000" dirty="0" smtClean="0">
                <a:ea typeface="宋体" pitchFamily="2" charset="-122"/>
              </a:rPr>
              <a:t> and j are affiliated:</a:t>
            </a:r>
          </a:p>
          <a:p>
            <a:endParaRPr lang="en-US" altLang="zh-CN" sz="2000" dirty="0" smtClean="0">
              <a:ea typeface="宋体" pitchFamily="2" charset="-122"/>
            </a:endParaRPr>
          </a:p>
          <a:p>
            <a:endParaRPr lang="en-US" altLang="zh-CN" sz="2000" dirty="0" smtClean="0">
              <a:ea typeface="宋体" pitchFamily="2" charset="-122"/>
            </a:endParaRPr>
          </a:p>
          <a:p>
            <a:r>
              <a:rPr lang="en-US" altLang="zh-CN" sz="2000" dirty="0" smtClean="0">
                <a:ea typeface="宋体" pitchFamily="2" charset="-122"/>
              </a:rPr>
              <a:t>Summarize the co-membership frequencies in a </a:t>
            </a:r>
            <a:r>
              <a:rPr lang="en-US" altLang="zh-CN" sz="2000" dirty="0" err="1" smtClean="0">
                <a:ea typeface="宋体" pitchFamily="2" charset="-122"/>
              </a:rPr>
              <a:t>gxg</a:t>
            </a:r>
            <a:r>
              <a:rPr lang="en-US" altLang="zh-CN" sz="2000" dirty="0" smtClean="0">
                <a:ea typeface="宋体" pitchFamily="2" charset="-122"/>
              </a:rPr>
              <a:t> </a:t>
            </a:r>
            <a:r>
              <a:rPr lang="en-US" altLang="zh-CN" sz="2000" dirty="0" err="1" smtClean="0">
                <a:ea typeface="宋体" pitchFamily="2" charset="-122"/>
              </a:rPr>
              <a:t>sociomatrix</a:t>
            </a:r>
            <a:r>
              <a:rPr lang="en-US" altLang="zh-CN" sz="2000" dirty="0" smtClean="0">
                <a:ea typeface="宋体" pitchFamily="2" charset="-122"/>
              </a:rPr>
              <a:t>                 and </a:t>
            </a:r>
          </a:p>
          <a:p>
            <a:endParaRPr lang="en-US" altLang="zh-CN" sz="2000" dirty="0" smtClean="0">
              <a:ea typeface="宋体" pitchFamily="2" charset="-122"/>
            </a:endParaRPr>
          </a:p>
          <a:p>
            <a:endParaRPr lang="en-US" altLang="zh-CN" sz="2000" dirty="0" smtClean="0">
              <a:ea typeface="宋体" pitchFamily="2" charset="-122"/>
            </a:endParaRPr>
          </a:p>
          <a:p>
            <a:r>
              <a:rPr lang="en-US" altLang="zh-CN" sz="2000" dirty="0" smtClean="0">
                <a:ea typeface="宋体" pitchFamily="2" charset="-122"/>
              </a:rPr>
              <a:t>Similarly we have </a:t>
            </a:r>
          </a:p>
          <a:p>
            <a:endParaRPr lang="en-US" altLang="zh-CN" sz="2000" dirty="0" smtClean="0">
              <a:ea typeface="宋体" pitchFamily="2" charset="-122"/>
            </a:endParaRPr>
          </a:p>
          <a:p>
            <a:endParaRPr lang="en-US" altLang="zh-CN" sz="2000" dirty="0" smtClean="0">
              <a:ea typeface="宋体" pitchFamily="2" charset="-122"/>
            </a:endParaRPr>
          </a:p>
        </p:txBody>
      </p:sp>
      <p:graphicFrame>
        <p:nvGraphicFramePr>
          <p:cNvPr id="35845" name="Object 4"/>
          <p:cNvGraphicFramePr>
            <a:graphicFrameLocks noGrp="1" noChangeAspect="1"/>
          </p:cNvGraphicFramePr>
          <p:nvPr>
            <p:ph sz="quarter" idx="4294967295"/>
            <p:extLst>
              <p:ext uri="{D42A27DB-BD31-4B8C-83A1-F6EECF244321}">
                <p14:modId xmlns:p14="http://schemas.microsoft.com/office/powerpoint/2010/main" val="2470423404"/>
              </p:ext>
            </p:extLst>
          </p:nvPr>
        </p:nvGraphicFramePr>
        <p:xfrm>
          <a:off x="2133600" y="3357562"/>
          <a:ext cx="2514600" cy="619125"/>
        </p:xfrm>
        <a:graphic>
          <a:graphicData uri="http://schemas.openxmlformats.org/presentationml/2006/ole">
            <mc:AlternateContent xmlns:mc="http://schemas.openxmlformats.org/markup-compatibility/2006">
              <mc:Choice xmlns:v="urn:schemas-microsoft-com:vml" Requires="v">
                <p:oleObj spid="_x0000_s3084" name="公式" r:id="rId4" imgW="1040948" imgH="291973" progId="Equation.3">
                  <p:embed/>
                </p:oleObj>
              </mc:Choice>
              <mc:Fallback>
                <p:oleObj name="公式" r:id="rId4" imgW="1040948" imgH="29197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357562"/>
                        <a:ext cx="2514600" cy="619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Grp="1" noChangeAspect="1"/>
          </p:cNvGraphicFramePr>
          <p:nvPr>
            <p:ph sz="quarter" idx="4294967295"/>
            <p:extLst>
              <p:ext uri="{D42A27DB-BD31-4B8C-83A1-F6EECF244321}">
                <p14:modId xmlns:p14="http://schemas.microsoft.com/office/powerpoint/2010/main" val="1587921743"/>
              </p:ext>
            </p:extLst>
          </p:nvPr>
        </p:nvGraphicFramePr>
        <p:xfrm>
          <a:off x="3581400" y="4682765"/>
          <a:ext cx="1524000" cy="487363"/>
        </p:xfrm>
        <a:graphic>
          <a:graphicData uri="http://schemas.openxmlformats.org/presentationml/2006/ole">
            <mc:AlternateContent xmlns:mc="http://schemas.openxmlformats.org/markup-compatibility/2006">
              <mc:Choice xmlns:v="urn:schemas-microsoft-com:vml" Requires="v">
                <p:oleObj spid="_x0000_s3085" name="公式" r:id="rId6" imgW="698197" imgH="253890" progId="Equation.3">
                  <p:embed/>
                </p:oleObj>
              </mc:Choice>
              <mc:Fallback>
                <p:oleObj name="公式" r:id="rId6" imgW="698197"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82765"/>
                        <a:ext cx="1524000" cy="4873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8"/>
          <p:cNvGraphicFramePr>
            <a:graphicFrameLocks noChangeAspect="1"/>
          </p:cNvGraphicFramePr>
          <p:nvPr>
            <p:extLst>
              <p:ext uri="{D42A27DB-BD31-4B8C-83A1-F6EECF244321}">
                <p14:modId xmlns:p14="http://schemas.microsoft.com/office/powerpoint/2010/main" val="253456625"/>
              </p:ext>
            </p:extLst>
          </p:nvPr>
        </p:nvGraphicFramePr>
        <p:xfrm>
          <a:off x="5562600" y="3519487"/>
          <a:ext cx="1468438" cy="422275"/>
        </p:xfrm>
        <a:graphic>
          <a:graphicData uri="http://schemas.openxmlformats.org/presentationml/2006/ole">
            <mc:AlternateContent xmlns:mc="http://schemas.openxmlformats.org/markup-compatibility/2006">
              <mc:Choice xmlns:v="urn:schemas-microsoft-com:vml" Requires="v">
                <p:oleObj spid="_x0000_s3086" name="公式" r:id="rId8" imgW="660113" imgH="190417" progId="Equation.3">
                  <p:embed/>
                </p:oleObj>
              </mc:Choice>
              <mc:Fallback>
                <p:oleObj name="公式" r:id="rId8" imgW="660113"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3519487"/>
                        <a:ext cx="1468438" cy="422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9"/>
          <p:cNvGraphicFramePr>
            <a:graphicFrameLocks noChangeAspect="1"/>
          </p:cNvGraphicFramePr>
          <p:nvPr>
            <p:extLst>
              <p:ext uri="{D42A27DB-BD31-4B8C-83A1-F6EECF244321}">
                <p14:modId xmlns:p14="http://schemas.microsoft.com/office/powerpoint/2010/main" val="2799380383"/>
              </p:ext>
            </p:extLst>
          </p:nvPr>
        </p:nvGraphicFramePr>
        <p:xfrm>
          <a:off x="2743200" y="5766594"/>
          <a:ext cx="1905000" cy="560388"/>
        </p:xfrm>
        <a:graphic>
          <a:graphicData uri="http://schemas.openxmlformats.org/presentationml/2006/ole">
            <mc:AlternateContent xmlns:mc="http://schemas.openxmlformats.org/markup-compatibility/2006">
              <mc:Choice xmlns:v="urn:schemas-microsoft-com:vml" Requires="v">
                <p:oleObj spid="_x0000_s3087" name="公式" r:id="rId10" imgW="990170" imgH="291973" progId="Equation.3">
                  <p:embed/>
                </p:oleObj>
              </mc:Choice>
              <mc:Fallback>
                <p:oleObj name="公式" r:id="rId10" imgW="990170" imgH="29197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5766594"/>
                        <a:ext cx="1905000" cy="5603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10"/>
          <p:cNvGraphicFramePr>
            <a:graphicFrameLocks noChangeAspect="1"/>
          </p:cNvGraphicFramePr>
          <p:nvPr>
            <p:extLst>
              <p:ext uri="{D42A27DB-BD31-4B8C-83A1-F6EECF244321}">
                <p14:modId xmlns:p14="http://schemas.microsoft.com/office/powerpoint/2010/main" val="1631290887"/>
              </p:ext>
            </p:extLst>
          </p:nvPr>
        </p:nvGraphicFramePr>
        <p:xfrm>
          <a:off x="5334000" y="5865069"/>
          <a:ext cx="1524000" cy="431800"/>
        </p:xfrm>
        <a:graphic>
          <a:graphicData uri="http://schemas.openxmlformats.org/presentationml/2006/ole">
            <mc:AlternateContent xmlns:mc="http://schemas.openxmlformats.org/markup-compatibility/2006">
              <mc:Choice xmlns:v="urn:schemas-microsoft-com:vml" Requires="v">
                <p:oleObj spid="_x0000_s3088" name="公式" r:id="rId12" imgW="672808" imgH="190417" progId="Equation.3">
                  <p:embed/>
                </p:oleObj>
              </mc:Choice>
              <mc:Fallback>
                <p:oleObj name="公式" r:id="rId12" imgW="672808" imgH="19041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5865069"/>
                        <a:ext cx="1524000" cy="431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23</a:t>
            </a:fld>
            <a:endParaRPr lang="en-US"/>
          </a:p>
        </p:txBody>
      </p:sp>
    </p:spTree>
    <p:extLst>
      <p:ext uri="{BB962C8B-B14F-4D97-AF65-F5344CB8AC3E}">
        <p14:creationId xmlns:p14="http://schemas.microsoft.com/office/powerpoint/2010/main" val="23166755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6705600" y="1447800"/>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Char char="•"/>
            </a:pPr>
            <a:endParaRPr lang="en-US" sz="1400" u="sng">
              <a:solidFill>
                <a:schemeClr val="tx1"/>
              </a:solidFill>
            </a:endParaRPr>
          </a:p>
        </p:txBody>
      </p:sp>
      <p:sp>
        <p:nvSpPr>
          <p:cNvPr id="36868" name="Rectangle 3"/>
          <p:cNvSpPr>
            <a:spLocks noGrp="1" noChangeArrowheads="1"/>
          </p:cNvSpPr>
          <p:nvPr>
            <p:ph type="title"/>
          </p:nvPr>
        </p:nvSpPr>
        <p:spPr bwMode="white">
          <a:xfrm>
            <a:off x="469900" y="152400"/>
            <a:ext cx="8305800" cy="609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sz="2800" b="1" dirty="0" smtClean="0"/>
              <a:t>Illustrative Partial Developer Network</a:t>
            </a:r>
          </a:p>
        </p:txBody>
      </p:sp>
      <p:graphicFrame>
        <p:nvGraphicFramePr>
          <p:cNvPr id="36869" name="Object 4"/>
          <p:cNvGraphicFramePr>
            <a:graphicFrameLocks noChangeAspect="1"/>
          </p:cNvGraphicFramePr>
          <p:nvPr/>
        </p:nvGraphicFramePr>
        <p:xfrm>
          <a:off x="3276600" y="1905000"/>
          <a:ext cx="914400" cy="198438"/>
        </p:xfrm>
        <a:graphic>
          <a:graphicData uri="http://schemas.openxmlformats.org/presentationml/2006/ole">
            <mc:AlternateContent xmlns:mc="http://schemas.openxmlformats.org/markup-compatibility/2006">
              <mc:Choice xmlns:v="urn:schemas-microsoft-com:vml" Requires="v">
                <p:oleObj spid="_x0000_s4100" name="Equation" r:id="rId3" imgW="435285" imgH="677109" progId="Equation.DSMT4">
                  <p:embed/>
                </p:oleObj>
              </mc:Choice>
              <mc:Fallback>
                <p:oleObj name="Equation" r:id="rId3" imgW="435285" imgH="6771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050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371600"/>
            <a:ext cx="5791200"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24</a:t>
            </a:fld>
            <a:endParaRPr lang="en-US"/>
          </a:p>
        </p:txBody>
      </p:sp>
    </p:spTree>
    <p:extLst>
      <p:ext uri="{BB962C8B-B14F-4D97-AF65-F5344CB8AC3E}">
        <p14:creationId xmlns:p14="http://schemas.microsoft.com/office/powerpoint/2010/main" val="427545688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rrowheads="1"/>
          </p:cNvSpPr>
          <p:nvPr>
            <p:ph type="title" idx="4294967295"/>
          </p:nvPr>
        </p:nvSpPr>
        <p:spPr>
          <a:xfrm>
            <a:off x="457200" y="200320"/>
            <a:ext cx="8540750" cy="544398"/>
          </a:xfrm>
          <a:prstGeom prst="rect">
            <a:avLst/>
          </a:prstGeom>
        </p:spPr>
        <p:txBody>
          <a:bodyPr lIns="90488" tIns="44450" rIns="90488" bIns="44450" anchor="b"/>
          <a:lstStyle/>
          <a:p>
            <a:pPr marL="4763" algn="l"/>
            <a:r>
              <a:rPr lang="en-US" altLang="zh-CN" sz="2800" b="1" dirty="0" smtClean="0">
                <a:ea typeface="宋体" pitchFamily="2" charset="-122"/>
              </a:rPr>
              <a:t>Properties of Affiliation Networks</a:t>
            </a:r>
            <a:endParaRPr lang="zh-CN" altLang="en-US" sz="2800" b="1" dirty="0" smtClean="0">
              <a:ea typeface="宋体" pitchFamily="2" charset="-122"/>
            </a:endParaRPr>
          </a:p>
        </p:txBody>
      </p:sp>
      <p:sp>
        <p:nvSpPr>
          <p:cNvPr id="37892" name="Rectangle 3"/>
          <p:cNvSpPr>
            <a:spLocks noGrp="1" noRot="1" noChangeArrowheads="1"/>
          </p:cNvSpPr>
          <p:nvPr>
            <p:ph type="body" sz="half" idx="4294967295"/>
          </p:nvPr>
        </p:nvSpPr>
        <p:spPr>
          <a:xfrm>
            <a:off x="560895" y="1319212"/>
            <a:ext cx="4800600" cy="4498975"/>
          </a:xfrm>
          <a:prstGeom prst="rect">
            <a:avLst/>
          </a:prstGeom>
        </p:spPr>
        <p:txBody>
          <a:bodyPr lIns="90488" tIns="44450" rIns="90488" bIns="44450"/>
          <a:lstStyle/>
          <a:p>
            <a:r>
              <a:rPr lang="en-US" altLang="zh-CN" sz="2000" b="1" dirty="0" smtClean="0">
                <a:ea typeface="宋体" pitchFamily="2" charset="-122"/>
              </a:rPr>
              <a:t>Properties of Actors and Events</a:t>
            </a:r>
          </a:p>
          <a:p>
            <a:pPr>
              <a:buFont typeface="Wingdings" pitchFamily="2" charset="2"/>
              <a:buNone/>
            </a:pPr>
            <a:endParaRPr lang="en-US" altLang="zh-CN" sz="2000" dirty="0" smtClean="0">
              <a:ea typeface="宋体" pitchFamily="2" charset="-122"/>
            </a:endParaRPr>
          </a:p>
          <a:p>
            <a:pPr>
              <a:buFont typeface="Wingdings" pitchFamily="2" charset="2"/>
              <a:buNone/>
            </a:pPr>
            <a:r>
              <a:rPr lang="en-US" altLang="zh-CN" sz="2000" dirty="0" smtClean="0">
                <a:ea typeface="宋体" pitchFamily="2" charset="-122"/>
              </a:rPr>
              <a:t>Rates of Participation:</a:t>
            </a:r>
          </a:p>
          <a:p>
            <a:pPr>
              <a:buFont typeface="Wingdings" pitchFamily="2" charset="2"/>
              <a:buNone/>
            </a:pPr>
            <a:r>
              <a:rPr lang="en-US" altLang="zh-CN" sz="2000" dirty="0" smtClean="0">
                <a:ea typeface="宋体" pitchFamily="2" charset="-122"/>
              </a:rPr>
              <a:t>  </a:t>
            </a:r>
          </a:p>
          <a:p>
            <a:pPr>
              <a:buFont typeface="Wingdings" pitchFamily="2" charset="2"/>
              <a:buNone/>
            </a:pPr>
            <a:r>
              <a:rPr lang="en-US" altLang="zh-CN" sz="2000" dirty="0" smtClean="0">
                <a:ea typeface="宋体" pitchFamily="2" charset="-122"/>
              </a:rPr>
              <a:t>Average Rates of Participation: </a:t>
            </a:r>
          </a:p>
          <a:p>
            <a:pPr>
              <a:buFont typeface="Wingdings" pitchFamily="2" charset="2"/>
              <a:buNone/>
            </a:pPr>
            <a:endParaRPr lang="en-US" altLang="zh-CN" sz="2000" dirty="0" smtClean="0">
              <a:ea typeface="宋体" pitchFamily="2" charset="-122"/>
            </a:endParaRPr>
          </a:p>
          <a:p>
            <a:pPr>
              <a:buFont typeface="Wingdings" pitchFamily="2" charset="2"/>
              <a:buNone/>
            </a:pPr>
            <a:endParaRPr lang="en-US" altLang="zh-CN" sz="2000" dirty="0" smtClean="0">
              <a:ea typeface="宋体" pitchFamily="2" charset="-122"/>
            </a:endParaRPr>
          </a:p>
          <a:p>
            <a:pPr>
              <a:buFont typeface="Wingdings" pitchFamily="2" charset="2"/>
              <a:buNone/>
            </a:pPr>
            <a:r>
              <a:rPr lang="en-US" altLang="zh-CN" sz="2000" dirty="0" smtClean="0">
                <a:ea typeface="宋体" pitchFamily="2" charset="-122"/>
              </a:rPr>
              <a:t>Size of Events:</a:t>
            </a:r>
          </a:p>
          <a:p>
            <a:pPr>
              <a:buFont typeface="Wingdings" pitchFamily="2" charset="2"/>
              <a:buNone/>
            </a:pPr>
            <a:endParaRPr lang="en-US" altLang="zh-CN" sz="2000" dirty="0" smtClean="0">
              <a:ea typeface="宋体" pitchFamily="2" charset="-122"/>
            </a:endParaRPr>
          </a:p>
          <a:p>
            <a:pPr>
              <a:buFont typeface="Wingdings" pitchFamily="2" charset="2"/>
              <a:buNone/>
            </a:pPr>
            <a:endParaRPr lang="en-US" altLang="zh-CN" sz="2000" dirty="0" smtClean="0">
              <a:ea typeface="宋体" pitchFamily="2" charset="-122"/>
            </a:endParaRPr>
          </a:p>
          <a:p>
            <a:pPr>
              <a:buFont typeface="Wingdings" pitchFamily="2" charset="2"/>
              <a:buNone/>
            </a:pPr>
            <a:endParaRPr lang="en-US" altLang="zh-CN" sz="2000" dirty="0" smtClean="0">
              <a:ea typeface="宋体" pitchFamily="2" charset="-122"/>
            </a:endParaRPr>
          </a:p>
          <a:p>
            <a:pPr>
              <a:buFont typeface="Wingdings" pitchFamily="2" charset="2"/>
              <a:buNone/>
            </a:pPr>
            <a:r>
              <a:rPr lang="en-US" altLang="zh-CN" sz="2000" dirty="0" smtClean="0">
                <a:ea typeface="宋体" pitchFamily="2" charset="-122"/>
              </a:rPr>
              <a:t>Average Size of Events:</a:t>
            </a:r>
          </a:p>
          <a:p>
            <a:pPr>
              <a:buFont typeface="Wingdings" pitchFamily="2" charset="2"/>
              <a:buNone/>
            </a:pPr>
            <a:endParaRPr lang="en-US" altLang="zh-CN" sz="2000" dirty="0" smtClean="0">
              <a:ea typeface="宋体" pitchFamily="2" charset="-122"/>
            </a:endParaRPr>
          </a:p>
        </p:txBody>
      </p:sp>
      <p:graphicFrame>
        <p:nvGraphicFramePr>
          <p:cNvPr id="37893" name="Object 4"/>
          <p:cNvGraphicFramePr>
            <a:graphicFrameLocks noGrp="1" noChangeAspect="1"/>
          </p:cNvGraphicFramePr>
          <p:nvPr>
            <p:ph sz="quarter" idx="4294967295"/>
            <p:extLst>
              <p:ext uri="{D42A27DB-BD31-4B8C-83A1-F6EECF244321}">
                <p14:modId xmlns:p14="http://schemas.microsoft.com/office/powerpoint/2010/main" val="2363005484"/>
              </p:ext>
            </p:extLst>
          </p:nvPr>
        </p:nvGraphicFramePr>
        <p:xfrm>
          <a:off x="4572000" y="1982771"/>
          <a:ext cx="1676400" cy="554038"/>
        </p:xfrm>
        <a:graphic>
          <a:graphicData uri="http://schemas.openxmlformats.org/presentationml/2006/ole">
            <mc:AlternateContent xmlns:mc="http://schemas.openxmlformats.org/markup-compatibility/2006">
              <mc:Choice xmlns:v="urn:schemas-microsoft-com:vml" Requires="v">
                <p:oleObj spid="_x0000_s5132" name="公式" r:id="rId4" imgW="812447" imgH="304668" progId="Equation.3">
                  <p:embed/>
                </p:oleObj>
              </mc:Choice>
              <mc:Fallback>
                <p:oleObj name="公式" r:id="rId4" imgW="812447" imgH="3046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982771"/>
                        <a:ext cx="1676400" cy="5540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6"/>
          <p:cNvGraphicFramePr>
            <a:graphicFrameLocks noGrp="1" noChangeAspect="1"/>
          </p:cNvGraphicFramePr>
          <p:nvPr>
            <p:ph sz="quarter" idx="4294967295"/>
            <p:extLst>
              <p:ext uri="{D42A27DB-BD31-4B8C-83A1-F6EECF244321}">
                <p14:modId xmlns:p14="http://schemas.microsoft.com/office/powerpoint/2010/main" val="1603284185"/>
              </p:ext>
            </p:extLst>
          </p:nvPr>
        </p:nvGraphicFramePr>
        <p:xfrm>
          <a:off x="4610100" y="2695575"/>
          <a:ext cx="1066800" cy="873125"/>
        </p:xfrm>
        <a:graphic>
          <a:graphicData uri="http://schemas.openxmlformats.org/presentationml/2006/ole">
            <mc:AlternateContent xmlns:mc="http://schemas.openxmlformats.org/markup-compatibility/2006">
              <mc:Choice xmlns:v="urn:schemas-microsoft-com:vml" Requires="v">
                <p:oleObj spid="_x0000_s5133" name="公式" r:id="rId6" imgW="545863" imgH="507780" progId="Equation.3">
                  <p:embed/>
                </p:oleObj>
              </mc:Choice>
              <mc:Fallback>
                <p:oleObj name="公式" r:id="rId6" imgW="545863" imgH="507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2695575"/>
                        <a:ext cx="1066800" cy="873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8"/>
          <p:cNvGraphicFramePr>
            <a:graphicFrameLocks noChangeAspect="1"/>
          </p:cNvGraphicFramePr>
          <p:nvPr/>
        </p:nvGraphicFramePr>
        <p:xfrm>
          <a:off x="4495800" y="3352800"/>
          <a:ext cx="114300" cy="215900"/>
        </p:xfrm>
        <a:graphic>
          <a:graphicData uri="http://schemas.openxmlformats.org/presentationml/2006/ole">
            <mc:AlternateContent xmlns:mc="http://schemas.openxmlformats.org/markup-compatibility/2006">
              <mc:Choice xmlns:v="urn:schemas-microsoft-com:vml" Requires="v">
                <p:oleObj spid="_x0000_s5134" name="公式" r:id="rId8" imgW="114151" imgH="215619" progId="Equation.3">
                  <p:embed/>
                </p:oleObj>
              </mc:Choice>
              <mc:Fallback>
                <p:oleObj name="公式" r:id="rId8" imgW="114151"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3528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9"/>
          <p:cNvGraphicFramePr>
            <a:graphicFrameLocks noChangeAspect="1"/>
          </p:cNvGraphicFramePr>
          <p:nvPr>
            <p:extLst>
              <p:ext uri="{D42A27DB-BD31-4B8C-83A1-F6EECF244321}">
                <p14:modId xmlns:p14="http://schemas.microsoft.com/office/powerpoint/2010/main" val="3692625550"/>
              </p:ext>
            </p:extLst>
          </p:nvPr>
        </p:nvGraphicFramePr>
        <p:xfrm>
          <a:off x="4610100" y="5079999"/>
          <a:ext cx="990600" cy="738188"/>
        </p:xfrm>
        <a:graphic>
          <a:graphicData uri="http://schemas.openxmlformats.org/presentationml/2006/ole">
            <mc:AlternateContent xmlns:mc="http://schemas.openxmlformats.org/markup-compatibility/2006">
              <mc:Choice xmlns:v="urn:schemas-microsoft-com:vml" Requires="v">
                <p:oleObj spid="_x0000_s5135" name="公式" r:id="rId10" imgW="558558" imgH="482391" progId="Equation.3">
                  <p:embed/>
                </p:oleObj>
              </mc:Choice>
              <mc:Fallback>
                <p:oleObj name="公式" r:id="rId10" imgW="558558" imgH="4823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10100" y="5079999"/>
                        <a:ext cx="990600" cy="7381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10"/>
          <p:cNvGraphicFramePr>
            <a:graphicFrameLocks noChangeAspect="1"/>
          </p:cNvGraphicFramePr>
          <p:nvPr/>
        </p:nvGraphicFramePr>
        <p:xfrm>
          <a:off x="4572000" y="3810000"/>
          <a:ext cx="1531938" cy="542925"/>
        </p:xfrm>
        <a:graphic>
          <a:graphicData uri="http://schemas.openxmlformats.org/presentationml/2006/ole">
            <mc:AlternateContent xmlns:mc="http://schemas.openxmlformats.org/markup-compatibility/2006">
              <mc:Choice xmlns:v="urn:schemas-microsoft-com:vml" Requires="v">
                <p:oleObj spid="_x0000_s5136" name="公式" r:id="rId12" imgW="825500" imgH="292100" progId="Equation.3">
                  <p:embed/>
                </p:oleObj>
              </mc:Choice>
              <mc:Fallback>
                <p:oleObj name="公式" r:id="rId12" imgW="825500" imgH="292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3810000"/>
                        <a:ext cx="1531938" cy="542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25</a:t>
            </a:fld>
            <a:endParaRPr lang="en-US"/>
          </a:p>
        </p:txBody>
      </p:sp>
    </p:spTree>
    <p:extLst>
      <p:ext uri="{BB962C8B-B14F-4D97-AF65-F5344CB8AC3E}">
        <p14:creationId xmlns:p14="http://schemas.microsoft.com/office/powerpoint/2010/main" val="15123473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rrowheads="1"/>
          </p:cNvSpPr>
          <p:nvPr>
            <p:ph type="title" idx="4294967295"/>
          </p:nvPr>
        </p:nvSpPr>
        <p:spPr>
          <a:xfrm>
            <a:off x="457200" y="213674"/>
            <a:ext cx="8077200" cy="576263"/>
          </a:xfrm>
          <a:prstGeom prst="rect">
            <a:avLst/>
          </a:prstGeom>
        </p:spPr>
        <p:txBody>
          <a:bodyPr lIns="90488" tIns="44450" rIns="90488" bIns="44450" anchor="b"/>
          <a:lstStyle/>
          <a:p>
            <a:pPr marL="4763" algn="l"/>
            <a:r>
              <a:rPr lang="en-US" altLang="zh-CN" sz="2800" b="1" dirty="0" smtClean="0">
                <a:ea typeface="宋体" pitchFamily="2" charset="-122"/>
              </a:rPr>
              <a:t>Properties of Affiliation Networks</a:t>
            </a:r>
            <a:endParaRPr lang="zh-CN" altLang="en-US" sz="2800" b="1" dirty="0" smtClean="0">
              <a:ea typeface="宋体" pitchFamily="2" charset="-122"/>
            </a:endParaRPr>
          </a:p>
        </p:txBody>
      </p:sp>
      <p:graphicFrame>
        <p:nvGraphicFramePr>
          <p:cNvPr id="38916" name="Object 7"/>
          <p:cNvGraphicFramePr>
            <a:graphicFrameLocks noGrp="1" noChangeAspect="1"/>
          </p:cNvGraphicFramePr>
          <p:nvPr>
            <p:ph sz="half" idx="4294967295"/>
          </p:nvPr>
        </p:nvGraphicFramePr>
        <p:xfrm>
          <a:off x="3276600" y="3733800"/>
          <a:ext cx="2055813" cy="731838"/>
        </p:xfrm>
        <a:graphic>
          <a:graphicData uri="http://schemas.openxmlformats.org/presentationml/2006/ole">
            <mc:AlternateContent xmlns:mc="http://schemas.openxmlformats.org/markup-compatibility/2006">
              <mc:Choice xmlns:v="urn:schemas-microsoft-com:vml" Requires="v">
                <p:oleObj spid="_x0000_s6150" name="公式" r:id="rId4" imgW="1257300" imgH="508000" progId="Equation.3">
                  <p:embed/>
                </p:oleObj>
              </mc:Choice>
              <mc:Fallback>
                <p:oleObj name="公式" r:id="rId4" imgW="12573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733800"/>
                        <a:ext cx="2055813" cy="7318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9"/>
          <p:cNvGraphicFramePr>
            <a:graphicFrameLocks noGrp="1" noChangeAspect="1"/>
          </p:cNvGraphicFramePr>
          <p:nvPr>
            <p:ph sz="half" idx="4294967295"/>
            <p:extLst>
              <p:ext uri="{D42A27DB-BD31-4B8C-83A1-F6EECF244321}">
                <p14:modId xmlns:p14="http://schemas.microsoft.com/office/powerpoint/2010/main" val="2700282976"/>
              </p:ext>
            </p:extLst>
          </p:nvPr>
        </p:nvGraphicFramePr>
        <p:xfrm>
          <a:off x="3276600" y="5106971"/>
          <a:ext cx="2224088" cy="747713"/>
        </p:xfrm>
        <a:graphic>
          <a:graphicData uri="http://schemas.openxmlformats.org/presentationml/2006/ole">
            <mc:AlternateContent xmlns:mc="http://schemas.openxmlformats.org/markup-compatibility/2006">
              <mc:Choice xmlns:v="urn:schemas-microsoft-com:vml" Requires="v">
                <p:oleObj spid="_x0000_s6151" name="公式" r:id="rId6" imgW="1294838" imgH="495085" progId="Equation.3">
                  <p:embed/>
                </p:oleObj>
              </mc:Choice>
              <mc:Fallback>
                <p:oleObj name="公式" r:id="rId6" imgW="1294838" imgH="49508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5106971"/>
                        <a:ext cx="2224088" cy="747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Rectangle 5"/>
          <p:cNvSpPr>
            <a:spLocks noRot="1" noChangeArrowheads="1"/>
          </p:cNvSpPr>
          <p:nvPr/>
        </p:nvSpPr>
        <p:spPr bwMode="auto">
          <a:xfrm>
            <a:off x="533400" y="1447800"/>
            <a:ext cx="7772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folHlink"/>
              </a:buClr>
              <a:buSzPct val="90000"/>
              <a:buFont typeface="Wingdings" pitchFamily="2" charset="2"/>
              <a:buNone/>
            </a:pPr>
            <a:r>
              <a:rPr lang="en-US" altLang="zh-CN" b="1" dirty="0">
                <a:solidFill>
                  <a:schemeClr val="tx1"/>
                </a:solidFill>
                <a:ea typeface="宋体" pitchFamily="2" charset="-122"/>
              </a:rPr>
              <a:t>Density</a:t>
            </a:r>
            <a:r>
              <a:rPr lang="en-US" altLang="zh-CN" dirty="0">
                <a:solidFill>
                  <a:schemeClr val="tx1"/>
                </a:solidFill>
                <a:ea typeface="宋体" pitchFamily="2" charset="-122"/>
              </a:rPr>
              <a:t>:</a:t>
            </a:r>
          </a:p>
          <a:p>
            <a:pPr eaLnBrk="1" hangingPunct="1">
              <a:spcBef>
                <a:spcPct val="20000"/>
              </a:spcBef>
              <a:buClr>
                <a:schemeClr val="folHlink"/>
              </a:buClr>
              <a:buSzPct val="90000"/>
              <a:buFont typeface="Wingdings" pitchFamily="2" charset="2"/>
              <a:buNone/>
            </a:pPr>
            <a:endParaRPr lang="en-US" altLang="zh-CN" dirty="0">
              <a:solidFill>
                <a:schemeClr val="tx1"/>
              </a:solidFill>
              <a:ea typeface="宋体" pitchFamily="2" charset="-122"/>
            </a:endParaRPr>
          </a:p>
          <a:p>
            <a:pPr eaLnBrk="1" hangingPunct="1">
              <a:spcBef>
                <a:spcPct val="20000"/>
              </a:spcBef>
              <a:buClr>
                <a:schemeClr val="folHlink"/>
              </a:buClr>
              <a:buSzPct val="90000"/>
              <a:buFont typeface="Wingdings" pitchFamily="2" charset="2"/>
              <a:buNone/>
            </a:pPr>
            <a:r>
              <a:rPr lang="en-US" altLang="zh-CN" dirty="0">
                <a:solidFill>
                  <a:schemeClr val="tx1"/>
                </a:solidFill>
                <a:ea typeface="宋体" pitchFamily="2" charset="-122"/>
              </a:rPr>
              <a:t>The density of a valued graph is the average value attached to the lines in the graph. </a:t>
            </a:r>
          </a:p>
          <a:p>
            <a:pPr eaLnBrk="1" hangingPunct="1">
              <a:spcBef>
                <a:spcPct val="20000"/>
              </a:spcBef>
              <a:buClr>
                <a:schemeClr val="folHlink"/>
              </a:buClr>
              <a:buSzPct val="90000"/>
              <a:buFont typeface="Wingdings" pitchFamily="2" charset="2"/>
              <a:buNone/>
            </a:pPr>
            <a:endParaRPr lang="en-US" altLang="zh-CN" dirty="0">
              <a:solidFill>
                <a:schemeClr val="tx1"/>
              </a:solidFill>
              <a:ea typeface="宋体" pitchFamily="2" charset="-122"/>
            </a:endParaRPr>
          </a:p>
          <a:p>
            <a:pPr eaLnBrk="1" hangingPunct="1">
              <a:spcBef>
                <a:spcPct val="20000"/>
              </a:spcBef>
              <a:buClr>
                <a:schemeClr val="folHlink"/>
              </a:buClr>
              <a:buSzPct val="90000"/>
              <a:buFont typeface="Wingdings" pitchFamily="2" charset="2"/>
              <a:buNone/>
            </a:pPr>
            <a:r>
              <a:rPr lang="en-US" altLang="zh-CN" dirty="0">
                <a:solidFill>
                  <a:schemeClr val="tx1"/>
                </a:solidFill>
                <a:ea typeface="宋体" pitchFamily="2" charset="-122"/>
              </a:rPr>
              <a:t>For the co-membership relation defined on actors, the density is: </a:t>
            </a:r>
          </a:p>
          <a:p>
            <a:pPr eaLnBrk="1" hangingPunct="1">
              <a:spcBef>
                <a:spcPct val="20000"/>
              </a:spcBef>
              <a:buClr>
                <a:schemeClr val="folHlink"/>
              </a:buClr>
              <a:buSzPct val="90000"/>
              <a:buFont typeface="Wingdings" pitchFamily="2" charset="2"/>
              <a:buNone/>
            </a:pPr>
            <a:r>
              <a:rPr lang="en-US" altLang="zh-CN" dirty="0">
                <a:solidFill>
                  <a:schemeClr val="tx1"/>
                </a:solidFill>
                <a:ea typeface="宋体" pitchFamily="2" charset="-122"/>
              </a:rPr>
              <a:t>               </a:t>
            </a:r>
          </a:p>
          <a:p>
            <a:pPr eaLnBrk="1" hangingPunct="1">
              <a:spcBef>
                <a:spcPct val="20000"/>
              </a:spcBef>
              <a:buClr>
                <a:schemeClr val="folHlink"/>
              </a:buClr>
              <a:buSzPct val="90000"/>
              <a:buFont typeface="Wingdings" pitchFamily="2" charset="2"/>
              <a:buNone/>
            </a:pPr>
            <a:endParaRPr lang="en-US" altLang="zh-CN" dirty="0">
              <a:solidFill>
                <a:schemeClr val="tx1"/>
              </a:solidFill>
              <a:ea typeface="宋体" pitchFamily="2" charset="-122"/>
            </a:endParaRPr>
          </a:p>
          <a:p>
            <a:pPr eaLnBrk="1" hangingPunct="1">
              <a:spcBef>
                <a:spcPct val="20000"/>
              </a:spcBef>
              <a:buClr>
                <a:schemeClr val="folHlink"/>
              </a:buClr>
              <a:buSzPct val="90000"/>
              <a:buFont typeface="Wingdings" pitchFamily="2" charset="2"/>
              <a:buNone/>
            </a:pPr>
            <a:endParaRPr lang="en-US" altLang="zh-CN" dirty="0">
              <a:solidFill>
                <a:schemeClr val="tx1"/>
              </a:solidFill>
              <a:ea typeface="宋体" pitchFamily="2" charset="-122"/>
            </a:endParaRPr>
          </a:p>
          <a:p>
            <a:pPr eaLnBrk="1" hangingPunct="1">
              <a:spcBef>
                <a:spcPct val="20000"/>
              </a:spcBef>
              <a:buClr>
                <a:schemeClr val="folHlink"/>
              </a:buClr>
              <a:buSzPct val="90000"/>
              <a:buFont typeface="Wingdings" pitchFamily="2" charset="2"/>
              <a:buNone/>
            </a:pPr>
            <a:endParaRPr lang="en-US" altLang="zh-CN" dirty="0" smtClean="0">
              <a:solidFill>
                <a:schemeClr val="tx1"/>
              </a:solidFill>
              <a:ea typeface="宋体" pitchFamily="2" charset="-122"/>
            </a:endParaRPr>
          </a:p>
          <a:p>
            <a:pPr eaLnBrk="1" hangingPunct="1">
              <a:spcBef>
                <a:spcPct val="20000"/>
              </a:spcBef>
              <a:buClr>
                <a:schemeClr val="folHlink"/>
              </a:buClr>
              <a:buSzPct val="90000"/>
              <a:buFont typeface="Wingdings" pitchFamily="2" charset="2"/>
              <a:buNone/>
            </a:pPr>
            <a:r>
              <a:rPr lang="en-US" altLang="zh-CN" dirty="0" smtClean="0">
                <a:solidFill>
                  <a:schemeClr val="tx1"/>
                </a:solidFill>
                <a:ea typeface="宋体" pitchFamily="2" charset="-122"/>
              </a:rPr>
              <a:t>For </a:t>
            </a:r>
            <a:r>
              <a:rPr lang="en-US" altLang="zh-CN" dirty="0">
                <a:solidFill>
                  <a:schemeClr val="tx1"/>
                </a:solidFill>
                <a:ea typeface="宋体" pitchFamily="2" charset="-122"/>
              </a:rPr>
              <a:t>the overlap relation among events the density is:</a:t>
            </a:r>
          </a:p>
          <a:p>
            <a:pPr eaLnBrk="1" hangingPunct="1">
              <a:spcBef>
                <a:spcPct val="20000"/>
              </a:spcBef>
              <a:buClr>
                <a:schemeClr val="folHlink"/>
              </a:buClr>
              <a:buSzPct val="90000"/>
              <a:buFont typeface="Wingdings" pitchFamily="2" charset="2"/>
              <a:buNone/>
            </a:pPr>
            <a:endParaRPr lang="en-US" altLang="zh-CN" dirty="0">
              <a:solidFill>
                <a:schemeClr val="tx1"/>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26</a:t>
            </a:fld>
            <a:endParaRPr lang="en-US"/>
          </a:p>
        </p:txBody>
      </p:sp>
    </p:spTree>
    <p:extLst>
      <p:ext uri="{BB962C8B-B14F-4D97-AF65-F5344CB8AC3E}">
        <p14:creationId xmlns:p14="http://schemas.microsoft.com/office/powerpoint/2010/main" val="368466135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Rot="1" noChangeArrowheads="1"/>
          </p:cNvSpPr>
          <p:nvPr>
            <p:ph idx="4294967295"/>
          </p:nvPr>
        </p:nvSpPr>
        <p:spPr>
          <a:xfrm>
            <a:off x="415925" y="1233340"/>
            <a:ext cx="8359775" cy="4419600"/>
          </a:xfrm>
          <a:prstGeom prst="rect">
            <a:avLst/>
          </a:prstGeom>
        </p:spPr>
        <p:txBody>
          <a:bodyPr lIns="90488" tIns="44450" rIns="90488" bIns="44450"/>
          <a:lstStyle/>
          <a:p>
            <a:pPr marL="609600" indent="-609600">
              <a:buFont typeface="Wingdings" pitchFamily="2" charset="2"/>
              <a:buNone/>
            </a:pPr>
            <a:r>
              <a:rPr lang="en-US" altLang="zh-CN" sz="2400" b="1" dirty="0" smtClean="0">
                <a:ea typeface="宋体" pitchFamily="2" charset="-122"/>
              </a:rPr>
              <a:t>Reachability and Connectedness</a:t>
            </a:r>
            <a:r>
              <a:rPr lang="en-US" altLang="zh-CN" sz="2400" dirty="0" smtClean="0">
                <a:ea typeface="宋体" pitchFamily="2" charset="-122"/>
              </a:rPr>
              <a:t>:</a:t>
            </a:r>
          </a:p>
          <a:p>
            <a:pPr marL="609600" indent="-609600">
              <a:buFont typeface="Wingdings" pitchFamily="2" charset="2"/>
              <a:buNone/>
            </a:pPr>
            <a:endParaRPr lang="en-US" altLang="zh-CN" sz="2400" dirty="0" smtClean="0">
              <a:ea typeface="宋体" pitchFamily="2" charset="-122"/>
            </a:endParaRPr>
          </a:p>
          <a:p>
            <a:pPr marL="609600" indent="-609600">
              <a:buFont typeface="Wingdings" pitchFamily="2" charset="2"/>
              <a:buAutoNum type="arabicPeriod"/>
            </a:pPr>
            <a:r>
              <a:rPr lang="en-US" altLang="zh-CN" sz="2400" dirty="0" smtClean="0">
                <a:ea typeface="宋体" pitchFamily="2" charset="-122"/>
              </a:rPr>
              <a:t>We can study Reachability using bipartite graph.</a:t>
            </a:r>
          </a:p>
          <a:p>
            <a:pPr marL="609600" indent="-609600">
              <a:buFont typeface="Wingdings" pitchFamily="2" charset="2"/>
              <a:buAutoNum type="arabicPeriod"/>
            </a:pPr>
            <a:endParaRPr lang="en-US" altLang="zh-CN" sz="2400" dirty="0" smtClean="0">
              <a:ea typeface="宋体" pitchFamily="2" charset="-122"/>
            </a:endParaRPr>
          </a:p>
          <a:p>
            <a:pPr marL="609600" indent="-609600">
              <a:buFont typeface="Wingdings" pitchFamily="2" charset="2"/>
              <a:buAutoNum type="arabicPeriod"/>
            </a:pPr>
            <a:r>
              <a:rPr lang="en-US" altLang="zh-CN" sz="2400" dirty="0" smtClean="0">
                <a:ea typeface="宋体" pitchFamily="2" charset="-122"/>
              </a:rPr>
              <a:t>We can also study Connectedness and Reachability using affiliation matrix A, and the </a:t>
            </a:r>
            <a:r>
              <a:rPr lang="en-US" altLang="zh-CN" sz="2400" dirty="0" err="1" smtClean="0">
                <a:ea typeface="宋体" pitchFamily="2" charset="-122"/>
              </a:rPr>
              <a:t>sociomatrices</a:t>
            </a:r>
            <a:r>
              <a:rPr lang="en-US" altLang="zh-CN" sz="2400" dirty="0" smtClean="0">
                <a:ea typeface="宋体" pitchFamily="2" charset="-122"/>
              </a:rPr>
              <a:t> X</a:t>
            </a:r>
            <a:r>
              <a:rPr lang="en-US" altLang="zh-CN" sz="2400" baseline="30000" dirty="0" smtClean="0">
                <a:ea typeface="宋体" pitchFamily="2" charset="-122"/>
              </a:rPr>
              <a:t>N</a:t>
            </a:r>
            <a:r>
              <a:rPr lang="en-US" altLang="zh-CN" sz="2400" dirty="0" smtClean="0">
                <a:ea typeface="宋体" pitchFamily="2" charset="-122"/>
              </a:rPr>
              <a:t> and X</a:t>
            </a:r>
            <a:r>
              <a:rPr lang="en-US" altLang="zh-CN" sz="2400" baseline="30000" dirty="0" smtClean="0">
                <a:ea typeface="宋体" pitchFamily="2" charset="-122"/>
              </a:rPr>
              <a:t>M</a:t>
            </a:r>
            <a:r>
              <a:rPr lang="en-US" altLang="zh-CN" sz="2400" dirty="0" smtClean="0">
                <a:ea typeface="宋体" pitchFamily="2" charset="-122"/>
              </a:rPr>
              <a:t>.</a:t>
            </a:r>
            <a:endParaRPr lang="zh-CN" altLang="en-US" sz="2400" dirty="0" smtClean="0">
              <a:ea typeface="宋体" pitchFamily="2" charset="-122"/>
            </a:endParaRPr>
          </a:p>
          <a:p>
            <a:pPr marL="609600" indent="-609600"/>
            <a:endParaRPr lang="zh-CN" altLang="en-US" sz="2400" dirty="0" smtClean="0">
              <a:ea typeface="宋体" pitchFamily="2" charset="-122"/>
            </a:endParaRPr>
          </a:p>
        </p:txBody>
      </p:sp>
      <p:sp>
        <p:nvSpPr>
          <p:cNvPr id="39940" name="Rectangle 2"/>
          <p:cNvSpPr>
            <a:spLocks noRot="1" noChangeArrowheads="1"/>
          </p:cNvSpPr>
          <p:nvPr/>
        </p:nvSpPr>
        <p:spPr bwMode="auto">
          <a:xfrm>
            <a:off x="457200" y="185393"/>
            <a:ext cx="8077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Properties of Affiliation Networks</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27</a:t>
            </a:fld>
            <a:endParaRPr lang="en-US"/>
          </a:p>
        </p:txBody>
      </p:sp>
    </p:spTree>
    <p:extLst>
      <p:ext uri="{BB962C8B-B14F-4D97-AF65-F5344CB8AC3E}">
        <p14:creationId xmlns:p14="http://schemas.microsoft.com/office/powerpoint/2010/main" val="140562291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Rot="1" noChangeArrowheads="1"/>
          </p:cNvSpPr>
          <p:nvPr>
            <p:ph idx="4294967295"/>
          </p:nvPr>
        </p:nvSpPr>
        <p:spPr>
          <a:xfrm>
            <a:off x="466725" y="1373957"/>
            <a:ext cx="8308975" cy="4498975"/>
          </a:xfrm>
          <a:prstGeom prst="rect">
            <a:avLst/>
          </a:prstGeom>
        </p:spPr>
        <p:txBody>
          <a:bodyPr lIns="90488" tIns="44450" rIns="90488" bIns="44450"/>
          <a:lstStyle/>
          <a:p>
            <a:pPr marL="0" indent="0">
              <a:buFont typeface="Wingdings" pitchFamily="2" charset="2"/>
              <a:buNone/>
            </a:pPr>
            <a:r>
              <a:rPr lang="en-US" altLang="zh-CN" sz="2400" b="1" dirty="0" smtClean="0">
                <a:ea typeface="宋体" pitchFamily="2" charset="-122"/>
              </a:rPr>
              <a:t>Cohesive Subsets of Actors or Events:</a:t>
            </a:r>
          </a:p>
          <a:p>
            <a:pPr marL="0" indent="0">
              <a:buFont typeface="Wingdings" pitchFamily="2" charset="2"/>
              <a:buNone/>
            </a:pPr>
            <a:endParaRPr lang="en-US" altLang="zh-CN" sz="2400" dirty="0" smtClean="0">
              <a:ea typeface="宋体" pitchFamily="2" charset="-122"/>
            </a:endParaRPr>
          </a:p>
          <a:p>
            <a:pPr marL="0" indent="0">
              <a:buFont typeface="Wingdings" pitchFamily="2" charset="2"/>
              <a:buNone/>
            </a:pPr>
            <a:r>
              <a:rPr lang="en-US" altLang="zh-CN" sz="2400" dirty="0" smtClean="0">
                <a:ea typeface="宋体" pitchFamily="2" charset="-122"/>
              </a:rPr>
              <a:t>For the co-membership relation for actors, a clique at level c is a </a:t>
            </a:r>
            <a:r>
              <a:rPr lang="en-US" altLang="zh-CN" sz="2400" dirty="0" err="1" smtClean="0">
                <a:ea typeface="宋体" pitchFamily="2" charset="-122"/>
              </a:rPr>
              <a:t>subgraph</a:t>
            </a:r>
            <a:r>
              <a:rPr lang="en-US" altLang="zh-CN" sz="2400" dirty="0" smtClean="0">
                <a:ea typeface="宋体" pitchFamily="2" charset="-122"/>
              </a:rPr>
              <a:t> in which all pairs of actors share memberships in no fewer than c events. For the overlap  relation for events, a clique at level c is a </a:t>
            </a:r>
            <a:r>
              <a:rPr lang="en-US" altLang="zh-CN" sz="2400" dirty="0" err="1" smtClean="0">
                <a:ea typeface="宋体" pitchFamily="2" charset="-122"/>
              </a:rPr>
              <a:t>subgraph</a:t>
            </a:r>
            <a:r>
              <a:rPr lang="en-US" altLang="zh-CN" sz="2400" dirty="0" smtClean="0">
                <a:ea typeface="宋体" pitchFamily="2" charset="-122"/>
              </a:rPr>
              <a:t> in which all pairs of events share at least c members.</a:t>
            </a:r>
          </a:p>
        </p:txBody>
      </p:sp>
      <p:sp>
        <p:nvSpPr>
          <p:cNvPr id="40964" name="Rectangle 2"/>
          <p:cNvSpPr>
            <a:spLocks noRot="1" noChangeArrowheads="1"/>
          </p:cNvSpPr>
          <p:nvPr/>
        </p:nvSpPr>
        <p:spPr bwMode="auto">
          <a:xfrm>
            <a:off x="457200" y="147687"/>
            <a:ext cx="8077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Properties of Affiliation Networks</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28</a:t>
            </a:fld>
            <a:endParaRPr lang="en-US"/>
          </a:p>
        </p:txBody>
      </p:sp>
    </p:spTree>
    <p:extLst>
      <p:ext uri="{BB962C8B-B14F-4D97-AF65-F5344CB8AC3E}">
        <p14:creationId xmlns:p14="http://schemas.microsoft.com/office/powerpoint/2010/main" val="162333912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Rot="1" noChangeArrowheads="1"/>
          </p:cNvSpPr>
          <p:nvPr>
            <p:ph idx="4294967295"/>
          </p:nvPr>
        </p:nvSpPr>
        <p:spPr>
          <a:xfrm>
            <a:off x="457200" y="1279689"/>
            <a:ext cx="8232775" cy="4498975"/>
          </a:xfrm>
          <a:prstGeom prst="rect">
            <a:avLst/>
          </a:prstGeom>
        </p:spPr>
        <p:txBody>
          <a:bodyPr lIns="90488" tIns="44450" rIns="90488" bIns="44450"/>
          <a:lstStyle/>
          <a:p>
            <a:pPr marL="0" indent="0">
              <a:buFont typeface="Wingdings" pitchFamily="2" charset="2"/>
              <a:buNone/>
            </a:pPr>
            <a:r>
              <a:rPr lang="en-US" altLang="zh-CN" sz="2400" b="1" dirty="0" smtClean="0">
                <a:ea typeface="宋体" pitchFamily="2" charset="-122"/>
              </a:rPr>
              <a:t>Reachability for Pairs of Actors</a:t>
            </a:r>
            <a:r>
              <a:rPr lang="en-US" altLang="zh-CN" sz="2400" dirty="0" smtClean="0">
                <a:ea typeface="宋体" pitchFamily="2" charset="-122"/>
              </a:rPr>
              <a:t>:</a:t>
            </a:r>
          </a:p>
          <a:p>
            <a:pPr marL="0" indent="0">
              <a:buFont typeface="Wingdings" pitchFamily="2" charset="2"/>
              <a:buNone/>
            </a:pPr>
            <a:endParaRPr lang="en-US" altLang="zh-CN" sz="2400" dirty="0" smtClean="0">
              <a:ea typeface="宋体" pitchFamily="2" charset="-122"/>
            </a:endParaRPr>
          </a:p>
          <a:p>
            <a:pPr marL="0" indent="0">
              <a:buFont typeface="Wingdings" pitchFamily="2" charset="2"/>
              <a:buNone/>
            </a:pPr>
            <a:r>
              <a:rPr lang="en-US" altLang="zh-CN" sz="2400" dirty="0" smtClean="0">
                <a:ea typeface="宋体" pitchFamily="2" charset="-122"/>
              </a:rPr>
              <a:t>Two nodes are c-connected (or reachable at level c) if there is a path between them in which all lines have a value of no less than c. One can then locate subsets of actors all of whom are reachable at level c.</a:t>
            </a:r>
          </a:p>
        </p:txBody>
      </p:sp>
      <p:sp>
        <p:nvSpPr>
          <p:cNvPr id="41988" name="Rectangle 2"/>
          <p:cNvSpPr>
            <a:spLocks noRot="1" noChangeArrowheads="1"/>
          </p:cNvSpPr>
          <p:nvPr/>
        </p:nvSpPr>
        <p:spPr bwMode="auto">
          <a:xfrm>
            <a:off x="457200" y="147687"/>
            <a:ext cx="8077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Properties of Affiliation Networks</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29</a:t>
            </a:fld>
            <a:endParaRPr lang="en-US"/>
          </a:p>
        </p:txBody>
      </p:sp>
    </p:spTree>
    <p:extLst>
      <p:ext uri="{BB962C8B-B14F-4D97-AF65-F5344CB8AC3E}">
        <p14:creationId xmlns:p14="http://schemas.microsoft.com/office/powerpoint/2010/main" val="3789118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rrowheads="1"/>
          </p:cNvSpPr>
          <p:nvPr>
            <p:ph type="title" idx="4294967295"/>
          </p:nvPr>
        </p:nvSpPr>
        <p:spPr>
          <a:xfrm>
            <a:off x="415925" y="114300"/>
            <a:ext cx="8359775" cy="685800"/>
          </a:xfrm>
          <a:prstGeom prst="rect">
            <a:avLst/>
          </a:prstGeom>
        </p:spPr>
        <p:txBody>
          <a:bodyPr lIns="90488" tIns="44450" rIns="90488" bIns="44450" anchor="b"/>
          <a:lstStyle/>
          <a:p>
            <a:pPr marL="4763" algn="l"/>
            <a:r>
              <a:rPr lang="en-US" altLang="zh-CN" sz="2800" b="1" dirty="0" smtClean="0">
                <a:ea typeface="宋体" pitchFamily="2" charset="-122"/>
              </a:rPr>
              <a:t>Background</a:t>
            </a:r>
            <a:endParaRPr lang="zh-CN" altLang="en-US" sz="2800" b="1" dirty="0" smtClean="0">
              <a:ea typeface="宋体" pitchFamily="2" charset="-122"/>
            </a:endParaRPr>
          </a:p>
        </p:txBody>
      </p:sp>
      <p:sp>
        <p:nvSpPr>
          <p:cNvPr id="15364" name="Rectangle 3"/>
          <p:cNvSpPr>
            <a:spLocks noGrp="1" noRot="1" noChangeArrowheads="1"/>
          </p:cNvSpPr>
          <p:nvPr>
            <p:ph idx="4294967295"/>
          </p:nvPr>
        </p:nvSpPr>
        <p:spPr>
          <a:xfrm>
            <a:off x="457200" y="1141429"/>
            <a:ext cx="8142288" cy="4114800"/>
          </a:xfrm>
          <a:prstGeom prst="rect">
            <a:avLst/>
          </a:prstGeom>
        </p:spPr>
        <p:txBody>
          <a:bodyPr lIns="90488" tIns="44450" rIns="90488" bIns="44450"/>
          <a:lstStyle/>
          <a:p>
            <a:pPr marL="609600" indent="-609600">
              <a:lnSpc>
                <a:spcPct val="90000"/>
              </a:lnSpc>
            </a:pPr>
            <a:r>
              <a:rPr lang="en-US" altLang="zh-CN" sz="2400" dirty="0" smtClean="0">
                <a:ea typeface="宋体" pitchFamily="2" charset="-122"/>
              </a:rPr>
              <a:t>Cohesive subgroups are subsets of actors among whom there are relatively strong, direct, intense, frequent, or positive ties.</a:t>
            </a:r>
          </a:p>
          <a:p>
            <a:pPr marL="609600" indent="-609600">
              <a:lnSpc>
                <a:spcPct val="90000"/>
              </a:lnSpc>
            </a:pPr>
            <a:endParaRPr lang="en-US" altLang="zh-CN" sz="2400" dirty="0" smtClean="0">
              <a:ea typeface="宋体" pitchFamily="2" charset="-122"/>
            </a:endParaRPr>
          </a:p>
          <a:p>
            <a:pPr marL="609600" indent="-609600">
              <a:lnSpc>
                <a:spcPct val="90000"/>
              </a:lnSpc>
            </a:pPr>
            <a:r>
              <a:rPr lang="en-US" altLang="zh-CN" sz="2400" dirty="0" smtClean="0">
                <a:ea typeface="宋体" pitchFamily="2" charset="-122"/>
              </a:rPr>
              <a:t>Although the literature contains numerous ways to conceptualize the idea of subgroup, there are four general properties:</a:t>
            </a:r>
          </a:p>
          <a:p>
            <a:pPr marL="609600" indent="-609600">
              <a:lnSpc>
                <a:spcPct val="90000"/>
              </a:lnSpc>
            </a:pPr>
            <a:endParaRPr lang="en-US" altLang="zh-CN" sz="2400" dirty="0" smtClean="0">
              <a:ea typeface="宋体" pitchFamily="2" charset="-122"/>
            </a:endParaRPr>
          </a:p>
          <a:p>
            <a:pPr marL="990600" lvl="1" indent="-533400">
              <a:lnSpc>
                <a:spcPct val="90000"/>
              </a:lnSpc>
            </a:pPr>
            <a:r>
              <a:rPr lang="en-US" altLang="zh-CN" sz="1800" dirty="0" smtClean="0">
                <a:ea typeface="宋体" pitchFamily="2" charset="-122"/>
              </a:rPr>
              <a:t>The mutuality of ties</a:t>
            </a:r>
          </a:p>
          <a:p>
            <a:pPr marL="990600" lvl="1" indent="-533400">
              <a:lnSpc>
                <a:spcPct val="90000"/>
              </a:lnSpc>
            </a:pPr>
            <a:r>
              <a:rPr lang="en-US" altLang="zh-CN" sz="1800" dirty="0" smtClean="0">
                <a:ea typeface="宋体" pitchFamily="2" charset="-122"/>
              </a:rPr>
              <a:t>The closeness of reachability of subgroup members</a:t>
            </a:r>
          </a:p>
          <a:p>
            <a:pPr marL="990600" lvl="1" indent="-533400">
              <a:lnSpc>
                <a:spcPct val="90000"/>
              </a:lnSpc>
            </a:pPr>
            <a:r>
              <a:rPr lang="en-US" altLang="zh-CN" sz="1800" dirty="0" smtClean="0">
                <a:ea typeface="宋体" pitchFamily="2" charset="-122"/>
              </a:rPr>
              <a:t>The frequency of ties among members</a:t>
            </a:r>
          </a:p>
          <a:p>
            <a:pPr marL="990600" lvl="1" indent="-533400">
              <a:lnSpc>
                <a:spcPct val="90000"/>
              </a:lnSpc>
            </a:pPr>
            <a:r>
              <a:rPr lang="en-US" altLang="zh-CN" sz="1800" dirty="0" smtClean="0">
                <a:ea typeface="宋体" pitchFamily="2" charset="-122"/>
              </a:rPr>
              <a:t>The relative frequency of ties among subgroup members compared to non-members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3</a:t>
            </a:fld>
            <a:endParaRPr lang="en-US"/>
          </a:p>
        </p:txBody>
      </p:sp>
    </p:spTree>
    <p:extLst>
      <p:ext uri="{BB962C8B-B14F-4D97-AF65-F5344CB8AC3E}">
        <p14:creationId xmlns:p14="http://schemas.microsoft.com/office/powerpoint/2010/main" val="2044289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idx="4294967295"/>
          </p:nvPr>
        </p:nvSpPr>
        <p:spPr>
          <a:xfrm>
            <a:off x="301625" y="1099009"/>
            <a:ext cx="8540750" cy="4651375"/>
          </a:xfrm>
          <a:prstGeom prst="rect">
            <a:avLst/>
          </a:prstGeom>
        </p:spPr>
        <p:txBody>
          <a:bodyPr lIns="90488" tIns="44450" rIns="90488" bIns="44450"/>
          <a:lstStyle/>
          <a:p>
            <a:pPr marL="660400" indent="-660400"/>
            <a:r>
              <a:rPr lang="en-US" altLang="zh-CN" sz="2400" dirty="0" smtClean="0">
                <a:ea typeface="宋体" pitchFamily="2" charset="-122"/>
              </a:rPr>
              <a:t>Considerations on One Mode Analysis</a:t>
            </a:r>
          </a:p>
          <a:p>
            <a:pPr marL="660400" indent="-660400"/>
            <a:endParaRPr lang="en-US" altLang="zh-CN" sz="2400" dirty="0" smtClean="0">
              <a:ea typeface="宋体" pitchFamily="2" charset="-122"/>
            </a:endParaRPr>
          </a:p>
          <a:p>
            <a:pPr marL="660400" indent="-660400">
              <a:buFont typeface="Wingdings" pitchFamily="2" charset="2"/>
              <a:buAutoNum type="romanLcParenBoth"/>
            </a:pPr>
            <a:r>
              <a:rPr lang="en-US" altLang="zh-CN" sz="2400" dirty="0" smtClean="0">
                <a:ea typeface="宋体" pitchFamily="2" charset="-122"/>
              </a:rPr>
              <a:t>Lose information when constructing either the co-membership matrix X</a:t>
            </a:r>
            <a:r>
              <a:rPr lang="en-US" altLang="zh-CN" sz="2400" baseline="30000" dirty="0" smtClean="0">
                <a:ea typeface="宋体" pitchFamily="2" charset="-122"/>
              </a:rPr>
              <a:t>N</a:t>
            </a:r>
            <a:r>
              <a:rPr lang="en-US" altLang="zh-CN" sz="2400" dirty="0" smtClean="0">
                <a:ea typeface="宋体" pitchFamily="2" charset="-122"/>
              </a:rPr>
              <a:t> or the event overlap matrix X</a:t>
            </a:r>
            <a:r>
              <a:rPr lang="en-US" altLang="zh-CN" sz="2400" baseline="30000" dirty="0" smtClean="0">
                <a:ea typeface="宋体" pitchFamily="2" charset="-122"/>
              </a:rPr>
              <a:t>M</a:t>
            </a:r>
            <a:r>
              <a:rPr lang="en-US" altLang="zh-CN" sz="2400" dirty="0" smtClean="0">
                <a:ea typeface="宋体" pitchFamily="2" charset="-122"/>
              </a:rPr>
              <a:t>.</a:t>
            </a:r>
          </a:p>
          <a:p>
            <a:pPr marL="660400" indent="-660400">
              <a:buFont typeface="Wingdings" pitchFamily="2" charset="2"/>
              <a:buAutoNum type="romanLcParenBoth"/>
            </a:pPr>
            <a:endParaRPr lang="en-US" altLang="zh-CN" sz="2400" dirty="0" smtClean="0">
              <a:ea typeface="宋体" pitchFamily="2" charset="-122"/>
            </a:endParaRPr>
          </a:p>
          <a:p>
            <a:pPr marL="660400" indent="-660400">
              <a:buFont typeface="Wingdings" pitchFamily="2" charset="2"/>
              <a:buAutoNum type="romanLcParenBoth"/>
            </a:pPr>
            <a:r>
              <a:rPr lang="en-US" altLang="zh-CN" sz="2400" dirty="0" smtClean="0">
                <a:ea typeface="宋体" pitchFamily="2" charset="-122"/>
              </a:rPr>
              <a:t>The affiliation matrix A uniquely determines both X</a:t>
            </a:r>
            <a:r>
              <a:rPr lang="en-US" altLang="zh-CN" sz="2400" baseline="30000" dirty="0" smtClean="0">
                <a:ea typeface="宋体" pitchFamily="2" charset="-122"/>
              </a:rPr>
              <a:t>N </a:t>
            </a:r>
            <a:r>
              <a:rPr lang="en-US" altLang="zh-CN" sz="2400" dirty="0" smtClean="0">
                <a:ea typeface="宋体" pitchFamily="2" charset="-122"/>
              </a:rPr>
              <a:t>and X</a:t>
            </a:r>
            <a:r>
              <a:rPr lang="en-US" altLang="zh-CN" sz="2400" baseline="30000" dirty="0" smtClean="0">
                <a:ea typeface="宋体" pitchFamily="2" charset="-122"/>
              </a:rPr>
              <a:t>M </a:t>
            </a:r>
            <a:r>
              <a:rPr lang="en-US" altLang="zh-CN" sz="2400" dirty="0" smtClean="0">
                <a:ea typeface="宋体" pitchFamily="2" charset="-122"/>
              </a:rPr>
              <a:t>, the reverse is not true.</a:t>
            </a:r>
          </a:p>
          <a:p>
            <a:pPr marL="660400" indent="-660400">
              <a:buFont typeface="Wingdings" pitchFamily="2" charset="2"/>
              <a:buAutoNum type="romanLcParenBoth"/>
            </a:pPr>
            <a:endParaRPr lang="en-US" altLang="zh-CN" sz="2400" dirty="0" smtClean="0">
              <a:ea typeface="宋体" pitchFamily="2" charset="-122"/>
            </a:endParaRPr>
          </a:p>
          <a:p>
            <a:pPr marL="660400" indent="-660400">
              <a:buFont typeface="Wingdings" pitchFamily="2" charset="2"/>
              <a:buAutoNum type="romanLcParenBoth"/>
            </a:pPr>
            <a:r>
              <a:rPr lang="en-US" altLang="zh-CN" sz="2400" dirty="0" smtClean="0">
                <a:ea typeface="宋体" pitchFamily="2" charset="-122"/>
              </a:rPr>
              <a:t>The result from analysis of one-mode networks of actor co-memberships or event overlaps </a:t>
            </a:r>
          </a:p>
          <a:p>
            <a:pPr marL="660400" indent="-660400">
              <a:buFont typeface="Wingdings" pitchFamily="2" charset="2"/>
              <a:buAutoNum type="romanLcParenBoth"/>
            </a:pPr>
            <a:endParaRPr lang="en-US" altLang="zh-CN" sz="2400" dirty="0" smtClean="0">
              <a:ea typeface="宋体" pitchFamily="2" charset="-122"/>
            </a:endParaRPr>
          </a:p>
        </p:txBody>
      </p:sp>
      <p:sp>
        <p:nvSpPr>
          <p:cNvPr id="43012" name="Rectangle 2"/>
          <p:cNvSpPr>
            <a:spLocks noRot="1" noChangeArrowheads="1"/>
          </p:cNvSpPr>
          <p:nvPr/>
        </p:nvSpPr>
        <p:spPr bwMode="auto">
          <a:xfrm>
            <a:off x="381000" y="128047"/>
            <a:ext cx="8077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a:solidFill>
                  <a:srgbClr val="412F86"/>
                </a:solidFill>
                <a:ea typeface="宋体" pitchFamily="2" charset="-122"/>
              </a:rPr>
              <a:t>Properties of Affiliation Networks</a:t>
            </a:r>
            <a:endParaRPr lang="zh-CN" altLang="en-US" sz="2800" b="1">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30</a:t>
            </a:fld>
            <a:endParaRPr lang="en-US"/>
          </a:p>
        </p:txBody>
      </p:sp>
    </p:spTree>
    <p:extLst>
      <p:ext uri="{BB962C8B-B14F-4D97-AF65-F5344CB8AC3E}">
        <p14:creationId xmlns:p14="http://schemas.microsoft.com/office/powerpoint/2010/main" val="2961556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idx="4294967295"/>
          </p:nvPr>
        </p:nvSpPr>
        <p:spPr>
          <a:xfrm>
            <a:off x="457200" y="137475"/>
            <a:ext cx="7848600" cy="576263"/>
          </a:xfrm>
          <a:prstGeom prst="rect">
            <a:avLst/>
          </a:prstGeom>
        </p:spPr>
        <p:txBody>
          <a:bodyPr lIns="90488" tIns="44450" rIns="90488" bIns="44450" anchor="b"/>
          <a:lstStyle/>
          <a:p>
            <a:pPr marL="4763" algn="l"/>
            <a:r>
              <a:rPr lang="en-US" altLang="zh-CN" sz="2800" b="1" dirty="0" smtClean="0">
                <a:ea typeface="宋体" pitchFamily="2" charset="-122"/>
              </a:rPr>
              <a:t>Subgroups Based on Complete Mutuality</a:t>
            </a:r>
            <a:endParaRPr lang="zh-CN" altLang="en-US" sz="2800" b="1" dirty="0" smtClean="0">
              <a:ea typeface="宋体" pitchFamily="2" charset="-122"/>
            </a:endParaRPr>
          </a:p>
        </p:txBody>
      </p:sp>
      <p:sp>
        <p:nvSpPr>
          <p:cNvPr id="16388" name="Rectangle 3"/>
          <p:cNvSpPr>
            <a:spLocks noGrp="1" noRot="1" noChangeArrowheads="1"/>
          </p:cNvSpPr>
          <p:nvPr>
            <p:ph idx="4294967295"/>
          </p:nvPr>
        </p:nvSpPr>
        <p:spPr>
          <a:xfrm>
            <a:off x="622300" y="1524786"/>
            <a:ext cx="8153400" cy="4498975"/>
          </a:xfrm>
          <a:prstGeom prst="rect">
            <a:avLst/>
          </a:prstGeom>
        </p:spPr>
        <p:txBody>
          <a:bodyPr lIns="90488" tIns="44450" rIns="90488" bIns="44450"/>
          <a:lstStyle/>
          <a:p>
            <a:pPr>
              <a:lnSpc>
                <a:spcPct val="90000"/>
              </a:lnSpc>
            </a:pPr>
            <a:r>
              <a:rPr lang="en-US" altLang="zh-CN" sz="2400" dirty="0" smtClean="0">
                <a:ea typeface="宋体" pitchFamily="2" charset="-122"/>
              </a:rPr>
              <a:t>The earliest researchers interested in cohesive subgroups gathered and studied </a:t>
            </a:r>
            <a:r>
              <a:rPr lang="en-US" altLang="zh-CN" sz="2400" dirty="0" err="1" smtClean="0">
                <a:ea typeface="宋体" pitchFamily="2" charset="-122"/>
              </a:rPr>
              <a:t>sociometric</a:t>
            </a:r>
            <a:r>
              <a:rPr lang="en-US" altLang="zh-CN" sz="2400" dirty="0" smtClean="0">
                <a:ea typeface="宋体" pitchFamily="2" charset="-122"/>
              </a:rPr>
              <a:t> data on affective ties, such as friendship or liking in small face to face groups, in order to identify </a:t>
            </a:r>
            <a:r>
              <a:rPr lang="en-US" altLang="zh-CN" sz="2400" dirty="0" smtClean="0">
                <a:solidFill>
                  <a:srgbClr val="FF0000"/>
                </a:solidFill>
                <a:ea typeface="宋体" pitchFamily="2" charset="-122"/>
              </a:rPr>
              <a:t>“cliquish”</a:t>
            </a:r>
            <a:r>
              <a:rPr lang="en-US" altLang="zh-CN" sz="2400" dirty="0" smtClean="0">
                <a:ea typeface="宋体" pitchFamily="2" charset="-122"/>
              </a:rPr>
              <a:t> subgroups. </a:t>
            </a:r>
          </a:p>
          <a:p>
            <a:pPr>
              <a:lnSpc>
                <a:spcPct val="90000"/>
              </a:lnSpc>
            </a:pPr>
            <a:endParaRPr lang="en-US" altLang="zh-CN" sz="2400" dirty="0" smtClean="0">
              <a:ea typeface="宋体" pitchFamily="2" charset="-122"/>
            </a:endParaRPr>
          </a:p>
          <a:p>
            <a:pPr>
              <a:lnSpc>
                <a:spcPct val="90000"/>
              </a:lnSpc>
            </a:pPr>
            <a:r>
              <a:rPr lang="en-US" altLang="zh-CN" sz="2400" dirty="0" err="1" smtClean="0">
                <a:ea typeface="宋体" pitchFamily="2" charset="-122"/>
              </a:rPr>
              <a:t>Festinger</a:t>
            </a:r>
            <a:r>
              <a:rPr lang="en-US" altLang="zh-CN" sz="2400" dirty="0" smtClean="0">
                <a:ea typeface="宋体" pitchFamily="2" charset="-122"/>
              </a:rPr>
              <a:t> and Luce and Perry argued that cohesive subgroups in directional dichotomous relations would be characterized by sets of people among whom all friendship choices were mutual. </a:t>
            </a:r>
          </a:p>
          <a:p>
            <a:pPr>
              <a:lnSpc>
                <a:spcPct val="90000"/>
              </a:lnSpc>
            </a:pPr>
            <a:endParaRPr lang="en-US" altLang="zh-CN" sz="2400" dirty="0" smtClean="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4</a:t>
            </a:fld>
            <a:endParaRPr lang="en-US"/>
          </a:p>
        </p:txBody>
      </p:sp>
    </p:spTree>
    <p:extLst>
      <p:ext uri="{BB962C8B-B14F-4D97-AF65-F5344CB8AC3E}">
        <p14:creationId xmlns:p14="http://schemas.microsoft.com/office/powerpoint/2010/main" val="4259534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rrowheads="1"/>
          </p:cNvSpPr>
          <p:nvPr>
            <p:ph type="title" idx="4294967295"/>
          </p:nvPr>
        </p:nvSpPr>
        <p:spPr>
          <a:xfrm>
            <a:off x="381000" y="194821"/>
            <a:ext cx="7848600" cy="576263"/>
          </a:xfrm>
          <a:prstGeom prst="rect">
            <a:avLst/>
          </a:prstGeom>
        </p:spPr>
        <p:txBody>
          <a:bodyPr lIns="90488" tIns="44450" rIns="90488" bIns="44450" anchor="b"/>
          <a:lstStyle/>
          <a:p>
            <a:pPr marL="4763" algn="l"/>
            <a:r>
              <a:rPr lang="en-US" altLang="zh-CN" sz="2800" b="1" dirty="0" smtClean="0">
                <a:ea typeface="宋体" pitchFamily="2" charset="-122"/>
              </a:rPr>
              <a:t>Subgroups Based on Complete Mutuality</a:t>
            </a:r>
            <a:endParaRPr lang="zh-CN" altLang="en-US" sz="2800" b="1" dirty="0" smtClean="0">
              <a:ea typeface="宋体" pitchFamily="2" charset="-122"/>
            </a:endParaRPr>
          </a:p>
        </p:txBody>
      </p:sp>
      <p:sp>
        <p:nvSpPr>
          <p:cNvPr id="17412" name="Rectangle 3"/>
          <p:cNvSpPr>
            <a:spLocks noGrp="1" noRot="1" noChangeArrowheads="1"/>
          </p:cNvSpPr>
          <p:nvPr>
            <p:ph idx="4294967295"/>
          </p:nvPr>
        </p:nvSpPr>
        <p:spPr>
          <a:xfrm>
            <a:off x="415925" y="1406165"/>
            <a:ext cx="8359775" cy="4114800"/>
          </a:xfrm>
          <a:prstGeom prst="rect">
            <a:avLst/>
          </a:prstGeom>
        </p:spPr>
        <p:txBody>
          <a:bodyPr lIns="90488" tIns="44450" rIns="90488" bIns="44450"/>
          <a:lstStyle/>
          <a:p>
            <a:r>
              <a:rPr lang="en-US" altLang="zh-CN" sz="2400" dirty="0" smtClean="0">
                <a:ea typeface="宋体" pitchFamily="2" charset="-122"/>
              </a:rPr>
              <a:t>Definition of a Clique</a:t>
            </a:r>
          </a:p>
          <a:p>
            <a:endParaRPr lang="en-US" altLang="zh-CN" sz="2400" dirty="0" smtClean="0">
              <a:ea typeface="宋体" pitchFamily="2" charset="-122"/>
            </a:endParaRPr>
          </a:p>
          <a:p>
            <a:pPr>
              <a:buFont typeface="Wingdings" pitchFamily="2" charset="2"/>
              <a:buNone/>
            </a:pPr>
            <a:r>
              <a:rPr lang="en-US" altLang="zh-CN" sz="2400" dirty="0" smtClean="0">
                <a:ea typeface="宋体" pitchFamily="2" charset="-122"/>
              </a:rPr>
              <a:t>   A clique in a graph is a </a:t>
            </a:r>
            <a:r>
              <a:rPr lang="en-US" altLang="zh-CN" sz="2400" dirty="0" smtClean="0">
                <a:solidFill>
                  <a:srgbClr val="FF0000"/>
                </a:solidFill>
                <a:ea typeface="宋体" pitchFamily="2" charset="-122"/>
              </a:rPr>
              <a:t>maximal complete</a:t>
            </a:r>
            <a:r>
              <a:rPr lang="en-US" altLang="zh-CN" sz="2400" dirty="0" smtClean="0">
                <a:ea typeface="宋体" pitchFamily="2" charset="-122"/>
              </a:rPr>
              <a:t> </a:t>
            </a:r>
            <a:r>
              <a:rPr lang="en-US" altLang="zh-CN" sz="2400" dirty="0" err="1" smtClean="0">
                <a:ea typeface="宋体" pitchFamily="2" charset="-122"/>
              </a:rPr>
              <a:t>subgraph</a:t>
            </a:r>
            <a:r>
              <a:rPr lang="en-US" altLang="zh-CN" sz="2400" dirty="0" smtClean="0">
                <a:ea typeface="宋体" pitchFamily="2" charset="-122"/>
              </a:rPr>
              <a:t> of three or more nodes, all of which are adjacent to each other, and there are no other nodes that are also adjacent to all of the members of the clique. </a:t>
            </a:r>
          </a:p>
        </p:txBody>
      </p:sp>
      <p:sp>
        <p:nvSpPr>
          <p:cNvPr id="2" name="Slide Number Placeholder 1"/>
          <p:cNvSpPr>
            <a:spLocks noGrp="1"/>
          </p:cNvSpPr>
          <p:nvPr>
            <p:ph type="sldNum" sz="quarter" idx="12"/>
          </p:nvPr>
        </p:nvSpPr>
        <p:spPr/>
        <p:txBody>
          <a:bodyPr/>
          <a:lstStyle/>
          <a:p>
            <a:fld id="{C2FFFFA8-C424-3D40-8C75-649CC0B3824F}" type="slidenum">
              <a:rPr lang="en-US" smtClean="0"/>
              <a:pPr/>
              <a:t>5</a:t>
            </a:fld>
            <a:endParaRPr lang="en-US"/>
          </a:p>
        </p:txBody>
      </p:sp>
    </p:spTree>
    <p:extLst>
      <p:ext uri="{BB962C8B-B14F-4D97-AF65-F5344CB8AC3E}">
        <p14:creationId xmlns:p14="http://schemas.microsoft.com/office/powerpoint/2010/main" val="3232431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idx="4294967295"/>
          </p:nvPr>
        </p:nvSpPr>
        <p:spPr>
          <a:xfrm>
            <a:off x="530225" y="1364530"/>
            <a:ext cx="3203575" cy="990600"/>
          </a:xfrm>
          <a:prstGeom prst="rect">
            <a:avLst/>
          </a:prstGeom>
        </p:spPr>
        <p:txBody>
          <a:bodyPr lIns="90488" tIns="44450" rIns="90488" bIns="44450"/>
          <a:lstStyle/>
          <a:p>
            <a:r>
              <a:rPr lang="en-US" altLang="zh-CN" sz="2400" smtClean="0">
                <a:ea typeface="宋体" pitchFamily="2" charset="-122"/>
              </a:rPr>
              <a:t>Example</a:t>
            </a:r>
          </a:p>
          <a:p>
            <a:pPr>
              <a:buFont typeface="Wingdings" pitchFamily="2" charset="2"/>
              <a:buNone/>
            </a:pPr>
            <a:endParaRPr lang="en-US" altLang="zh-CN" sz="2400" smtClean="0">
              <a:ea typeface="宋体" pitchFamily="2" charset="-122"/>
            </a:endParaRPr>
          </a:p>
          <a:p>
            <a:pPr>
              <a:buFont typeface="Wingdings" pitchFamily="2" charset="2"/>
              <a:buNone/>
            </a:pPr>
            <a:endParaRPr lang="en-US" altLang="zh-CN" sz="2400" smtClean="0">
              <a:ea typeface="宋体" pitchFamily="2" charset="-122"/>
            </a:endParaRPr>
          </a:p>
          <a:p>
            <a:pPr>
              <a:buFont typeface="Wingdings" pitchFamily="2" charset="2"/>
              <a:buNone/>
            </a:pPr>
            <a:endParaRPr lang="en-US" altLang="zh-CN" sz="2400" smtClean="0">
              <a:ea typeface="宋体" pitchFamily="2" charset="-122"/>
            </a:endParaRPr>
          </a:p>
          <a:p>
            <a:pPr>
              <a:buFont typeface="Wingdings" pitchFamily="2" charset="2"/>
              <a:buNone/>
            </a:pPr>
            <a:endParaRPr lang="en-US" altLang="zh-CN" sz="2400" smtClean="0">
              <a:ea typeface="宋体" pitchFamily="2" charset="-122"/>
            </a:endParaRPr>
          </a:p>
          <a:p>
            <a:pPr>
              <a:buFont typeface="Wingdings" pitchFamily="2" charset="2"/>
              <a:buNone/>
            </a:pPr>
            <a:endParaRPr lang="en-US" altLang="zh-CN" sz="2400" smtClean="0">
              <a:ea typeface="宋体" pitchFamily="2" charset="-122"/>
            </a:endParaRPr>
          </a:p>
          <a:p>
            <a:pPr>
              <a:buFont typeface="Wingdings" pitchFamily="2" charset="2"/>
              <a:buNone/>
            </a:pPr>
            <a:endParaRPr lang="en-US" altLang="zh-CN" sz="2400" smtClean="0">
              <a:ea typeface="宋体" pitchFamily="2" charset="-122"/>
            </a:endParaRPr>
          </a:p>
          <a:p>
            <a:pPr>
              <a:buFont typeface="Wingdings" pitchFamily="2" charset="2"/>
              <a:buNone/>
            </a:pPr>
            <a:endParaRPr lang="en-US" altLang="zh-CN" sz="1200" smtClean="0">
              <a:ea typeface="宋体" pitchFamily="2" charset="-122"/>
            </a:endParaRPr>
          </a:p>
        </p:txBody>
      </p:sp>
      <p:grpSp>
        <p:nvGrpSpPr>
          <p:cNvPr id="18436" name="Group 24"/>
          <p:cNvGrpSpPr>
            <a:grpSpLocks/>
          </p:cNvGrpSpPr>
          <p:nvPr/>
        </p:nvGrpSpPr>
        <p:grpSpPr bwMode="auto">
          <a:xfrm>
            <a:off x="3733800" y="2057400"/>
            <a:ext cx="4114800" cy="3795713"/>
            <a:chOff x="1056" y="1152"/>
            <a:chExt cx="2592" cy="2391"/>
          </a:xfrm>
        </p:grpSpPr>
        <p:sp>
          <p:nvSpPr>
            <p:cNvPr id="18439" name="Line 5"/>
            <p:cNvSpPr>
              <a:spLocks noChangeShapeType="1"/>
            </p:cNvSpPr>
            <p:nvPr/>
          </p:nvSpPr>
          <p:spPr bwMode="auto">
            <a:xfrm>
              <a:off x="2256" y="1392"/>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6"/>
            <p:cNvSpPr>
              <a:spLocks noChangeShapeType="1"/>
            </p:cNvSpPr>
            <p:nvPr/>
          </p:nvSpPr>
          <p:spPr bwMode="auto">
            <a:xfrm>
              <a:off x="2256" y="139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7"/>
            <p:cNvSpPr>
              <a:spLocks noChangeShapeType="1"/>
            </p:cNvSpPr>
            <p:nvPr/>
          </p:nvSpPr>
          <p:spPr bwMode="auto">
            <a:xfrm>
              <a:off x="2256" y="2352"/>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8"/>
            <p:cNvSpPr>
              <a:spLocks noChangeShapeType="1"/>
            </p:cNvSpPr>
            <p:nvPr/>
          </p:nvSpPr>
          <p:spPr bwMode="auto">
            <a:xfrm>
              <a:off x="3360" y="139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9"/>
            <p:cNvSpPr>
              <a:spLocks noChangeShapeType="1"/>
            </p:cNvSpPr>
            <p:nvPr/>
          </p:nvSpPr>
          <p:spPr bwMode="auto">
            <a:xfrm>
              <a:off x="2256" y="2352"/>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0"/>
            <p:cNvSpPr>
              <a:spLocks noChangeShapeType="1"/>
            </p:cNvSpPr>
            <p:nvPr/>
          </p:nvSpPr>
          <p:spPr bwMode="auto">
            <a:xfrm>
              <a:off x="2256" y="32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1"/>
            <p:cNvSpPr>
              <a:spLocks noChangeShapeType="1"/>
            </p:cNvSpPr>
            <p:nvPr/>
          </p:nvSpPr>
          <p:spPr bwMode="auto">
            <a:xfrm flipV="1">
              <a:off x="3360" y="2352"/>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2"/>
            <p:cNvSpPr>
              <a:spLocks noChangeShapeType="1"/>
            </p:cNvSpPr>
            <p:nvPr/>
          </p:nvSpPr>
          <p:spPr bwMode="auto">
            <a:xfrm flipH="1">
              <a:off x="1344" y="2352"/>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3"/>
            <p:cNvSpPr>
              <a:spLocks noChangeShapeType="1"/>
            </p:cNvSpPr>
            <p:nvPr/>
          </p:nvSpPr>
          <p:spPr bwMode="auto">
            <a:xfrm flipV="1">
              <a:off x="1344" y="1392"/>
              <a:ext cx="912"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4"/>
            <p:cNvSpPr>
              <a:spLocks noChangeShapeType="1"/>
            </p:cNvSpPr>
            <p:nvPr/>
          </p:nvSpPr>
          <p:spPr bwMode="auto">
            <a:xfrm>
              <a:off x="1344" y="2352"/>
              <a:ext cx="912"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Text Box 15"/>
            <p:cNvSpPr txBox="1">
              <a:spLocks noChangeArrowheads="1"/>
            </p:cNvSpPr>
            <p:nvPr/>
          </p:nvSpPr>
          <p:spPr bwMode="auto">
            <a:xfrm>
              <a:off x="1056" y="22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1</a:t>
              </a:r>
            </a:p>
          </p:txBody>
        </p:sp>
        <p:sp>
          <p:nvSpPr>
            <p:cNvPr id="18450" name="Text Box 18"/>
            <p:cNvSpPr txBox="1">
              <a:spLocks noChangeArrowheads="1"/>
            </p:cNvSpPr>
            <p:nvPr/>
          </p:nvSpPr>
          <p:spPr bwMode="auto">
            <a:xfrm>
              <a:off x="2064" y="211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3</a:t>
              </a:r>
            </a:p>
          </p:txBody>
        </p:sp>
        <p:sp>
          <p:nvSpPr>
            <p:cNvPr id="18451" name="Text Box 19"/>
            <p:cNvSpPr txBox="1">
              <a:spLocks noChangeArrowheads="1"/>
            </p:cNvSpPr>
            <p:nvPr/>
          </p:nvSpPr>
          <p:spPr bwMode="auto">
            <a:xfrm>
              <a:off x="3360" y="11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7</a:t>
              </a:r>
            </a:p>
          </p:txBody>
        </p:sp>
        <p:sp>
          <p:nvSpPr>
            <p:cNvPr id="18452" name="Text Box 20"/>
            <p:cNvSpPr txBox="1">
              <a:spLocks noChangeArrowheads="1"/>
            </p:cNvSpPr>
            <p:nvPr/>
          </p:nvSpPr>
          <p:spPr bwMode="auto">
            <a:xfrm>
              <a:off x="3408" y="22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4</a:t>
              </a:r>
            </a:p>
          </p:txBody>
        </p:sp>
        <p:sp>
          <p:nvSpPr>
            <p:cNvPr id="18453" name="Text Box 21"/>
            <p:cNvSpPr txBox="1">
              <a:spLocks noChangeArrowheads="1"/>
            </p:cNvSpPr>
            <p:nvPr/>
          </p:nvSpPr>
          <p:spPr bwMode="auto">
            <a:xfrm>
              <a:off x="2112" y="331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5</a:t>
              </a:r>
            </a:p>
          </p:txBody>
        </p:sp>
        <p:sp>
          <p:nvSpPr>
            <p:cNvPr id="18454" name="Text Box 22"/>
            <p:cNvSpPr txBox="1">
              <a:spLocks noChangeArrowheads="1"/>
            </p:cNvSpPr>
            <p:nvPr/>
          </p:nvSpPr>
          <p:spPr bwMode="auto">
            <a:xfrm>
              <a:off x="3360" y="326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6</a:t>
              </a:r>
            </a:p>
          </p:txBody>
        </p:sp>
        <p:sp>
          <p:nvSpPr>
            <p:cNvPr id="18455" name="Text Box 23"/>
            <p:cNvSpPr txBox="1">
              <a:spLocks noChangeArrowheads="1"/>
            </p:cNvSpPr>
            <p:nvPr/>
          </p:nvSpPr>
          <p:spPr bwMode="auto">
            <a:xfrm>
              <a:off x="2064" y="11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2</a:t>
              </a:r>
            </a:p>
          </p:txBody>
        </p:sp>
        <p:sp>
          <p:nvSpPr>
            <p:cNvPr id="18456" name="Line 24"/>
            <p:cNvSpPr>
              <a:spLocks noChangeShapeType="1"/>
            </p:cNvSpPr>
            <p:nvPr/>
          </p:nvSpPr>
          <p:spPr bwMode="auto">
            <a:xfrm>
              <a:off x="2256" y="2352"/>
              <a:ext cx="1104"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25"/>
            <p:cNvSpPr>
              <a:spLocks noChangeShapeType="1"/>
            </p:cNvSpPr>
            <p:nvPr/>
          </p:nvSpPr>
          <p:spPr bwMode="auto">
            <a:xfrm flipV="1">
              <a:off x="2256" y="2352"/>
              <a:ext cx="1104"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7" name="Rectangle 2"/>
          <p:cNvSpPr>
            <a:spLocks noRot="1" noChangeArrowheads="1"/>
          </p:cNvSpPr>
          <p:nvPr/>
        </p:nvSpPr>
        <p:spPr bwMode="auto">
          <a:xfrm>
            <a:off x="465842" y="204247"/>
            <a:ext cx="7848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Subgroups Based on Complete Mutuality</a:t>
            </a:r>
            <a:endParaRPr lang="zh-CN" altLang="en-US" sz="2800" b="1" dirty="0">
              <a:solidFill>
                <a:srgbClr val="412F86"/>
              </a:solidFill>
              <a:ea typeface="宋体" pitchFamily="2" charset="-122"/>
            </a:endParaRPr>
          </a:p>
        </p:txBody>
      </p:sp>
      <p:sp>
        <p:nvSpPr>
          <p:cNvPr id="124953" name="Rectangle 25"/>
          <p:cNvSpPr>
            <a:spLocks noChangeArrowheads="1"/>
          </p:cNvSpPr>
          <p:nvPr/>
        </p:nvSpPr>
        <p:spPr bwMode="auto">
          <a:xfrm>
            <a:off x="609600" y="4343400"/>
            <a:ext cx="204152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buSzPct val="100000"/>
              <a:buFont typeface="Wingdings" pitchFamily="2" charset="2"/>
              <a:buNone/>
            </a:pPr>
            <a:r>
              <a:rPr lang="en-US" altLang="zh-CN">
                <a:ea typeface="宋体" pitchFamily="2" charset="-122"/>
              </a:rPr>
              <a:t>Cliques: {1,2,3}</a:t>
            </a:r>
          </a:p>
          <a:p>
            <a:pPr>
              <a:lnSpc>
                <a:spcPct val="105000"/>
              </a:lnSpc>
              <a:buSzPct val="100000"/>
              <a:buFont typeface="Wingdings" pitchFamily="2" charset="2"/>
              <a:buNone/>
            </a:pPr>
            <a:r>
              <a:rPr lang="en-US" altLang="zh-CN">
                <a:ea typeface="宋体" pitchFamily="2" charset="-122"/>
              </a:rPr>
              <a:t>	{1,3,5}</a:t>
            </a:r>
          </a:p>
          <a:p>
            <a:pPr>
              <a:lnSpc>
                <a:spcPct val="105000"/>
              </a:lnSpc>
              <a:buSzPct val="100000"/>
              <a:buFont typeface="Wingdings" pitchFamily="2" charset="2"/>
              <a:buNone/>
            </a:pPr>
            <a:r>
              <a:rPr lang="en-US" altLang="zh-CN">
                <a:ea typeface="宋体" pitchFamily="2" charset="-122"/>
              </a:rPr>
              <a:t>	{3,4,5,6}</a:t>
            </a:r>
          </a:p>
        </p:txBody>
      </p:sp>
      <p:sp>
        <p:nvSpPr>
          <p:cNvPr id="2" name="Slide Number Placeholder 1"/>
          <p:cNvSpPr>
            <a:spLocks noGrp="1"/>
          </p:cNvSpPr>
          <p:nvPr>
            <p:ph type="sldNum" sz="quarter" idx="12"/>
          </p:nvPr>
        </p:nvSpPr>
        <p:spPr/>
        <p:txBody>
          <a:bodyPr/>
          <a:lstStyle/>
          <a:p>
            <a:fld id="{C2FFFFA8-C424-3D40-8C75-649CC0B3824F}" type="slidenum">
              <a:rPr lang="en-US" smtClean="0"/>
              <a:pPr/>
              <a:t>6</a:t>
            </a:fld>
            <a:endParaRPr lang="en-US"/>
          </a:p>
        </p:txBody>
      </p:sp>
    </p:spTree>
    <p:extLst>
      <p:ext uri="{BB962C8B-B14F-4D97-AF65-F5344CB8AC3E}">
        <p14:creationId xmlns:p14="http://schemas.microsoft.com/office/powerpoint/2010/main" val="9628919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4953"/>
                                        </p:tgtEl>
                                        <p:attrNameLst>
                                          <p:attrName>style.visibility</p:attrName>
                                        </p:attrNameLst>
                                      </p:cBhvr>
                                      <p:to>
                                        <p:strVal val="visible"/>
                                      </p:to>
                                    </p:set>
                                    <p:animEffect transition="in" filter="box(in)">
                                      <p:cBhvr>
                                        <p:cTn id="7" dur="500"/>
                                        <p:tgtEl>
                                          <p:spTgt spid="124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idx="4294967295"/>
          </p:nvPr>
        </p:nvSpPr>
        <p:spPr>
          <a:xfrm>
            <a:off x="560502" y="1327608"/>
            <a:ext cx="8359775" cy="4114800"/>
          </a:xfrm>
          <a:prstGeom prst="rect">
            <a:avLst/>
          </a:prstGeom>
        </p:spPr>
        <p:txBody>
          <a:bodyPr lIns="90488" tIns="44450" rIns="90488" bIns="44450"/>
          <a:lstStyle/>
          <a:p>
            <a:r>
              <a:rPr lang="en-US" altLang="zh-CN" sz="2800" dirty="0" smtClean="0">
                <a:ea typeface="宋体" pitchFamily="2" charset="-122"/>
              </a:rPr>
              <a:t>Considerations</a:t>
            </a:r>
          </a:p>
          <a:p>
            <a:pPr lvl="1"/>
            <a:r>
              <a:rPr lang="en-US" altLang="zh-CN" sz="2400" dirty="0" smtClean="0">
                <a:ea typeface="宋体" pitchFamily="2" charset="-122"/>
              </a:rPr>
              <a:t>A </a:t>
            </a:r>
            <a:r>
              <a:rPr lang="en-US" altLang="zh-CN" sz="2400" dirty="0" smtClean="0">
                <a:ea typeface="宋体" pitchFamily="2" charset="-122"/>
              </a:rPr>
              <a:t>clique is very strict definition of cohesive subgroup.</a:t>
            </a:r>
          </a:p>
          <a:p>
            <a:pPr lvl="1"/>
            <a:r>
              <a:rPr lang="en-US" altLang="zh-CN" sz="2400" dirty="0" smtClean="0">
                <a:ea typeface="宋体" pitchFamily="2" charset="-122"/>
              </a:rPr>
              <a:t>Clique </a:t>
            </a:r>
            <a:r>
              <a:rPr lang="en-US" altLang="zh-CN" sz="2400" dirty="0" smtClean="0">
                <a:ea typeface="宋体" pitchFamily="2" charset="-122"/>
              </a:rPr>
              <a:t>seldom are useful in analysis of actual data.</a:t>
            </a:r>
          </a:p>
          <a:p>
            <a:pPr lvl="1"/>
            <a:r>
              <a:rPr lang="en-US" altLang="zh-CN" sz="2400" dirty="0" smtClean="0">
                <a:ea typeface="宋体" pitchFamily="2" charset="-122"/>
              </a:rPr>
              <a:t>There </a:t>
            </a:r>
            <a:r>
              <a:rPr lang="en-US" altLang="zh-CN" sz="2400" dirty="0" smtClean="0">
                <a:ea typeface="宋体" pitchFamily="2" charset="-122"/>
              </a:rPr>
              <a:t>is no internal differentiation among actors within a clique.</a:t>
            </a:r>
          </a:p>
          <a:p>
            <a:pPr>
              <a:buFont typeface="Wingdings" pitchFamily="2" charset="2"/>
              <a:buNone/>
            </a:pPr>
            <a:r>
              <a:rPr lang="en-US" altLang="zh-CN" sz="2800" dirty="0" smtClean="0">
                <a:ea typeface="宋体" pitchFamily="2" charset="-122"/>
              </a:rPr>
              <a:t>		</a:t>
            </a:r>
          </a:p>
        </p:txBody>
      </p:sp>
      <p:sp>
        <p:nvSpPr>
          <p:cNvPr id="19460" name="Rectangle 2"/>
          <p:cNvSpPr>
            <a:spLocks noRot="1" noChangeArrowheads="1"/>
          </p:cNvSpPr>
          <p:nvPr/>
        </p:nvSpPr>
        <p:spPr bwMode="auto">
          <a:xfrm>
            <a:off x="533400" y="245268"/>
            <a:ext cx="7848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Subgroups Based on Complete Mutuality</a:t>
            </a:r>
            <a:endParaRPr lang="zh-CN" altLang="en-US" sz="2800" b="1" dirty="0">
              <a:solidFill>
                <a:srgbClr val="412F86"/>
              </a:solidFill>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7</a:t>
            </a:fld>
            <a:endParaRPr lang="en-US"/>
          </a:p>
        </p:txBody>
      </p:sp>
    </p:spTree>
    <p:extLst>
      <p:ext uri="{BB962C8B-B14F-4D97-AF65-F5344CB8AC3E}">
        <p14:creationId xmlns:p14="http://schemas.microsoft.com/office/powerpoint/2010/main" val="316776927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idx="4294967295"/>
          </p:nvPr>
        </p:nvSpPr>
        <p:spPr>
          <a:xfrm>
            <a:off x="405319" y="122548"/>
            <a:ext cx="8540750" cy="643379"/>
          </a:xfrm>
          <a:prstGeom prst="rect">
            <a:avLst/>
          </a:prstGeom>
        </p:spPr>
        <p:txBody>
          <a:bodyPr lIns="90488" tIns="44450" rIns="90488" bIns="44450" anchor="b"/>
          <a:lstStyle/>
          <a:p>
            <a:pPr marL="4763"/>
            <a:r>
              <a:rPr lang="en-US" altLang="zh-CN" sz="2800" b="1" dirty="0" smtClean="0">
                <a:ea typeface="宋体" pitchFamily="2" charset="-122"/>
              </a:rPr>
              <a:t>Subgroups Based on Reachability and Diameter</a:t>
            </a:r>
            <a:endParaRPr lang="zh-CN" altLang="en-US" sz="2800" b="1" dirty="0" smtClean="0">
              <a:ea typeface="宋体" pitchFamily="2" charset="-122"/>
            </a:endParaRPr>
          </a:p>
        </p:txBody>
      </p:sp>
      <p:sp>
        <p:nvSpPr>
          <p:cNvPr id="20484" name="Rectangle 3"/>
          <p:cNvSpPr>
            <a:spLocks noGrp="1" noRot="1" noChangeArrowheads="1"/>
          </p:cNvSpPr>
          <p:nvPr>
            <p:ph type="body" sz="half" idx="4294967295"/>
          </p:nvPr>
        </p:nvSpPr>
        <p:spPr>
          <a:xfrm>
            <a:off x="490161" y="1185421"/>
            <a:ext cx="8537575" cy="4038600"/>
          </a:xfrm>
          <a:prstGeom prst="rect">
            <a:avLst/>
          </a:prstGeom>
        </p:spPr>
        <p:txBody>
          <a:bodyPr lIns="90488" tIns="44450" rIns="90488" bIns="44450"/>
          <a:lstStyle/>
          <a:p>
            <a:r>
              <a:rPr lang="en-US" altLang="zh-CN" sz="2000" b="1" dirty="0" smtClean="0">
                <a:ea typeface="宋体" pitchFamily="2" charset="-122"/>
              </a:rPr>
              <a:t>n-cliques</a:t>
            </a:r>
          </a:p>
          <a:p>
            <a:pPr>
              <a:buFont typeface="Wingdings" pitchFamily="2" charset="2"/>
              <a:buNone/>
            </a:pPr>
            <a:r>
              <a:rPr lang="en-US" altLang="zh-CN" sz="2000" dirty="0" smtClean="0">
                <a:ea typeface="宋体" pitchFamily="2" charset="-122"/>
              </a:rPr>
              <a:t>   An n-clique is a maximal </a:t>
            </a:r>
            <a:r>
              <a:rPr lang="en-US" altLang="zh-CN" sz="2000" dirty="0" err="1" smtClean="0">
                <a:ea typeface="宋体" pitchFamily="2" charset="-122"/>
              </a:rPr>
              <a:t>subgraph</a:t>
            </a:r>
            <a:r>
              <a:rPr lang="en-US" altLang="zh-CN" sz="2000" dirty="0" smtClean="0">
                <a:ea typeface="宋体" pitchFamily="2" charset="-122"/>
              </a:rPr>
              <a:t> in which the largest geodesic distance between any two nodes is no greater than n.</a:t>
            </a:r>
          </a:p>
          <a:p>
            <a:pPr>
              <a:buFont typeface="Wingdings" pitchFamily="2" charset="2"/>
              <a:buNone/>
            </a:pPr>
            <a:endParaRPr lang="en-US" altLang="zh-CN" sz="2000" dirty="0" smtClean="0">
              <a:ea typeface="宋体" pitchFamily="2" charset="-122"/>
            </a:endParaRPr>
          </a:p>
          <a:p>
            <a:pPr>
              <a:buFont typeface="Wingdings" pitchFamily="2" charset="2"/>
              <a:buNone/>
            </a:pPr>
            <a:endParaRPr lang="en-US" altLang="zh-CN" sz="2000" dirty="0" smtClean="0">
              <a:ea typeface="宋体" pitchFamily="2" charset="-122"/>
            </a:endParaRPr>
          </a:p>
          <a:p>
            <a:pPr>
              <a:buFont typeface="Wingdings" pitchFamily="2" charset="2"/>
              <a:buNone/>
            </a:pPr>
            <a:endParaRPr lang="en-US" altLang="zh-CN" sz="2000" dirty="0" smtClean="0">
              <a:ea typeface="宋体" pitchFamily="2" charset="-122"/>
            </a:endParaRPr>
          </a:p>
          <a:p>
            <a:r>
              <a:rPr lang="en-US" altLang="zh-CN" sz="2000" b="1" dirty="0" smtClean="0">
                <a:ea typeface="宋体" pitchFamily="2" charset="-122"/>
              </a:rPr>
              <a:t>n-clans</a:t>
            </a:r>
          </a:p>
          <a:p>
            <a:pPr>
              <a:buFont typeface="Wingdings" pitchFamily="2" charset="2"/>
              <a:buNone/>
            </a:pPr>
            <a:r>
              <a:rPr lang="en-US" altLang="zh-CN" sz="2000" dirty="0" smtClean="0">
                <a:ea typeface="宋体" pitchFamily="2" charset="-122"/>
              </a:rPr>
              <a:t>  An n-clan is an n-clique, in which the geodesic distance, d(</a:t>
            </a:r>
            <a:r>
              <a:rPr lang="en-US" altLang="zh-CN" sz="2000" dirty="0" err="1" smtClean="0">
                <a:ea typeface="宋体" pitchFamily="2" charset="-122"/>
              </a:rPr>
              <a:t>i,j</a:t>
            </a:r>
            <a:r>
              <a:rPr lang="en-US" altLang="zh-CN" sz="2000" dirty="0" smtClean="0">
                <a:ea typeface="宋体" pitchFamily="2" charset="-122"/>
              </a:rPr>
              <a:t>), between all nodes in the </a:t>
            </a:r>
            <a:r>
              <a:rPr lang="en-US" altLang="zh-CN" sz="2000" dirty="0" err="1" smtClean="0">
                <a:ea typeface="宋体" pitchFamily="2" charset="-122"/>
              </a:rPr>
              <a:t>subgraph</a:t>
            </a:r>
            <a:r>
              <a:rPr lang="en-US" altLang="zh-CN" sz="2000" dirty="0" smtClean="0">
                <a:ea typeface="宋体" pitchFamily="2" charset="-122"/>
              </a:rPr>
              <a:t> is no greater than n </a:t>
            </a:r>
            <a:r>
              <a:rPr lang="en-US" altLang="zh-CN" sz="2000" dirty="0" smtClean="0">
                <a:solidFill>
                  <a:srgbClr val="FF0000"/>
                </a:solidFill>
                <a:ea typeface="宋体" pitchFamily="2" charset="-122"/>
              </a:rPr>
              <a:t>for paths within the </a:t>
            </a:r>
            <a:r>
              <a:rPr lang="en-US" altLang="zh-CN" sz="2000" dirty="0" err="1" smtClean="0">
                <a:solidFill>
                  <a:srgbClr val="FF0000"/>
                </a:solidFill>
                <a:ea typeface="宋体" pitchFamily="2" charset="-122"/>
              </a:rPr>
              <a:t>subgraph</a:t>
            </a:r>
            <a:r>
              <a:rPr lang="en-US" altLang="zh-CN" sz="2000" dirty="0" smtClean="0">
                <a:solidFill>
                  <a:srgbClr val="FF0000"/>
                </a:solidFill>
                <a:ea typeface="宋体" pitchFamily="2" charset="-122"/>
              </a:rPr>
              <a:t>.</a:t>
            </a:r>
          </a:p>
          <a:p>
            <a:pPr>
              <a:buFont typeface="Wingdings" pitchFamily="2" charset="2"/>
              <a:buNone/>
            </a:pPr>
            <a:endParaRPr lang="en-US" altLang="zh-CN" sz="2000" dirty="0" smtClean="0">
              <a:solidFill>
                <a:srgbClr val="FF0000"/>
              </a:solidFill>
              <a:ea typeface="宋体" pitchFamily="2" charset="-122"/>
            </a:endParaRPr>
          </a:p>
          <a:p>
            <a:r>
              <a:rPr lang="en-US" altLang="zh-CN" sz="2000" b="1" dirty="0" smtClean="0">
                <a:ea typeface="宋体" pitchFamily="2" charset="-122"/>
              </a:rPr>
              <a:t>n-clubs</a:t>
            </a:r>
          </a:p>
          <a:p>
            <a:pPr>
              <a:buFont typeface="Wingdings" pitchFamily="2" charset="2"/>
              <a:buNone/>
            </a:pPr>
            <a:r>
              <a:rPr lang="en-US" altLang="zh-CN" sz="2000" dirty="0" smtClean="0">
                <a:ea typeface="宋体" pitchFamily="2" charset="-122"/>
              </a:rPr>
              <a:t>    An n-club is defined as a maximal </a:t>
            </a:r>
            <a:r>
              <a:rPr lang="en-US" altLang="zh-CN" sz="2000" dirty="0" err="1" smtClean="0">
                <a:ea typeface="宋体" pitchFamily="2" charset="-122"/>
              </a:rPr>
              <a:t>subgraph</a:t>
            </a:r>
            <a:r>
              <a:rPr lang="en-US" altLang="zh-CN" sz="2000" dirty="0" smtClean="0">
                <a:ea typeface="宋体" pitchFamily="2" charset="-122"/>
              </a:rPr>
              <a:t> of diameter n.</a:t>
            </a:r>
          </a:p>
          <a:p>
            <a:pPr>
              <a:buFont typeface="Wingdings" pitchFamily="2" charset="2"/>
              <a:buNone/>
            </a:pPr>
            <a:endParaRPr lang="en-US" altLang="zh-CN" sz="2000" dirty="0" smtClean="0">
              <a:ea typeface="宋体" pitchFamily="2" charset="-122"/>
            </a:endParaRPr>
          </a:p>
        </p:txBody>
      </p:sp>
      <p:graphicFrame>
        <p:nvGraphicFramePr>
          <p:cNvPr id="20485" name="Object 6"/>
          <p:cNvGraphicFramePr>
            <a:graphicFrameLocks noGrp="1" noChangeAspect="1"/>
          </p:cNvGraphicFramePr>
          <p:nvPr>
            <p:ph sz="half" idx="4294967295"/>
            <p:extLst>
              <p:ext uri="{D42A27DB-BD31-4B8C-83A1-F6EECF244321}">
                <p14:modId xmlns:p14="http://schemas.microsoft.com/office/powerpoint/2010/main" val="4131198595"/>
              </p:ext>
            </p:extLst>
          </p:nvPr>
        </p:nvGraphicFramePr>
        <p:xfrm>
          <a:off x="2197232" y="2564876"/>
          <a:ext cx="4219575" cy="542925"/>
        </p:xfrm>
        <a:graphic>
          <a:graphicData uri="http://schemas.openxmlformats.org/presentationml/2006/ole">
            <mc:AlternateContent xmlns:mc="http://schemas.openxmlformats.org/markup-compatibility/2006">
              <mc:Choice xmlns:v="urn:schemas-microsoft-com:vml" Requires="v">
                <p:oleObj spid="_x0000_s1028" name="公式" r:id="rId4" imgW="1651000" imgH="241300" progId="Equation.3">
                  <p:embed/>
                </p:oleObj>
              </mc:Choice>
              <mc:Fallback>
                <p:oleObj name="公式" r:id="rId4" imgW="1651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7232" y="2564876"/>
                        <a:ext cx="4219575" cy="542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8</a:t>
            </a:fld>
            <a:endParaRPr lang="en-US"/>
          </a:p>
        </p:txBody>
      </p:sp>
    </p:spTree>
    <p:extLst>
      <p:ext uri="{BB962C8B-B14F-4D97-AF65-F5344CB8AC3E}">
        <p14:creationId xmlns:p14="http://schemas.microsoft.com/office/powerpoint/2010/main" val="30064623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4294967295"/>
          </p:nvPr>
        </p:nvSpPr>
        <p:spPr>
          <a:xfrm>
            <a:off x="304800" y="1676400"/>
            <a:ext cx="1524000" cy="3983038"/>
          </a:xfrm>
          <a:prstGeom prst="rect">
            <a:avLst/>
          </a:prstGeom>
        </p:spPr>
        <p:txBody>
          <a:bodyPr lIns="90488" tIns="44450" rIns="90488" bIns="44450"/>
          <a:lstStyle/>
          <a:p>
            <a:r>
              <a:rPr lang="en-US" altLang="zh-CN" sz="2000" dirty="0" smtClean="0">
                <a:ea typeface="宋体" pitchFamily="2" charset="-122"/>
              </a:rPr>
              <a:t>Example</a:t>
            </a:r>
          </a:p>
          <a:p>
            <a:endParaRPr lang="en-US" altLang="zh-CN" dirty="0" smtClean="0">
              <a:ea typeface="宋体" pitchFamily="2" charset="-122"/>
            </a:endParaRPr>
          </a:p>
          <a:p>
            <a:pPr>
              <a:buFont typeface="Wingdings" pitchFamily="2" charset="2"/>
              <a:buNone/>
            </a:pPr>
            <a:r>
              <a:rPr lang="en-US" altLang="zh-CN" sz="1800" dirty="0" smtClean="0">
                <a:ea typeface="宋体" pitchFamily="2" charset="-122"/>
              </a:rPr>
              <a:t>2-cliques:</a:t>
            </a:r>
          </a:p>
          <a:p>
            <a:pPr>
              <a:buFont typeface="Wingdings" pitchFamily="2" charset="2"/>
              <a:buNone/>
            </a:pPr>
            <a:endParaRPr lang="en-US" altLang="zh-CN" sz="1800" dirty="0" smtClean="0">
              <a:ea typeface="宋体" pitchFamily="2" charset="-122"/>
            </a:endParaRPr>
          </a:p>
          <a:p>
            <a:pPr>
              <a:buFont typeface="Wingdings" pitchFamily="2" charset="2"/>
              <a:buNone/>
            </a:pPr>
            <a:endParaRPr lang="en-US" altLang="zh-CN" sz="1800" dirty="0" smtClean="0">
              <a:ea typeface="宋体" pitchFamily="2" charset="-122"/>
            </a:endParaRPr>
          </a:p>
          <a:p>
            <a:pPr>
              <a:buFont typeface="Wingdings" pitchFamily="2" charset="2"/>
              <a:buNone/>
            </a:pPr>
            <a:r>
              <a:rPr lang="en-US" altLang="zh-CN" sz="1800" dirty="0" smtClean="0">
                <a:ea typeface="宋体" pitchFamily="2" charset="-122"/>
              </a:rPr>
              <a:t>2-clans:</a:t>
            </a:r>
          </a:p>
          <a:p>
            <a:pPr>
              <a:buFont typeface="Wingdings" pitchFamily="2" charset="2"/>
              <a:buNone/>
            </a:pPr>
            <a:endParaRPr lang="en-US" altLang="zh-CN" sz="1800" dirty="0" smtClean="0">
              <a:ea typeface="宋体" pitchFamily="2" charset="-122"/>
            </a:endParaRPr>
          </a:p>
          <a:p>
            <a:pPr>
              <a:buFont typeface="Wingdings" pitchFamily="2" charset="2"/>
              <a:buNone/>
            </a:pPr>
            <a:endParaRPr lang="en-US" altLang="zh-CN" sz="1800" dirty="0" smtClean="0">
              <a:ea typeface="宋体" pitchFamily="2" charset="-122"/>
            </a:endParaRPr>
          </a:p>
          <a:p>
            <a:pPr>
              <a:buFont typeface="Wingdings" pitchFamily="2" charset="2"/>
              <a:buNone/>
            </a:pPr>
            <a:r>
              <a:rPr lang="en-US" altLang="zh-CN" sz="1800" dirty="0" smtClean="0">
                <a:ea typeface="宋体" pitchFamily="2" charset="-122"/>
              </a:rPr>
              <a:t>2-clubs:</a:t>
            </a:r>
          </a:p>
          <a:p>
            <a:pPr>
              <a:buFont typeface="Wingdings" pitchFamily="2" charset="2"/>
              <a:buNone/>
            </a:pPr>
            <a:endParaRPr lang="en-US" altLang="zh-CN" sz="1800" dirty="0" smtClean="0">
              <a:ea typeface="宋体" pitchFamily="2" charset="-122"/>
            </a:endParaRPr>
          </a:p>
        </p:txBody>
      </p:sp>
      <p:sp>
        <p:nvSpPr>
          <p:cNvPr id="21508" name="Line 5"/>
          <p:cNvSpPr>
            <a:spLocks noChangeShapeType="1"/>
          </p:cNvSpPr>
          <p:nvPr/>
        </p:nvSpPr>
        <p:spPr bwMode="auto">
          <a:xfrm flipH="1">
            <a:off x="5257800" y="2057400"/>
            <a:ext cx="1066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6"/>
          <p:cNvSpPr>
            <a:spLocks noChangeShapeType="1"/>
          </p:cNvSpPr>
          <p:nvPr/>
        </p:nvSpPr>
        <p:spPr bwMode="auto">
          <a:xfrm>
            <a:off x="5257800" y="28194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7"/>
          <p:cNvSpPr>
            <a:spLocks noChangeShapeType="1"/>
          </p:cNvSpPr>
          <p:nvPr/>
        </p:nvSpPr>
        <p:spPr bwMode="auto">
          <a:xfrm>
            <a:off x="5257800" y="42672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8"/>
          <p:cNvSpPr>
            <a:spLocks noChangeShapeType="1"/>
          </p:cNvSpPr>
          <p:nvPr/>
        </p:nvSpPr>
        <p:spPr bwMode="auto">
          <a:xfrm flipV="1">
            <a:off x="6400800" y="42672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9"/>
          <p:cNvSpPr>
            <a:spLocks noChangeShapeType="1"/>
          </p:cNvSpPr>
          <p:nvPr/>
        </p:nvSpPr>
        <p:spPr bwMode="auto">
          <a:xfrm>
            <a:off x="6324600" y="2057400"/>
            <a:ext cx="1066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10"/>
          <p:cNvSpPr>
            <a:spLocks noChangeShapeType="1"/>
          </p:cNvSpPr>
          <p:nvPr/>
        </p:nvSpPr>
        <p:spPr bwMode="auto">
          <a:xfrm flipH="1">
            <a:off x="7391400" y="28194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1"/>
          <p:cNvSpPr>
            <a:spLocks noChangeShapeType="1"/>
          </p:cNvSpPr>
          <p:nvPr/>
        </p:nvSpPr>
        <p:spPr bwMode="auto">
          <a:xfrm>
            <a:off x="5257800" y="28194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Text Box 12"/>
          <p:cNvSpPr txBox="1">
            <a:spLocks noChangeArrowheads="1"/>
          </p:cNvSpPr>
          <p:nvPr/>
        </p:nvSpPr>
        <p:spPr bwMode="auto">
          <a:xfrm>
            <a:off x="4800600" y="2590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2</a:t>
            </a:r>
          </a:p>
        </p:txBody>
      </p:sp>
      <p:sp>
        <p:nvSpPr>
          <p:cNvPr id="21516" name="Text Box 13"/>
          <p:cNvSpPr txBox="1">
            <a:spLocks noChangeArrowheads="1"/>
          </p:cNvSpPr>
          <p:nvPr/>
        </p:nvSpPr>
        <p:spPr bwMode="auto">
          <a:xfrm>
            <a:off x="75438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5</a:t>
            </a:r>
          </a:p>
        </p:txBody>
      </p:sp>
      <p:sp>
        <p:nvSpPr>
          <p:cNvPr id="21517" name="Text Box 14"/>
          <p:cNvSpPr txBox="1">
            <a:spLocks noChangeArrowheads="1"/>
          </p:cNvSpPr>
          <p:nvPr/>
        </p:nvSpPr>
        <p:spPr bwMode="auto">
          <a:xfrm>
            <a:off x="4800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4</a:t>
            </a:r>
          </a:p>
        </p:txBody>
      </p:sp>
      <p:sp>
        <p:nvSpPr>
          <p:cNvPr id="21518" name="Text Box 15"/>
          <p:cNvSpPr txBox="1">
            <a:spLocks noChangeArrowheads="1"/>
          </p:cNvSpPr>
          <p:nvPr/>
        </p:nvSpPr>
        <p:spPr bwMode="auto">
          <a:xfrm>
            <a:off x="6172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6</a:t>
            </a:r>
          </a:p>
        </p:txBody>
      </p:sp>
      <p:sp>
        <p:nvSpPr>
          <p:cNvPr id="21519" name="Text Box 16"/>
          <p:cNvSpPr txBox="1">
            <a:spLocks noChangeArrowheads="1"/>
          </p:cNvSpPr>
          <p:nvPr/>
        </p:nvSpPr>
        <p:spPr bwMode="auto">
          <a:xfrm>
            <a:off x="6096000" y="1600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1</a:t>
            </a:r>
          </a:p>
        </p:txBody>
      </p:sp>
      <p:sp>
        <p:nvSpPr>
          <p:cNvPr id="21520" name="Text Box 17"/>
          <p:cNvSpPr txBox="1">
            <a:spLocks noChangeArrowheads="1"/>
          </p:cNvSpPr>
          <p:nvPr/>
        </p:nvSpPr>
        <p:spPr bwMode="auto">
          <a:xfrm>
            <a:off x="7467600" y="2667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spcBef>
                <a:spcPct val="50000"/>
              </a:spcBef>
            </a:pPr>
            <a:r>
              <a:rPr lang="en-US" altLang="zh-CN" sz="1800">
                <a:solidFill>
                  <a:schemeClr val="tx1"/>
                </a:solidFill>
                <a:ea typeface="宋体" pitchFamily="2" charset="-122"/>
              </a:rPr>
              <a:t>3</a:t>
            </a:r>
          </a:p>
        </p:txBody>
      </p:sp>
      <p:sp>
        <p:nvSpPr>
          <p:cNvPr id="21521" name="Rectangle 2"/>
          <p:cNvSpPr>
            <a:spLocks noRot="1" noChangeArrowheads="1"/>
          </p:cNvSpPr>
          <p:nvPr/>
        </p:nvSpPr>
        <p:spPr bwMode="auto">
          <a:xfrm>
            <a:off x="395894" y="94268"/>
            <a:ext cx="8540750" cy="65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marL="4763"/>
            <a:r>
              <a:rPr lang="en-US" altLang="zh-CN" sz="2800" b="1" dirty="0">
                <a:solidFill>
                  <a:srgbClr val="412F86"/>
                </a:solidFill>
                <a:ea typeface="宋体" pitchFamily="2" charset="-122"/>
              </a:rPr>
              <a:t>Subgroups Based on Reachability and Diameter</a:t>
            </a:r>
            <a:endParaRPr lang="zh-CN" altLang="en-US" sz="2800" b="1" dirty="0">
              <a:solidFill>
                <a:srgbClr val="412F86"/>
              </a:solidFill>
              <a:ea typeface="宋体" pitchFamily="2" charset="-122"/>
            </a:endParaRPr>
          </a:p>
        </p:txBody>
      </p:sp>
      <p:sp>
        <p:nvSpPr>
          <p:cNvPr id="131090" name="Rectangle 18"/>
          <p:cNvSpPr>
            <a:spLocks noChangeArrowheads="1"/>
          </p:cNvSpPr>
          <p:nvPr/>
        </p:nvSpPr>
        <p:spPr bwMode="auto">
          <a:xfrm>
            <a:off x="1981200" y="2362200"/>
            <a:ext cx="2562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{1,2,3,4,5} {2,3,4,5,6}</a:t>
            </a:r>
            <a:endParaRPr lang="en-US"/>
          </a:p>
        </p:txBody>
      </p:sp>
      <p:sp>
        <p:nvSpPr>
          <p:cNvPr id="131091" name="Rectangle 19"/>
          <p:cNvSpPr>
            <a:spLocks noChangeArrowheads="1"/>
          </p:cNvSpPr>
          <p:nvPr/>
        </p:nvSpPr>
        <p:spPr bwMode="auto">
          <a:xfrm>
            <a:off x="1981200" y="3200400"/>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{2,3,4,5,6}</a:t>
            </a:r>
            <a:endParaRPr lang="en-US"/>
          </a:p>
        </p:txBody>
      </p:sp>
      <p:sp>
        <p:nvSpPr>
          <p:cNvPr id="131092" name="Rectangle 20"/>
          <p:cNvSpPr>
            <a:spLocks noChangeArrowheads="1"/>
          </p:cNvSpPr>
          <p:nvPr/>
        </p:nvSpPr>
        <p:spPr bwMode="auto">
          <a:xfrm>
            <a:off x="1981200" y="4038600"/>
            <a:ext cx="457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a typeface="宋体" pitchFamily="2" charset="-122"/>
              </a:rPr>
              <a:t>{1,2,3,4} {1,2,3,5} </a:t>
            </a:r>
          </a:p>
          <a:p>
            <a:r>
              <a:rPr lang="en-US" altLang="zh-CN">
                <a:ea typeface="宋体" pitchFamily="2" charset="-122"/>
              </a:rPr>
              <a:t>{2,3,4,5,6}</a:t>
            </a:r>
          </a:p>
        </p:txBody>
      </p:sp>
      <p:sp>
        <p:nvSpPr>
          <p:cNvPr id="2" name="Slide Number Placeholder 1"/>
          <p:cNvSpPr>
            <a:spLocks noGrp="1"/>
          </p:cNvSpPr>
          <p:nvPr>
            <p:ph type="sldNum" sz="quarter" idx="12"/>
          </p:nvPr>
        </p:nvSpPr>
        <p:spPr/>
        <p:txBody>
          <a:bodyPr/>
          <a:lstStyle/>
          <a:p>
            <a:fld id="{C2FFFFA8-C424-3D40-8C75-649CC0B3824F}" type="slidenum">
              <a:rPr lang="en-US" smtClean="0"/>
              <a:pPr/>
              <a:t>9</a:t>
            </a:fld>
            <a:endParaRPr lang="en-US"/>
          </a:p>
        </p:txBody>
      </p:sp>
    </p:spTree>
    <p:extLst>
      <p:ext uri="{BB962C8B-B14F-4D97-AF65-F5344CB8AC3E}">
        <p14:creationId xmlns:p14="http://schemas.microsoft.com/office/powerpoint/2010/main" val="2041060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1090"/>
                                        </p:tgtEl>
                                        <p:attrNameLst>
                                          <p:attrName>style.visibility</p:attrName>
                                        </p:attrNameLst>
                                      </p:cBhvr>
                                      <p:to>
                                        <p:strVal val="visible"/>
                                      </p:to>
                                    </p:set>
                                    <p:animEffect transition="in" filter="box(in)">
                                      <p:cBhvr>
                                        <p:cTn id="7" dur="500"/>
                                        <p:tgtEl>
                                          <p:spTgt spid="131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1091"/>
                                        </p:tgtEl>
                                        <p:attrNameLst>
                                          <p:attrName>style.visibility</p:attrName>
                                        </p:attrNameLst>
                                      </p:cBhvr>
                                      <p:to>
                                        <p:strVal val="visible"/>
                                      </p:to>
                                    </p:set>
                                    <p:animEffect transition="in" filter="box(in)">
                                      <p:cBhvr>
                                        <p:cTn id="12" dur="500"/>
                                        <p:tgtEl>
                                          <p:spTgt spid="13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1092"/>
                                        </p:tgtEl>
                                        <p:attrNameLst>
                                          <p:attrName>style.visibility</p:attrName>
                                        </p:attrNameLst>
                                      </p:cBhvr>
                                      <p:to>
                                        <p:strVal val="visible"/>
                                      </p:to>
                                    </p:set>
                                    <p:animEffect transition="in" filter="box(in)">
                                      <p:cBhvr>
                                        <p:cTn id="17" dur="500"/>
                                        <p:tgtEl>
                                          <p:spTgt spid="13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0" grpId="0"/>
      <p:bldP spid="131091" grpId="0"/>
      <p:bldP spid="131092" grpId="0"/>
    </p:bldLst>
  </p:timing>
</p:sld>
</file>

<file path=ppt/theme/theme1.xml><?xml version="1.0" encoding="utf-8"?>
<a:theme xmlns:a="http://schemas.openxmlformats.org/drawingml/2006/main" name="UW_Foster_Template(08)">
  <a:themeElements>
    <a:clrScheme name="UW">
      <a:dk1>
        <a:sysClr val="windowText" lastClr="000000"/>
      </a:dk1>
      <a:lt1>
        <a:sysClr val="window" lastClr="FFFFFF"/>
      </a:lt1>
      <a:dk2>
        <a:srgbClr val="361F6D"/>
      </a:dk2>
      <a:lt2>
        <a:srgbClr val="EEECE1"/>
      </a:lt2>
      <a:accent1>
        <a:srgbClr val="8B6DD5"/>
      </a:accent1>
      <a:accent2>
        <a:srgbClr val="C09F29"/>
      </a:accent2>
      <a:accent3>
        <a:srgbClr val="76923C"/>
      </a:accent3>
      <a:accent4>
        <a:srgbClr val="E1C971"/>
      </a:accent4>
      <a:accent5>
        <a:srgbClr val="C0504D"/>
      </a:accent5>
      <a:accent6>
        <a:srgbClr val="A5A5A5"/>
      </a:accent6>
      <a:hlink>
        <a:srgbClr val="6565FF"/>
      </a:hlink>
      <a:folHlink>
        <a:srgbClr val="E1C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CreateDate xmlns="http://schemas.microsoft.com/sharepoint/v3/fields" xsi:nil="true"/>
    <Foster_x0020_Site_x0020_Scope xmlns="c1357e76-0b28-4e31-8ecb-359ee2fb89b8">Intranet</Foster_x0020_Site_x0020_Scope>
    <Foster_x0020_Permission_x0020_Form xmlns="c1357e76-0b28-4e31-8ecb-359ee2fb89b8" xsi:nil="true"/>
    <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xmlns="c1357e76-0b28-4e31-8ecb-359ee2fb89b8" xsi:nil="true"/>
    <Page_x0020_Location xmlns="c1357e76-0b28-4e31-8ecb-359ee2fb89b8">Brand</Page_x0020_Location>
    <Caption xmlns="c1357e76-0b28-4e31-8ecb-359ee2fb89b8" xsi:nil="true"/>
    <Source_x0020_Image xmlns="c1357e76-0b28-4e31-8ecb-359ee2fb89b8" xsi:nil="true"/>
    <Comment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Foster Image" ma:contentTypeID="0x010102007168C1E504710C418BCBC103E95F2EC9002BFA95CAE2C1FE4F91846C011935C9C0" ma:contentTypeVersion="10" ma:contentTypeDescription="Base image type that can include permission forms and be linked to a parent image for DRM meta data." ma:contentTypeScope="" ma:versionID="9d9c219a85f35f1b0368cb1a9e670a21">
  <xsd:schema xmlns:xsd="http://www.w3.org/2001/XMLSchema" xmlns:p="http://schemas.microsoft.com/office/2006/metadata/properties" xmlns:ns1="http://schemas.microsoft.com/sharepoint/v3" xmlns:ns2="c1357e76-0b28-4e31-8ecb-359ee2fb89b8" xmlns:ns3="http://schemas.microsoft.com/sharepoint/v3/fields" targetNamespace="http://schemas.microsoft.com/office/2006/metadata/properties" ma:root="true" ma:fieldsID="16942638d2c92723e9d52594fe8ce8fd" ns1:_="" ns2:_="" ns3:_="">
    <xsd:import namespace="http://schemas.microsoft.com/sharepoint/v3"/>
    <xsd:import namespace="c1357e76-0b28-4e31-8ecb-359ee2fb89b8"/>
    <xsd:import namespace="http://schemas.microsoft.com/sharepoint/v3/fields"/>
    <xsd:element name="properties">
      <xsd:complexType>
        <xsd:sequence>
          <xsd:element name="documentManagement">
            <xsd:complexType>
              <xsd:all>
                <xsd:element ref="ns2:Foster_x0020_Site_x0020_Scope" minOccurs="0"/>
                <xsd:element ref="ns2:Page_x0020_Location" minOccurs="0"/>
                <xsd:element ref="ns2:Source_x0020_Image" minOccurs="0"/>
                <xsd:element ref="ns2:Foster_x0020_Permission_x0020_Form" minOccurs="0"/>
                <xsd:element ref="ns2:Caption" minOccurs="0"/>
                <xsd:element ref="ns3:ImageCreateDate" minOccurs="0"/>
                <xsd:element ref="ns1:Comments" minOccurs="0"/>
                <xsd:element ref="ns2: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inOccurs="0"/>
                <xsd:element ref="ns3:ImageWidth" minOccurs="0"/>
                <xsd:element ref="ns3:ImageHeigh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9" nillable="true" ma:displayName="Comments" ma:internalName="Comments">
      <xsd:simpleType>
        <xsd:restriction base="dms:Note"/>
      </xsd:simpleType>
    </xsd:element>
  </xsd:schema>
  <xsd:schema xmlns:xsd="http://www.w3.org/2001/XMLSchema" xmlns:dms="http://schemas.microsoft.com/office/2006/documentManagement/types" targetNamespace="c1357e76-0b28-4e31-8ecb-359ee2fb89b8" elementFormDefault="qualified">
    <xsd:import namespace="http://schemas.microsoft.com/office/2006/documentManagement/types"/>
    <xsd:element name="Foster_x0020_Site_x0020_Scope" ma:index="2" nillable="true" ma:displayName="Foster Site Scope" ma:default="Intranet" ma:description="Choose &quot;Internet&quot; when this content should only show on the public facing sites.  Choose &quot;Intranet&quot; when it should only show on the foster Intranet.  Or choose &quot;Both&quot;" ma:format="Dropdown" ma:internalName="Foster_x0020_Site_x0020_Scope" ma:readOnly="false">
      <xsd:simpleType>
        <xsd:restriction base="dms:Choice">
          <xsd:enumeration value="Intranet"/>
          <xsd:enumeration value="Internet"/>
          <xsd:enumeration value="Both"/>
        </xsd:restriction>
      </xsd:simpleType>
    </xsd:element>
    <xsd:element name="Page_x0020_Location" ma:index="3" nillable="true" ma:displayName="Page Location" ma:default="Brand" ma:description="This needs to be set to identify the intended use of this image.  Examples would be &quot;Homepage&quot; or &quot;Program Center&quot;.  Please contact your site admin to have more choices made available." ma:format="Dropdown" ma:internalName="Page_x0020_Location">
      <xsd:simpleType>
        <xsd:restriction base="dms:Choice">
          <xsd:enumeration value="Brand"/>
          <xsd:enumeration value="Community"/>
          <xsd:enumeration value="Events"/>
          <xsd:enumeration value="Foster"/>
          <xsd:enumeration value="News"/>
          <xsd:enumeration value="Resources"/>
          <xsd:enumeration value="Source Image"/>
        </xsd:restriction>
      </xsd:simpleType>
    </xsd:element>
    <xsd:element name="Source_x0020_Image" ma:index="4" nillable="true" ma:displayName="Source Image" ma:description="If this image is an offspring of another image then please choose it's parent image here.  If you do this, then all of the digital rights information can be maintained at the source vs. each of it's offspring and DO NOT CONTINUE WITH THE REST OF THIS FORM." ma:list="4df537af-dc34-46d0-8cd8-8fecc12535e4" ma:internalName="Source_x0020_Image" ma:showField="Source_x0020_Image_x0020_Referrer" ma:web="c1357e76-0b28-4e31-8ecb-359ee2fb89b8">
      <xsd:simpleType>
        <xsd:restriction base="dms:Lookup"/>
      </xsd:simpleType>
    </xsd:element>
    <xsd:element name="Foster_x0020_Permission_x0020_Form" ma:index="5" nillable="true" ma:displayName="Foster Permission Form" ma:description="Select the form that details digital rights the Foster School has regarding use of this image.  Make sure you upload the document first to the &quot;Site Documents&quot; library." ma:list="ef214259-1bbf-4696-b8f4-9c398e796a81" ma:internalName="Foster_x0020_Permission_x0020_Form" ma:showField="Title" ma:web="c1357e76-0b28-4e31-8ecb-359ee2fb89b8">
      <xsd:simpleType>
        <xsd:restriction base="dms:Lookup"/>
      </xsd:simpleType>
    </xsd:element>
    <xsd:element name="Caption" ma:index="6" nillable="true" ma:displayName="Caption" ma:description="Caption for images." ma:internalName="Caption">
      <xsd:simpleType>
        <xsd:restriction base="dms:Text">
          <xsd:maxLength value="255"/>
        </xsd:restriction>
      </xsd:simpleType>
    </xsd:element>
    <xsd:element name="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a:index="11" nillable="true" ma:displayName="Photo Identification" ma:description="Enter the names of individuals in this photo from top left to right." ma:internalName="This_x0020_needs_x0020_to_x0020_be_x0020_set_x0020_to_x0020_identify_x0020_the_x0020_intended_x0020_use_x0020_of_x0020_this_x0020_image_x002e__x0020__x0020_Examples_x0020_would_x0020_be_x0020__x0022_Homepage_x0022__x0020_or_x0020__x0022_Program_x0020_Center_x0022__x002e__x0020__x0020_Please_x0020_contact_x0020_your_x0020_site_x0020_admin_x0020_to_x0020_have_x0020_more_x0020_choices_x0020_made_x0020_available_x002e_">
      <xsd:simpleType>
        <xsd:restriction base="dms:Note"/>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ImageCreateDate" ma:index="8" nillable="true" ma:displayName="Date Picture Taken" ma:format="DateTime" ma:hidden="true" ma:internalName="ImageCreateDate">
      <xsd:simpleType>
        <xsd:restriction base="dms:DateTime"/>
      </xsd:simpleType>
    </xsd:element>
    <xsd:element name="ImageWidth" ma:index="13" nillable="true" ma:displayName="Picture Width" ma:internalName="ImageWidth0" ma:readOnly="true">
      <xsd:simpleType>
        <xsd:restriction base="dms:Unknown"/>
      </xsd:simpleType>
    </xsd:element>
    <xsd:element name="ImageHeight" ma:index="17" nillable="true" ma:displayName="Picture Height" ma:internalName="ImageHeight0"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DAFC1B-31FF-49F7-BC35-15A9AFE4184F}">
  <ds:schemaRefs>
    <ds:schemaRef ds:uri="http://schemas.microsoft.com/sharepoint/v3"/>
    <ds:schemaRef ds:uri="http://schemas.microsoft.com/sharepoint/v3/field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purl.org/dc/dcmitype/"/>
    <ds:schemaRef ds:uri="http://purl.org/dc/terms/"/>
    <ds:schemaRef ds:uri="http://www.w3.org/XML/1998/namespace"/>
    <ds:schemaRef ds:uri="c1357e76-0b28-4e31-8ecb-359ee2fb89b8"/>
  </ds:schemaRefs>
</ds:datastoreItem>
</file>

<file path=customXml/itemProps2.xml><?xml version="1.0" encoding="utf-8"?>
<ds:datastoreItem xmlns:ds="http://schemas.openxmlformats.org/officeDocument/2006/customXml" ds:itemID="{C2EAB234-AF9C-4BB5-A3E6-29DF863A0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1357e76-0b28-4e31-8ecb-359ee2fb89b8"/>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6C7C5DA-51D2-4E98-A49B-2B276FCC4C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UW_Foster_Template(08)</Template>
  <TotalTime>30</TotalTime>
  <Words>1508</Words>
  <Application>Microsoft Office PowerPoint</Application>
  <PresentationFormat>On-screen Show (4:3)</PresentationFormat>
  <Paragraphs>402</Paragraphs>
  <Slides>30</Slides>
  <Notes>27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UW_Foster_Template(08)</vt:lpstr>
      <vt:lpstr>公式</vt:lpstr>
      <vt:lpstr>Equation</vt:lpstr>
      <vt:lpstr>Cohesive Group</vt:lpstr>
      <vt:lpstr>Cohesive Subgroups</vt:lpstr>
      <vt:lpstr>Background</vt:lpstr>
      <vt:lpstr>Subgroups Based on Complete Mutuality</vt:lpstr>
      <vt:lpstr>Subgroups Based on Complete Mutuality</vt:lpstr>
      <vt:lpstr>PowerPoint Presentation</vt:lpstr>
      <vt:lpstr>PowerPoint Presentation</vt:lpstr>
      <vt:lpstr>Subgroups Based on Reachability and Diameter</vt:lpstr>
      <vt:lpstr>PowerPoint Presentation</vt:lpstr>
      <vt:lpstr>Measures of Subgroup Cohesion</vt:lpstr>
      <vt:lpstr>Directional Relations</vt:lpstr>
      <vt:lpstr>PowerPoint Presentation</vt:lpstr>
      <vt:lpstr>PowerPoint Presentation</vt:lpstr>
      <vt:lpstr>PowerPoint Presentation</vt:lpstr>
      <vt:lpstr>Interpretation of Cohesive Subgroups</vt:lpstr>
      <vt:lpstr>Other Approaches for Valued Relations</vt:lpstr>
      <vt:lpstr>Affiliations and Overlapping Subgroups</vt:lpstr>
      <vt:lpstr>Affiliation Networks</vt:lpstr>
      <vt:lpstr>Representing Affiliation Networks</vt:lpstr>
      <vt:lpstr>Representing Affiliation Networks</vt:lpstr>
      <vt:lpstr>Representing Affiliation Networks</vt:lpstr>
      <vt:lpstr>Collaboration Network</vt:lpstr>
      <vt:lpstr>One-mode Networks</vt:lpstr>
      <vt:lpstr>Illustrative Partial Developer Network</vt:lpstr>
      <vt:lpstr>Properties of Affiliation Networks</vt:lpstr>
      <vt:lpstr>Properties of Affiliation Networks</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white Arial Bold Minimum size 32 point</dc:title>
  <dc:creator>marcomst</dc:creator>
  <cp:keywords/>
  <cp:lastModifiedBy>ytan</cp:lastModifiedBy>
  <cp:revision>10</cp:revision>
  <dcterms:created xsi:type="dcterms:W3CDTF">2010-05-12T23:42:44Z</dcterms:created>
  <dcterms:modified xsi:type="dcterms:W3CDTF">2013-04-05T18:28:52Z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0x010102007168C1E504710C418BCBC103E95F2EC9002BFA95CAE2C1FE4F91846C011935C9C0</vt:lpwstr>
  </property>
</Properties>
</file>