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7"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5D97"/>
    <a:srgbClr val="392175"/>
    <a:srgbClr val="5E4C8B"/>
    <a:srgbClr val="C09F29"/>
    <a:srgbClr val="361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1" autoAdjust="0"/>
    <p:restoredTop sz="91743" autoAdjust="0"/>
  </p:normalViewPr>
  <p:slideViewPr>
    <p:cSldViewPr snapToGrid="0" snapToObjects="1">
      <p:cViewPr varScale="1">
        <p:scale>
          <a:sx n="62" d="100"/>
          <a:sy n="62" d="100"/>
        </p:scale>
        <p:origin x="-91" y="-432"/>
      </p:cViewPr>
      <p:guideLst>
        <p:guide orient="horz" pos="2160"/>
        <p:guide orient="horz" pos="528"/>
        <p:guide orient="horz" pos="785"/>
        <p:guide orient="horz" pos="2784"/>
        <p:guide orient="horz" pos="288"/>
        <p:guide pos="2880"/>
        <p:guide pos="336"/>
        <p:guide pos="144"/>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3" Type="http://schemas.openxmlformats.org/officeDocument/2006/relationships/slide" Target="slides/slide4.xml"/><Relationship Id="rId7" Type="http://schemas.openxmlformats.org/officeDocument/2006/relationships/slide" Target="slides/slide13.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2.xml"/><Relationship Id="rId11" Type="http://schemas.openxmlformats.org/officeDocument/2006/relationships/slide" Target="slides/slide19.xml"/><Relationship Id="rId5" Type="http://schemas.openxmlformats.org/officeDocument/2006/relationships/slide" Target="slides/slide9.xml"/><Relationship Id="rId10" Type="http://schemas.openxmlformats.org/officeDocument/2006/relationships/slide" Target="slides/slide16.xml"/><Relationship Id="rId4" Type="http://schemas.openxmlformats.org/officeDocument/2006/relationships/slide" Target="slides/slide8.xml"/><Relationship Id="rId9"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EECF32-8919-8448-9BBF-843522C7CECB}" type="datetimeFigureOut">
              <a:rPr lang="en-US" smtClean="0"/>
              <a:pPr/>
              <a:t>4/5/2013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4D137D-0464-9C43-9893-695AF14D126F}" type="slidenum">
              <a:rPr lang="en-US" smtClean="0"/>
              <a:pPr/>
              <a:t>‹#›</a:t>
            </a:fld>
            <a:endParaRPr lang="en-US"/>
          </a:p>
        </p:txBody>
      </p:sp>
    </p:spTree>
    <p:extLst>
      <p:ext uri="{BB962C8B-B14F-4D97-AF65-F5344CB8AC3E}">
        <p14:creationId xmlns:p14="http://schemas.microsoft.com/office/powerpoint/2010/main" val="3856153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D9EDC2-0C56-F64D-95EA-EEDA4C1940A4}" type="datetimeFigureOut">
              <a:rPr lang="en-US" smtClean="0"/>
              <a:pPr/>
              <a:t>4/5/2013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235AD9-F025-7A41-9760-97F1AB2C1973}" type="slidenum">
              <a:rPr lang="en-US" smtClean="0"/>
              <a:pPr/>
              <a:t>‹#›</a:t>
            </a:fld>
            <a:endParaRPr lang="en-US"/>
          </a:p>
        </p:txBody>
      </p:sp>
    </p:spTree>
    <p:extLst>
      <p:ext uri="{BB962C8B-B14F-4D97-AF65-F5344CB8AC3E}">
        <p14:creationId xmlns:p14="http://schemas.microsoft.com/office/powerpoint/2010/main" val="37420928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29418B5A-C070-452E-955F-0FCDD1506DCF}" type="slidenum">
              <a:rPr lang="en-GB" sz="1200" smtClean="0">
                <a:solidFill>
                  <a:srgbClr val="011643"/>
                </a:solidFill>
              </a:rPr>
              <a:pPr/>
              <a:t>2</a:t>
            </a:fld>
            <a:endParaRPr lang="en-GB" sz="1200" smtClean="0">
              <a:solidFill>
                <a:srgbClr val="011643"/>
              </a:solidFill>
            </a:endParaRPr>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endParaRPr lang="ko-KR" altLang="en-US" smtClean="0">
              <a:latin typeface="Arial" charset="0"/>
              <a:ea typeface="Gulim" pitchFamily="34"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75A780CE-F8B8-4235-8661-ACDFFD1ECC2D}" type="slidenum">
              <a:rPr lang="en-GB" sz="1200" smtClean="0">
                <a:solidFill>
                  <a:srgbClr val="011643"/>
                </a:solidFill>
              </a:rPr>
              <a:pPr/>
              <a:t>11</a:t>
            </a:fld>
            <a:endParaRPr lang="en-GB" sz="1200" smtClean="0">
              <a:solidFill>
                <a:srgbClr val="011643"/>
              </a:solidFill>
            </a:endParaRPr>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endParaRPr lang="ko-KR" altLang="en-US" smtClean="0">
              <a:latin typeface="Arial" charset="0"/>
              <a:ea typeface="Gulim" pitchFamily="34"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7A264076-D73A-4274-9E24-6475A37BDC36}" type="slidenum">
              <a:rPr lang="en-GB" sz="1200" smtClean="0">
                <a:solidFill>
                  <a:srgbClr val="011643"/>
                </a:solidFill>
              </a:rPr>
              <a:pPr/>
              <a:t>12</a:t>
            </a:fld>
            <a:endParaRPr lang="en-GB" sz="1200" smtClean="0">
              <a:solidFill>
                <a:srgbClr val="011643"/>
              </a:solidFill>
            </a:endParaRPr>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endParaRPr lang="ko-KR" altLang="en-US" smtClean="0">
              <a:latin typeface="Arial" charset="0"/>
              <a:ea typeface="Gulim" pitchFamily="34" charset="-127"/>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D20B7942-9B70-440A-BC0F-4E6F245D52C8}" type="slidenum">
              <a:rPr lang="en-GB" sz="1200" smtClean="0">
                <a:solidFill>
                  <a:srgbClr val="011643"/>
                </a:solidFill>
              </a:rPr>
              <a:pPr/>
              <a:t>13</a:t>
            </a:fld>
            <a:endParaRPr lang="en-GB" sz="1200" smtClean="0">
              <a:solidFill>
                <a:srgbClr val="011643"/>
              </a:solidFill>
            </a:endParaRPr>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endParaRPr lang="ko-KR" altLang="en-US" smtClean="0">
              <a:latin typeface="Arial" charset="0"/>
              <a:ea typeface="Gulim" pitchFamily="34"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AFB341C4-BE26-4961-91BF-AFA13B28EA95}" type="slidenum">
              <a:rPr lang="en-GB" sz="1200" smtClean="0">
                <a:solidFill>
                  <a:srgbClr val="011643"/>
                </a:solidFill>
              </a:rPr>
              <a:pPr/>
              <a:t>14</a:t>
            </a:fld>
            <a:endParaRPr lang="en-GB" sz="1200" smtClean="0">
              <a:solidFill>
                <a:srgbClr val="011643"/>
              </a:solidFill>
            </a:endParaRPr>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endParaRPr lang="ko-KR" altLang="en-US" smtClean="0">
              <a:latin typeface="Arial" charset="0"/>
              <a:ea typeface="Gulim" pitchFamily="34"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669C378D-DC12-421C-A9E1-0FBA293BA448}" type="slidenum">
              <a:rPr lang="en-GB" sz="1200" smtClean="0">
                <a:solidFill>
                  <a:srgbClr val="011643"/>
                </a:solidFill>
              </a:rPr>
              <a:pPr/>
              <a:t>15</a:t>
            </a:fld>
            <a:endParaRPr lang="en-GB" sz="1200" smtClean="0">
              <a:solidFill>
                <a:srgbClr val="011643"/>
              </a:solidFill>
            </a:endParaRPr>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endParaRPr lang="ko-KR" altLang="en-US" smtClean="0">
              <a:latin typeface="Arial" charset="0"/>
              <a:ea typeface="Gulim" pitchFamily="34"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95781845-4700-422A-B772-9A941D42BDDA}" type="slidenum">
              <a:rPr lang="en-GB" sz="1200" smtClean="0">
                <a:solidFill>
                  <a:srgbClr val="011643"/>
                </a:solidFill>
              </a:rPr>
              <a:pPr/>
              <a:t>16</a:t>
            </a:fld>
            <a:endParaRPr lang="en-GB" sz="1200" smtClean="0">
              <a:solidFill>
                <a:srgbClr val="011643"/>
              </a:solidFill>
            </a:endParaRPr>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endParaRPr lang="ko-KR" altLang="en-US" smtClean="0">
              <a:latin typeface="Arial" charset="0"/>
              <a:ea typeface="Gulim" pitchFamily="34"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C4E08683-DFC7-4377-AEC7-54692F11BB3D}" type="slidenum">
              <a:rPr lang="en-GB" sz="1200" smtClean="0">
                <a:solidFill>
                  <a:srgbClr val="011643"/>
                </a:solidFill>
              </a:rPr>
              <a:pPr/>
              <a:t>18</a:t>
            </a:fld>
            <a:endParaRPr lang="en-GB" sz="1200" smtClean="0">
              <a:solidFill>
                <a:srgbClr val="011643"/>
              </a:solidFill>
            </a:endParaRPr>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endParaRPr lang="ko-KR" altLang="en-US" smtClean="0">
              <a:latin typeface="Arial" charset="0"/>
              <a:ea typeface="Gulim" pitchFamily="34" charset="-127"/>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AA209E59-2164-4665-A7D6-CCDD9046C713}" type="slidenum">
              <a:rPr lang="en-GB" sz="1200" smtClean="0">
                <a:solidFill>
                  <a:srgbClr val="011643"/>
                </a:solidFill>
              </a:rPr>
              <a:pPr/>
              <a:t>19</a:t>
            </a:fld>
            <a:endParaRPr lang="en-GB" sz="1200" smtClean="0">
              <a:solidFill>
                <a:srgbClr val="011643"/>
              </a:solidFill>
            </a:endParaRPr>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endParaRPr lang="ko-KR" altLang="en-US" smtClean="0">
              <a:latin typeface="Arial" charset="0"/>
              <a:ea typeface="Gulim" pitchFamily="34"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A1847F47-B6CB-415E-B305-5785CBD7A682}" type="slidenum">
              <a:rPr lang="en-GB" sz="1200" smtClean="0">
                <a:solidFill>
                  <a:srgbClr val="011643"/>
                </a:solidFill>
              </a:rPr>
              <a:pPr/>
              <a:t>3</a:t>
            </a:fld>
            <a:endParaRPr lang="en-GB" sz="1200" smtClean="0">
              <a:solidFill>
                <a:srgbClr val="011643"/>
              </a:solidFill>
            </a:endParaRPr>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endParaRPr lang="ko-KR" altLang="en-US" smtClean="0">
              <a:latin typeface="Arial" charset="0"/>
              <a:ea typeface="Gulim" pitchFamily="34"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3C658177-B7C6-4A64-A3AB-80C71C916CF9}" type="slidenum">
              <a:rPr lang="en-GB" sz="1200" smtClean="0">
                <a:solidFill>
                  <a:srgbClr val="011643"/>
                </a:solidFill>
              </a:rPr>
              <a:pPr/>
              <a:t>4</a:t>
            </a:fld>
            <a:endParaRPr lang="en-GB" sz="1200" smtClean="0">
              <a:solidFill>
                <a:srgbClr val="011643"/>
              </a:solidFill>
            </a:endParaRPr>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endParaRPr lang="ko-KR" altLang="en-US" smtClean="0">
              <a:latin typeface="Arial" charset="0"/>
              <a:ea typeface="Gulim" pitchFamily="34"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2F7968B8-C7C1-4F38-80F7-74EB4996238C}" type="slidenum">
              <a:rPr lang="en-GB" sz="1200" smtClean="0">
                <a:solidFill>
                  <a:srgbClr val="011643"/>
                </a:solidFill>
              </a:rPr>
              <a:pPr/>
              <a:t>5</a:t>
            </a:fld>
            <a:endParaRPr lang="en-GB" sz="1200" smtClean="0">
              <a:solidFill>
                <a:srgbClr val="011643"/>
              </a:solidFill>
            </a:endParaRPr>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endParaRPr lang="ko-KR" altLang="en-US" smtClean="0">
              <a:latin typeface="Arial" charset="0"/>
              <a:ea typeface="Gulim" pitchFamily="34"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FC889DE2-DDC7-4578-A816-52F6174C806A}" type="slidenum">
              <a:rPr lang="en-GB" sz="1200" smtClean="0">
                <a:solidFill>
                  <a:srgbClr val="011643"/>
                </a:solidFill>
              </a:rPr>
              <a:pPr/>
              <a:t>6</a:t>
            </a:fld>
            <a:endParaRPr lang="en-GB" sz="1200" smtClean="0">
              <a:solidFill>
                <a:srgbClr val="011643"/>
              </a:solidFill>
            </a:endParaRPr>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endParaRPr lang="ko-KR" altLang="en-US" smtClean="0">
              <a:latin typeface="Arial" charset="0"/>
              <a:ea typeface="Gulim" pitchFamily="34"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EFC7D2DE-81A2-41A7-BC5C-A2BD28733B96}" type="slidenum">
              <a:rPr lang="en-GB" sz="1200" smtClean="0">
                <a:solidFill>
                  <a:srgbClr val="011643"/>
                </a:solidFill>
              </a:rPr>
              <a:pPr/>
              <a:t>7</a:t>
            </a:fld>
            <a:endParaRPr lang="en-GB" sz="1200" smtClean="0">
              <a:solidFill>
                <a:srgbClr val="011643"/>
              </a:solidFill>
            </a:endParaRPr>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endParaRPr lang="ko-KR" altLang="en-US" smtClean="0">
              <a:latin typeface="Arial" charset="0"/>
              <a:ea typeface="Gulim" pitchFamily="34"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6913FF4E-59DB-4C1F-AE11-2BC61002337E}" type="slidenum">
              <a:rPr lang="en-GB" sz="1200" smtClean="0">
                <a:solidFill>
                  <a:srgbClr val="011643"/>
                </a:solidFill>
              </a:rPr>
              <a:pPr/>
              <a:t>8</a:t>
            </a:fld>
            <a:endParaRPr lang="en-GB" sz="1200" smtClean="0">
              <a:solidFill>
                <a:srgbClr val="011643"/>
              </a:solidFill>
            </a:endParaRPr>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endParaRPr lang="ko-KR" altLang="en-US" smtClean="0">
              <a:latin typeface="Arial" charset="0"/>
              <a:ea typeface="Gulim" pitchFamily="34"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0D06A3D7-950A-4A9B-9B92-792AE8373917}" type="slidenum">
              <a:rPr lang="en-GB" sz="1200" smtClean="0">
                <a:solidFill>
                  <a:srgbClr val="011643"/>
                </a:solidFill>
              </a:rPr>
              <a:pPr/>
              <a:t>9</a:t>
            </a:fld>
            <a:endParaRPr lang="en-GB" sz="1200" smtClean="0">
              <a:solidFill>
                <a:srgbClr val="011643"/>
              </a:solidFill>
            </a:endParaRPr>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endParaRPr lang="ko-KR" altLang="en-US" smtClean="0">
              <a:latin typeface="Arial" charset="0"/>
              <a:ea typeface="Gulim" pitchFamily="34"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41A512D4-2224-42E1-89B0-1BA2713C6244}" type="slidenum">
              <a:rPr lang="en-GB" sz="1200" smtClean="0">
                <a:solidFill>
                  <a:srgbClr val="011643"/>
                </a:solidFill>
              </a:rPr>
              <a:pPr/>
              <a:t>10</a:t>
            </a:fld>
            <a:endParaRPr lang="en-GB" sz="1200" smtClean="0">
              <a:solidFill>
                <a:srgbClr val="011643"/>
              </a:solidFill>
            </a:endParaRPr>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endParaRPr lang="ko-KR" altLang="en-US" smtClean="0">
              <a:latin typeface="Arial" charset="0"/>
              <a:ea typeface="Gulim" pitchFamily="34"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df"/><Relationship Id="rId1" Type="http://schemas.openxmlformats.org/officeDocument/2006/relationships/slideMaster" Target="../slideMasters/slideMaster1.xml"/><Relationship Id="rId6" Type="http://schemas.openxmlformats.org/officeDocument/2006/relationships/image" Target="../media/image3.pd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pd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df"/><Relationship Id="rId1" Type="http://schemas.openxmlformats.org/officeDocument/2006/relationships/slideMaster" Target="../slideMasters/slideMaster1.xml"/><Relationship Id="rId6" Type="http://schemas.openxmlformats.org/officeDocument/2006/relationships/image" Target="../media/image18.pd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Dark">
    <p:bg>
      <p:bgPr>
        <a:solidFill>
          <a:srgbClr val="361F6D"/>
        </a:solidFill>
        <a:effectLst/>
      </p:bgPr>
    </p:bg>
    <p:spTree>
      <p:nvGrpSpPr>
        <p:cNvPr id="1" name=""/>
        <p:cNvGrpSpPr/>
        <p:nvPr/>
      </p:nvGrpSpPr>
      <p:grpSpPr>
        <a:xfrm>
          <a:off x="0" y="0"/>
          <a:ext cx="0" cy="0"/>
          <a:chOff x="0" y="0"/>
          <a:chExt cx="0" cy="0"/>
        </a:xfrm>
      </p:grpSpPr>
      <p:sp>
        <p:nvSpPr>
          <p:cNvPr id="9" name="Rectangle 8"/>
          <p:cNvSpPr/>
          <p:nvPr userDrawn="1"/>
        </p:nvSpPr>
        <p:spPr>
          <a:xfrm>
            <a:off x="-12700" y="-1"/>
            <a:ext cx="241300" cy="6858001"/>
          </a:xfrm>
          <a:prstGeom prst="rect">
            <a:avLst/>
          </a:prstGeom>
          <a:solidFill>
            <a:srgbClr val="5E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33400" y="838200"/>
            <a:ext cx="7772400" cy="1600200"/>
          </a:xfrm>
          <a:prstGeom prst="rect">
            <a:avLst/>
          </a:prstGeom>
        </p:spPr>
        <p:txBody>
          <a:bodyPr anchor="t" anchorCtr="0"/>
          <a:lstStyle>
            <a:lvl1pPr algn="l">
              <a:defRPr sz="3200" b="0" cap="none">
                <a:solidFill>
                  <a:schemeClr val="bg1"/>
                </a:solidFill>
                <a:latin typeface="Arial Rounded MT Bold"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2438400"/>
            <a:ext cx="7772400" cy="1981200"/>
          </a:xfrm>
          <a:prstGeom prst="rect">
            <a:avLst/>
          </a:prstGeom>
        </p:spPr>
        <p:txBody>
          <a:bodyPr anchor="t" anchorCtr="0"/>
          <a:lstStyle>
            <a:lvl1pPr marL="0" indent="0">
              <a:buNone/>
              <a:defRPr sz="2200">
                <a:solidFill>
                  <a:schemeClr val="bg1"/>
                </a:solidFill>
                <a:latin typeface="Arial Rounded MT Bold"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1" name="Text Placeholder 10"/>
          <p:cNvSpPr>
            <a:spLocks noGrp="1"/>
          </p:cNvSpPr>
          <p:nvPr>
            <p:ph type="body" sz="quarter" idx="13"/>
          </p:nvPr>
        </p:nvSpPr>
        <p:spPr>
          <a:xfrm>
            <a:off x="838200" y="6400800"/>
            <a:ext cx="6324600" cy="441793"/>
          </a:xfrm>
          <a:prstGeom prst="rect">
            <a:avLst/>
          </a:prstGeom>
        </p:spPr>
        <p:txBody>
          <a:bodyPr/>
          <a:lstStyle>
            <a:lvl1pPr marL="0" indent="0">
              <a:buNone/>
              <a:defRPr sz="1800">
                <a:solidFill>
                  <a:schemeClr val="bg1"/>
                </a:solidFill>
                <a:latin typeface="Arial Rounded MT Bold" pitchFamily="34" charset="0"/>
              </a:defRPr>
            </a:lvl1pPr>
          </a:lstStyle>
          <a:p>
            <a:pPr lvl="0"/>
            <a:r>
              <a:rPr lang="en-US" dirty="0" smtClean="0"/>
              <a:t>Click to edit Master text styles</a:t>
            </a:r>
          </a:p>
        </p:txBody>
      </p:sp>
      <p:pic>
        <p:nvPicPr>
          <p:cNvPr id="10" name="Picture 9"/>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7162800" y="5524500"/>
            <a:ext cx="1536700" cy="939800"/>
          </a:xfrm>
          <a:prstGeom prst="rect">
            <a:avLst/>
          </a:prstGeom>
        </p:spPr>
      </p:pic>
      <p:pic>
        <p:nvPicPr>
          <p:cNvPr id="14" name="Picture 13"/>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6"/>
              <a:stretch>
                <a:fillRect/>
              </a:stretch>
            </p:blipFill>
          </mc:Choice>
          <mc:Fallback>
            <p:blipFill>
              <a:blip r:embed="rId7"/>
              <a:stretch>
                <a:fillRect/>
              </a:stretch>
            </p:blipFill>
          </mc:Fallback>
        </mc:AlternateContent>
        <p:spPr>
          <a:xfrm>
            <a:off x="0" y="5791200"/>
            <a:ext cx="647700" cy="647700"/>
          </a:xfrm>
          <a:prstGeom prst="rect">
            <a:avLst/>
          </a:prstGeom>
          <a:solidFill>
            <a:srgbClr val="C09F29"/>
          </a:solid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28600" y="6492875"/>
            <a:ext cx="2133600" cy="365125"/>
          </a:xfrm>
          <a:prstGeom prst="rect">
            <a:avLst/>
          </a:prstGeom>
        </p:spPr>
        <p:txBody>
          <a:bodyPr/>
          <a:lstStyle/>
          <a:p>
            <a:fld id="{C2FFFFA8-C424-3D40-8C75-649CC0B3824F}"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Arial Rounded MT Bold"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Arial Rounded MT Bold"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Rounded MT Bold"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228600" y="6492875"/>
            <a:ext cx="2133600" cy="365125"/>
          </a:xfrm>
          <a:prstGeom prst="rect">
            <a:avLst/>
          </a:prstGeom>
        </p:spPr>
        <p:txBody>
          <a:bodyPr/>
          <a:lstStyle/>
          <a:p>
            <a:fld id="{C2FFFFA8-C424-3D40-8C75-649CC0B3824F}"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359775" cy="914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2113" y="1981200"/>
            <a:ext cx="4103687"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103688"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8460B7BE-0487-4D03-9589-867F34EC11D4}" type="slidenum">
              <a:rPr lang="en-US"/>
              <a:pPr>
                <a:defRPr/>
              </a:pPr>
              <a:t>‹#›</a:t>
            </a:fld>
            <a:endParaRPr lang="en-US"/>
          </a:p>
        </p:txBody>
      </p:sp>
      <p:sp>
        <p:nvSpPr>
          <p:cNvPr id="6" name="Footer Placeholder 5"/>
          <p:cNvSpPr>
            <a:spLocks noGrp="1"/>
          </p:cNvSpPr>
          <p:nvPr>
            <p:ph type="ftr" sz="quarter" idx="11"/>
          </p:nvPr>
        </p:nvSpPr>
        <p:spPr>
          <a:xfrm>
            <a:off x="2032000" y="6578600"/>
            <a:ext cx="5080000" cy="152400"/>
          </a:xfrm>
          <a:prstGeom prst="rect">
            <a:avLst/>
          </a:prstGeom>
        </p:spPr>
        <p:txBody>
          <a:bodyPr/>
          <a:lstStyle>
            <a:lvl1pPr>
              <a:defRPr/>
            </a:lvl1pPr>
          </a:lstStyle>
          <a:p>
            <a:pPr>
              <a:defRPr/>
            </a:pPr>
            <a:endParaRPr lang="en-US"/>
          </a:p>
        </p:txBody>
      </p:sp>
      <p:sp>
        <p:nvSpPr>
          <p:cNvPr id="7" name="Date Placeholder 6"/>
          <p:cNvSpPr>
            <a:spLocks noGrp="1"/>
          </p:cNvSpPr>
          <p:nvPr>
            <p:ph type="dt" sz="half" idx="12"/>
          </p:nvPr>
        </p:nvSpPr>
        <p:spPr>
          <a:xfrm>
            <a:off x="800100" y="5715000"/>
            <a:ext cx="7543800" cy="304800"/>
          </a:xfrm>
          <a:prstGeom prst="rect">
            <a:avLst/>
          </a:prstGeom>
        </p:spPr>
        <p:txBody>
          <a:bodyPr/>
          <a:lstStyle>
            <a:lvl1pPr>
              <a:defRPr/>
            </a:lvl1pPr>
          </a:lstStyle>
          <a:p>
            <a:pPr>
              <a:defRPr/>
            </a:pPr>
            <a:endParaRPr lang="de-DE"/>
          </a:p>
        </p:txBody>
      </p:sp>
    </p:spTree>
    <p:extLst>
      <p:ext uri="{BB962C8B-B14F-4D97-AF65-F5344CB8AC3E}">
        <p14:creationId xmlns:p14="http://schemas.microsoft.com/office/powerpoint/2010/main" val="2023085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359775" cy="9144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392113" y="1981200"/>
            <a:ext cx="8359775" cy="4114800"/>
          </a:xfrm>
          <a:prstGeom prst="rect">
            <a:avLst/>
          </a:prstGeom>
        </p:spPr>
        <p:txBody>
          <a:bodyPr/>
          <a:lstStyle/>
          <a:p>
            <a:pPr lvl="0"/>
            <a:endParaRPr lang="en-US" noProof="0" smtClean="0"/>
          </a:p>
        </p:txBody>
      </p:sp>
      <p:sp>
        <p:nvSpPr>
          <p:cNvPr id="4" name="Slide Number Placeholder 3"/>
          <p:cNvSpPr>
            <a:spLocks noGrp="1"/>
          </p:cNvSpPr>
          <p:nvPr>
            <p:ph type="sldNum" sz="quarter" idx="10"/>
          </p:nvPr>
        </p:nvSpPr>
        <p:spPr/>
        <p:txBody>
          <a:bodyPr/>
          <a:lstStyle>
            <a:lvl1pPr>
              <a:defRPr/>
            </a:lvl1pPr>
          </a:lstStyle>
          <a:p>
            <a:pPr>
              <a:defRPr/>
            </a:pPr>
            <a:fld id="{F2B9DDED-9D70-46E7-84D8-E1992E242DB9}" type="slidenum">
              <a:rPr lang="en-US"/>
              <a:pPr>
                <a:defRPr/>
              </a:pPr>
              <a:t>‹#›</a:t>
            </a:fld>
            <a:endParaRPr lang="en-US"/>
          </a:p>
        </p:txBody>
      </p:sp>
      <p:sp>
        <p:nvSpPr>
          <p:cNvPr id="5" name="Footer Placeholder 4"/>
          <p:cNvSpPr>
            <a:spLocks noGrp="1"/>
          </p:cNvSpPr>
          <p:nvPr>
            <p:ph type="ftr" sz="quarter" idx="11"/>
          </p:nvPr>
        </p:nvSpPr>
        <p:spPr>
          <a:xfrm>
            <a:off x="2032000" y="6578600"/>
            <a:ext cx="5080000" cy="152400"/>
          </a:xfrm>
          <a:prstGeom prst="rect">
            <a:avLst/>
          </a:prstGeom>
        </p:spPr>
        <p:txBody>
          <a:bodyPr/>
          <a:lstStyle>
            <a:lvl1pPr>
              <a:defRPr/>
            </a:lvl1pPr>
          </a:lstStyle>
          <a:p>
            <a:pPr>
              <a:defRPr/>
            </a:pPr>
            <a:endParaRPr lang="en-US"/>
          </a:p>
        </p:txBody>
      </p:sp>
      <p:sp>
        <p:nvSpPr>
          <p:cNvPr id="6" name="Date Placeholder 5"/>
          <p:cNvSpPr>
            <a:spLocks noGrp="1"/>
          </p:cNvSpPr>
          <p:nvPr>
            <p:ph type="dt" sz="half" idx="12"/>
          </p:nvPr>
        </p:nvSpPr>
        <p:spPr>
          <a:xfrm>
            <a:off x="800100" y="5715000"/>
            <a:ext cx="7543800" cy="304800"/>
          </a:xfrm>
          <a:prstGeom prst="rect">
            <a:avLst/>
          </a:prstGeom>
        </p:spPr>
        <p:txBody>
          <a:bodyPr/>
          <a:lstStyle>
            <a:lvl1pPr>
              <a:defRPr/>
            </a:lvl1pPr>
          </a:lstStyle>
          <a:p>
            <a:pPr>
              <a:defRPr/>
            </a:pPr>
            <a:endParaRPr lang="de-DE"/>
          </a:p>
        </p:txBody>
      </p:sp>
    </p:spTree>
    <p:extLst>
      <p:ext uri="{BB962C8B-B14F-4D97-AF65-F5344CB8AC3E}">
        <p14:creationId xmlns:p14="http://schemas.microsoft.com/office/powerpoint/2010/main" val="2343176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Light">
    <p:bg>
      <p:bgPr>
        <a:solidFill>
          <a:schemeClr val="bg1"/>
        </a:solidFill>
        <a:effectLst/>
      </p:bgPr>
    </p:bg>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a:srcRect/>
          <a:stretch>
            <a:fillRect/>
          </a:stretch>
        </p:blipFill>
        <p:spPr bwMode="auto">
          <a:xfrm>
            <a:off x="7176448" y="5524501"/>
            <a:ext cx="1494578" cy="914400"/>
          </a:xfrm>
          <a:prstGeom prst="rect">
            <a:avLst/>
          </a:prstGeom>
          <a:noFill/>
          <a:ln w="9525">
            <a:noFill/>
            <a:miter lim="800000"/>
            <a:headEnd/>
            <a:tailEnd/>
          </a:ln>
          <a:effectLst/>
        </p:spPr>
      </p:pic>
      <p:sp>
        <p:nvSpPr>
          <p:cNvPr id="10" name="Rectangle 9"/>
          <p:cNvSpPr/>
          <p:nvPr userDrawn="1"/>
        </p:nvSpPr>
        <p:spPr>
          <a:xfrm>
            <a:off x="1555" y="0"/>
            <a:ext cx="241300" cy="6858001"/>
          </a:xfrm>
          <a:prstGeom prst="rect">
            <a:avLst/>
          </a:prstGeom>
          <a:solidFill>
            <a:srgbClr val="705D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33400" y="838200"/>
            <a:ext cx="7772400" cy="1600200"/>
          </a:xfrm>
          <a:prstGeom prst="rect">
            <a:avLst/>
          </a:prstGeom>
        </p:spPr>
        <p:txBody>
          <a:bodyPr anchor="t" anchorCtr="0"/>
          <a:lstStyle>
            <a:lvl1pPr algn="l">
              <a:defRPr sz="3200" b="0" cap="none">
                <a:solidFill>
                  <a:schemeClr val="tx2"/>
                </a:solidFill>
                <a:latin typeface="Arial Rounded MT Bold"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2438400"/>
            <a:ext cx="7772400" cy="1981200"/>
          </a:xfrm>
          <a:prstGeom prst="rect">
            <a:avLst/>
          </a:prstGeom>
        </p:spPr>
        <p:txBody>
          <a:bodyPr anchor="t" anchorCtr="0"/>
          <a:lstStyle>
            <a:lvl1pPr marL="0" indent="0">
              <a:buNone/>
              <a:defRPr sz="2200">
                <a:solidFill>
                  <a:schemeClr val="tx2"/>
                </a:solidFill>
                <a:latin typeface="Arial Rounded MT Bold"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1" name="Text Placeholder 10"/>
          <p:cNvSpPr>
            <a:spLocks noGrp="1"/>
          </p:cNvSpPr>
          <p:nvPr>
            <p:ph type="body" sz="quarter" idx="13"/>
          </p:nvPr>
        </p:nvSpPr>
        <p:spPr>
          <a:xfrm>
            <a:off x="851848" y="6431197"/>
            <a:ext cx="6324600" cy="426803"/>
          </a:xfrm>
          <a:prstGeom prst="rect">
            <a:avLst/>
          </a:prstGeom>
        </p:spPr>
        <p:txBody>
          <a:bodyPr/>
          <a:lstStyle>
            <a:lvl1pPr marL="0" indent="0">
              <a:buNone/>
              <a:defRPr sz="1800">
                <a:solidFill>
                  <a:schemeClr val="tx2"/>
                </a:solidFill>
                <a:latin typeface="Arial Rounded MT Bold" pitchFamily="34" charset="0"/>
              </a:defRPr>
            </a:lvl1pPr>
          </a:lstStyle>
          <a:p>
            <a:pPr lvl="0"/>
            <a:r>
              <a:rPr lang="en-US" dirty="0" smtClean="0"/>
              <a:t>Click to edit Master text styles</a:t>
            </a:r>
          </a:p>
        </p:txBody>
      </p:sp>
      <p:pic>
        <p:nvPicPr>
          <p:cNvPr id="12" name="Picture 11"/>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6"/>
              <a:stretch>
                <a:fillRect/>
              </a:stretch>
            </p:blipFill>
          </mc:Choice>
          <mc:Fallback>
            <p:blipFill>
              <a:blip r:embed="rId7"/>
              <a:stretch>
                <a:fillRect/>
              </a:stretch>
            </p:blipFill>
          </mc:Fallback>
        </mc:AlternateContent>
        <p:spPr>
          <a:xfrm>
            <a:off x="1555" y="5791200"/>
            <a:ext cx="647700" cy="647700"/>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5056"/>
            <a:ext cx="8153400" cy="762000"/>
          </a:xfrm>
          <a:prstGeom prst="rect">
            <a:avLst/>
          </a:prstGeom>
        </p:spPr>
        <p:txBody>
          <a:bodyPr anchor="ctr" anchorCtr="0"/>
          <a:lstStyle>
            <a:lvl1pPr algn="l">
              <a:defRPr sz="3200">
                <a:solidFill>
                  <a:schemeClr val="tx2"/>
                </a:solidFill>
                <a:latin typeface="Arial Rounded MT Bold"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33400" y="1246188"/>
            <a:ext cx="8153400" cy="4116831"/>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228600" y="6477000"/>
            <a:ext cx="2133600" cy="365125"/>
          </a:xfrm>
          <a:prstGeom prst="rect">
            <a:avLst/>
          </a:prstGeom>
        </p:spPr>
        <p:txBody>
          <a:bodyPr/>
          <a:lstStyle>
            <a:lvl1pPr>
              <a:defRPr sz="1200">
                <a:latin typeface="Calibri" pitchFamily="34" charset="0"/>
                <a:cs typeface="Calibri" pitchFamily="34" charset="0"/>
              </a:defRPr>
            </a:lvl1pPr>
          </a:lstStyle>
          <a:p>
            <a:fld id="{C2FFFFA8-C424-3D40-8C75-649CC0B3824F}"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3600" b="1" cap="all">
                <a:solidFill>
                  <a:schemeClr val="tx2"/>
                </a:solidFill>
                <a:latin typeface="Arial Rounded MT Bold"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accent2"/>
                </a:solidFill>
                <a:latin typeface="Arial Rounded MT Bold"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a:xfrm>
            <a:off x="228600" y="6477000"/>
            <a:ext cx="2133600" cy="365125"/>
          </a:xfrm>
          <a:prstGeom prst="rect">
            <a:avLst/>
          </a:prstGeom>
        </p:spPr>
        <p:txBody>
          <a:bodyPr/>
          <a:lstStyle/>
          <a:p>
            <a:fld id="{C2FFFFA8-C424-3D40-8C75-649CC0B3824F}" type="slidenum">
              <a:rPr lang="en-US" smtClean="0"/>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762000"/>
          </a:xfrm>
          <a:prstGeom prst="rect">
            <a:avLst/>
          </a:prstGeom>
        </p:spPr>
        <p:txBody>
          <a:bodyPr anchor="ctr" anchorCtr="0"/>
          <a:lstStyle>
            <a:lvl1pPr algn="l">
              <a:defRPr sz="3200">
                <a:solidFill>
                  <a:schemeClr val="tx2"/>
                </a:solidFill>
                <a:latin typeface="Arial Rounded MT Bold" pitchFamily="34" charset="0"/>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a:xfrm>
            <a:off x="228600" y="6477000"/>
            <a:ext cx="2133600" cy="365125"/>
          </a:xfrm>
          <a:prstGeom prst="rect">
            <a:avLst/>
          </a:prstGeom>
        </p:spPr>
        <p:txBody>
          <a:bodyPr/>
          <a:lstStyle/>
          <a:p>
            <a:fld id="{C2FFFFA8-C424-3D40-8C75-649CC0B3824F}"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762000"/>
          </a:xfrm>
          <a:prstGeom prst="rect">
            <a:avLst/>
          </a:prstGeom>
        </p:spPr>
        <p:txBody>
          <a:bodyPr anchor="ctr" anchorCtr="0"/>
          <a:lstStyle>
            <a:lvl1pPr algn="l">
              <a:defRPr sz="3200">
                <a:solidFill>
                  <a:schemeClr val="bg1"/>
                </a:solidFill>
                <a:latin typeface="Arial Rounded MT Bold" pitchFamily="34" charset="0"/>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a:xfrm>
            <a:off x="228600" y="6477000"/>
            <a:ext cx="2133600" cy="365125"/>
          </a:xfrm>
          <a:prstGeom prst="rect">
            <a:avLst/>
          </a:prstGeom>
        </p:spPr>
        <p:txBody>
          <a:bodyPr/>
          <a:lstStyle>
            <a:lvl1pPr>
              <a:defRPr>
                <a:solidFill>
                  <a:schemeClr val="bg1"/>
                </a:solidFill>
              </a:defRPr>
            </a:lvl1pPr>
          </a:lstStyle>
          <a:p>
            <a:fld id="{C2FFFFA8-C424-3D40-8C75-649CC0B3824F}" type="slidenum">
              <a:rPr lang="en-US" smtClean="0"/>
              <a:pPr/>
              <a:t>‹#›</a:t>
            </a:fld>
            <a:endParaRPr lang="en-US"/>
          </a:p>
        </p:txBody>
      </p:sp>
      <p:sp>
        <p:nvSpPr>
          <p:cNvPr id="7" name="Rectangle 6"/>
          <p:cNvSpPr/>
          <p:nvPr userDrawn="1"/>
        </p:nvSpPr>
        <p:spPr>
          <a:xfrm>
            <a:off x="-12700" y="-1"/>
            <a:ext cx="241300" cy="6858001"/>
          </a:xfrm>
          <a:prstGeom prst="rect">
            <a:avLst/>
          </a:prstGeom>
          <a:solidFill>
            <a:srgbClr val="5E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762000"/>
          </a:xfrm>
          <a:prstGeom prst="rect">
            <a:avLst/>
          </a:prstGeom>
        </p:spPr>
        <p:txBody>
          <a:bodyPr anchor="ctr" anchorCtr="0"/>
          <a:lstStyle>
            <a:lvl1pPr algn="l">
              <a:defRPr sz="3200">
                <a:solidFill>
                  <a:schemeClr val="tx2"/>
                </a:solidFill>
                <a:latin typeface="Arial Rounded MT Bold"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33400" y="1219200"/>
            <a:ext cx="4038600" cy="4525963"/>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24400" y="1219200"/>
            <a:ext cx="4038600" cy="4525963"/>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a:xfrm>
            <a:off x="228600" y="6477000"/>
            <a:ext cx="2133600" cy="365125"/>
          </a:xfrm>
          <a:prstGeom prst="rect">
            <a:avLst/>
          </a:prstGeom>
        </p:spPr>
        <p:txBody>
          <a:bodyPr/>
          <a:lstStyle/>
          <a:p>
            <a:fld id="{C2FFFFA8-C424-3D40-8C75-649CC0B3824F}" type="slidenum">
              <a:rPr lang="en-US" smtClean="0"/>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153400" cy="762000"/>
          </a:xfrm>
          <a:prstGeom prst="rect">
            <a:avLst/>
          </a:prstGeom>
        </p:spPr>
        <p:txBody>
          <a:bodyPr anchor="ctr" anchorCtr="0"/>
          <a:lstStyle>
            <a:lvl1pPr algn="l">
              <a:defRPr sz="3200">
                <a:solidFill>
                  <a:schemeClr val="tx2"/>
                </a:solidFill>
                <a:latin typeface="Arial Rounded MT Bold"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1154113"/>
            <a:ext cx="4040188" cy="639762"/>
          </a:xfrm>
          <a:prstGeom prst="rect">
            <a:avLst/>
          </a:prstGeom>
        </p:spPr>
        <p:txBody>
          <a:bodyPr anchor="b"/>
          <a:lstStyle>
            <a:lvl1pPr marL="0" indent="0">
              <a:buNone/>
              <a:defRPr sz="2000" b="1">
                <a:solidFill>
                  <a:schemeClr val="accent2"/>
                </a:solidFill>
                <a:latin typeface="Arial Rounded MT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3400" y="1793875"/>
            <a:ext cx="4040188" cy="3951288"/>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21225" y="1154113"/>
            <a:ext cx="4041775" cy="639762"/>
          </a:xfrm>
          <a:prstGeom prst="rect">
            <a:avLst/>
          </a:prstGeom>
        </p:spPr>
        <p:txBody>
          <a:bodyPr anchor="b"/>
          <a:lstStyle>
            <a:lvl1pPr marL="0" indent="0">
              <a:buNone/>
              <a:defRPr sz="2000" b="1">
                <a:solidFill>
                  <a:schemeClr val="accent2"/>
                </a:solidFill>
                <a:latin typeface="Arial Rounded MT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21225" y="1793875"/>
            <a:ext cx="4041775" cy="3951288"/>
          </a:xfrm>
          <a:prstGeom prst="rect">
            <a:avLst/>
          </a:prstGeom>
        </p:spPr>
        <p:txBody>
          <a:bodyPr/>
          <a:lstStyle>
            <a:lvl1pPr>
              <a:defRPr sz="2400">
                <a:latin typeface="Calibri" pitchFamily="34" charset="0"/>
                <a:cs typeface="Calibri" pitchFamily="34" charset="0"/>
              </a:defRPr>
            </a:lvl1pPr>
            <a:lvl2pPr>
              <a:defRPr sz="2000">
                <a:latin typeface="Calibri" pitchFamily="34" charset="0"/>
                <a:cs typeface="Calibri" pitchFamily="34" charset="0"/>
              </a:defRPr>
            </a:lvl2pPr>
            <a:lvl3pPr>
              <a:defRPr sz="1800">
                <a:latin typeface="Calibri" pitchFamily="34" charset="0"/>
                <a:cs typeface="Calibri" pitchFamily="34" charset="0"/>
              </a:defRPr>
            </a:lvl3pPr>
            <a:lvl4pPr>
              <a:defRPr sz="1600">
                <a:latin typeface="Calibri" pitchFamily="34" charset="0"/>
                <a:cs typeface="Calibri" pitchFamily="34" charset="0"/>
              </a:defRPr>
            </a:lvl4pPr>
            <a:lvl5pPr>
              <a:defRPr sz="14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a:xfrm>
            <a:off x="228600" y="6477000"/>
            <a:ext cx="2133600" cy="365125"/>
          </a:xfrm>
          <a:prstGeom prst="rect">
            <a:avLst/>
          </a:prstGeom>
        </p:spPr>
        <p:txBody>
          <a:bodyPr/>
          <a:lstStyle/>
          <a:p>
            <a:fld id="{C2FFFFA8-C424-3D40-8C75-649CC0B3824F}"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ogo">
    <p:bg>
      <p:bgPr>
        <a:solidFill>
          <a:schemeClr val="tx2"/>
        </a:solidFill>
        <a:effectLst/>
      </p:bgPr>
    </p:bg>
    <p:spTree>
      <p:nvGrpSpPr>
        <p:cNvPr id="1" name=""/>
        <p:cNvGrpSpPr/>
        <p:nvPr/>
      </p:nvGrpSpPr>
      <p:grpSpPr>
        <a:xfrm>
          <a:off x="0" y="0"/>
          <a:ext cx="0" cy="0"/>
          <a:chOff x="0" y="0"/>
          <a:chExt cx="0" cy="0"/>
        </a:xfrm>
      </p:grpSpPr>
      <p:sp>
        <p:nvSpPr>
          <p:cNvPr id="12" name="Rectangle 11"/>
          <p:cNvSpPr/>
          <p:nvPr userDrawn="1"/>
        </p:nvSpPr>
        <p:spPr>
          <a:xfrm>
            <a:off x="-12700" y="-1"/>
            <a:ext cx="241300" cy="6858001"/>
          </a:xfrm>
          <a:prstGeom prst="rect">
            <a:avLst/>
          </a:prstGeom>
          <a:solidFill>
            <a:srgbClr val="5E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1289154" y="2397947"/>
            <a:ext cx="6790544" cy="1938992"/>
          </a:xfrm>
          <a:prstGeom prst="rect">
            <a:avLst/>
          </a:prstGeom>
          <a:noFill/>
        </p:spPr>
        <p:txBody>
          <a:bodyPr wrap="square" rtlCol="0">
            <a:spAutoFit/>
          </a:bodyPr>
          <a:lstStyle/>
          <a:p>
            <a:pPr algn="ctr"/>
            <a:r>
              <a:rPr lang="en-US" sz="3200" spc="100" dirty="0" smtClean="0">
                <a:solidFill>
                  <a:schemeClr val="bg1"/>
                </a:solidFill>
                <a:latin typeface="Arial Rounded MT Bold" pitchFamily="34" charset="0"/>
                <a:cs typeface="Arial Bold"/>
              </a:rPr>
              <a:t>Yong Tan</a:t>
            </a:r>
          </a:p>
          <a:p>
            <a:pPr algn="ctr"/>
            <a:r>
              <a:rPr lang="en-US" sz="3200" spc="100" dirty="0" smtClean="0">
                <a:solidFill>
                  <a:schemeClr val="bg1"/>
                </a:solidFill>
                <a:latin typeface="Arial Rounded MT Bold" pitchFamily="34" charset="0"/>
                <a:cs typeface="Arial Bold"/>
              </a:rPr>
              <a:t>	</a:t>
            </a:r>
          </a:p>
          <a:p>
            <a:pPr algn="ctr"/>
            <a:r>
              <a:rPr lang="en-US" sz="2800" spc="100" dirty="0" smtClean="0">
                <a:solidFill>
                  <a:schemeClr val="bg1"/>
                </a:solidFill>
                <a:latin typeface="Arial Rounded MT Bold" pitchFamily="34" charset="0"/>
                <a:cs typeface="Arial Bold"/>
              </a:rPr>
              <a:t>ytan@uw.edu</a:t>
            </a:r>
          </a:p>
          <a:p>
            <a:pPr algn="ctr"/>
            <a:r>
              <a:rPr lang="en-US" sz="2800" spc="100" dirty="0" smtClean="0">
                <a:solidFill>
                  <a:schemeClr val="bg1"/>
                </a:solidFill>
                <a:latin typeface="Arial Rounded MT Bold" pitchFamily="34" charset="0"/>
                <a:cs typeface="Arial Bold"/>
              </a:rPr>
              <a:t>faculty.washington.edu/</a:t>
            </a:r>
            <a:r>
              <a:rPr lang="en-US" sz="2800" spc="100" dirty="0" err="1" smtClean="0">
                <a:solidFill>
                  <a:schemeClr val="bg1"/>
                </a:solidFill>
                <a:latin typeface="Arial Rounded MT Bold" pitchFamily="34" charset="0"/>
                <a:cs typeface="Arial Bold"/>
              </a:rPr>
              <a:t>ytan</a:t>
            </a:r>
            <a:endParaRPr lang="en-US" sz="2800" spc="100" dirty="0">
              <a:solidFill>
                <a:schemeClr val="bg1"/>
              </a:solidFill>
              <a:latin typeface="Arial Rounded MT Bold" pitchFamily="34" charset="0"/>
              <a:cs typeface="Arial Bold"/>
            </a:endParaRPr>
          </a:p>
        </p:txBody>
      </p:sp>
      <p:pic>
        <p:nvPicPr>
          <p:cNvPr id="10" name="Picture 9"/>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6"/>
              <a:stretch>
                <a:fillRect/>
              </a:stretch>
            </p:blipFill>
          </mc:Choice>
          <mc:Fallback>
            <p:blipFill>
              <a:blip r:embed="rId7"/>
              <a:stretch>
                <a:fillRect/>
              </a:stretch>
            </p:blipFill>
          </mc:Fallback>
        </mc:AlternateContent>
        <p:spPr>
          <a:xfrm>
            <a:off x="-6446" y="5791200"/>
            <a:ext cx="2006600" cy="647700"/>
          </a:xfrm>
          <a:prstGeom prst="rect">
            <a:avLst/>
          </a:prstGeom>
        </p:spPr>
      </p:pic>
      <p:pic>
        <p:nvPicPr>
          <p:cNvPr id="11" name="Picture 10"/>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8"/>
              <a:stretch>
                <a:fillRect/>
              </a:stretch>
            </p:blipFill>
          </mc:Fallback>
        </mc:AlternateContent>
        <p:spPr>
          <a:xfrm>
            <a:off x="7162800" y="5524500"/>
            <a:ext cx="1536700" cy="939800"/>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3_WFoster_Horiz_273_noR(2).jpg"/>
          <p:cNvPicPr>
            <a:picLocks noChangeAspect="1"/>
          </p:cNvPicPr>
          <p:nvPr/>
        </p:nvPicPr>
        <p:blipFill>
          <a:blip r:embed="rId15"/>
          <a:stretch>
            <a:fillRect/>
          </a:stretch>
        </p:blipFill>
        <p:spPr>
          <a:xfrm>
            <a:off x="7530153" y="6214282"/>
            <a:ext cx="1337480" cy="334370"/>
          </a:xfrm>
          <a:prstGeom prst="rect">
            <a:avLst/>
          </a:prstGeom>
        </p:spPr>
      </p:pic>
      <p:sp>
        <p:nvSpPr>
          <p:cNvPr id="8" name="Rectangle 7"/>
          <p:cNvSpPr/>
          <p:nvPr/>
        </p:nvSpPr>
        <p:spPr>
          <a:xfrm>
            <a:off x="-12700" y="-1"/>
            <a:ext cx="241300" cy="6858001"/>
          </a:xfrm>
          <a:prstGeom prst="rect">
            <a:avLst/>
          </a:prstGeom>
          <a:solidFill>
            <a:srgbClr val="3921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5"/>
          <p:cNvSpPr>
            <a:spLocks noGrp="1"/>
          </p:cNvSpPr>
          <p:nvPr>
            <p:ph type="sldNum" sz="quarter" idx="4"/>
          </p:nvPr>
        </p:nvSpPr>
        <p:spPr>
          <a:xfrm>
            <a:off x="215900" y="6477000"/>
            <a:ext cx="2273300" cy="365125"/>
          </a:xfrm>
          <a:prstGeom prst="rect">
            <a:avLst/>
          </a:prstGeom>
        </p:spPr>
        <p:txBody>
          <a:bodyPr/>
          <a:lstStyle>
            <a:lvl1pPr>
              <a:defRPr sz="1200">
                <a:solidFill>
                  <a:schemeClr val="tx2"/>
                </a:solidFill>
                <a:latin typeface="Calibri" pitchFamily="34" charset="0"/>
                <a:cs typeface="Calibri" pitchFamily="34" charset="0"/>
              </a:defRPr>
            </a:lvl1pPr>
          </a:lstStyle>
          <a:p>
            <a:fld id="{C2FFFFA8-C424-3D40-8C75-649CC0B3824F}" type="slidenum">
              <a:rPr lang="en-US" smtClean="0"/>
              <a:pPr/>
              <a:t>‹#›</a:t>
            </a:fld>
            <a:endParaRPr lang="en-US"/>
          </a:p>
        </p:txBody>
      </p:sp>
      <p:sp>
        <p:nvSpPr>
          <p:cNvPr id="9" name="Isosceles Triangle 8"/>
          <p:cNvSpPr/>
          <p:nvPr/>
        </p:nvSpPr>
        <p:spPr>
          <a:xfrm rot="5400000">
            <a:off x="-292103" y="273048"/>
            <a:ext cx="914400" cy="368301"/>
          </a:xfrm>
          <a:prstGeom prst="triangle">
            <a:avLst/>
          </a:prstGeom>
          <a:solidFill>
            <a:srgbClr val="705D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1" r:id="rId1"/>
    <p:sldLayoutId id="2147483661" r:id="rId2"/>
    <p:sldLayoutId id="2147483650" r:id="rId3"/>
    <p:sldLayoutId id="2147483660" r:id="rId4"/>
    <p:sldLayoutId id="2147483654" r:id="rId5"/>
    <p:sldLayoutId id="2147483663" r:id="rId6"/>
    <p:sldLayoutId id="2147483652" r:id="rId7"/>
    <p:sldLayoutId id="2147483653" r:id="rId8"/>
    <p:sldLayoutId id="2147483655" r:id="rId9"/>
    <p:sldLayoutId id="2147483662" r:id="rId10"/>
    <p:sldLayoutId id="2147483657" r:id="rId11"/>
    <p:sldLayoutId id="2147483666" r:id="rId12"/>
    <p:sldLayoutId id="2147483667" r:id="rId13"/>
  </p:sldLayoutIdLst>
  <p:transition>
    <p:fade/>
  </p:transition>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9.xml"/><Relationship Id="rId7"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 Id="rId9" Type="http://schemas.openxmlformats.org/officeDocument/2006/relationships/image" Target="../media/image11.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3.wmf"/><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2.w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5.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16.w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8.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Roles and Positions</a:t>
            </a:r>
            <a:endParaRPr lang="en-US" dirty="0"/>
          </a:p>
        </p:txBody>
      </p:sp>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64524" y="185350"/>
            <a:ext cx="8359775" cy="735291"/>
          </a:xfrm>
        </p:spPr>
        <p:txBody>
          <a:bodyPr/>
          <a:lstStyle/>
          <a:p>
            <a:pPr algn="l"/>
            <a:r>
              <a:rPr lang="en-US" altLang="ko-KR" sz="3200" dirty="0" smtClean="0">
                <a:solidFill>
                  <a:schemeClr val="tx2"/>
                </a:solidFill>
                <a:latin typeface="Arial Rounded MT Bold" pitchFamily="34" charset="0"/>
                <a:ea typeface="Gulim" pitchFamily="34" charset="-127"/>
              </a:rPr>
              <a:t>Positional Analysis</a:t>
            </a:r>
          </a:p>
        </p:txBody>
      </p:sp>
      <p:graphicFrame>
        <p:nvGraphicFramePr>
          <p:cNvPr id="224259" name="Group 3"/>
          <p:cNvGraphicFramePr>
            <a:graphicFrameLocks noGrp="1"/>
          </p:cNvGraphicFramePr>
          <p:nvPr>
            <p:ph idx="1"/>
          </p:nvPr>
        </p:nvGraphicFramePr>
        <p:xfrm>
          <a:off x="533400" y="1676400"/>
          <a:ext cx="3095625" cy="2895602"/>
        </p:xfrm>
        <a:graphic>
          <a:graphicData uri="http://schemas.openxmlformats.org/drawingml/2006/table">
            <a:tbl>
              <a:tblPr/>
              <a:tblGrid>
                <a:gridCol w="311150"/>
                <a:gridCol w="277812"/>
                <a:gridCol w="339725"/>
                <a:gridCol w="307975"/>
                <a:gridCol w="311150"/>
                <a:gridCol w="311150"/>
                <a:gridCol w="307975"/>
                <a:gridCol w="309563"/>
                <a:gridCol w="307975"/>
                <a:gridCol w="311150"/>
              </a:tblGrid>
              <a:tr h="288925">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endParaRPr kumimoji="0" lang="ko-KR" altLang="en-US" sz="1000" b="1" i="0" u="none" strike="noStrike" cap="none" normalizeH="0" baseline="0" dirty="0" smtClean="0">
                        <a:ln>
                          <a:noFill/>
                        </a:ln>
                        <a:solidFill>
                          <a:srgbClr val="000000"/>
                        </a:solidFill>
                        <a:effectLst/>
                        <a:latin typeface="Arial" pitchFamily="34" charset="0"/>
                        <a:ea typeface="Gulim" pitchFamily="34" charset="-127"/>
                      </a:endParaRP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dirty="0" smtClean="0">
                          <a:ln>
                            <a:noFill/>
                          </a:ln>
                          <a:solidFill>
                            <a:srgbClr val="000000"/>
                          </a:solidFill>
                          <a:effectLst/>
                          <a:latin typeface="Arial" pitchFamily="34" charset="0"/>
                          <a:ea typeface="Gulim" pitchFamily="34" charset="-127"/>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5</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6</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7</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8</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9</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88925">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cap="flat">
                      <a:noFill/>
                    </a:lnR>
                    <a:lnT>
                      <a:noFill/>
                    </a:lnT>
                    <a:lnB>
                      <a:noFill/>
                    </a:lnB>
                    <a:lnTlToBr>
                      <a:noFill/>
                    </a:lnTlToBr>
                    <a:lnBlToTr>
                      <a:noFill/>
                    </a:lnBlToTr>
                    <a:noFill/>
                  </a:tcPr>
                </a:tc>
              </a:tr>
              <a:tr h="290513">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cap="flat">
                      <a:noFill/>
                    </a:lnR>
                    <a:lnT>
                      <a:noFill/>
                    </a:lnT>
                    <a:lnB>
                      <a:noFill/>
                    </a:lnB>
                    <a:lnTlToBr>
                      <a:noFill/>
                    </a:lnTlToBr>
                    <a:lnBlToTr>
                      <a:noFill/>
                    </a:lnBlToTr>
                    <a:noFill/>
                  </a:tcPr>
                </a:tc>
              </a:tr>
              <a:tr h="288925">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cap="flat">
                      <a:noFill/>
                    </a:lnR>
                    <a:lnT>
                      <a:noFill/>
                    </a:lnT>
                    <a:lnB>
                      <a:noFill/>
                    </a:lnB>
                    <a:lnTlToBr>
                      <a:noFill/>
                    </a:lnTlToBr>
                    <a:lnBlToTr>
                      <a:noFill/>
                    </a:lnBlToTr>
                    <a:noFill/>
                  </a:tcPr>
                </a:tc>
              </a:tr>
              <a:tr h="288925">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5</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cap="flat">
                      <a:noFill/>
                    </a:lnR>
                    <a:lnT>
                      <a:noFill/>
                    </a:lnT>
                    <a:lnB>
                      <a:noFill/>
                    </a:lnB>
                    <a:lnTlToBr>
                      <a:noFill/>
                    </a:lnTlToBr>
                    <a:lnBlToTr>
                      <a:noFill/>
                    </a:lnBlToTr>
                    <a:noFill/>
                  </a:tcPr>
                </a:tc>
              </a:tr>
              <a:tr h="290513">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6</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cap="flat">
                      <a:noFill/>
                    </a:lnR>
                    <a:lnT>
                      <a:noFill/>
                    </a:lnT>
                    <a:lnB>
                      <a:noFill/>
                    </a:lnB>
                    <a:lnTlToBr>
                      <a:noFill/>
                    </a:lnTlToBr>
                    <a:lnBlToTr>
                      <a:noFill/>
                    </a:lnBlToTr>
                    <a:noFill/>
                  </a:tcPr>
                </a:tc>
              </a:tr>
              <a:tr h="288925">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7</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cap="flat">
                      <a:noFill/>
                    </a:lnR>
                    <a:lnT>
                      <a:noFill/>
                    </a:lnT>
                    <a:lnB>
                      <a:noFill/>
                    </a:lnB>
                    <a:lnTlToBr>
                      <a:noFill/>
                    </a:lnTlToBr>
                    <a:lnBlToTr>
                      <a:noFill/>
                    </a:lnBlToTr>
                    <a:noFill/>
                  </a:tcPr>
                </a:tc>
              </a:tr>
              <a:tr h="290513">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8</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cap="flat">
                      <a:noFill/>
                    </a:lnR>
                    <a:lnT>
                      <a:noFill/>
                    </a:lnT>
                    <a:lnB>
                      <a:noFill/>
                    </a:lnB>
                    <a:lnTlToBr>
                      <a:noFill/>
                    </a:lnTlToBr>
                    <a:lnBlToTr>
                      <a:noFill/>
                    </a:lnBlToTr>
                    <a:noFill/>
                  </a:tcPr>
                </a:tc>
              </a:tr>
              <a:tr h="288925">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9</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dirty="0" smtClean="0">
                          <a:ln>
                            <a:noFill/>
                          </a:ln>
                          <a:solidFill>
                            <a:srgbClr val="000000"/>
                          </a:solidFill>
                          <a:effectLst/>
                          <a:latin typeface="Arial" pitchFamily="34" charset="0"/>
                          <a:ea typeface="Gulim" pitchFamily="34" charset="-127"/>
                        </a:rPr>
                        <a:t>-</a:t>
                      </a:r>
                    </a:p>
                  </a:txBody>
                  <a:tcPr horzOverflow="overflow">
                    <a:lnL>
                      <a:noFill/>
                    </a:lnL>
                    <a:lnR cap="flat">
                      <a:noFill/>
                    </a:lnR>
                    <a:lnT>
                      <a:noFill/>
                    </a:lnT>
                    <a:lnB cap="flat">
                      <a:noFill/>
                    </a:lnB>
                    <a:lnTlToBr>
                      <a:noFill/>
                    </a:lnTlToBr>
                    <a:lnBlToTr>
                      <a:noFill/>
                    </a:lnBlToTr>
                    <a:noFill/>
                  </a:tcPr>
                </a:tc>
              </a:tr>
            </a:tbl>
          </a:graphicData>
        </a:graphic>
      </p:graphicFrame>
      <p:graphicFrame>
        <p:nvGraphicFramePr>
          <p:cNvPr id="224402" name="Group 146"/>
          <p:cNvGraphicFramePr>
            <a:graphicFrameLocks noGrp="1"/>
          </p:cNvGraphicFramePr>
          <p:nvPr/>
        </p:nvGraphicFramePr>
        <p:xfrm>
          <a:off x="5105400" y="1676400"/>
          <a:ext cx="3048000" cy="2865440"/>
        </p:xfrm>
        <a:graphic>
          <a:graphicData uri="http://schemas.openxmlformats.org/drawingml/2006/table">
            <a:tbl>
              <a:tblPr/>
              <a:tblGrid>
                <a:gridCol w="306388"/>
                <a:gridCol w="273050"/>
                <a:gridCol w="334962"/>
                <a:gridCol w="303213"/>
                <a:gridCol w="306387"/>
                <a:gridCol w="306388"/>
                <a:gridCol w="303212"/>
                <a:gridCol w="304800"/>
                <a:gridCol w="303213"/>
                <a:gridCol w="306387"/>
              </a:tblGrid>
              <a:tr h="288925">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endParaRPr kumimoji="0" lang="ko-KR" altLang="en-US" sz="1000" b="1" i="0" u="none" strike="noStrike" cap="none" normalizeH="0" baseline="0" smtClean="0">
                        <a:ln>
                          <a:noFill/>
                        </a:ln>
                        <a:solidFill>
                          <a:srgbClr val="000000"/>
                        </a:solidFill>
                        <a:effectLst/>
                        <a:latin typeface="Arial" pitchFamily="34" charset="0"/>
                        <a:ea typeface="Gulim" pitchFamily="34" charset="-127"/>
                      </a:endParaRP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6</a:t>
                      </a:r>
                    </a:p>
                  </a:txBody>
                  <a:tcP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8</a:t>
                      </a: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4</a:t>
                      </a:r>
                    </a:p>
                  </a:txBody>
                  <a:tcP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9</a:t>
                      </a: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2</a:t>
                      </a:r>
                    </a:p>
                  </a:txBody>
                  <a:tcP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5</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7</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6</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58763">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cap="flat">
                      <a:noFill/>
                    </a:lnR>
                    <a:lnT>
                      <a:noFill/>
                    </a:lnT>
                    <a:lnB>
                      <a:noFill/>
                    </a:lnB>
                    <a:lnTlToBr>
                      <a:noFill/>
                    </a:lnTlToBr>
                    <a:lnBlToTr>
                      <a:noFill/>
                    </a:lnBlToTr>
                    <a:noFill/>
                  </a:tcPr>
                </a:tc>
              </a:tr>
              <a:tr h="290513">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8</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4</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88925">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cap="flat">
                      <a:noFill/>
                    </a:lnR>
                    <a:lnT>
                      <a:noFill/>
                    </a:lnT>
                    <a:lnB>
                      <a:noFill/>
                    </a:lnB>
                    <a:lnTlToBr>
                      <a:noFill/>
                    </a:lnTlToBr>
                    <a:lnBlToTr>
                      <a:noFill/>
                    </a:lnBlToTr>
                    <a:noFill/>
                  </a:tcPr>
                </a:tc>
              </a:tr>
              <a:tr h="290513">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9</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2</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90513">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5</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cap="flat">
                      <a:noFill/>
                    </a:lnR>
                    <a:lnT>
                      <a:noFill/>
                    </a:lnT>
                    <a:lnB>
                      <a:noFill/>
                    </a:lnB>
                    <a:lnTlToBr>
                      <a:noFill/>
                    </a:lnTlToBr>
                    <a:lnBlToTr>
                      <a:noFill/>
                    </a:lnBlToTr>
                    <a:noFill/>
                  </a:tcPr>
                </a:tc>
              </a:tr>
              <a:tr h="288925">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7</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a:t>
                      </a:r>
                    </a:p>
                  </a:txBody>
                  <a:tcPr horzOverflow="overflow">
                    <a:lnL>
                      <a:noFill/>
                    </a:lnL>
                    <a:lnR cap="flat">
                      <a:noFill/>
                    </a:lnR>
                    <a:lnT>
                      <a:noFill/>
                    </a:lnT>
                    <a:lnB cap="flat">
                      <a:noFill/>
                    </a:lnB>
                    <a:lnTlToBr>
                      <a:noFill/>
                    </a:lnTlToBr>
                    <a:lnBlToTr>
                      <a:noFill/>
                    </a:lnBlToTr>
                    <a:noFill/>
                  </a:tcPr>
                </a:tc>
              </a:tr>
            </a:tbl>
          </a:graphicData>
        </a:graphic>
      </p:graphicFrame>
      <p:sp>
        <p:nvSpPr>
          <p:cNvPr id="25814" name="Text Box 293"/>
          <p:cNvSpPr txBox="1">
            <a:spLocks noChangeArrowheads="1"/>
          </p:cNvSpPr>
          <p:nvPr/>
        </p:nvSpPr>
        <p:spPr bwMode="auto">
          <a:xfrm>
            <a:off x="1555750" y="1219200"/>
            <a:ext cx="137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Sociomatrix</a:t>
            </a:r>
          </a:p>
        </p:txBody>
      </p:sp>
      <p:sp>
        <p:nvSpPr>
          <p:cNvPr id="25815" name="Text Box 294"/>
          <p:cNvSpPr txBox="1">
            <a:spLocks noChangeArrowheads="1"/>
          </p:cNvSpPr>
          <p:nvPr/>
        </p:nvSpPr>
        <p:spPr bwMode="auto">
          <a:xfrm>
            <a:off x="4648200" y="1233488"/>
            <a:ext cx="426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Permuted and partitioned sociomatrix</a:t>
            </a:r>
          </a:p>
        </p:txBody>
      </p:sp>
      <p:graphicFrame>
        <p:nvGraphicFramePr>
          <p:cNvPr id="224551" name="Group 295"/>
          <p:cNvGraphicFramePr>
            <a:graphicFrameLocks noGrp="1"/>
          </p:cNvGraphicFramePr>
          <p:nvPr/>
        </p:nvGraphicFramePr>
        <p:xfrm>
          <a:off x="1828800" y="5334000"/>
          <a:ext cx="1600200" cy="1158876"/>
        </p:xfrm>
        <a:graphic>
          <a:graphicData uri="http://schemas.openxmlformats.org/drawingml/2006/table">
            <a:tbl>
              <a:tblPr/>
              <a:tblGrid>
                <a:gridCol w="400050"/>
                <a:gridCol w="400050"/>
                <a:gridCol w="400050"/>
                <a:gridCol w="400050"/>
              </a:tblGrid>
              <a:tr h="288925">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endParaRPr kumimoji="0" lang="ko-KR" altLang="en-US" sz="1000" b="1" i="0" u="none" strike="noStrike" cap="none" normalizeH="0" baseline="0" smtClean="0">
                        <a:ln>
                          <a:noFill/>
                        </a:ln>
                        <a:solidFill>
                          <a:srgbClr val="000000"/>
                        </a:solidFill>
                        <a:effectLst/>
                        <a:latin typeface="Arial" pitchFamily="34" charset="0"/>
                        <a:ea typeface="Gulim" pitchFamily="34" charset="-127"/>
                      </a:endParaRP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B1</a:t>
                      </a:r>
                    </a:p>
                  </a:txBody>
                  <a:tcP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B2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B3</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B1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88925">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B2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cap="flat">
                      <a:noFill/>
                    </a:lnR>
                    <a:lnT>
                      <a:noFill/>
                    </a:lnT>
                    <a:lnB>
                      <a:noFill/>
                    </a:lnB>
                    <a:lnTlToBr>
                      <a:noFill/>
                    </a:lnTlToBr>
                    <a:lnBlToTr>
                      <a:noFill/>
                    </a:lnBlToTr>
                    <a:noFill/>
                  </a:tcPr>
                </a:tc>
              </a:tr>
              <a:tr h="290513">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B3</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000" b="1"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cap="flat">
                      <a:noFill/>
                    </a:lnR>
                    <a:lnT>
                      <a:noFill/>
                    </a:lnT>
                    <a:lnB cap="flat">
                      <a:noFill/>
                    </a:lnB>
                    <a:lnTlToBr>
                      <a:noFill/>
                    </a:lnTlToBr>
                    <a:lnBlToTr>
                      <a:noFill/>
                    </a:lnBlToTr>
                    <a:noFill/>
                  </a:tcPr>
                </a:tc>
              </a:tr>
            </a:tbl>
          </a:graphicData>
        </a:graphic>
      </p:graphicFrame>
      <p:sp>
        <p:nvSpPr>
          <p:cNvPr id="25835" name="AutoShape 330"/>
          <p:cNvSpPr>
            <a:spLocks noChangeArrowheads="1"/>
          </p:cNvSpPr>
          <p:nvPr/>
        </p:nvSpPr>
        <p:spPr bwMode="auto">
          <a:xfrm>
            <a:off x="4038600" y="3048000"/>
            <a:ext cx="838200" cy="533400"/>
          </a:xfrm>
          <a:prstGeom prst="rightArrow">
            <a:avLst>
              <a:gd name="adj1" fmla="val 50000"/>
              <a:gd name="adj2" fmla="val 56251"/>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36" name="Text Box 331"/>
          <p:cNvSpPr txBox="1">
            <a:spLocks noChangeArrowheads="1"/>
          </p:cNvSpPr>
          <p:nvPr/>
        </p:nvSpPr>
        <p:spPr bwMode="auto">
          <a:xfrm>
            <a:off x="1847850" y="4876800"/>
            <a:ext cx="150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Image matrix</a:t>
            </a:r>
          </a:p>
        </p:txBody>
      </p:sp>
      <p:sp>
        <p:nvSpPr>
          <p:cNvPr id="25837" name="AutoShape 332"/>
          <p:cNvSpPr>
            <a:spLocks noChangeArrowheads="1"/>
          </p:cNvSpPr>
          <p:nvPr/>
        </p:nvSpPr>
        <p:spPr bwMode="auto">
          <a:xfrm>
            <a:off x="533400" y="5410200"/>
            <a:ext cx="838200" cy="533400"/>
          </a:xfrm>
          <a:prstGeom prst="rightArrow">
            <a:avLst>
              <a:gd name="adj1" fmla="val 50000"/>
              <a:gd name="adj2" fmla="val 56251"/>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5838" name="Object 333"/>
          <p:cNvGraphicFramePr>
            <a:graphicFrameLocks noChangeAspect="1"/>
          </p:cNvGraphicFramePr>
          <p:nvPr/>
        </p:nvGraphicFramePr>
        <p:xfrm>
          <a:off x="2616200" y="1981200"/>
          <a:ext cx="914400" cy="198438"/>
        </p:xfrm>
        <a:graphic>
          <a:graphicData uri="http://schemas.openxmlformats.org/presentationml/2006/ole">
            <mc:AlternateContent xmlns:mc="http://schemas.openxmlformats.org/markup-compatibility/2006">
              <mc:Choice xmlns:v="urn:schemas-microsoft-com:vml" Requires="v">
                <p:oleObj spid="_x0000_s8198" name="Equation" r:id="rId4" imgW="435285" imgH="677109" progId="Equation.DSMT4">
                  <p:embed/>
                </p:oleObj>
              </mc:Choice>
              <mc:Fallback>
                <p:oleObj name="Equation" r:id="rId4" imgW="435285" imgH="67710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200" y="198120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839" name="Object 334"/>
          <p:cNvGraphicFramePr>
            <a:graphicFrameLocks noChangeAspect="1"/>
          </p:cNvGraphicFramePr>
          <p:nvPr/>
        </p:nvGraphicFramePr>
        <p:xfrm>
          <a:off x="2616200" y="1981200"/>
          <a:ext cx="914400" cy="198438"/>
        </p:xfrm>
        <a:graphic>
          <a:graphicData uri="http://schemas.openxmlformats.org/presentationml/2006/ole">
            <mc:AlternateContent xmlns:mc="http://schemas.openxmlformats.org/markup-compatibility/2006">
              <mc:Choice xmlns:v="urn:schemas-microsoft-com:vml" Requires="v">
                <p:oleObj spid="_x0000_s8199" name="Equation" r:id="rId6" imgW="435285" imgH="677109" progId="Equation.DSMT4">
                  <p:embed/>
                </p:oleObj>
              </mc:Choice>
              <mc:Fallback>
                <p:oleObj name="Equation" r:id="rId6" imgW="435285" imgH="67710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200" y="198120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840" name="Text Box 335"/>
          <p:cNvSpPr txBox="1">
            <a:spLocks noChangeArrowheads="1"/>
          </p:cNvSpPr>
          <p:nvPr/>
        </p:nvSpPr>
        <p:spPr bwMode="auto">
          <a:xfrm>
            <a:off x="3886200" y="5027613"/>
            <a:ext cx="47244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Three subsets of structural equivalent actors</a:t>
            </a:r>
          </a:p>
          <a:p>
            <a:pPr>
              <a:buFont typeface="Wingdings" pitchFamily="2" charset="2"/>
              <a:buChar char="à"/>
            </a:pPr>
            <a:r>
              <a:rPr lang="en-US" altLang="ko-KR" sz="1800">
                <a:solidFill>
                  <a:schemeClr val="tx1"/>
                </a:solidFill>
                <a:ea typeface="ＭＳ Ｐゴシック" pitchFamily="34" charset="-128"/>
              </a:rPr>
              <a:t> B1 = {6,3,8}, B2 = {2,5,7}, B3 = {4,1,9}</a:t>
            </a:r>
          </a:p>
          <a:p>
            <a:pPr>
              <a:buFont typeface="Wingdings" pitchFamily="2" charset="2"/>
              <a:buNone/>
            </a:pPr>
            <a:endParaRPr lang="ko-KR" altLang="en-US" sz="1800">
              <a:solidFill>
                <a:schemeClr val="tx1"/>
              </a:solidFill>
              <a:ea typeface="ＭＳ Ｐゴシック" pitchFamily="34" charset="-128"/>
            </a:endParaRPr>
          </a:p>
        </p:txBody>
      </p:sp>
      <p:graphicFrame>
        <p:nvGraphicFramePr>
          <p:cNvPr id="25841" name="Object 336"/>
          <p:cNvGraphicFramePr>
            <a:graphicFrameLocks noChangeAspect="1"/>
          </p:cNvGraphicFramePr>
          <p:nvPr/>
        </p:nvGraphicFramePr>
        <p:xfrm>
          <a:off x="3276600" y="1981200"/>
          <a:ext cx="914400" cy="198438"/>
        </p:xfrm>
        <a:graphic>
          <a:graphicData uri="http://schemas.openxmlformats.org/presentationml/2006/ole">
            <mc:AlternateContent xmlns:mc="http://schemas.openxmlformats.org/markup-compatibility/2006">
              <mc:Choice xmlns:v="urn:schemas-microsoft-com:vml" Requires="v">
                <p:oleObj spid="_x0000_s8200" name="Equation" r:id="rId7" imgW="435285" imgH="677109" progId="Equation.DSMT4">
                  <p:embed/>
                </p:oleObj>
              </mc:Choice>
              <mc:Fallback>
                <p:oleObj name="Equation" r:id="rId7" imgW="435285" imgH="67710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98120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842" name="Object 337"/>
          <p:cNvGraphicFramePr>
            <a:graphicFrameLocks noChangeAspect="1"/>
          </p:cNvGraphicFramePr>
          <p:nvPr/>
        </p:nvGraphicFramePr>
        <p:xfrm>
          <a:off x="3962400" y="5715000"/>
          <a:ext cx="4953000" cy="762000"/>
        </p:xfrm>
        <a:graphic>
          <a:graphicData uri="http://schemas.openxmlformats.org/presentationml/2006/ole">
            <mc:AlternateContent xmlns:mc="http://schemas.openxmlformats.org/markup-compatibility/2006">
              <mc:Choice xmlns:v="urn:schemas-microsoft-com:vml" Requires="v">
                <p:oleObj spid="_x0000_s8201" name="Equation" r:id="rId8" imgW="2971800" imgH="457200" progId="Equation.DSMT4">
                  <p:embed/>
                </p:oleObj>
              </mc:Choice>
              <mc:Fallback>
                <p:oleObj name="Equation" r:id="rId8" imgW="2971800" imgH="457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0" y="5715000"/>
                        <a:ext cx="4953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pPr>
              <a:defRPr/>
            </a:pPr>
            <a:fld id="{F2B9DDED-9D70-46E7-84D8-E1992E242DB9}" type="slidenum">
              <a:rPr lang="en-US" smtClean="0"/>
              <a:pPr>
                <a:defRPr/>
              </a:pPr>
              <a:t>10</a:t>
            </a:fld>
            <a:endParaRPr lang="en-US"/>
          </a:p>
        </p:txBody>
      </p:sp>
    </p:spTree>
    <p:extLst>
      <p:ext uri="{BB962C8B-B14F-4D97-AF65-F5344CB8AC3E}">
        <p14:creationId xmlns:p14="http://schemas.microsoft.com/office/powerpoint/2010/main" val="3388343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45701" y="76200"/>
            <a:ext cx="8359775" cy="914400"/>
          </a:xfrm>
        </p:spPr>
        <p:txBody>
          <a:bodyPr/>
          <a:lstStyle/>
          <a:p>
            <a:r>
              <a:rPr lang="en-US" altLang="ko-KR" dirty="0" smtClean="0">
                <a:ea typeface="Gulim" pitchFamily="34" charset="-127"/>
              </a:rPr>
              <a:t>Position Analysis</a:t>
            </a:r>
          </a:p>
        </p:txBody>
      </p:sp>
      <p:sp>
        <p:nvSpPr>
          <p:cNvPr id="26628" name="Line 3"/>
          <p:cNvSpPr>
            <a:spLocks noChangeShapeType="1"/>
          </p:cNvSpPr>
          <p:nvPr/>
        </p:nvSpPr>
        <p:spPr bwMode="auto">
          <a:xfrm>
            <a:off x="3165475" y="3097213"/>
            <a:ext cx="0" cy="11699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9" name="Line 4"/>
          <p:cNvSpPr>
            <a:spLocks noChangeShapeType="1"/>
          </p:cNvSpPr>
          <p:nvPr/>
        </p:nvSpPr>
        <p:spPr bwMode="auto">
          <a:xfrm>
            <a:off x="4799013" y="3097213"/>
            <a:ext cx="0" cy="11699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0" name="Line 5"/>
          <p:cNvSpPr>
            <a:spLocks noChangeShapeType="1"/>
          </p:cNvSpPr>
          <p:nvPr/>
        </p:nvSpPr>
        <p:spPr bwMode="auto">
          <a:xfrm>
            <a:off x="3165475" y="4322763"/>
            <a:ext cx="817563" cy="8366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Line 6"/>
          <p:cNvSpPr>
            <a:spLocks noChangeShapeType="1"/>
          </p:cNvSpPr>
          <p:nvPr/>
        </p:nvSpPr>
        <p:spPr bwMode="auto">
          <a:xfrm flipH="1">
            <a:off x="4056063" y="4322763"/>
            <a:ext cx="742950" cy="8366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Line 7"/>
          <p:cNvSpPr>
            <a:spLocks noChangeShapeType="1"/>
          </p:cNvSpPr>
          <p:nvPr/>
        </p:nvSpPr>
        <p:spPr bwMode="auto">
          <a:xfrm>
            <a:off x="3165475" y="3097213"/>
            <a:ext cx="1558925" cy="11699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3" name="Line 8"/>
          <p:cNvSpPr>
            <a:spLocks noChangeShapeType="1"/>
          </p:cNvSpPr>
          <p:nvPr/>
        </p:nvSpPr>
        <p:spPr bwMode="auto">
          <a:xfrm flipH="1">
            <a:off x="3240088" y="3097213"/>
            <a:ext cx="1558925" cy="11699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4" name="Oval 9"/>
          <p:cNvSpPr>
            <a:spLocks noChangeArrowheads="1"/>
          </p:cNvSpPr>
          <p:nvPr/>
        </p:nvSpPr>
        <p:spPr bwMode="auto">
          <a:xfrm>
            <a:off x="3165475" y="4267200"/>
            <a:ext cx="74613" cy="555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5" name="Oval 10"/>
          <p:cNvSpPr>
            <a:spLocks noChangeArrowheads="1"/>
          </p:cNvSpPr>
          <p:nvPr/>
        </p:nvSpPr>
        <p:spPr bwMode="auto">
          <a:xfrm>
            <a:off x="4724400" y="4267200"/>
            <a:ext cx="74613" cy="555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6" name="Oval 11"/>
          <p:cNvSpPr>
            <a:spLocks noChangeArrowheads="1"/>
          </p:cNvSpPr>
          <p:nvPr/>
        </p:nvSpPr>
        <p:spPr bwMode="auto">
          <a:xfrm>
            <a:off x="3128963" y="3041650"/>
            <a:ext cx="73025" cy="555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7" name="Oval 12"/>
          <p:cNvSpPr>
            <a:spLocks noChangeArrowheads="1"/>
          </p:cNvSpPr>
          <p:nvPr/>
        </p:nvSpPr>
        <p:spPr bwMode="auto">
          <a:xfrm>
            <a:off x="4749800" y="3041650"/>
            <a:ext cx="74613" cy="555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8" name="Oval 13"/>
          <p:cNvSpPr>
            <a:spLocks noChangeArrowheads="1"/>
          </p:cNvSpPr>
          <p:nvPr/>
        </p:nvSpPr>
        <p:spPr bwMode="auto">
          <a:xfrm>
            <a:off x="3983038" y="5159375"/>
            <a:ext cx="73025" cy="555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9" name="Text Box 14"/>
          <p:cNvSpPr txBox="1">
            <a:spLocks noChangeArrowheads="1"/>
          </p:cNvSpPr>
          <p:nvPr/>
        </p:nvSpPr>
        <p:spPr bwMode="auto">
          <a:xfrm>
            <a:off x="2867025" y="2941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2</a:t>
            </a:r>
          </a:p>
        </p:txBody>
      </p:sp>
      <p:sp>
        <p:nvSpPr>
          <p:cNvPr id="26640" name="Text Box 15"/>
          <p:cNvSpPr txBox="1">
            <a:spLocks noChangeArrowheads="1"/>
          </p:cNvSpPr>
          <p:nvPr/>
        </p:nvSpPr>
        <p:spPr bwMode="auto">
          <a:xfrm>
            <a:off x="4794250" y="2930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7</a:t>
            </a:r>
          </a:p>
        </p:txBody>
      </p:sp>
      <p:sp>
        <p:nvSpPr>
          <p:cNvPr id="26641" name="Text Box 16"/>
          <p:cNvSpPr txBox="1">
            <a:spLocks noChangeArrowheads="1"/>
          </p:cNvSpPr>
          <p:nvPr/>
        </p:nvSpPr>
        <p:spPr bwMode="auto">
          <a:xfrm>
            <a:off x="2862263" y="4165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3</a:t>
            </a:r>
          </a:p>
        </p:txBody>
      </p:sp>
      <p:sp>
        <p:nvSpPr>
          <p:cNvPr id="26642" name="Text Box 17"/>
          <p:cNvSpPr txBox="1">
            <a:spLocks noChangeArrowheads="1"/>
          </p:cNvSpPr>
          <p:nvPr/>
        </p:nvSpPr>
        <p:spPr bwMode="auto">
          <a:xfrm>
            <a:off x="4792663" y="4165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8</a:t>
            </a:r>
          </a:p>
        </p:txBody>
      </p:sp>
      <p:sp>
        <p:nvSpPr>
          <p:cNvPr id="26643" name="Text Box 18"/>
          <p:cNvSpPr txBox="1">
            <a:spLocks noChangeArrowheads="1"/>
          </p:cNvSpPr>
          <p:nvPr/>
        </p:nvSpPr>
        <p:spPr bwMode="auto">
          <a:xfrm>
            <a:off x="3868738" y="5195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6</a:t>
            </a:r>
          </a:p>
        </p:txBody>
      </p:sp>
      <p:sp>
        <p:nvSpPr>
          <p:cNvPr id="26644" name="Line 19"/>
          <p:cNvSpPr>
            <a:spLocks noChangeShapeType="1"/>
          </p:cNvSpPr>
          <p:nvPr/>
        </p:nvSpPr>
        <p:spPr bwMode="auto">
          <a:xfrm>
            <a:off x="3167063" y="3082925"/>
            <a:ext cx="1600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5" name="Line 20"/>
          <p:cNvSpPr>
            <a:spLocks noChangeShapeType="1"/>
          </p:cNvSpPr>
          <p:nvPr/>
        </p:nvSpPr>
        <p:spPr bwMode="auto">
          <a:xfrm>
            <a:off x="3167063" y="4302125"/>
            <a:ext cx="1600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6" name="Line 21"/>
          <p:cNvSpPr>
            <a:spLocks noChangeShapeType="1"/>
          </p:cNvSpPr>
          <p:nvPr/>
        </p:nvSpPr>
        <p:spPr bwMode="auto">
          <a:xfrm flipV="1">
            <a:off x="3167063" y="2246313"/>
            <a:ext cx="817562" cy="8366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7" name="Line 22"/>
          <p:cNvSpPr>
            <a:spLocks noChangeShapeType="1"/>
          </p:cNvSpPr>
          <p:nvPr/>
        </p:nvSpPr>
        <p:spPr bwMode="auto">
          <a:xfrm flipH="1" flipV="1">
            <a:off x="4057650" y="2246313"/>
            <a:ext cx="742950" cy="8366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8" name="Oval 23"/>
          <p:cNvSpPr>
            <a:spLocks noChangeArrowheads="1"/>
          </p:cNvSpPr>
          <p:nvPr/>
        </p:nvSpPr>
        <p:spPr bwMode="auto">
          <a:xfrm flipV="1">
            <a:off x="3984625" y="2246313"/>
            <a:ext cx="73025" cy="5556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9" name="Line 24"/>
          <p:cNvSpPr>
            <a:spLocks noChangeShapeType="1"/>
          </p:cNvSpPr>
          <p:nvPr/>
        </p:nvSpPr>
        <p:spPr bwMode="auto">
          <a:xfrm flipV="1">
            <a:off x="3167063" y="2320925"/>
            <a:ext cx="83820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0" name="Line 25"/>
          <p:cNvSpPr>
            <a:spLocks noChangeShapeType="1"/>
          </p:cNvSpPr>
          <p:nvPr/>
        </p:nvSpPr>
        <p:spPr bwMode="auto">
          <a:xfrm flipH="1" flipV="1">
            <a:off x="4005263" y="2320925"/>
            <a:ext cx="762000"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1" name="Line 26"/>
          <p:cNvSpPr>
            <a:spLocks noChangeShapeType="1"/>
          </p:cNvSpPr>
          <p:nvPr/>
        </p:nvSpPr>
        <p:spPr bwMode="auto">
          <a:xfrm flipV="1">
            <a:off x="4005263" y="2397125"/>
            <a:ext cx="0" cy="2743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2" name="Text Box 27"/>
          <p:cNvSpPr txBox="1">
            <a:spLocks noChangeArrowheads="1"/>
          </p:cNvSpPr>
          <p:nvPr/>
        </p:nvSpPr>
        <p:spPr bwMode="auto">
          <a:xfrm>
            <a:off x="3846513" y="1939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5</a:t>
            </a:r>
          </a:p>
        </p:txBody>
      </p:sp>
      <p:sp>
        <p:nvSpPr>
          <p:cNvPr id="26653" name="Oval 28"/>
          <p:cNvSpPr>
            <a:spLocks noChangeArrowheads="1"/>
          </p:cNvSpPr>
          <p:nvPr/>
        </p:nvSpPr>
        <p:spPr bwMode="auto">
          <a:xfrm>
            <a:off x="642938" y="3965575"/>
            <a:ext cx="73025" cy="555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4" name="Oval 29"/>
          <p:cNvSpPr>
            <a:spLocks noChangeArrowheads="1"/>
          </p:cNvSpPr>
          <p:nvPr/>
        </p:nvSpPr>
        <p:spPr bwMode="auto">
          <a:xfrm>
            <a:off x="2263775" y="3965575"/>
            <a:ext cx="74613" cy="555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5" name="Text Box 30"/>
          <p:cNvSpPr txBox="1">
            <a:spLocks noChangeArrowheads="1"/>
          </p:cNvSpPr>
          <p:nvPr/>
        </p:nvSpPr>
        <p:spPr bwMode="auto">
          <a:xfrm>
            <a:off x="381000" y="38655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4</a:t>
            </a:r>
          </a:p>
        </p:txBody>
      </p:sp>
      <p:sp>
        <p:nvSpPr>
          <p:cNvPr id="26656" name="Text Box 31"/>
          <p:cNvSpPr txBox="1">
            <a:spLocks noChangeArrowheads="1"/>
          </p:cNvSpPr>
          <p:nvPr/>
        </p:nvSpPr>
        <p:spPr bwMode="auto">
          <a:xfrm>
            <a:off x="2308225" y="38544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9</a:t>
            </a:r>
          </a:p>
        </p:txBody>
      </p:sp>
      <p:sp>
        <p:nvSpPr>
          <p:cNvPr id="26657" name="Line 32"/>
          <p:cNvSpPr>
            <a:spLocks noChangeShapeType="1"/>
          </p:cNvSpPr>
          <p:nvPr/>
        </p:nvSpPr>
        <p:spPr bwMode="auto">
          <a:xfrm>
            <a:off x="681038" y="4006850"/>
            <a:ext cx="1600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8" name="Line 33"/>
          <p:cNvSpPr>
            <a:spLocks noChangeShapeType="1"/>
          </p:cNvSpPr>
          <p:nvPr/>
        </p:nvSpPr>
        <p:spPr bwMode="auto">
          <a:xfrm flipV="1">
            <a:off x="681038" y="3170238"/>
            <a:ext cx="817562" cy="8366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9" name="Line 34"/>
          <p:cNvSpPr>
            <a:spLocks noChangeShapeType="1"/>
          </p:cNvSpPr>
          <p:nvPr/>
        </p:nvSpPr>
        <p:spPr bwMode="auto">
          <a:xfrm flipH="1" flipV="1">
            <a:off x="1571625" y="3170238"/>
            <a:ext cx="742950" cy="8366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0" name="Oval 35"/>
          <p:cNvSpPr>
            <a:spLocks noChangeArrowheads="1"/>
          </p:cNvSpPr>
          <p:nvPr/>
        </p:nvSpPr>
        <p:spPr bwMode="auto">
          <a:xfrm flipV="1">
            <a:off x="1498600" y="3170238"/>
            <a:ext cx="73025" cy="5556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1" name="Text Box 36"/>
          <p:cNvSpPr txBox="1">
            <a:spLocks noChangeArrowheads="1"/>
          </p:cNvSpPr>
          <p:nvPr/>
        </p:nvSpPr>
        <p:spPr bwMode="auto">
          <a:xfrm>
            <a:off x="1360488" y="28638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1</a:t>
            </a:r>
          </a:p>
        </p:txBody>
      </p:sp>
      <p:sp>
        <p:nvSpPr>
          <p:cNvPr id="26662" name="Line 37"/>
          <p:cNvSpPr>
            <a:spLocks noChangeShapeType="1"/>
          </p:cNvSpPr>
          <p:nvPr/>
        </p:nvSpPr>
        <p:spPr bwMode="auto">
          <a:xfrm>
            <a:off x="6858000" y="3138488"/>
            <a:ext cx="0" cy="11699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3" name="Oval 38"/>
          <p:cNvSpPr>
            <a:spLocks noChangeArrowheads="1"/>
          </p:cNvSpPr>
          <p:nvPr/>
        </p:nvSpPr>
        <p:spPr bwMode="auto">
          <a:xfrm>
            <a:off x="6819900" y="4308475"/>
            <a:ext cx="74613" cy="555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4" name="Oval 39"/>
          <p:cNvSpPr>
            <a:spLocks noChangeArrowheads="1"/>
          </p:cNvSpPr>
          <p:nvPr/>
        </p:nvSpPr>
        <p:spPr bwMode="auto">
          <a:xfrm>
            <a:off x="6819900" y="3070225"/>
            <a:ext cx="74613" cy="555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5" name="Text Box 40"/>
          <p:cNvSpPr txBox="1">
            <a:spLocks noChangeArrowheads="1"/>
          </p:cNvSpPr>
          <p:nvPr/>
        </p:nvSpPr>
        <p:spPr bwMode="auto">
          <a:xfrm>
            <a:off x="6775450" y="25146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B1</a:t>
            </a:r>
          </a:p>
        </p:txBody>
      </p:sp>
      <p:sp>
        <p:nvSpPr>
          <p:cNvPr id="26666" name="Text Box 41"/>
          <p:cNvSpPr txBox="1">
            <a:spLocks noChangeArrowheads="1"/>
          </p:cNvSpPr>
          <p:nvPr/>
        </p:nvSpPr>
        <p:spPr bwMode="auto">
          <a:xfrm>
            <a:off x="6781800" y="4510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B3</a:t>
            </a:r>
          </a:p>
        </p:txBody>
      </p:sp>
      <p:sp>
        <p:nvSpPr>
          <p:cNvPr id="26667" name="Oval 42"/>
          <p:cNvSpPr>
            <a:spLocks noChangeArrowheads="1"/>
          </p:cNvSpPr>
          <p:nvPr/>
        </p:nvSpPr>
        <p:spPr bwMode="auto">
          <a:xfrm>
            <a:off x="7924800" y="3678238"/>
            <a:ext cx="74613" cy="5556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8" name="Text Box 43"/>
          <p:cNvSpPr txBox="1">
            <a:spLocks noChangeArrowheads="1"/>
          </p:cNvSpPr>
          <p:nvPr/>
        </p:nvSpPr>
        <p:spPr bwMode="auto">
          <a:xfrm>
            <a:off x="7994650" y="33670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B2</a:t>
            </a:r>
          </a:p>
        </p:txBody>
      </p:sp>
      <p:sp>
        <p:nvSpPr>
          <p:cNvPr id="26669" name="Freeform 44"/>
          <p:cNvSpPr>
            <a:spLocks/>
          </p:cNvSpPr>
          <p:nvPr/>
        </p:nvSpPr>
        <p:spPr bwMode="auto">
          <a:xfrm>
            <a:off x="6570663" y="4217988"/>
            <a:ext cx="211137" cy="277812"/>
          </a:xfrm>
          <a:custGeom>
            <a:avLst/>
            <a:gdLst>
              <a:gd name="T0" fmla="*/ 2147483647 w 156"/>
              <a:gd name="T1" fmla="*/ 2147483647 h 212"/>
              <a:gd name="T2" fmla="*/ 0 w 156"/>
              <a:gd name="T3" fmla="*/ 2147483647 h 212"/>
              <a:gd name="T4" fmla="*/ 2147483647 w 156"/>
              <a:gd name="T5" fmla="*/ 2147483647 h 212"/>
              <a:gd name="T6" fmla="*/ 2147483647 w 156"/>
              <a:gd name="T7" fmla="*/ 2147483647 h 2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6" h="212">
                <a:moveTo>
                  <a:pt x="148" y="39"/>
                </a:moveTo>
                <a:cubicBezTo>
                  <a:pt x="87" y="0"/>
                  <a:pt x="33" y="37"/>
                  <a:pt x="0" y="89"/>
                </a:cubicBezTo>
                <a:cubicBezTo>
                  <a:pt x="6" y="156"/>
                  <a:pt x="2" y="191"/>
                  <a:pt x="66" y="212"/>
                </a:cubicBezTo>
                <a:cubicBezTo>
                  <a:pt x="106" y="201"/>
                  <a:pt x="128" y="199"/>
                  <a:pt x="156" y="17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0" name="Freeform 45"/>
          <p:cNvSpPr>
            <a:spLocks/>
          </p:cNvSpPr>
          <p:nvPr/>
        </p:nvSpPr>
        <p:spPr bwMode="auto">
          <a:xfrm>
            <a:off x="7696200" y="3581400"/>
            <a:ext cx="211138" cy="277813"/>
          </a:xfrm>
          <a:custGeom>
            <a:avLst/>
            <a:gdLst>
              <a:gd name="T0" fmla="*/ 2147483647 w 156"/>
              <a:gd name="T1" fmla="*/ 2147483647 h 212"/>
              <a:gd name="T2" fmla="*/ 0 w 156"/>
              <a:gd name="T3" fmla="*/ 2147483647 h 212"/>
              <a:gd name="T4" fmla="*/ 2147483647 w 156"/>
              <a:gd name="T5" fmla="*/ 2147483647 h 212"/>
              <a:gd name="T6" fmla="*/ 2147483647 w 156"/>
              <a:gd name="T7" fmla="*/ 2147483647 h 2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6" h="212">
                <a:moveTo>
                  <a:pt x="148" y="39"/>
                </a:moveTo>
                <a:cubicBezTo>
                  <a:pt x="87" y="0"/>
                  <a:pt x="33" y="37"/>
                  <a:pt x="0" y="89"/>
                </a:cubicBezTo>
                <a:cubicBezTo>
                  <a:pt x="6" y="156"/>
                  <a:pt x="2" y="191"/>
                  <a:pt x="66" y="212"/>
                </a:cubicBezTo>
                <a:cubicBezTo>
                  <a:pt x="106" y="201"/>
                  <a:pt x="128" y="199"/>
                  <a:pt x="156" y="17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1" name="Freeform 46"/>
          <p:cNvSpPr>
            <a:spLocks/>
          </p:cNvSpPr>
          <p:nvPr/>
        </p:nvSpPr>
        <p:spPr bwMode="auto">
          <a:xfrm>
            <a:off x="6570663" y="2971800"/>
            <a:ext cx="211137" cy="277813"/>
          </a:xfrm>
          <a:custGeom>
            <a:avLst/>
            <a:gdLst>
              <a:gd name="T0" fmla="*/ 2147483647 w 156"/>
              <a:gd name="T1" fmla="*/ 2147483647 h 212"/>
              <a:gd name="T2" fmla="*/ 0 w 156"/>
              <a:gd name="T3" fmla="*/ 2147483647 h 212"/>
              <a:gd name="T4" fmla="*/ 2147483647 w 156"/>
              <a:gd name="T5" fmla="*/ 2147483647 h 212"/>
              <a:gd name="T6" fmla="*/ 2147483647 w 156"/>
              <a:gd name="T7" fmla="*/ 2147483647 h 2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6" h="212">
                <a:moveTo>
                  <a:pt x="148" y="39"/>
                </a:moveTo>
                <a:cubicBezTo>
                  <a:pt x="87" y="0"/>
                  <a:pt x="33" y="37"/>
                  <a:pt x="0" y="89"/>
                </a:cubicBezTo>
                <a:cubicBezTo>
                  <a:pt x="6" y="156"/>
                  <a:pt x="2" y="191"/>
                  <a:pt x="66" y="212"/>
                </a:cubicBezTo>
                <a:cubicBezTo>
                  <a:pt x="106" y="201"/>
                  <a:pt x="128" y="199"/>
                  <a:pt x="156" y="17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2" name="AutoShape 47"/>
          <p:cNvSpPr>
            <a:spLocks noChangeArrowheads="1"/>
          </p:cNvSpPr>
          <p:nvPr/>
        </p:nvSpPr>
        <p:spPr bwMode="auto">
          <a:xfrm>
            <a:off x="5334000" y="3429000"/>
            <a:ext cx="838200" cy="533400"/>
          </a:xfrm>
          <a:prstGeom prst="rightArrow">
            <a:avLst>
              <a:gd name="adj1" fmla="val 50000"/>
              <a:gd name="adj2" fmla="val 56251"/>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3" name="Text Box 48"/>
          <p:cNvSpPr txBox="1">
            <a:spLocks noChangeArrowheads="1"/>
          </p:cNvSpPr>
          <p:nvPr/>
        </p:nvSpPr>
        <p:spPr bwMode="auto">
          <a:xfrm>
            <a:off x="1250950" y="1295400"/>
            <a:ext cx="3154363"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ctr"/>
            <a:r>
              <a:rPr lang="en-US" altLang="ko-KR" sz="1800" b="1">
                <a:solidFill>
                  <a:schemeClr val="tx1"/>
                </a:solidFill>
                <a:ea typeface="ＭＳ Ｐゴシック" pitchFamily="34" charset="-128"/>
              </a:rPr>
              <a:t>Graph</a:t>
            </a:r>
          </a:p>
          <a:p>
            <a:pPr algn="ctr"/>
            <a:r>
              <a:rPr lang="en-US" altLang="ko-KR" sz="1600">
                <a:solidFill>
                  <a:schemeClr val="tx1"/>
                </a:solidFill>
                <a:ea typeface="ＭＳ Ｐゴシック" pitchFamily="34" charset="-128"/>
              </a:rPr>
              <a:t>(from the partitioned sociomatrix)</a:t>
            </a:r>
          </a:p>
        </p:txBody>
      </p:sp>
      <p:sp>
        <p:nvSpPr>
          <p:cNvPr id="26674" name="Text Box 49"/>
          <p:cNvSpPr txBox="1">
            <a:spLocks noChangeArrowheads="1"/>
          </p:cNvSpPr>
          <p:nvPr/>
        </p:nvSpPr>
        <p:spPr bwMode="auto">
          <a:xfrm>
            <a:off x="6172200" y="1295400"/>
            <a:ext cx="2284413"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ctr"/>
            <a:r>
              <a:rPr lang="en-US" altLang="ko-KR" sz="1800" b="1">
                <a:solidFill>
                  <a:schemeClr val="tx1"/>
                </a:solidFill>
                <a:ea typeface="ＭＳ Ｐゴシック" pitchFamily="34" charset="-128"/>
              </a:rPr>
              <a:t>Reduced Graph</a:t>
            </a:r>
          </a:p>
          <a:p>
            <a:pPr algn="ctr"/>
            <a:r>
              <a:rPr lang="en-US" altLang="ko-KR" sz="1600">
                <a:solidFill>
                  <a:schemeClr val="tx1"/>
                </a:solidFill>
                <a:ea typeface="ＭＳ Ｐゴシック" pitchFamily="34" charset="-128"/>
              </a:rPr>
              <a:t>(from the image matrix)</a:t>
            </a:r>
          </a:p>
        </p:txBody>
      </p:sp>
      <p:sp>
        <p:nvSpPr>
          <p:cNvPr id="26675" name="Rectangle 50"/>
          <p:cNvSpPr>
            <a:spLocks noChangeArrowheads="1"/>
          </p:cNvSpPr>
          <p:nvPr/>
        </p:nvSpPr>
        <p:spPr bwMode="auto">
          <a:xfrm>
            <a:off x="381000" y="2895600"/>
            <a:ext cx="2286000" cy="1371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6" name="Rectangle 51"/>
          <p:cNvSpPr>
            <a:spLocks noChangeArrowheads="1"/>
          </p:cNvSpPr>
          <p:nvPr/>
        </p:nvSpPr>
        <p:spPr bwMode="auto">
          <a:xfrm>
            <a:off x="2895600" y="1981200"/>
            <a:ext cx="2209800" cy="12954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7" name="Rectangle 52"/>
          <p:cNvSpPr>
            <a:spLocks noChangeArrowheads="1"/>
          </p:cNvSpPr>
          <p:nvPr/>
        </p:nvSpPr>
        <p:spPr bwMode="auto">
          <a:xfrm>
            <a:off x="2895600" y="4191000"/>
            <a:ext cx="2209800" cy="1371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8" name="Text Box 53"/>
          <p:cNvSpPr txBox="1">
            <a:spLocks noChangeArrowheads="1"/>
          </p:cNvSpPr>
          <p:nvPr/>
        </p:nvSpPr>
        <p:spPr bwMode="auto">
          <a:xfrm>
            <a:off x="4624388" y="5486400"/>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sz="2400">
                <a:solidFill>
                  <a:srgbClr val="FF0000"/>
                </a:solidFill>
                <a:ea typeface="ＭＳ Ｐゴシック" pitchFamily="34" charset="-128"/>
              </a:rPr>
              <a:t>B1</a:t>
            </a:r>
          </a:p>
        </p:txBody>
      </p:sp>
      <p:sp>
        <p:nvSpPr>
          <p:cNvPr id="26679" name="Text Box 54"/>
          <p:cNvSpPr txBox="1">
            <a:spLocks noChangeArrowheads="1"/>
          </p:cNvSpPr>
          <p:nvPr/>
        </p:nvSpPr>
        <p:spPr bwMode="auto">
          <a:xfrm>
            <a:off x="2133600" y="4191000"/>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sz="2400">
                <a:solidFill>
                  <a:srgbClr val="FF0000"/>
                </a:solidFill>
                <a:ea typeface="ＭＳ Ｐゴシック" pitchFamily="34" charset="-128"/>
              </a:rPr>
              <a:t>B2</a:t>
            </a:r>
          </a:p>
        </p:txBody>
      </p:sp>
      <p:sp>
        <p:nvSpPr>
          <p:cNvPr id="26680" name="Text Box 55"/>
          <p:cNvSpPr txBox="1">
            <a:spLocks noChangeArrowheads="1"/>
          </p:cNvSpPr>
          <p:nvPr/>
        </p:nvSpPr>
        <p:spPr bwMode="auto">
          <a:xfrm>
            <a:off x="5081588" y="2438400"/>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sz="2400">
                <a:solidFill>
                  <a:srgbClr val="FF0000"/>
                </a:solidFill>
                <a:ea typeface="ＭＳ Ｐゴシック" pitchFamily="34" charset="-128"/>
              </a:rPr>
              <a:t>B3</a:t>
            </a:r>
          </a:p>
        </p:txBody>
      </p:sp>
      <p:sp>
        <p:nvSpPr>
          <p:cNvPr id="2" name="Slide Number Placeholder 1"/>
          <p:cNvSpPr>
            <a:spLocks noGrp="1"/>
          </p:cNvSpPr>
          <p:nvPr>
            <p:ph type="sldNum" sz="quarter" idx="12"/>
          </p:nvPr>
        </p:nvSpPr>
        <p:spPr/>
        <p:txBody>
          <a:bodyPr/>
          <a:lstStyle/>
          <a:p>
            <a:fld id="{C2FFFFA8-C424-3D40-8C75-649CC0B3824F}" type="slidenum">
              <a:rPr lang="en-US" smtClean="0"/>
              <a:pPr/>
              <a:t>11</a:t>
            </a:fld>
            <a:endParaRPr lang="en-US"/>
          </a:p>
        </p:txBody>
      </p:sp>
    </p:spTree>
    <p:extLst>
      <p:ext uri="{BB962C8B-B14F-4D97-AF65-F5344CB8AC3E}">
        <p14:creationId xmlns:p14="http://schemas.microsoft.com/office/powerpoint/2010/main" val="354057443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553994" y="24714"/>
            <a:ext cx="8359775" cy="914400"/>
          </a:xfrm>
        </p:spPr>
        <p:txBody>
          <a:bodyPr/>
          <a:lstStyle/>
          <a:p>
            <a:r>
              <a:rPr lang="en-US" altLang="ko-KR" dirty="0" smtClean="0">
                <a:ea typeface="Gulim" pitchFamily="34" charset="-127"/>
              </a:rPr>
              <a:t>Position Analysis</a:t>
            </a:r>
          </a:p>
        </p:txBody>
      </p:sp>
      <p:sp>
        <p:nvSpPr>
          <p:cNvPr id="27652" name="Rectangle 3"/>
          <p:cNvSpPr>
            <a:spLocks noGrp="1" noChangeArrowheads="1"/>
          </p:cNvSpPr>
          <p:nvPr>
            <p:ph type="body" idx="1"/>
          </p:nvPr>
        </p:nvSpPr>
        <p:spPr>
          <a:xfrm>
            <a:off x="381000" y="1524000"/>
            <a:ext cx="8359775" cy="4114800"/>
          </a:xfrm>
        </p:spPr>
        <p:txBody>
          <a:bodyPr/>
          <a:lstStyle/>
          <a:p>
            <a:r>
              <a:rPr lang="en-US" altLang="ko-KR" smtClean="0">
                <a:ea typeface="Gulim" pitchFamily="34" charset="-127"/>
              </a:rPr>
              <a:t>Tasks in a Positional Analysis</a:t>
            </a:r>
          </a:p>
          <a:p>
            <a:pPr lvl="1"/>
            <a:r>
              <a:rPr lang="en-US" altLang="ko-KR" smtClean="0">
                <a:ea typeface="Gulim" pitchFamily="34" charset="-127"/>
              </a:rPr>
              <a:t>We need an assessment of how good the represention is.</a:t>
            </a:r>
          </a:p>
          <a:p>
            <a:pPr lvl="1"/>
            <a:r>
              <a:rPr lang="en-US" altLang="ko-KR" smtClean="0">
                <a:ea typeface="Gulim" pitchFamily="34" charset="-127"/>
              </a:rPr>
              <a:t>4 steps</a:t>
            </a:r>
          </a:p>
          <a:p>
            <a:pPr lvl="2"/>
            <a:r>
              <a:rPr lang="en-US" altLang="ko-KR" u="sng" smtClean="0">
                <a:ea typeface="Gulim" pitchFamily="34" charset="-127"/>
              </a:rPr>
              <a:t>Equivalence Definition</a:t>
            </a:r>
          </a:p>
          <a:p>
            <a:pPr lvl="3"/>
            <a:r>
              <a:rPr lang="en-US" altLang="ko-KR" smtClean="0">
                <a:ea typeface="Gulim" pitchFamily="34" charset="-127"/>
              </a:rPr>
              <a:t>Specifying the formal mathematical conditions</a:t>
            </a:r>
          </a:p>
          <a:p>
            <a:pPr lvl="2"/>
            <a:r>
              <a:rPr lang="en-US" altLang="ko-KR" u="sng" smtClean="0">
                <a:ea typeface="Gulim" pitchFamily="34" charset="-127"/>
              </a:rPr>
              <a:t>Measure of Equivalence</a:t>
            </a:r>
          </a:p>
          <a:p>
            <a:pPr lvl="2"/>
            <a:r>
              <a:rPr lang="en-US" altLang="ko-KR" u="sng" smtClean="0">
                <a:ea typeface="Gulim" pitchFamily="34" charset="-127"/>
              </a:rPr>
              <a:t>Representation</a:t>
            </a:r>
          </a:p>
          <a:p>
            <a:pPr lvl="3"/>
            <a:r>
              <a:rPr lang="en-US" altLang="ko-KR" smtClean="0">
                <a:ea typeface="Gulim" pitchFamily="34" charset="-127"/>
              </a:rPr>
              <a:t>Representation of the assignments of actors</a:t>
            </a:r>
          </a:p>
          <a:p>
            <a:pPr lvl="4"/>
            <a:r>
              <a:rPr lang="en-US" altLang="ko-KR" smtClean="0">
                <a:ea typeface="Gulim" pitchFamily="34" charset="-127"/>
              </a:rPr>
              <a:t>Discrete model (sometimes, spatial model)</a:t>
            </a:r>
          </a:p>
          <a:p>
            <a:pPr lvl="3"/>
            <a:r>
              <a:rPr lang="en-US" altLang="ko-KR" smtClean="0">
                <a:ea typeface="Gulim" pitchFamily="34" charset="-127"/>
              </a:rPr>
              <a:t>Statement of how the positions relate to each other</a:t>
            </a:r>
          </a:p>
          <a:p>
            <a:pPr lvl="4"/>
            <a:r>
              <a:rPr lang="en-US" altLang="ko-KR" smtClean="0">
                <a:ea typeface="Gulim" pitchFamily="34" charset="-127"/>
              </a:rPr>
              <a:t>Reduced graph, image matrix, and blockmodel</a:t>
            </a:r>
          </a:p>
          <a:p>
            <a:pPr lvl="2"/>
            <a:r>
              <a:rPr lang="en-US" altLang="ko-KR" u="sng" smtClean="0">
                <a:ea typeface="Gulim" pitchFamily="34" charset="-127"/>
              </a:rPr>
              <a:t>Assessment of Adequacy</a:t>
            </a:r>
          </a:p>
          <a:p>
            <a:pPr lvl="3"/>
            <a:r>
              <a:rPr lang="en-US" altLang="ko-KR" smtClean="0">
                <a:ea typeface="Gulim" pitchFamily="34" charset="-127"/>
              </a:rPr>
              <a:t>Goodness-of-fit</a:t>
            </a:r>
          </a:p>
        </p:txBody>
      </p:sp>
      <p:sp>
        <p:nvSpPr>
          <p:cNvPr id="2" name="Slide Number Placeholder 1"/>
          <p:cNvSpPr>
            <a:spLocks noGrp="1"/>
          </p:cNvSpPr>
          <p:nvPr>
            <p:ph type="sldNum" sz="quarter" idx="12"/>
          </p:nvPr>
        </p:nvSpPr>
        <p:spPr/>
        <p:txBody>
          <a:bodyPr/>
          <a:lstStyle/>
          <a:p>
            <a:fld id="{C2FFFFA8-C424-3D40-8C75-649CC0B3824F}" type="slidenum">
              <a:rPr lang="en-US" smtClean="0"/>
              <a:pPr/>
              <a:t>12</a:t>
            </a:fld>
            <a:endParaRPr lang="en-US"/>
          </a:p>
        </p:txBody>
      </p:sp>
    </p:spTree>
    <p:extLst>
      <p:ext uri="{BB962C8B-B14F-4D97-AF65-F5344CB8AC3E}">
        <p14:creationId xmlns:p14="http://schemas.microsoft.com/office/powerpoint/2010/main" val="240270359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502508" y="148281"/>
            <a:ext cx="8359775" cy="914400"/>
          </a:xfrm>
        </p:spPr>
        <p:txBody>
          <a:bodyPr/>
          <a:lstStyle/>
          <a:p>
            <a:r>
              <a:rPr lang="en-US" altLang="ko-KR" dirty="0" smtClean="0">
                <a:ea typeface="Gulim" pitchFamily="34" charset="-127"/>
              </a:rPr>
              <a:t>Position Analysis</a:t>
            </a:r>
          </a:p>
        </p:txBody>
      </p:sp>
      <p:sp>
        <p:nvSpPr>
          <p:cNvPr id="28676" name="Rectangle 3"/>
          <p:cNvSpPr>
            <a:spLocks noGrp="1" noChangeArrowheads="1"/>
          </p:cNvSpPr>
          <p:nvPr>
            <p:ph type="body" idx="1"/>
          </p:nvPr>
        </p:nvSpPr>
        <p:spPr>
          <a:xfrm>
            <a:off x="387178" y="1241854"/>
            <a:ext cx="8359775" cy="4114800"/>
          </a:xfrm>
        </p:spPr>
        <p:txBody>
          <a:bodyPr/>
          <a:lstStyle/>
          <a:p>
            <a:r>
              <a:rPr lang="en-US" altLang="ko-KR" dirty="0" smtClean="0">
                <a:ea typeface="Gulim" pitchFamily="34" charset="-127"/>
              </a:rPr>
              <a:t>Measuring Structural Equivalence</a:t>
            </a:r>
          </a:p>
          <a:p>
            <a:pPr lvl="1"/>
            <a:r>
              <a:rPr lang="en-US" altLang="ko-KR" dirty="0" smtClean="0">
                <a:ea typeface="Gulim" pitchFamily="34" charset="-127"/>
              </a:rPr>
              <a:t>Euclidean Distance</a:t>
            </a:r>
          </a:p>
          <a:p>
            <a:pPr lvl="2"/>
            <a:r>
              <a:rPr lang="en-US" altLang="ko-KR" dirty="0" smtClean="0">
                <a:ea typeface="Gulim" pitchFamily="34" charset="-127"/>
              </a:rPr>
              <a:t>Single relation</a:t>
            </a:r>
          </a:p>
          <a:p>
            <a:pPr lvl="2"/>
            <a:endParaRPr lang="en-US" altLang="ko-KR" dirty="0" smtClean="0">
              <a:ea typeface="Gulim" pitchFamily="34" charset="-127"/>
            </a:endParaRPr>
          </a:p>
          <a:p>
            <a:pPr lvl="2"/>
            <a:endParaRPr lang="en-US" altLang="ko-KR" dirty="0" smtClean="0">
              <a:ea typeface="Gulim" pitchFamily="34" charset="-127"/>
            </a:endParaRPr>
          </a:p>
          <a:p>
            <a:pPr lvl="2"/>
            <a:endParaRPr lang="en-US" altLang="ko-KR" dirty="0" smtClean="0">
              <a:ea typeface="Gulim" pitchFamily="34" charset="-127"/>
            </a:endParaRPr>
          </a:p>
          <a:p>
            <a:pPr lvl="2"/>
            <a:endParaRPr lang="en-US" altLang="ko-KR" dirty="0" smtClean="0">
              <a:ea typeface="Gulim" pitchFamily="34" charset="-127"/>
            </a:endParaRPr>
          </a:p>
          <a:p>
            <a:pPr lvl="2"/>
            <a:endParaRPr lang="en-US" altLang="ko-KR" dirty="0" smtClean="0">
              <a:ea typeface="Gulim" pitchFamily="34" charset="-127"/>
            </a:endParaRPr>
          </a:p>
          <a:p>
            <a:pPr lvl="2"/>
            <a:r>
              <a:rPr lang="en-US" altLang="ko-KR" dirty="0" smtClean="0">
                <a:ea typeface="Gulim" pitchFamily="34" charset="-127"/>
              </a:rPr>
              <a:t>Multiple relation</a:t>
            </a:r>
          </a:p>
          <a:p>
            <a:pPr lvl="2">
              <a:buFontTx/>
              <a:buNone/>
            </a:pPr>
            <a:endParaRPr lang="en-US" altLang="ko-KR" dirty="0" smtClean="0">
              <a:ea typeface="Gulim" pitchFamily="34" charset="-127"/>
            </a:endParaRPr>
          </a:p>
          <a:p>
            <a:pPr lvl="1"/>
            <a:endParaRPr lang="ko-KR" altLang="en-US" dirty="0" smtClean="0">
              <a:ea typeface="Gulim" pitchFamily="34" charset="-127"/>
            </a:endParaRPr>
          </a:p>
        </p:txBody>
      </p:sp>
      <p:graphicFrame>
        <p:nvGraphicFramePr>
          <p:cNvPr id="28677" name="Object 4"/>
          <p:cNvGraphicFramePr>
            <a:graphicFrameLocks noChangeAspect="1"/>
          </p:cNvGraphicFramePr>
          <p:nvPr/>
        </p:nvGraphicFramePr>
        <p:xfrm>
          <a:off x="1676400" y="4419600"/>
          <a:ext cx="6172200" cy="879475"/>
        </p:xfrm>
        <a:graphic>
          <a:graphicData uri="http://schemas.openxmlformats.org/presentationml/2006/ole">
            <mc:AlternateContent xmlns:mc="http://schemas.openxmlformats.org/markup-compatibility/2006">
              <mc:Choice xmlns:v="urn:schemas-microsoft-com:vml" Requires="v">
                <p:oleObj spid="_x0000_s9220" name="Equation" r:id="rId4" imgW="3390900" imgH="482600" progId="Equation.DSMT4">
                  <p:embed/>
                </p:oleObj>
              </mc:Choice>
              <mc:Fallback>
                <p:oleObj name="Equation" r:id="rId4" imgW="3390900" imgH="482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419600"/>
                        <a:ext cx="6172200"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5"/>
          <p:cNvGraphicFramePr>
            <a:graphicFrameLocks noChangeAspect="1"/>
          </p:cNvGraphicFramePr>
          <p:nvPr/>
        </p:nvGraphicFramePr>
        <p:xfrm>
          <a:off x="1676400" y="2667000"/>
          <a:ext cx="5410200" cy="849313"/>
        </p:xfrm>
        <a:graphic>
          <a:graphicData uri="http://schemas.openxmlformats.org/presentationml/2006/ole">
            <mc:AlternateContent xmlns:mc="http://schemas.openxmlformats.org/markup-compatibility/2006">
              <mc:Choice xmlns:v="urn:schemas-microsoft-com:vml" Requires="v">
                <p:oleObj spid="_x0000_s9221" name="Equation" r:id="rId6" imgW="3073400" imgH="482600" progId="Equation.DSMT4">
                  <p:embed/>
                </p:oleObj>
              </mc:Choice>
              <mc:Fallback>
                <p:oleObj name="Equation" r:id="rId6" imgW="3073400" imgH="482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2667000"/>
                        <a:ext cx="5410200"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9" name="Oval 6"/>
          <p:cNvSpPr>
            <a:spLocks noChangeArrowheads="1"/>
          </p:cNvSpPr>
          <p:nvPr/>
        </p:nvSpPr>
        <p:spPr bwMode="auto">
          <a:xfrm>
            <a:off x="2819400" y="2819400"/>
            <a:ext cx="381000" cy="457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0" name="AutoShape 7"/>
          <p:cNvSpPr>
            <a:spLocks/>
          </p:cNvSpPr>
          <p:nvPr/>
        </p:nvSpPr>
        <p:spPr bwMode="auto">
          <a:xfrm>
            <a:off x="3886200" y="3581400"/>
            <a:ext cx="3571875" cy="284163"/>
          </a:xfrm>
          <a:prstGeom prst="borderCallout2">
            <a:avLst>
              <a:gd name="adj1" fmla="val 40222"/>
              <a:gd name="adj2" fmla="val -2134"/>
              <a:gd name="adj3" fmla="val 40222"/>
              <a:gd name="adj4" fmla="val -11954"/>
              <a:gd name="adj5" fmla="val -34079"/>
              <a:gd name="adj6" fmla="val -2213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solidFill>
                  <a:schemeClr val="tx1"/>
                </a:solidFill>
                <a:ea typeface="ＭＳ Ｐゴシック" pitchFamily="34" charset="-128"/>
              </a:rPr>
              <a:t>The value of the tie from i to k on a single relation</a:t>
            </a:r>
          </a:p>
        </p:txBody>
      </p:sp>
      <p:sp>
        <p:nvSpPr>
          <p:cNvPr id="28681" name="Oval 8"/>
          <p:cNvSpPr>
            <a:spLocks noChangeArrowheads="1"/>
          </p:cNvSpPr>
          <p:nvPr/>
        </p:nvSpPr>
        <p:spPr bwMode="auto">
          <a:xfrm>
            <a:off x="3200400" y="4648200"/>
            <a:ext cx="457200" cy="457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2" name="AutoShape 9"/>
          <p:cNvSpPr>
            <a:spLocks/>
          </p:cNvSpPr>
          <p:nvPr/>
        </p:nvSpPr>
        <p:spPr bwMode="auto">
          <a:xfrm>
            <a:off x="4276725" y="5237163"/>
            <a:ext cx="3038475" cy="284162"/>
          </a:xfrm>
          <a:prstGeom prst="borderCallout2">
            <a:avLst>
              <a:gd name="adj1" fmla="val 40222"/>
              <a:gd name="adj2" fmla="val -2509"/>
              <a:gd name="adj3" fmla="val 40222"/>
              <a:gd name="adj4" fmla="val -14056"/>
              <a:gd name="adj5" fmla="val -34079"/>
              <a:gd name="adj6" fmla="val -2601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solidFill>
                  <a:schemeClr val="tx1"/>
                </a:solidFill>
                <a:ea typeface="ＭＳ Ｐゴシック" pitchFamily="34" charset="-128"/>
              </a:rPr>
              <a:t>The value of the tie from i to k on relation</a:t>
            </a:r>
          </a:p>
        </p:txBody>
      </p:sp>
      <p:sp>
        <p:nvSpPr>
          <p:cNvPr id="28683" name="Oval 10"/>
          <p:cNvSpPr>
            <a:spLocks noChangeArrowheads="1"/>
          </p:cNvSpPr>
          <p:nvPr/>
        </p:nvSpPr>
        <p:spPr bwMode="auto">
          <a:xfrm>
            <a:off x="2362200" y="4495800"/>
            <a:ext cx="457200" cy="838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4" name="Text Box 11"/>
          <p:cNvSpPr txBox="1">
            <a:spLocks noChangeArrowheads="1"/>
          </p:cNvSpPr>
          <p:nvPr/>
        </p:nvSpPr>
        <p:spPr bwMode="auto">
          <a:xfrm>
            <a:off x="1524000" y="533400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sz="1400">
                <a:solidFill>
                  <a:srgbClr val="FF0000"/>
                </a:solidFill>
                <a:ea typeface="ＭＳ Ｐゴシック" pitchFamily="34" charset="-128"/>
              </a:rPr>
              <a:t>Sum of the size of relations</a:t>
            </a:r>
          </a:p>
        </p:txBody>
      </p:sp>
      <p:sp>
        <p:nvSpPr>
          <p:cNvPr id="2" name="Slide Number Placeholder 1"/>
          <p:cNvSpPr>
            <a:spLocks noGrp="1"/>
          </p:cNvSpPr>
          <p:nvPr>
            <p:ph type="sldNum" sz="quarter" idx="12"/>
          </p:nvPr>
        </p:nvSpPr>
        <p:spPr/>
        <p:txBody>
          <a:bodyPr/>
          <a:lstStyle/>
          <a:p>
            <a:fld id="{C2FFFFA8-C424-3D40-8C75-649CC0B3824F}" type="slidenum">
              <a:rPr lang="en-US" smtClean="0"/>
              <a:pPr/>
              <a:t>13</a:t>
            </a:fld>
            <a:endParaRPr lang="en-US"/>
          </a:p>
        </p:txBody>
      </p:sp>
    </p:spTree>
    <p:extLst>
      <p:ext uri="{BB962C8B-B14F-4D97-AF65-F5344CB8AC3E}">
        <p14:creationId xmlns:p14="http://schemas.microsoft.com/office/powerpoint/2010/main" val="9111804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15925" y="190500"/>
            <a:ext cx="8359775" cy="685800"/>
          </a:xfrm>
        </p:spPr>
        <p:txBody>
          <a:bodyPr/>
          <a:lstStyle/>
          <a:p>
            <a:r>
              <a:rPr lang="en-US" altLang="ko-KR" dirty="0" smtClean="0">
                <a:ea typeface="Gulim" pitchFamily="34" charset="-127"/>
              </a:rPr>
              <a:t>Position Analysis</a:t>
            </a:r>
          </a:p>
        </p:txBody>
      </p:sp>
      <p:sp>
        <p:nvSpPr>
          <p:cNvPr id="29700" name="Rectangle 3"/>
          <p:cNvSpPr>
            <a:spLocks noGrp="1" noChangeArrowheads="1"/>
          </p:cNvSpPr>
          <p:nvPr>
            <p:ph type="body" idx="1"/>
          </p:nvPr>
        </p:nvSpPr>
        <p:spPr>
          <a:xfrm>
            <a:off x="381000" y="1143000"/>
            <a:ext cx="8359775" cy="4114800"/>
          </a:xfrm>
        </p:spPr>
        <p:txBody>
          <a:bodyPr/>
          <a:lstStyle/>
          <a:p>
            <a:r>
              <a:rPr lang="en-US" altLang="ko-KR" smtClean="0">
                <a:ea typeface="Gulim" pitchFamily="34" charset="-127"/>
              </a:rPr>
              <a:t>Measuring Structural Equivalence</a:t>
            </a:r>
          </a:p>
          <a:p>
            <a:pPr lvl="1"/>
            <a:r>
              <a:rPr lang="en-US" altLang="ko-KR" smtClean="0">
                <a:ea typeface="Gulim" pitchFamily="34" charset="-127"/>
              </a:rPr>
              <a:t>Correlation (Pearson product-moment)</a:t>
            </a:r>
          </a:p>
          <a:p>
            <a:pPr lvl="2"/>
            <a:r>
              <a:rPr lang="en-US" altLang="ko-KR" smtClean="0">
                <a:ea typeface="Gulim" pitchFamily="34" charset="-127"/>
              </a:rPr>
              <a:t>Single relation</a:t>
            </a:r>
          </a:p>
          <a:p>
            <a:pPr lvl="2"/>
            <a:endParaRPr lang="en-US" altLang="ko-KR" smtClean="0">
              <a:ea typeface="Gulim" pitchFamily="34" charset="-127"/>
            </a:endParaRPr>
          </a:p>
          <a:p>
            <a:pPr lvl="2"/>
            <a:endParaRPr lang="en-US" altLang="ko-KR" smtClean="0">
              <a:ea typeface="Gulim" pitchFamily="34" charset="-127"/>
            </a:endParaRPr>
          </a:p>
          <a:p>
            <a:pPr lvl="2"/>
            <a:endParaRPr lang="en-US" altLang="ko-KR" smtClean="0">
              <a:ea typeface="Gulim" pitchFamily="34" charset="-127"/>
            </a:endParaRPr>
          </a:p>
          <a:p>
            <a:pPr lvl="2"/>
            <a:endParaRPr lang="en-US" altLang="ko-KR" smtClean="0">
              <a:ea typeface="Gulim" pitchFamily="34" charset="-127"/>
            </a:endParaRPr>
          </a:p>
          <a:p>
            <a:pPr lvl="2"/>
            <a:endParaRPr lang="en-US" altLang="ko-KR" smtClean="0">
              <a:ea typeface="Gulim" pitchFamily="34" charset="-127"/>
            </a:endParaRPr>
          </a:p>
          <a:p>
            <a:pPr lvl="2"/>
            <a:r>
              <a:rPr lang="en-US" altLang="ko-KR" smtClean="0">
                <a:ea typeface="Gulim" pitchFamily="34" charset="-127"/>
              </a:rPr>
              <a:t>Multiple relation</a:t>
            </a:r>
          </a:p>
        </p:txBody>
      </p:sp>
      <p:graphicFrame>
        <p:nvGraphicFramePr>
          <p:cNvPr id="29701" name="Object 4"/>
          <p:cNvGraphicFramePr>
            <a:graphicFrameLocks noChangeAspect="1"/>
          </p:cNvGraphicFramePr>
          <p:nvPr/>
        </p:nvGraphicFramePr>
        <p:xfrm>
          <a:off x="1676400" y="2609850"/>
          <a:ext cx="7010400" cy="1200150"/>
        </p:xfrm>
        <a:graphic>
          <a:graphicData uri="http://schemas.openxmlformats.org/presentationml/2006/ole">
            <mc:AlternateContent xmlns:mc="http://schemas.openxmlformats.org/markup-compatibility/2006">
              <mc:Choice xmlns:v="urn:schemas-microsoft-com:vml" Requires="v">
                <p:oleObj spid="_x0000_s10244" name="Equation" r:id="rId4" imgW="4445000" imgH="762000" progId="Equation.DSMT4">
                  <p:embed/>
                </p:oleObj>
              </mc:Choice>
              <mc:Fallback>
                <p:oleObj name="Equation" r:id="rId4" imgW="4445000" imgH="762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609850"/>
                        <a:ext cx="701040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5"/>
          <p:cNvGraphicFramePr>
            <a:graphicFrameLocks noChangeAspect="1"/>
          </p:cNvGraphicFramePr>
          <p:nvPr/>
        </p:nvGraphicFramePr>
        <p:xfrm>
          <a:off x="1676400" y="4343400"/>
          <a:ext cx="5638800" cy="1389063"/>
        </p:xfrm>
        <a:graphic>
          <a:graphicData uri="http://schemas.openxmlformats.org/presentationml/2006/ole">
            <mc:AlternateContent xmlns:mc="http://schemas.openxmlformats.org/markup-compatibility/2006">
              <mc:Choice xmlns:v="urn:schemas-microsoft-com:vml" Requires="v">
                <p:oleObj spid="_x0000_s10245" name="Equation" r:id="rId6" imgW="3403600" imgH="838200" progId="Equation.DSMT4">
                  <p:embed/>
                </p:oleObj>
              </mc:Choice>
              <mc:Fallback>
                <p:oleObj name="Equation" r:id="rId6" imgW="3403600" imgH="838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4343400"/>
                        <a:ext cx="5638800" cy="1389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3" name="Oval 6"/>
          <p:cNvSpPr>
            <a:spLocks noChangeArrowheads="1"/>
          </p:cNvSpPr>
          <p:nvPr/>
        </p:nvSpPr>
        <p:spPr bwMode="auto">
          <a:xfrm>
            <a:off x="3810000" y="2590800"/>
            <a:ext cx="381000" cy="457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4" name="AutoShape 7"/>
          <p:cNvSpPr>
            <a:spLocks/>
          </p:cNvSpPr>
          <p:nvPr/>
        </p:nvSpPr>
        <p:spPr bwMode="auto">
          <a:xfrm>
            <a:off x="4343400" y="1981200"/>
            <a:ext cx="2667000" cy="284163"/>
          </a:xfrm>
          <a:prstGeom prst="borderCallout2">
            <a:avLst>
              <a:gd name="adj1" fmla="val 40222"/>
              <a:gd name="adj2" fmla="val -2856"/>
              <a:gd name="adj3" fmla="val 40222"/>
              <a:gd name="adj4" fmla="val -7380"/>
              <a:gd name="adj5" fmla="val 201676"/>
              <a:gd name="adj6" fmla="val -1214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solidFill>
                  <a:schemeClr val="tx1"/>
                </a:solidFill>
                <a:ea typeface="ＭＳ Ｐゴシック" pitchFamily="34" charset="-128"/>
              </a:rPr>
              <a:t>The mean of the values in column i </a:t>
            </a:r>
          </a:p>
        </p:txBody>
      </p:sp>
      <p:sp>
        <p:nvSpPr>
          <p:cNvPr id="29705" name="Oval 8"/>
          <p:cNvSpPr>
            <a:spLocks noChangeArrowheads="1"/>
          </p:cNvSpPr>
          <p:nvPr/>
        </p:nvSpPr>
        <p:spPr bwMode="auto">
          <a:xfrm>
            <a:off x="4800600" y="3048000"/>
            <a:ext cx="381000" cy="457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AutoShape 9"/>
          <p:cNvSpPr>
            <a:spLocks/>
          </p:cNvSpPr>
          <p:nvPr/>
        </p:nvSpPr>
        <p:spPr bwMode="auto">
          <a:xfrm>
            <a:off x="5334000" y="3886200"/>
            <a:ext cx="2667000" cy="284163"/>
          </a:xfrm>
          <a:prstGeom prst="borderCallout2">
            <a:avLst>
              <a:gd name="adj1" fmla="val 40222"/>
              <a:gd name="adj2" fmla="val -2856"/>
              <a:gd name="adj3" fmla="val 40222"/>
              <a:gd name="adj4" fmla="val -6963"/>
              <a:gd name="adj5" fmla="val -136870"/>
              <a:gd name="adj6" fmla="val -1137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solidFill>
                  <a:schemeClr val="tx1"/>
                </a:solidFill>
                <a:ea typeface="ＭＳ Ｐゴシック" pitchFamily="34" charset="-128"/>
              </a:rPr>
              <a:t>The mean of the values in row i </a:t>
            </a:r>
          </a:p>
        </p:txBody>
      </p:sp>
      <p:sp>
        <p:nvSpPr>
          <p:cNvPr id="29707" name="Text Box 10"/>
          <p:cNvSpPr txBox="1">
            <a:spLocks noChangeArrowheads="1"/>
          </p:cNvSpPr>
          <p:nvPr/>
        </p:nvSpPr>
        <p:spPr bwMode="auto">
          <a:xfrm>
            <a:off x="566738" y="5791200"/>
            <a:ext cx="80438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sz="1800" dirty="0">
                <a:solidFill>
                  <a:srgbClr val="FF0000"/>
                </a:solidFill>
                <a:ea typeface="ＭＳ Ｐゴシック" pitchFamily="34" charset="-128"/>
              </a:rPr>
              <a:t>The correlation between two actors may be equal to +1, indicating perfect SE.</a:t>
            </a:r>
          </a:p>
        </p:txBody>
      </p:sp>
      <p:sp>
        <p:nvSpPr>
          <p:cNvPr id="29708" name="Oval 11"/>
          <p:cNvSpPr>
            <a:spLocks noChangeArrowheads="1"/>
          </p:cNvSpPr>
          <p:nvPr/>
        </p:nvSpPr>
        <p:spPr bwMode="auto">
          <a:xfrm>
            <a:off x="4588669" y="4374292"/>
            <a:ext cx="685800" cy="457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9" name="Oval 12"/>
          <p:cNvSpPr>
            <a:spLocks noChangeArrowheads="1"/>
          </p:cNvSpPr>
          <p:nvPr/>
        </p:nvSpPr>
        <p:spPr bwMode="auto">
          <a:xfrm>
            <a:off x="3902869" y="4876800"/>
            <a:ext cx="685800" cy="457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0" name="Oval 13"/>
          <p:cNvSpPr>
            <a:spLocks noChangeArrowheads="1"/>
          </p:cNvSpPr>
          <p:nvPr/>
        </p:nvSpPr>
        <p:spPr bwMode="auto">
          <a:xfrm>
            <a:off x="6493476" y="4876800"/>
            <a:ext cx="685800" cy="457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C2FFFFA8-C424-3D40-8C75-649CC0B3824F}" type="slidenum">
              <a:rPr lang="en-US" smtClean="0"/>
              <a:pPr/>
              <a:t>14</a:t>
            </a:fld>
            <a:endParaRPr lang="en-US"/>
          </a:p>
        </p:txBody>
      </p:sp>
    </p:spTree>
    <p:extLst>
      <p:ext uri="{BB962C8B-B14F-4D97-AF65-F5344CB8AC3E}">
        <p14:creationId xmlns:p14="http://schemas.microsoft.com/office/powerpoint/2010/main" val="227483857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15925" y="0"/>
            <a:ext cx="8359775" cy="914400"/>
          </a:xfrm>
        </p:spPr>
        <p:txBody>
          <a:bodyPr/>
          <a:lstStyle/>
          <a:p>
            <a:r>
              <a:rPr lang="en-US" altLang="ko-KR" dirty="0" smtClean="0">
                <a:ea typeface="Gulim" pitchFamily="34" charset="-127"/>
              </a:rPr>
              <a:t>Position Analysis</a:t>
            </a:r>
          </a:p>
        </p:txBody>
      </p:sp>
      <p:sp>
        <p:nvSpPr>
          <p:cNvPr id="30724" name="Rectangle 3"/>
          <p:cNvSpPr>
            <a:spLocks noGrp="1" noChangeArrowheads="1"/>
          </p:cNvSpPr>
          <p:nvPr>
            <p:ph type="body" idx="1"/>
          </p:nvPr>
        </p:nvSpPr>
        <p:spPr>
          <a:xfrm>
            <a:off x="381000" y="1524000"/>
            <a:ext cx="8359775" cy="4114800"/>
          </a:xfrm>
        </p:spPr>
        <p:txBody>
          <a:bodyPr/>
          <a:lstStyle/>
          <a:p>
            <a:r>
              <a:rPr lang="en-US" altLang="ko-KR" smtClean="0">
                <a:ea typeface="Gulim" pitchFamily="34" charset="-127"/>
              </a:rPr>
              <a:t>Measuring Structural Equivalence</a:t>
            </a:r>
          </a:p>
          <a:p>
            <a:pPr lvl="1"/>
            <a:r>
              <a:rPr lang="en-US" altLang="ko-KR" smtClean="0">
                <a:ea typeface="Gulim" pitchFamily="34" charset="-127"/>
              </a:rPr>
              <a:t>Some considerations</a:t>
            </a:r>
          </a:p>
          <a:p>
            <a:pPr lvl="2"/>
            <a:r>
              <a:rPr lang="en-US" altLang="ko-KR" smtClean="0">
                <a:ea typeface="Gulim" pitchFamily="34" charset="-127"/>
              </a:rPr>
              <a:t>Other measures of structural equivalence</a:t>
            </a:r>
          </a:p>
          <a:p>
            <a:pPr lvl="2"/>
            <a:r>
              <a:rPr lang="en-US" altLang="ko-KR" smtClean="0">
                <a:ea typeface="Gulim" pitchFamily="34" charset="-127"/>
              </a:rPr>
              <a:t>Multiple Relations and Multiple Sociomatrices</a:t>
            </a:r>
          </a:p>
          <a:p>
            <a:pPr lvl="3"/>
            <a:r>
              <a:rPr lang="en-US" altLang="ko-KR" smtClean="0">
                <a:ea typeface="Gulim" pitchFamily="34" charset="-127"/>
              </a:rPr>
              <a:t>Calculating across two or more sociomatrices</a:t>
            </a:r>
          </a:p>
          <a:p>
            <a:pPr lvl="2"/>
            <a:r>
              <a:rPr lang="en-US" altLang="ko-KR" smtClean="0">
                <a:ea typeface="Gulim" pitchFamily="34" charset="-127"/>
              </a:rPr>
              <a:t>Comparison of Some Measure of Structural Equivalence</a:t>
            </a:r>
          </a:p>
          <a:p>
            <a:pPr lvl="3"/>
            <a:r>
              <a:rPr lang="en-US" altLang="ko-KR" smtClean="0">
                <a:ea typeface="Gulim" pitchFamily="34" charset="-127"/>
              </a:rPr>
              <a:t>The formal relationship between correlation and Euclidean distance using the means and the variance</a:t>
            </a:r>
          </a:p>
          <a:p>
            <a:pPr lvl="3">
              <a:buFontTx/>
              <a:buNone/>
            </a:pPr>
            <a:endParaRPr lang="en-US" altLang="ko-KR" smtClean="0">
              <a:ea typeface="Gulim" pitchFamily="34" charset="-127"/>
            </a:endParaRPr>
          </a:p>
          <a:p>
            <a:pPr lvl="2"/>
            <a:endParaRPr lang="en-US" altLang="ko-KR" smtClean="0">
              <a:ea typeface="Gulim" pitchFamily="34" charset="-127"/>
            </a:endParaRPr>
          </a:p>
        </p:txBody>
      </p:sp>
      <p:graphicFrame>
        <p:nvGraphicFramePr>
          <p:cNvPr id="30725" name="Object 4"/>
          <p:cNvGraphicFramePr>
            <a:graphicFrameLocks noChangeAspect="1"/>
          </p:cNvGraphicFramePr>
          <p:nvPr/>
        </p:nvGraphicFramePr>
        <p:xfrm>
          <a:off x="1770063" y="4460875"/>
          <a:ext cx="5832475" cy="1287463"/>
        </p:xfrm>
        <a:graphic>
          <a:graphicData uri="http://schemas.openxmlformats.org/presentationml/2006/ole">
            <mc:AlternateContent xmlns:mc="http://schemas.openxmlformats.org/markup-compatibility/2006">
              <mc:Choice xmlns:v="urn:schemas-microsoft-com:vml" Requires="v">
                <p:oleObj spid="_x0000_s11267" name="Equation" r:id="rId4" imgW="3530600" imgH="774700" progId="Equation.DSMT4">
                  <p:embed/>
                </p:oleObj>
              </mc:Choice>
              <mc:Fallback>
                <p:oleObj name="Equation" r:id="rId4" imgW="3530600" imgH="774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0063" y="4460875"/>
                        <a:ext cx="5832475" cy="128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6" name="Rectangle 5"/>
          <p:cNvSpPr>
            <a:spLocks noChangeArrowheads="1"/>
          </p:cNvSpPr>
          <p:nvPr/>
        </p:nvSpPr>
        <p:spPr bwMode="auto">
          <a:xfrm>
            <a:off x="1066800" y="4114800"/>
            <a:ext cx="7162800" cy="160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C2FFFFA8-C424-3D40-8C75-649CC0B3824F}" type="slidenum">
              <a:rPr lang="en-US" smtClean="0"/>
              <a:pPr/>
              <a:t>15</a:t>
            </a:fld>
            <a:endParaRPr lang="en-US"/>
          </a:p>
        </p:txBody>
      </p:sp>
    </p:spTree>
    <p:extLst>
      <p:ext uri="{BB962C8B-B14F-4D97-AF65-F5344CB8AC3E}">
        <p14:creationId xmlns:p14="http://schemas.microsoft.com/office/powerpoint/2010/main" val="51207705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15925" y="4119"/>
            <a:ext cx="8359775" cy="914400"/>
          </a:xfrm>
        </p:spPr>
        <p:txBody>
          <a:bodyPr/>
          <a:lstStyle/>
          <a:p>
            <a:r>
              <a:rPr lang="en-US" altLang="ko-KR" dirty="0" smtClean="0">
                <a:ea typeface="Gulim" pitchFamily="34" charset="-127"/>
              </a:rPr>
              <a:t>Representation of Network Positions</a:t>
            </a:r>
          </a:p>
        </p:txBody>
      </p:sp>
      <p:sp>
        <p:nvSpPr>
          <p:cNvPr id="31748" name="Rectangle 3"/>
          <p:cNvSpPr>
            <a:spLocks noGrp="1" noChangeArrowheads="1"/>
          </p:cNvSpPr>
          <p:nvPr>
            <p:ph type="body" idx="1"/>
          </p:nvPr>
        </p:nvSpPr>
        <p:spPr>
          <a:xfrm>
            <a:off x="591065" y="1066800"/>
            <a:ext cx="8359775" cy="4114800"/>
          </a:xfrm>
        </p:spPr>
        <p:txBody>
          <a:bodyPr/>
          <a:lstStyle/>
          <a:p>
            <a:r>
              <a:rPr lang="en-US" altLang="ko-KR" dirty="0" smtClean="0">
                <a:ea typeface="Gulim" pitchFamily="34" charset="-127"/>
              </a:rPr>
              <a:t>Partitioning Actors</a:t>
            </a:r>
          </a:p>
          <a:p>
            <a:pPr lvl="1"/>
            <a:r>
              <a:rPr lang="en-US" altLang="ko-KR" dirty="0" smtClean="0">
                <a:ea typeface="Gulim" pitchFamily="34" charset="-127"/>
              </a:rPr>
              <a:t>Partitioning Actors using CONCOR</a:t>
            </a:r>
          </a:p>
          <a:p>
            <a:pPr lvl="1"/>
            <a:r>
              <a:rPr lang="en-US" altLang="ko-KR" dirty="0" smtClean="0">
                <a:ea typeface="Gulim" pitchFamily="34" charset="-127"/>
              </a:rPr>
              <a:t>Partitioning Actors using Hierarchical Clustering</a:t>
            </a:r>
          </a:p>
          <a:p>
            <a:r>
              <a:rPr lang="en-US" altLang="ko-KR" dirty="0" smtClean="0">
                <a:ea typeface="Gulim" pitchFamily="34" charset="-127"/>
              </a:rPr>
              <a:t>Spatial Representations of Actors Equivalences</a:t>
            </a:r>
          </a:p>
          <a:p>
            <a:r>
              <a:rPr lang="en-US" altLang="ko-KR" dirty="0" smtClean="0">
                <a:ea typeface="Gulim" pitchFamily="34" charset="-127"/>
              </a:rPr>
              <a:t>Ties Between and Within Positions</a:t>
            </a:r>
          </a:p>
          <a:p>
            <a:pPr lvl="1"/>
            <a:r>
              <a:rPr lang="en-US" altLang="ko-KR" dirty="0" smtClean="0">
                <a:ea typeface="Gulim" pitchFamily="34" charset="-127"/>
              </a:rPr>
              <a:t>Density Tables: positions rather than individual actors</a:t>
            </a:r>
          </a:p>
          <a:p>
            <a:pPr lvl="2"/>
            <a:r>
              <a:rPr lang="en-US" altLang="ko-KR" dirty="0" smtClean="0">
                <a:ea typeface="Gulim" pitchFamily="34" charset="-127"/>
              </a:rPr>
              <a:t>Values: the proportion of ties that are present from the actors in the row positions to the actors in column</a:t>
            </a:r>
          </a:p>
          <a:p>
            <a:pPr lvl="1"/>
            <a:r>
              <a:rPr lang="en-US" altLang="ko-KR" dirty="0" smtClean="0">
                <a:ea typeface="Gulim" pitchFamily="34" charset="-127"/>
              </a:rPr>
              <a:t>Image Matrices</a:t>
            </a:r>
          </a:p>
          <a:p>
            <a:pPr lvl="2"/>
            <a:r>
              <a:rPr lang="en-US" altLang="ko-KR" dirty="0" smtClean="0">
                <a:ea typeface="Gulim" pitchFamily="34" charset="-127"/>
              </a:rPr>
              <a:t>The fundamental to </a:t>
            </a:r>
            <a:r>
              <a:rPr lang="en-US" altLang="ko-KR" dirty="0" err="1" smtClean="0">
                <a:ea typeface="Gulim" pitchFamily="34" charset="-127"/>
              </a:rPr>
              <a:t>blockmodel</a:t>
            </a:r>
            <a:endParaRPr lang="en-US" altLang="ko-KR" dirty="0" smtClean="0">
              <a:ea typeface="Gulim" pitchFamily="34" charset="-127"/>
            </a:endParaRPr>
          </a:p>
          <a:p>
            <a:pPr lvl="1"/>
            <a:r>
              <a:rPr lang="en-US" altLang="ko-KR" dirty="0" smtClean="0">
                <a:ea typeface="Gulim" pitchFamily="34" charset="-127"/>
              </a:rPr>
              <a:t>Reduced Graphs</a:t>
            </a:r>
          </a:p>
          <a:p>
            <a:pPr lvl="2"/>
            <a:r>
              <a:rPr lang="en-US" altLang="ko-KR" dirty="0" smtClean="0">
                <a:ea typeface="Gulim" pitchFamily="34" charset="-127"/>
              </a:rPr>
              <a:t>Represented as nodes and ties between positions</a:t>
            </a:r>
          </a:p>
          <a:p>
            <a:pPr lvl="2"/>
            <a:r>
              <a:rPr lang="en-US" altLang="ko-KR" dirty="0" smtClean="0">
                <a:ea typeface="Gulim" pitchFamily="34" charset="-127"/>
              </a:rPr>
              <a:t>From the image matrix, “1” indicates an arc form the node of  the row positions to the node of the column.</a:t>
            </a:r>
          </a:p>
        </p:txBody>
      </p:sp>
      <p:sp>
        <p:nvSpPr>
          <p:cNvPr id="2" name="Slide Number Placeholder 1"/>
          <p:cNvSpPr>
            <a:spLocks noGrp="1"/>
          </p:cNvSpPr>
          <p:nvPr>
            <p:ph type="sldNum" sz="quarter" idx="12"/>
          </p:nvPr>
        </p:nvSpPr>
        <p:spPr/>
        <p:txBody>
          <a:bodyPr/>
          <a:lstStyle/>
          <a:p>
            <a:fld id="{C2FFFFA8-C424-3D40-8C75-649CC0B3824F}" type="slidenum">
              <a:rPr lang="en-US" smtClean="0"/>
              <a:pPr/>
              <a:t>16</a:t>
            </a:fld>
            <a:endParaRPr lang="en-US"/>
          </a:p>
        </p:txBody>
      </p:sp>
    </p:spTree>
    <p:extLst>
      <p:ext uri="{BB962C8B-B14F-4D97-AF65-F5344CB8AC3E}">
        <p14:creationId xmlns:p14="http://schemas.microsoft.com/office/powerpoint/2010/main" val="30784914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92112" y="187410"/>
            <a:ext cx="8359775" cy="914400"/>
          </a:xfrm>
        </p:spPr>
        <p:txBody>
          <a:bodyPr/>
          <a:lstStyle/>
          <a:p>
            <a:pPr algn="l"/>
            <a:r>
              <a:rPr lang="en-US" sz="3200" dirty="0" smtClean="0">
                <a:solidFill>
                  <a:schemeClr val="tx2"/>
                </a:solidFill>
                <a:latin typeface="Arial Rounded MT Bold" pitchFamily="34" charset="0"/>
              </a:rPr>
              <a:t>Hierarchical Clustering</a:t>
            </a:r>
          </a:p>
        </p:txBody>
      </p:sp>
      <p:pic>
        <p:nvPicPr>
          <p:cNvPr id="327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655" y="1013254"/>
            <a:ext cx="7489825" cy="489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0"/>
          </p:nvPr>
        </p:nvSpPr>
        <p:spPr/>
        <p:txBody>
          <a:bodyPr/>
          <a:lstStyle/>
          <a:p>
            <a:pPr>
              <a:defRPr/>
            </a:pPr>
            <a:fld id="{F2B9DDED-9D70-46E7-84D8-E1992E242DB9}" type="slidenum">
              <a:rPr lang="en-US" smtClean="0"/>
              <a:pPr>
                <a:defRPr/>
              </a:pPr>
              <a:t>17</a:t>
            </a:fld>
            <a:endParaRPr lang="en-US"/>
          </a:p>
        </p:txBody>
      </p:sp>
    </p:spTree>
    <p:extLst>
      <p:ext uri="{BB962C8B-B14F-4D97-AF65-F5344CB8AC3E}">
        <p14:creationId xmlns:p14="http://schemas.microsoft.com/office/powerpoint/2010/main" val="4108373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547688" y="228600"/>
            <a:ext cx="8359775" cy="914400"/>
          </a:xfrm>
        </p:spPr>
        <p:txBody>
          <a:bodyPr/>
          <a:lstStyle/>
          <a:p>
            <a:pPr algn="l"/>
            <a:r>
              <a:rPr lang="en-US" altLang="ko-KR" sz="3200" dirty="0" smtClean="0">
                <a:solidFill>
                  <a:schemeClr val="tx2"/>
                </a:solidFill>
                <a:latin typeface="Arial Rounded MT Bold" pitchFamily="34" charset="0"/>
                <a:ea typeface="Gulim" pitchFamily="34" charset="-127"/>
              </a:rPr>
              <a:t>Representation of Network Positions</a:t>
            </a:r>
          </a:p>
        </p:txBody>
      </p:sp>
      <p:sp>
        <p:nvSpPr>
          <p:cNvPr id="33796" name="Text Box 3"/>
          <p:cNvSpPr txBox="1">
            <a:spLocks noChangeArrowheads="1"/>
          </p:cNvSpPr>
          <p:nvPr/>
        </p:nvSpPr>
        <p:spPr bwMode="auto">
          <a:xfrm>
            <a:off x="381000" y="1143000"/>
            <a:ext cx="7924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buFontTx/>
              <a:buChar char="•"/>
            </a:pPr>
            <a:r>
              <a:rPr lang="ko-KR" altLang="en-US" sz="2200">
                <a:solidFill>
                  <a:schemeClr val="tx1"/>
                </a:solidFill>
                <a:ea typeface="ＭＳ Ｐゴシック" pitchFamily="34" charset="-128"/>
              </a:rPr>
              <a:t> </a:t>
            </a:r>
            <a:r>
              <a:rPr lang="en-US" altLang="ko-KR" sz="2200">
                <a:solidFill>
                  <a:schemeClr val="tx1"/>
                </a:solidFill>
                <a:ea typeface="ＭＳ Ｐゴシック" pitchFamily="34" charset="-128"/>
              </a:rPr>
              <a:t>Example </a:t>
            </a:r>
            <a:r>
              <a:rPr lang="en-US" altLang="ko-KR" sz="1400">
                <a:solidFill>
                  <a:schemeClr val="tx1"/>
                </a:solidFill>
                <a:ea typeface="ＭＳ Ｐゴシック" pitchFamily="34" charset="-128"/>
              </a:rPr>
              <a:t>(from the data of advice relation for Krackhardt’s high tech managers, p.389)</a:t>
            </a:r>
            <a:endParaRPr lang="en-US" altLang="ko-KR" sz="2200">
              <a:solidFill>
                <a:schemeClr val="tx1"/>
              </a:solidFill>
              <a:ea typeface="ＭＳ Ｐゴシック" pitchFamily="34" charset="-128"/>
            </a:endParaRPr>
          </a:p>
        </p:txBody>
      </p:sp>
      <p:graphicFrame>
        <p:nvGraphicFramePr>
          <p:cNvPr id="238596" name="Group 4"/>
          <p:cNvGraphicFramePr>
            <a:graphicFrameLocks noGrp="1"/>
          </p:cNvGraphicFramePr>
          <p:nvPr>
            <p:ph idx="1"/>
          </p:nvPr>
        </p:nvGraphicFramePr>
        <p:xfrm>
          <a:off x="547688" y="2697163"/>
          <a:ext cx="4333875" cy="1524002"/>
        </p:xfrm>
        <a:graphic>
          <a:graphicData uri="http://schemas.openxmlformats.org/drawingml/2006/table">
            <a:tbl>
              <a:tblPr/>
              <a:tblGrid>
                <a:gridCol w="871537"/>
                <a:gridCol w="776288"/>
                <a:gridCol w="952500"/>
                <a:gridCol w="862012"/>
                <a:gridCol w="871538"/>
              </a:tblGrid>
              <a:tr h="303213">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endParaRPr kumimoji="0" lang="ko-KR" altLang="en-US" sz="1200" b="0" i="0" u="none" strike="noStrike" cap="none" normalizeH="0" baseline="0" smtClean="0">
                        <a:ln>
                          <a:noFill/>
                        </a:ln>
                        <a:solidFill>
                          <a:srgbClr val="000000"/>
                        </a:solidFill>
                        <a:effectLst/>
                        <a:latin typeface="Arial" pitchFamily="34" charset="0"/>
                        <a:ea typeface="Gulim" pitchFamily="34" charset="-127"/>
                      </a:endParaRP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B1</a:t>
                      </a:r>
                    </a:p>
                  </a:txBody>
                  <a:tcP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B2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B3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B4</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B1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0.367</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0.625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0.944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0.833</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04800">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B2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0.708</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0.750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0.528</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0.375</a:t>
                      </a:r>
                    </a:p>
                  </a:txBody>
                  <a:tcPr horzOverflow="overflow">
                    <a:lnL>
                      <a:noFill/>
                    </a:lnL>
                    <a:lnR cap="flat">
                      <a:noFill/>
                    </a:lnR>
                    <a:lnT>
                      <a:noFill/>
                    </a:lnT>
                    <a:lnB>
                      <a:noFill/>
                    </a:lnB>
                    <a:lnTlToBr>
                      <a:noFill/>
                    </a:lnTlToBr>
                    <a:lnBlToTr>
                      <a:noFill/>
                    </a:lnBlToTr>
                    <a:noFill/>
                  </a:tcPr>
                </a:tc>
              </a:tr>
              <a:tr h="306388">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B3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0.056</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0.167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0.194</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0.722</a:t>
                      </a:r>
                    </a:p>
                  </a:txBody>
                  <a:tcPr horzOverflow="overflow">
                    <a:lnL>
                      <a:noFill/>
                    </a:lnL>
                    <a:lnR cap="flat">
                      <a:noFill/>
                    </a:lnR>
                    <a:lnT>
                      <a:noFill/>
                    </a:lnT>
                    <a:lnB>
                      <a:noFill/>
                    </a:lnB>
                    <a:lnTlToBr>
                      <a:noFill/>
                    </a:lnTlToBr>
                    <a:lnBlToTr>
                      <a:noFill/>
                    </a:lnBlToTr>
                    <a:noFill/>
                  </a:tcPr>
                </a:tc>
              </a:tr>
              <a:tr h="303213">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B4</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0.250</a:t>
                      </a: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0.250</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0.667</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1.000</a:t>
                      </a:r>
                    </a:p>
                  </a:txBody>
                  <a:tcPr horzOverflow="overflow">
                    <a:lnL>
                      <a:noFill/>
                    </a:lnL>
                    <a:lnR cap="flat">
                      <a:noFill/>
                    </a:lnR>
                    <a:lnT>
                      <a:noFill/>
                    </a:lnT>
                    <a:lnB cap="flat">
                      <a:noFill/>
                    </a:lnB>
                    <a:lnTlToBr>
                      <a:noFill/>
                    </a:lnTlToBr>
                    <a:lnBlToTr>
                      <a:noFill/>
                    </a:lnBlToTr>
                    <a:noFill/>
                  </a:tcPr>
                </a:tc>
              </a:tr>
            </a:tbl>
          </a:graphicData>
        </a:graphic>
      </p:graphicFrame>
      <p:sp>
        <p:nvSpPr>
          <p:cNvPr id="33825" name="Text Box 52"/>
          <p:cNvSpPr txBox="1">
            <a:spLocks noChangeArrowheads="1"/>
          </p:cNvSpPr>
          <p:nvPr/>
        </p:nvSpPr>
        <p:spPr bwMode="auto">
          <a:xfrm>
            <a:off x="2000250" y="1676400"/>
            <a:ext cx="158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Density Table</a:t>
            </a:r>
          </a:p>
        </p:txBody>
      </p:sp>
      <p:graphicFrame>
        <p:nvGraphicFramePr>
          <p:cNvPr id="238645" name="Group 53"/>
          <p:cNvGraphicFramePr>
            <a:graphicFrameLocks noGrp="1"/>
          </p:cNvGraphicFramePr>
          <p:nvPr/>
        </p:nvGraphicFramePr>
        <p:xfrm>
          <a:off x="5638800" y="2133600"/>
          <a:ext cx="2590800" cy="1524000"/>
        </p:xfrm>
        <a:graphic>
          <a:graphicData uri="http://schemas.openxmlformats.org/drawingml/2006/table">
            <a:tbl>
              <a:tblPr/>
              <a:tblGrid>
                <a:gridCol w="520700"/>
                <a:gridCol w="465138"/>
                <a:gridCol w="568325"/>
                <a:gridCol w="515937"/>
                <a:gridCol w="520700"/>
              </a:tblGrid>
              <a:tr h="304800">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endParaRPr kumimoji="0" lang="ko-KR" altLang="en-US" sz="1200" b="0" i="0" u="none" strike="noStrike" cap="none" normalizeH="0" baseline="0" smtClean="0">
                        <a:ln>
                          <a:noFill/>
                        </a:ln>
                        <a:solidFill>
                          <a:srgbClr val="000000"/>
                        </a:solidFill>
                        <a:effectLst/>
                        <a:latin typeface="Arial" pitchFamily="34" charset="0"/>
                        <a:ea typeface="Gulim" pitchFamily="34" charset="-127"/>
                      </a:endParaRP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B1</a:t>
                      </a:r>
                    </a:p>
                  </a:txBody>
                  <a:tcP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B2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B3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B4</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B1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04800">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B2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1</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cap="flat">
                      <a:noFill/>
                    </a:lnR>
                    <a:lnT>
                      <a:noFill/>
                    </a:lnT>
                    <a:lnB>
                      <a:noFill/>
                    </a:lnB>
                    <a:lnTlToBr>
                      <a:noFill/>
                    </a:lnTlToBr>
                    <a:lnBlToTr>
                      <a:noFill/>
                    </a:lnBlToTr>
                    <a:noFill/>
                  </a:tcPr>
                </a:tc>
              </a:tr>
              <a:tr h="304800">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B3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cap="flat">
                      <a:noFill/>
                    </a:lnR>
                    <a:lnT>
                      <a:noFill/>
                    </a:lnT>
                    <a:lnB>
                      <a:noFill/>
                    </a:lnB>
                    <a:lnTlToBr>
                      <a:noFill/>
                    </a:lnTlToBr>
                    <a:lnBlToTr>
                      <a:noFill/>
                    </a:lnBlToTr>
                    <a:noFill/>
                  </a:tcPr>
                </a:tc>
              </a:tr>
              <a:tr h="304800">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B4</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0"/>
                        </a:spcAft>
                        <a:buClrTx/>
                        <a:buSzPct val="100000"/>
                        <a:buFontTx/>
                        <a:buNone/>
                        <a:tabLst/>
                      </a:pPr>
                      <a:r>
                        <a:rPr kumimoji="0" lang="en-US" altLang="ko-KR" sz="1200" b="0"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cap="flat">
                      <a:noFill/>
                    </a:lnR>
                    <a:lnT>
                      <a:noFill/>
                    </a:lnT>
                    <a:lnB cap="flat">
                      <a:noFill/>
                    </a:lnB>
                    <a:lnTlToBr>
                      <a:noFill/>
                    </a:lnTlToBr>
                    <a:lnBlToTr>
                      <a:noFill/>
                    </a:lnBlToTr>
                    <a:noFill/>
                  </a:tcPr>
                </a:tc>
              </a:tr>
            </a:tbl>
          </a:graphicData>
        </a:graphic>
      </p:graphicFrame>
      <p:sp>
        <p:nvSpPr>
          <p:cNvPr id="33854" name="Text Box 101"/>
          <p:cNvSpPr txBox="1">
            <a:spLocks noChangeArrowheads="1"/>
          </p:cNvSpPr>
          <p:nvPr/>
        </p:nvSpPr>
        <p:spPr bwMode="auto">
          <a:xfrm>
            <a:off x="6191250" y="1676400"/>
            <a:ext cx="150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Image matrix</a:t>
            </a:r>
          </a:p>
        </p:txBody>
      </p:sp>
      <p:sp>
        <p:nvSpPr>
          <p:cNvPr id="33855" name="Text Box 102"/>
          <p:cNvSpPr txBox="1">
            <a:spLocks noChangeArrowheads="1"/>
          </p:cNvSpPr>
          <p:nvPr/>
        </p:nvSpPr>
        <p:spPr bwMode="auto">
          <a:xfrm>
            <a:off x="1143000" y="4686300"/>
            <a:ext cx="2979738"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400">
                <a:solidFill>
                  <a:schemeClr val="tx1"/>
                </a:solidFill>
                <a:ea typeface="ＭＳ Ｐゴシック" pitchFamily="34" charset="-128"/>
              </a:rPr>
              <a:t>The total density = 0.452</a:t>
            </a:r>
          </a:p>
          <a:p>
            <a:pPr>
              <a:buFont typeface="Wingdings" pitchFamily="2" charset="2"/>
              <a:buNone/>
            </a:pPr>
            <a:r>
              <a:rPr lang="en-US" altLang="ko-KR" sz="1400">
                <a:solidFill>
                  <a:schemeClr val="tx1"/>
                </a:solidFill>
                <a:ea typeface="ＭＳ Ｐゴシック" pitchFamily="34" charset="-128"/>
              </a:rPr>
              <a:t>&lt; 0.452 </a:t>
            </a:r>
            <a:r>
              <a:rPr lang="en-US" altLang="ko-KR" sz="1400">
                <a:solidFill>
                  <a:schemeClr val="tx1"/>
                </a:solidFill>
                <a:ea typeface="ＭＳ Ｐゴシック" pitchFamily="34" charset="-128"/>
                <a:sym typeface="Wingdings" pitchFamily="2" charset="2"/>
              </a:rPr>
              <a:t> “0”, &gt; 0.452  “1”</a:t>
            </a:r>
          </a:p>
          <a:p>
            <a:pPr>
              <a:buFont typeface="Wingdings" pitchFamily="2" charset="2"/>
              <a:buNone/>
            </a:pPr>
            <a:r>
              <a:rPr lang="en-US" altLang="ko-KR" sz="1400">
                <a:solidFill>
                  <a:schemeClr val="tx1"/>
                </a:solidFill>
                <a:ea typeface="ＭＳ Ｐゴシック" pitchFamily="34" charset="-128"/>
              </a:rPr>
              <a:t>Sharp Gap = 0.528 – 0.375 = 0.153</a:t>
            </a:r>
          </a:p>
        </p:txBody>
      </p:sp>
      <p:sp>
        <p:nvSpPr>
          <p:cNvPr id="33856" name="AutoShape 103"/>
          <p:cNvSpPr>
            <a:spLocks noChangeArrowheads="1"/>
          </p:cNvSpPr>
          <p:nvPr/>
        </p:nvSpPr>
        <p:spPr bwMode="auto">
          <a:xfrm>
            <a:off x="5029200" y="2895600"/>
            <a:ext cx="533400" cy="381000"/>
          </a:xfrm>
          <a:prstGeom prst="rightArrow">
            <a:avLst>
              <a:gd name="adj1" fmla="val 50000"/>
              <a:gd name="adj2" fmla="val 50115"/>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57" name="Group 104"/>
          <p:cNvGrpSpPr>
            <a:grpSpLocks/>
          </p:cNvGrpSpPr>
          <p:nvPr/>
        </p:nvGrpSpPr>
        <p:grpSpPr bwMode="auto">
          <a:xfrm>
            <a:off x="6345238" y="5029200"/>
            <a:ext cx="1631950" cy="1312863"/>
            <a:chOff x="2716" y="2921"/>
            <a:chExt cx="807" cy="1067"/>
          </a:xfrm>
        </p:grpSpPr>
        <p:sp>
          <p:nvSpPr>
            <p:cNvPr id="33866" name="Line 105"/>
            <p:cNvSpPr>
              <a:spLocks noChangeShapeType="1"/>
            </p:cNvSpPr>
            <p:nvPr/>
          </p:nvSpPr>
          <p:spPr bwMode="auto">
            <a:xfrm rot="16200000" flipH="1">
              <a:off x="3120" y="2575"/>
              <a:ext cx="0" cy="73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7" name="Line 106"/>
            <p:cNvSpPr>
              <a:spLocks noChangeShapeType="1"/>
            </p:cNvSpPr>
            <p:nvPr/>
          </p:nvSpPr>
          <p:spPr bwMode="auto">
            <a:xfrm rot="16200000" flipH="1">
              <a:off x="3120" y="3604"/>
              <a:ext cx="0" cy="73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8" name="Line 107"/>
            <p:cNvSpPr>
              <a:spLocks noChangeShapeType="1"/>
            </p:cNvSpPr>
            <p:nvPr/>
          </p:nvSpPr>
          <p:spPr bwMode="auto">
            <a:xfrm rot="16200000" flipH="1">
              <a:off x="2629" y="3066"/>
              <a:ext cx="982" cy="73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9" name="Line 108"/>
            <p:cNvSpPr>
              <a:spLocks noChangeShapeType="1"/>
            </p:cNvSpPr>
            <p:nvPr/>
          </p:nvSpPr>
          <p:spPr bwMode="auto">
            <a:xfrm rot="-5400000">
              <a:off x="2629" y="3113"/>
              <a:ext cx="982" cy="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0" name="Oval 109"/>
            <p:cNvSpPr>
              <a:spLocks noChangeArrowheads="1"/>
            </p:cNvSpPr>
            <p:nvPr/>
          </p:nvSpPr>
          <p:spPr bwMode="auto">
            <a:xfrm rot="16200000" flipH="1">
              <a:off x="3482" y="2949"/>
              <a:ext cx="47" cy="3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1" name="Oval 110"/>
            <p:cNvSpPr>
              <a:spLocks noChangeArrowheads="1"/>
            </p:cNvSpPr>
            <p:nvPr/>
          </p:nvSpPr>
          <p:spPr bwMode="auto">
            <a:xfrm rot="16200000" flipH="1">
              <a:off x="3482" y="3931"/>
              <a:ext cx="47" cy="3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2" name="Oval 111"/>
            <p:cNvSpPr>
              <a:spLocks noChangeArrowheads="1"/>
            </p:cNvSpPr>
            <p:nvPr/>
          </p:nvSpPr>
          <p:spPr bwMode="auto">
            <a:xfrm rot="16200000" flipH="1">
              <a:off x="2711" y="2926"/>
              <a:ext cx="46" cy="3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3" name="Oval 112"/>
            <p:cNvSpPr>
              <a:spLocks noChangeArrowheads="1"/>
            </p:cNvSpPr>
            <p:nvPr/>
          </p:nvSpPr>
          <p:spPr bwMode="auto">
            <a:xfrm rot="16200000" flipH="1">
              <a:off x="2710" y="3947"/>
              <a:ext cx="47" cy="3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4" name="Line 113"/>
            <p:cNvSpPr>
              <a:spLocks noChangeShapeType="1"/>
            </p:cNvSpPr>
            <p:nvPr/>
          </p:nvSpPr>
          <p:spPr bwMode="auto">
            <a:xfrm rot="16200000" flipH="1">
              <a:off x="2250" y="3462"/>
              <a:ext cx="977" cy="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858" name="Text Box 114"/>
          <p:cNvSpPr txBox="1">
            <a:spLocks noChangeArrowheads="1"/>
          </p:cNvSpPr>
          <p:nvPr/>
        </p:nvSpPr>
        <p:spPr bwMode="auto">
          <a:xfrm>
            <a:off x="6275388" y="4433888"/>
            <a:ext cx="1747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Reduced graph</a:t>
            </a:r>
          </a:p>
        </p:txBody>
      </p:sp>
      <p:sp>
        <p:nvSpPr>
          <p:cNvPr id="33859" name="Text Box 115"/>
          <p:cNvSpPr txBox="1">
            <a:spLocks noChangeArrowheads="1"/>
          </p:cNvSpPr>
          <p:nvPr/>
        </p:nvSpPr>
        <p:spPr bwMode="auto">
          <a:xfrm>
            <a:off x="6172200" y="4724400"/>
            <a:ext cx="401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400">
                <a:solidFill>
                  <a:schemeClr val="tx1"/>
                </a:solidFill>
                <a:ea typeface="ＭＳ Ｐゴシック" pitchFamily="34" charset="-128"/>
              </a:rPr>
              <a:t>B3</a:t>
            </a:r>
          </a:p>
        </p:txBody>
      </p:sp>
      <p:sp>
        <p:nvSpPr>
          <p:cNvPr id="33860" name="Text Box 116"/>
          <p:cNvSpPr txBox="1">
            <a:spLocks noChangeArrowheads="1"/>
          </p:cNvSpPr>
          <p:nvPr/>
        </p:nvSpPr>
        <p:spPr bwMode="auto">
          <a:xfrm>
            <a:off x="7848600" y="4724400"/>
            <a:ext cx="401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400">
                <a:solidFill>
                  <a:schemeClr val="tx1"/>
                </a:solidFill>
                <a:ea typeface="ＭＳ Ｐゴシック" pitchFamily="34" charset="-128"/>
              </a:rPr>
              <a:t>B4</a:t>
            </a:r>
          </a:p>
        </p:txBody>
      </p:sp>
      <p:sp>
        <p:nvSpPr>
          <p:cNvPr id="33861" name="Text Box 117"/>
          <p:cNvSpPr txBox="1">
            <a:spLocks noChangeArrowheads="1"/>
          </p:cNvSpPr>
          <p:nvPr/>
        </p:nvSpPr>
        <p:spPr bwMode="auto">
          <a:xfrm>
            <a:off x="7848600" y="6324600"/>
            <a:ext cx="401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400">
                <a:solidFill>
                  <a:schemeClr val="tx1"/>
                </a:solidFill>
                <a:ea typeface="ＭＳ Ｐゴシック" pitchFamily="34" charset="-128"/>
              </a:rPr>
              <a:t>B2</a:t>
            </a:r>
          </a:p>
        </p:txBody>
      </p:sp>
      <p:sp>
        <p:nvSpPr>
          <p:cNvPr id="33862" name="Text Box 118"/>
          <p:cNvSpPr txBox="1">
            <a:spLocks noChangeArrowheads="1"/>
          </p:cNvSpPr>
          <p:nvPr/>
        </p:nvSpPr>
        <p:spPr bwMode="auto">
          <a:xfrm>
            <a:off x="6192838" y="6324600"/>
            <a:ext cx="401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400">
                <a:solidFill>
                  <a:schemeClr val="tx1"/>
                </a:solidFill>
                <a:ea typeface="ＭＳ Ｐゴシック" pitchFamily="34" charset="-128"/>
              </a:rPr>
              <a:t>B1</a:t>
            </a:r>
          </a:p>
        </p:txBody>
      </p:sp>
      <p:sp>
        <p:nvSpPr>
          <p:cNvPr id="33863" name="Freeform 119"/>
          <p:cNvSpPr>
            <a:spLocks/>
          </p:cNvSpPr>
          <p:nvPr/>
        </p:nvSpPr>
        <p:spPr bwMode="auto">
          <a:xfrm>
            <a:off x="7734300" y="4979988"/>
            <a:ext cx="211138" cy="277812"/>
          </a:xfrm>
          <a:custGeom>
            <a:avLst/>
            <a:gdLst>
              <a:gd name="T0" fmla="*/ 2147483647 w 156"/>
              <a:gd name="T1" fmla="*/ 2147483647 h 212"/>
              <a:gd name="T2" fmla="*/ 0 w 156"/>
              <a:gd name="T3" fmla="*/ 2147483647 h 212"/>
              <a:gd name="T4" fmla="*/ 2147483647 w 156"/>
              <a:gd name="T5" fmla="*/ 2147483647 h 212"/>
              <a:gd name="T6" fmla="*/ 2147483647 w 156"/>
              <a:gd name="T7" fmla="*/ 2147483647 h 2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6" h="212">
                <a:moveTo>
                  <a:pt x="148" y="39"/>
                </a:moveTo>
                <a:cubicBezTo>
                  <a:pt x="87" y="0"/>
                  <a:pt x="33" y="37"/>
                  <a:pt x="0" y="89"/>
                </a:cubicBezTo>
                <a:cubicBezTo>
                  <a:pt x="6" y="156"/>
                  <a:pt x="2" y="191"/>
                  <a:pt x="66" y="212"/>
                </a:cubicBezTo>
                <a:cubicBezTo>
                  <a:pt x="106" y="201"/>
                  <a:pt x="128" y="199"/>
                  <a:pt x="156" y="17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4" name="Freeform 120"/>
          <p:cNvSpPr>
            <a:spLocks/>
          </p:cNvSpPr>
          <p:nvPr/>
        </p:nvSpPr>
        <p:spPr bwMode="auto">
          <a:xfrm>
            <a:off x="7716838" y="6199188"/>
            <a:ext cx="211137" cy="277812"/>
          </a:xfrm>
          <a:custGeom>
            <a:avLst/>
            <a:gdLst>
              <a:gd name="T0" fmla="*/ 2147483647 w 156"/>
              <a:gd name="T1" fmla="*/ 2147483647 h 212"/>
              <a:gd name="T2" fmla="*/ 0 w 156"/>
              <a:gd name="T3" fmla="*/ 2147483647 h 212"/>
              <a:gd name="T4" fmla="*/ 2147483647 w 156"/>
              <a:gd name="T5" fmla="*/ 2147483647 h 212"/>
              <a:gd name="T6" fmla="*/ 2147483647 w 156"/>
              <a:gd name="T7" fmla="*/ 2147483647 h 2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6" h="212">
                <a:moveTo>
                  <a:pt x="148" y="39"/>
                </a:moveTo>
                <a:cubicBezTo>
                  <a:pt x="87" y="0"/>
                  <a:pt x="33" y="37"/>
                  <a:pt x="0" y="89"/>
                </a:cubicBezTo>
                <a:cubicBezTo>
                  <a:pt x="6" y="156"/>
                  <a:pt x="2" y="191"/>
                  <a:pt x="66" y="212"/>
                </a:cubicBezTo>
                <a:cubicBezTo>
                  <a:pt x="106" y="201"/>
                  <a:pt x="128" y="199"/>
                  <a:pt x="156" y="17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5" name="AutoShape 121"/>
          <p:cNvSpPr>
            <a:spLocks noChangeArrowheads="1"/>
          </p:cNvSpPr>
          <p:nvPr/>
        </p:nvSpPr>
        <p:spPr bwMode="auto">
          <a:xfrm rot="5400000">
            <a:off x="6858000" y="3886200"/>
            <a:ext cx="533400" cy="381000"/>
          </a:xfrm>
          <a:prstGeom prst="rightArrow">
            <a:avLst>
              <a:gd name="adj1" fmla="val 50000"/>
              <a:gd name="adj2" fmla="val 50115"/>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0"/>
          </p:nvPr>
        </p:nvSpPr>
        <p:spPr/>
        <p:txBody>
          <a:bodyPr/>
          <a:lstStyle/>
          <a:p>
            <a:pPr>
              <a:defRPr/>
            </a:pPr>
            <a:fld id="{F2B9DDED-9D70-46E7-84D8-E1992E242DB9}" type="slidenum">
              <a:rPr lang="en-US" smtClean="0"/>
              <a:pPr>
                <a:defRPr/>
              </a:pPr>
              <a:t>18</a:t>
            </a:fld>
            <a:endParaRPr lang="en-US"/>
          </a:p>
        </p:txBody>
      </p:sp>
    </p:spTree>
    <p:extLst>
      <p:ext uri="{BB962C8B-B14F-4D97-AF65-F5344CB8AC3E}">
        <p14:creationId xmlns:p14="http://schemas.microsoft.com/office/powerpoint/2010/main" val="2537485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415925" y="0"/>
            <a:ext cx="8359775" cy="914400"/>
          </a:xfrm>
        </p:spPr>
        <p:txBody>
          <a:bodyPr/>
          <a:lstStyle/>
          <a:p>
            <a:r>
              <a:rPr lang="en-US" altLang="ko-KR" dirty="0" smtClean="0">
                <a:ea typeface="Gulim" pitchFamily="34" charset="-127"/>
              </a:rPr>
              <a:t>Advanced</a:t>
            </a:r>
          </a:p>
        </p:txBody>
      </p:sp>
      <p:sp>
        <p:nvSpPr>
          <p:cNvPr id="242691" name="Rectangle 3"/>
          <p:cNvSpPr>
            <a:spLocks noGrp="1" noChangeArrowheads="1"/>
          </p:cNvSpPr>
          <p:nvPr>
            <p:ph type="body" idx="1"/>
          </p:nvPr>
        </p:nvSpPr>
        <p:spPr/>
        <p:txBody>
          <a:bodyPr/>
          <a:lstStyle/>
          <a:p>
            <a:pPr marL="0" indent="0">
              <a:lnSpc>
                <a:spcPct val="80000"/>
              </a:lnSpc>
              <a:buFontTx/>
              <a:buNone/>
              <a:defRPr/>
            </a:pPr>
            <a:endParaRPr lang="en-US" altLang="ko-KR" sz="1800" dirty="0" smtClean="0">
              <a:ea typeface="Gulim" pitchFamily="34" charset="-127"/>
            </a:endParaRPr>
          </a:p>
          <a:p>
            <a:pPr>
              <a:lnSpc>
                <a:spcPct val="80000"/>
              </a:lnSpc>
              <a:defRPr/>
            </a:pPr>
            <a:r>
              <a:rPr lang="en-US" altLang="ko-KR" dirty="0" err="1" smtClean="0">
                <a:ea typeface="Gulim" pitchFamily="34" charset="-127"/>
              </a:rPr>
              <a:t>Automorphic</a:t>
            </a:r>
            <a:r>
              <a:rPr lang="en-US" altLang="ko-KR" dirty="0" smtClean="0">
                <a:ea typeface="Gulim" pitchFamily="34" charset="-127"/>
              </a:rPr>
              <a:t> and Isomorphic Equivalence</a:t>
            </a:r>
          </a:p>
          <a:p>
            <a:pPr>
              <a:lnSpc>
                <a:spcPct val="80000"/>
              </a:lnSpc>
              <a:defRPr/>
            </a:pPr>
            <a:endParaRPr lang="en-US" altLang="ko-KR" dirty="0" smtClean="0">
              <a:ea typeface="Gulim" pitchFamily="34" charset="-127"/>
            </a:endParaRPr>
          </a:p>
          <a:p>
            <a:pPr>
              <a:lnSpc>
                <a:spcPct val="80000"/>
              </a:lnSpc>
              <a:defRPr/>
            </a:pPr>
            <a:r>
              <a:rPr lang="en-US" altLang="ko-KR" dirty="0" smtClean="0">
                <a:ea typeface="Gulim" pitchFamily="34" charset="-127"/>
              </a:rPr>
              <a:t>Regular Equivalence (RE)</a:t>
            </a:r>
          </a:p>
          <a:p>
            <a:pPr>
              <a:lnSpc>
                <a:spcPct val="80000"/>
              </a:lnSpc>
              <a:defRPr/>
            </a:pPr>
            <a:endParaRPr lang="en-US" altLang="ko-KR" dirty="0" smtClean="0">
              <a:ea typeface="Gulim" pitchFamily="34" charset="-127"/>
            </a:endParaRPr>
          </a:p>
          <a:p>
            <a:pPr>
              <a:lnSpc>
                <a:spcPct val="80000"/>
              </a:lnSpc>
              <a:defRPr/>
            </a:pPr>
            <a:r>
              <a:rPr lang="en-US" altLang="ko-KR" dirty="0" smtClean="0">
                <a:ea typeface="Gulim" pitchFamily="34" charset="-127"/>
              </a:rPr>
              <a:t>“Types” of Ties</a:t>
            </a:r>
          </a:p>
          <a:p>
            <a:pPr>
              <a:lnSpc>
                <a:spcPct val="80000"/>
              </a:lnSpc>
              <a:defRPr/>
            </a:pPr>
            <a:endParaRPr lang="en-US" altLang="ko-KR" dirty="0" smtClean="0">
              <a:ea typeface="Gulim" pitchFamily="34" charset="-127"/>
            </a:endParaRPr>
          </a:p>
          <a:p>
            <a:pPr>
              <a:lnSpc>
                <a:spcPct val="80000"/>
              </a:lnSpc>
              <a:defRPr/>
            </a:pPr>
            <a:r>
              <a:rPr lang="en-US" altLang="ko-KR" dirty="0" smtClean="0">
                <a:ea typeface="Gulim" pitchFamily="34" charset="-127"/>
              </a:rPr>
              <a:t>Local Role Equivalence</a:t>
            </a:r>
          </a:p>
          <a:p>
            <a:pPr>
              <a:lnSpc>
                <a:spcPct val="80000"/>
              </a:lnSpc>
              <a:defRPr/>
            </a:pPr>
            <a:endParaRPr lang="en-US" altLang="ko-KR" dirty="0" smtClean="0">
              <a:ea typeface="Gulim" pitchFamily="34" charset="-127"/>
            </a:endParaRPr>
          </a:p>
          <a:p>
            <a:pPr>
              <a:lnSpc>
                <a:spcPct val="80000"/>
              </a:lnSpc>
              <a:defRPr/>
            </a:pPr>
            <a:r>
              <a:rPr lang="en-US" altLang="ko-KR" dirty="0" smtClean="0">
                <a:ea typeface="Gulim" pitchFamily="34" charset="-127"/>
              </a:rPr>
              <a:t>Ego Algebras</a:t>
            </a:r>
          </a:p>
        </p:txBody>
      </p:sp>
      <p:sp>
        <p:nvSpPr>
          <p:cNvPr id="2" name="Slide Number Placeholder 1"/>
          <p:cNvSpPr>
            <a:spLocks noGrp="1"/>
          </p:cNvSpPr>
          <p:nvPr>
            <p:ph type="sldNum" sz="quarter" idx="12"/>
          </p:nvPr>
        </p:nvSpPr>
        <p:spPr/>
        <p:txBody>
          <a:bodyPr/>
          <a:lstStyle/>
          <a:p>
            <a:fld id="{C2FFFFA8-C424-3D40-8C75-649CC0B3824F}" type="slidenum">
              <a:rPr lang="en-US" smtClean="0"/>
              <a:pPr/>
              <a:t>19</a:t>
            </a:fld>
            <a:endParaRPr lang="en-US"/>
          </a:p>
        </p:txBody>
      </p:sp>
    </p:spTree>
    <p:extLst>
      <p:ext uri="{BB962C8B-B14F-4D97-AF65-F5344CB8AC3E}">
        <p14:creationId xmlns:p14="http://schemas.microsoft.com/office/powerpoint/2010/main" val="187199473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381000" y="76200"/>
            <a:ext cx="8359775" cy="914400"/>
          </a:xfrm>
        </p:spPr>
        <p:txBody>
          <a:bodyPr/>
          <a:lstStyle/>
          <a:p>
            <a:r>
              <a:rPr lang="en-US" altLang="ko-KR" dirty="0" smtClean="0">
                <a:ea typeface="Gulim" pitchFamily="34" charset="-127"/>
              </a:rPr>
              <a:t>Outline</a:t>
            </a:r>
          </a:p>
        </p:txBody>
      </p:sp>
      <p:sp>
        <p:nvSpPr>
          <p:cNvPr id="17412" name="Rectangle 3"/>
          <p:cNvSpPr>
            <a:spLocks noGrp="1" noChangeArrowheads="1"/>
          </p:cNvSpPr>
          <p:nvPr>
            <p:ph type="body" idx="1"/>
          </p:nvPr>
        </p:nvSpPr>
        <p:spPr>
          <a:xfrm>
            <a:off x="504568" y="1217140"/>
            <a:ext cx="8359775" cy="4114800"/>
          </a:xfrm>
        </p:spPr>
        <p:txBody>
          <a:bodyPr/>
          <a:lstStyle/>
          <a:p>
            <a:pPr marL="609600" indent="-609600">
              <a:buFontTx/>
              <a:buAutoNum type="arabicPeriod"/>
            </a:pPr>
            <a:r>
              <a:rPr lang="en-US" altLang="ko-KR" dirty="0" smtClean="0">
                <a:ea typeface="Gulim" pitchFamily="34" charset="-127"/>
              </a:rPr>
              <a:t>Background</a:t>
            </a:r>
          </a:p>
          <a:p>
            <a:pPr marL="609600" indent="-609600">
              <a:buFontTx/>
              <a:buAutoNum type="arabicPeriod"/>
            </a:pPr>
            <a:r>
              <a:rPr lang="en-US" altLang="ko-KR" dirty="0" smtClean="0">
                <a:ea typeface="Gulim" pitchFamily="34" charset="-127"/>
              </a:rPr>
              <a:t>Definition of Structural Equivalence</a:t>
            </a:r>
          </a:p>
          <a:p>
            <a:pPr marL="609600" indent="-609600">
              <a:buFontTx/>
              <a:buAutoNum type="arabicPeriod"/>
            </a:pPr>
            <a:r>
              <a:rPr lang="en-US" altLang="ko-KR" dirty="0" smtClean="0">
                <a:ea typeface="Gulim" pitchFamily="34" charset="-127"/>
              </a:rPr>
              <a:t>Positional Analysis</a:t>
            </a:r>
          </a:p>
          <a:p>
            <a:pPr marL="609600" indent="-609600">
              <a:buFontTx/>
              <a:buAutoNum type="arabicPeriod"/>
            </a:pPr>
            <a:r>
              <a:rPr lang="en-US" altLang="ko-KR" dirty="0" smtClean="0">
                <a:ea typeface="Gulim" pitchFamily="34" charset="-127"/>
              </a:rPr>
              <a:t>Measuring Structural Equivalence</a:t>
            </a:r>
          </a:p>
          <a:p>
            <a:pPr marL="990600" lvl="1" indent="-533400">
              <a:buFontTx/>
              <a:buNone/>
            </a:pPr>
            <a:r>
              <a:rPr lang="en-US" altLang="ko-KR" sz="1800" dirty="0" smtClean="0">
                <a:ea typeface="Gulim" pitchFamily="34" charset="-127"/>
              </a:rPr>
              <a:t>  - Euclidean Distance</a:t>
            </a:r>
          </a:p>
          <a:p>
            <a:pPr marL="990600" lvl="1" indent="-533400">
              <a:buFontTx/>
              <a:buNone/>
            </a:pPr>
            <a:r>
              <a:rPr lang="en-US" altLang="ko-KR" sz="1800" dirty="0" smtClean="0">
                <a:ea typeface="Gulim" pitchFamily="34" charset="-127"/>
              </a:rPr>
              <a:t>  - Correlation (Pearson product-moment)</a:t>
            </a:r>
          </a:p>
          <a:p>
            <a:pPr marL="990600" lvl="1" indent="-533400">
              <a:buFontTx/>
              <a:buNone/>
            </a:pPr>
            <a:r>
              <a:rPr lang="en-US" altLang="ko-KR" sz="1800" dirty="0" smtClean="0">
                <a:ea typeface="Gulim" pitchFamily="34" charset="-127"/>
              </a:rPr>
              <a:t>  - Other measures</a:t>
            </a:r>
          </a:p>
          <a:p>
            <a:pPr marL="609600" indent="-609600">
              <a:buFontTx/>
              <a:buAutoNum type="arabicPeriod"/>
            </a:pPr>
            <a:r>
              <a:rPr lang="en-US" altLang="ko-KR" dirty="0" smtClean="0">
                <a:ea typeface="Gulim" pitchFamily="34" charset="-127"/>
              </a:rPr>
              <a:t>Representation of Network Positions</a:t>
            </a:r>
          </a:p>
          <a:p>
            <a:pPr marL="609600" indent="-609600">
              <a:buFontTx/>
              <a:buNone/>
            </a:pPr>
            <a:r>
              <a:rPr lang="en-US" altLang="ko-KR" sz="1800" dirty="0" smtClean="0">
                <a:ea typeface="Gulim" pitchFamily="34" charset="-127"/>
              </a:rPr>
              <a:t>	- Partitioning Actors</a:t>
            </a:r>
          </a:p>
          <a:p>
            <a:pPr marL="609600" indent="-609600">
              <a:buFontTx/>
              <a:buNone/>
            </a:pPr>
            <a:r>
              <a:rPr lang="en-US" altLang="ko-KR" sz="1800" dirty="0" smtClean="0">
                <a:ea typeface="Gulim" pitchFamily="34" charset="-127"/>
              </a:rPr>
              <a:t>	- Spatial Representations of Actor Equivalences</a:t>
            </a:r>
          </a:p>
          <a:p>
            <a:pPr marL="609600" indent="-609600">
              <a:buFontTx/>
              <a:buNone/>
            </a:pPr>
            <a:r>
              <a:rPr lang="en-US" altLang="ko-KR" sz="1800" dirty="0" smtClean="0">
                <a:ea typeface="Gulim" pitchFamily="34" charset="-127"/>
              </a:rPr>
              <a:t>	- Ties between and Within positions</a:t>
            </a:r>
          </a:p>
        </p:txBody>
      </p:sp>
      <p:sp>
        <p:nvSpPr>
          <p:cNvPr id="2" name="Slide Number Placeholder 1"/>
          <p:cNvSpPr>
            <a:spLocks noGrp="1"/>
          </p:cNvSpPr>
          <p:nvPr>
            <p:ph type="sldNum" sz="quarter" idx="12"/>
          </p:nvPr>
        </p:nvSpPr>
        <p:spPr/>
        <p:txBody>
          <a:bodyPr/>
          <a:lstStyle/>
          <a:p>
            <a:fld id="{C2FFFFA8-C424-3D40-8C75-649CC0B3824F}" type="slidenum">
              <a:rPr lang="en-US" smtClean="0"/>
              <a:pPr/>
              <a:t>2</a:t>
            </a:fld>
            <a:endParaRPr lang="en-US"/>
          </a:p>
        </p:txBody>
      </p:sp>
    </p:spTree>
    <p:extLst>
      <p:ext uri="{BB962C8B-B14F-4D97-AF65-F5344CB8AC3E}">
        <p14:creationId xmlns:p14="http://schemas.microsoft.com/office/powerpoint/2010/main" val="66102786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533400" y="76200"/>
            <a:ext cx="8359775" cy="914400"/>
          </a:xfrm>
        </p:spPr>
        <p:txBody>
          <a:bodyPr/>
          <a:lstStyle/>
          <a:p>
            <a:r>
              <a:rPr lang="en-US" altLang="ko-KR" dirty="0" smtClean="0">
                <a:ea typeface="Gulim" pitchFamily="34" charset="-127"/>
              </a:rPr>
              <a:t>Social Roles and Positions</a:t>
            </a:r>
          </a:p>
        </p:txBody>
      </p:sp>
      <p:sp>
        <p:nvSpPr>
          <p:cNvPr id="18436" name="Rectangle 3"/>
          <p:cNvSpPr>
            <a:spLocks noGrp="1" noChangeArrowheads="1"/>
          </p:cNvSpPr>
          <p:nvPr>
            <p:ph type="body" idx="1"/>
          </p:nvPr>
        </p:nvSpPr>
        <p:spPr/>
        <p:txBody>
          <a:bodyPr/>
          <a:lstStyle/>
          <a:p>
            <a:r>
              <a:rPr lang="en-US" altLang="ko-KR" smtClean="0">
                <a:ea typeface="Gulim" pitchFamily="34" charset="-127"/>
              </a:rPr>
              <a:t>Position</a:t>
            </a:r>
          </a:p>
          <a:p>
            <a:pPr lvl="1"/>
            <a:r>
              <a:rPr lang="en-US" altLang="ko-KR" smtClean="0">
                <a:ea typeface="Gulim" pitchFamily="34" charset="-127"/>
              </a:rPr>
              <a:t>A </a:t>
            </a:r>
            <a:r>
              <a:rPr lang="en-US" altLang="ko-KR" u="sng" smtClean="0">
                <a:ea typeface="Gulim" pitchFamily="34" charset="-127"/>
              </a:rPr>
              <a:t>collection of individuals</a:t>
            </a:r>
            <a:r>
              <a:rPr lang="en-US" altLang="ko-KR" smtClean="0">
                <a:ea typeface="Gulim" pitchFamily="34" charset="-127"/>
              </a:rPr>
              <a:t> who are </a:t>
            </a:r>
            <a:r>
              <a:rPr lang="en-US" altLang="ko-KR" u="sng" smtClean="0">
                <a:ea typeface="Gulim" pitchFamily="34" charset="-127"/>
              </a:rPr>
              <a:t>similarly</a:t>
            </a:r>
            <a:r>
              <a:rPr lang="en-US" altLang="ko-KR" smtClean="0">
                <a:ea typeface="Gulim" pitchFamily="34" charset="-127"/>
              </a:rPr>
              <a:t> embedded in networks of relations (ex. in social activity, ties, or intersections, with regard to actors in other positions)</a:t>
            </a:r>
          </a:p>
          <a:p>
            <a:pPr lvl="1"/>
            <a:r>
              <a:rPr lang="en-US" altLang="ko-KR" smtClean="0">
                <a:ea typeface="Gulim" pitchFamily="34" charset="-127"/>
              </a:rPr>
              <a:t>This concept is quite different from the concept of cohesive subgroup (Why? based on the </a:t>
            </a:r>
            <a:r>
              <a:rPr lang="en-US" altLang="ko-KR" u="sng" smtClean="0">
                <a:ea typeface="Gulim" pitchFamily="34" charset="-127"/>
              </a:rPr>
              <a:t>similarity of ties</a:t>
            </a:r>
            <a:r>
              <a:rPr lang="en-US" altLang="ko-KR" smtClean="0">
                <a:ea typeface="Gulim" pitchFamily="34" charset="-127"/>
              </a:rPr>
              <a:t> rather than their adjacency, proximity, or reachability.)</a:t>
            </a:r>
          </a:p>
          <a:p>
            <a:endParaRPr lang="en-US" altLang="ko-KR" smtClean="0">
              <a:ea typeface="Gulim" pitchFamily="34" charset="-127"/>
            </a:endParaRPr>
          </a:p>
          <a:p>
            <a:r>
              <a:rPr lang="en-US" altLang="ko-KR" smtClean="0">
                <a:ea typeface="Gulim" pitchFamily="34" charset="-127"/>
              </a:rPr>
              <a:t>Example</a:t>
            </a:r>
          </a:p>
          <a:p>
            <a:pPr lvl="1"/>
            <a:r>
              <a:rPr lang="en-US" altLang="ko-KR" smtClean="0">
                <a:ea typeface="Gulim" pitchFamily="34" charset="-127"/>
              </a:rPr>
              <a:t>Nurses in different hospitals occupy the position of “nurse” though individual nurses may not know each other, work with the same doctors, or see the same patients</a:t>
            </a:r>
          </a:p>
        </p:txBody>
      </p:sp>
      <p:sp>
        <p:nvSpPr>
          <p:cNvPr id="2" name="Slide Number Placeholder 1"/>
          <p:cNvSpPr>
            <a:spLocks noGrp="1"/>
          </p:cNvSpPr>
          <p:nvPr>
            <p:ph type="sldNum" sz="quarter" idx="12"/>
          </p:nvPr>
        </p:nvSpPr>
        <p:spPr/>
        <p:txBody>
          <a:bodyPr/>
          <a:lstStyle/>
          <a:p>
            <a:fld id="{C2FFFFA8-C424-3D40-8C75-649CC0B3824F}" type="slidenum">
              <a:rPr lang="en-US" smtClean="0"/>
              <a:pPr/>
              <a:t>3</a:t>
            </a:fld>
            <a:endParaRPr lang="en-US"/>
          </a:p>
        </p:txBody>
      </p:sp>
    </p:spTree>
    <p:extLst>
      <p:ext uri="{BB962C8B-B14F-4D97-AF65-F5344CB8AC3E}">
        <p14:creationId xmlns:p14="http://schemas.microsoft.com/office/powerpoint/2010/main" val="192951532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533400" y="16476"/>
            <a:ext cx="8359775" cy="914400"/>
          </a:xfrm>
        </p:spPr>
        <p:txBody>
          <a:bodyPr/>
          <a:lstStyle/>
          <a:p>
            <a:r>
              <a:rPr lang="en-US" altLang="ko-KR" dirty="0" smtClean="0">
                <a:ea typeface="Gulim" pitchFamily="34" charset="-127"/>
              </a:rPr>
              <a:t>Social Roles and Positions</a:t>
            </a:r>
          </a:p>
        </p:txBody>
      </p:sp>
      <p:sp>
        <p:nvSpPr>
          <p:cNvPr id="19460" name="Rectangle 3"/>
          <p:cNvSpPr>
            <a:spLocks noGrp="1" noChangeArrowheads="1"/>
          </p:cNvSpPr>
          <p:nvPr>
            <p:ph type="body" idx="1"/>
          </p:nvPr>
        </p:nvSpPr>
        <p:spPr/>
        <p:txBody>
          <a:bodyPr/>
          <a:lstStyle/>
          <a:p>
            <a:r>
              <a:rPr lang="en-US" altLang="ko-KR" smtClean="0">
                <a:ea typeface="Gulim" pitchFamily="34" charset="-127"/>
              </a:rPr>
              <a:t>Role</a:t>
            </a:r>
          </a:p>
          <a:p>
            <a:pPr lvl="1"/>
            <a:r>
              <a:rPr lang="en-US" altLang="ko-KR" smtClean="0">
                <a:ea typeface="Gulim" pitchFamily="34" charset="-127"/>
              </a:rPr>
              <a:t>The </a:t>
            </a:r>
            <a:r>
              <a:rPr lang="en-US" altLang="ko-KR" u="sng" smtClean="0">
                <a:ea typeface="Gulim" pitchFamily="34" charset="-127"/>
              </a:rPr>
              <a:t>patterns</a:t>
            </a:r>
            <a:r>
              <a:rPr lang="en-US" altLang="ko-KR" smtClean="0">
                <a:ea typeface="Gulim" pitchFamily="34" charset="-127"/>
              </a:rPr>
              <a:t> of relations which obtain between actors or between positions</a:t>
            </a:r>
          </a:p>
          <a:p>
            <a:pPr lvl="1"/>
            <a:r>
              <a:rPr lang="en-US" altLang="ko-KR" smtClean="0">
                <a:ea typeface="Gulim" pitchFamily="34" charset="-127"/>
              </a:rPr>
              <a:t>An associations among relations that link social positions</a:t>
            </a:r>
          </a:p>
          <a:p>
            <a:pPr lvl="1"/>
            <a:r>
              <a:rPr lang="en-US" altLang="ko-KR" u="sng" smtClean="0">
                <a:ea typeface="Gulim" pitchFamily="34" charset="-127"/>
              </a:rPr>
              <a:t>Collections of relations</a:t>
            </a:r>
            <a:r>
              <a:rPr lang="en-US" altLang="ko-KR" smtClean="0">
                <a:ea typeface="Gulim" pitchFamily="34" charset="-127"/>
              </a:rPr>
              <a:t> and the </a:t>
            </a:r>
            <a:r>
              <a:rPr lang="en-US" altLang="ko-KR" u="sng" smtClean="0">
                <a:ea typeface="Gulim" pitchFamily="34" charset="-127"/>
              </a:rPr>
              <a:t>associations among relations</a:t>
            </a:r>
          </a:p>
          <a:p>
            <a:endParaRPr lang="en-US" altLang="ko-KR" u="sng" smtClean="0">
              <a:ea typeface="Gulim" pitchFamily="34" charset="-127"/>
            </a:endParaRPr>
          </a:p>
          <a:p>
            <a:r>
              <a:rPr lang="en-US" altLang="ko-KR" smtClean="0">
                <a:ea typeface="Gulim" pitchFamily="34" charset="-127"/>
              </a:rPr>
              <a:t>Example</a:t>
            </a:r>
          </a:p>
          <a:p>
            <a:pPr lvl="1"/>
            <a:r>
              <a:rPr lang="en-US" altLang="ko-KR" smtClean="0">
                <a:ea typeface="Gulim" pitchFamily="34" charset="-127"/>
              </a:rPr>
              <a:t>Kinship roles</a:t>
            </a:r>
          </a:p>
          <a:p>
            <a:pPr lvl="2"/>
            <a:r>
              <a:rPr lang="en-US" altLang="ko-KR" smtClean="0">
                <a:ea typeface="Gulim" pitchFamily="34" charset="-127"/>
              </a:rPr>
              <a:t>Defined in terms of combinations of the relations of marriage and descent</a:t>
            </a:r>
          </a:p>
          <a:p>
            <a:pPr lvl="1"/>
            <a:r>
              <a:rPr lang="en-US" altLang="ko-KR" smtClean="0">
                <a:ea typeface="Gulim" pitchFamily="34" charset="-127"/>
              </a:rPr>
              <a:t>Roles of corporate organization</a:t>
            </a:r>
          </a:p>
          <a:p>
            <a:pPr lvl="2"/>
            <a:r>
              <a:rPr lang="en-US" altLang="ko-KR" smtClean="0">
                <a:ea typeface="Gulim" pitchFamily="34" charset="-127"/>
              </a:rPr>
              <a:t>Defined in terms of levels in a chain of command or authority</a:t>
            </a:r>
          </a:p>
        </p:txBody>
      </p:sp>
      <p:sp>
        <p:nvSpPr>
          <p:cNvPr id="2" name="Slide Number Placeholder 1"/>
          <p:cNvSpPr>
            <a:spLocks noGrp="1"/>
          </p:cNvSpPr>
          <p:nvPr>
            <p:ph type="sldNum" sz="quarter" idx="12"/>
          </p:nvPr>
        </p:nvSpPr>
        <p:spPr/>
        <p:txBody>
          <a:bodyPr/>
          <a:lstStyle/>
          <a:p>
            <a:fld id="{C2FFFFA8-C424-3D40-8C75-649CC0B3824F}" type="slidenum">
              <a:rPr lang="en-US" smtClean="0"/>
              <a:pPr/>
              <a:t>4</a:t>
            </a:fld>
            <a:endParaRPr lang="en-US"/>
          </a:p>
        </p:txBody>
      </p:sp>
    </p:spTree>
    <p:extLst>
      <p:ext uri="{BB962C8B-B14F-4D97-AF65-F5344CB8AC3E}">
        <p14:creationId xmlns:p14="http://schemas.microsoft.com/office/powerpoint/2010/main" val="401649729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304800" y="37070"/>
            <a:ext cx="8359775" cy="914400"/>
          </a:xfrm>
        </p:spPr>
        <p:txBody>
          <a:bodyPr/>
          <a:lstStyle/>
          <a:p>
            <a:r>
              <a:rPr lang="en-US" altLang="ko-KR" dirty="0" smtClean="0">
                <a:ea typeface="Gulim" pitchFamily="34" charset="-127"/>
              </a:rPr>
              <a:t>Overview of Positional and Role Analysis</a:t>
            </a:r>
          </a:p>
        </p:txBody>
      </p:sp>
      <p:sp>
        <p:nvSpPr>
          <p:cNvPr id="20484" name="Rectangle 3"/>
          <p:cNvSpPr>
            <a:spLocks noChangeArrowheads="1"/>
          </p:cNvSpPr>
          <p:nvPr/>
        </p:nvSpPr>
        <p:spPr bwMode="auto">
          <a:xfrm>
            <a:off x="990600" y="1447800"/>
            <a:ext cx="18288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lang="en-US" altLang="ko-KR" sz="1800">
                <a:solidFill>
                  <a:schemeClr val="tx1"/>
                </a:solidFill>
                <a:ea typeface="ＭＳ Ｐゴシック" pitchFamily="34" charset="-128"/>
              </a:rPr>
              <a:t>Multirelational</a:t>
            </a:r>
          </a:p>
          <a:p>
            <a:pPr algn="ctr"/>
            <a:r>
              <a:rPr lang="en-US" altLang="ko-KR" sz="1800">
                <a:solidFill>
                  <a:schemeClr val="tx1"/>
                </a:solidFill>
                <a:ea typeface="ＭＳ Ｐゴシック" pitchFamily="34" charset="-128"/>
              </a:rPr>
              <a:t>Data</a:t>
            </a:r>
          </a:p>
        </p:txBody>
      </p:sp>
      <p:sp>
        <p:nvSpPr>
          <p:cNvPr id="20485" name="Rectangle 4"/>
          <p:cNvSpPr>
            <a:spLocks noChangeArrowheads="1"/>
          </p:cNvSpPr>
          <p:nvPr/>
        </p:nvSpPr>
        <p:spPr bwMode="auto">
          <a:xfrm>
            <a:off x="6324600" y="1447800"/>
            <a:ext cx="18288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lang="en-US" altLang="ko-KR" sz="1800">
                <a:solidFill>
                  <a:schemeClr val="tx1"/>
                </a:solidFill>
                <a:ea typeface="ＭＳ Ｐゴシック" pitchFamily="34" charset="-128"/>
              </a:rPr>
              <a:t>Usual Role</a:t>
            </a:r>
          </a:p>
          <a:p>
            <a:pPr algn="ctr"/>
            <a:r>
              <a:rPr lang="en-US" altLang="ko-KR" sz="1800">
                <a:solidFill>
                  <a:schemeClr val="tx1"/>
                </a:solidFill>
                <a:ea typeface="ＭＳ Ｐゴシック" pitchFamily="34" charset="-128"/>
              </a:rPr>
              <a:t>Analysis</a:t>
            </a:r>
          </a:p>
        </p:txBody>
      </p:sp>
      <p:sp>
        <p:nvSpPr>
          <p:cNvPr id="20486" name="Rectangle 5"/>
          <p:cNvSpPr>
            <a:spLocks noChangeArrowheads="1"/>
          </p:cNvSpPr>
          <p:nvPr/>
        </p:nvSpPr>
        <p:spPr bwMode="auto">
          <a:xfrm>
            <a:off x="990600" y="5105400"/>
            <a:ext cx="18288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lang="en-US" altLang="ko-KR" sz="1800">
                <a:solidFill>
                  <a:schemeClr val="tx1"/>
                </a:solidFill>
                <a:ea typeface="ＭＳ Ｐゴシック" pitchFamily="34" charset="-128"/>
              </a:rPr>
              <a:t>Usual Positional</a:t>
            </a:r>
          </a:p>
          <a:p>
            <a:pPr algn="ctr"/>
            <a:r>
              <a:rPr lang="en-US" altLang="ko-KR" sz="1800">
                <a:solidFill>
                  <a:schemeClr val="tx1"/>
                </a:solidFill>
                <a:ea typeface="ＭＳ Ｐゴシック" pitchFamily="34" charset="-128"/>
              </a:rPr>
              <a:t>Analysis</a:t>
            </a:r>
          </a:p>
        </p:txBody>
      </p:sp>
      <p:sp>
        <p:nvSpPr>
          <p:cNvPr id="20487" name="Rectangle 6"/>
          <p:cNvSpPr>
            <a:spLocks noChangeArrowheads="1"/>
          </p:cNvSpPr>
          <p:nvPr/>
        </p:nvSpPr>
        <p:spPr bwMode="auto">
          <a:xfrm>
            <a:off x="6324600" y="5105400"/>
            <a:ext cx="18288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lang="en-US" altLang="ko-KR" sz="1800">
                <a:solidFill>
                  <a:schemeClr val="tx1"/>
                </a:solidFill>
                <a:ea typeface="ＭＳ Ｐゴシック" pitchFamily="34" charset="-128"/>
              </a:rPr>
              <a:t>Roles and</a:t>
            </a:r>
          </a:p>
          <a:p>
            <a:pPr algn="ctr"/>
            <a:r>
              <a:rPr lang="en-US" altLang="ko-KR" sz="1800">
                <a:solidFill>
                  <a:schemeClr val="tx1"/>
                </a:solidFill>
                <a:ea typeface="ＭＳ Ｐゴシック" pitchFamily="34" charset="-128"/>
              </a:rPr>
              <a:t>Positions</a:t>
            </a:r>
          </a:p>
        </p:txBody>
      </p:sp>
      <p:sp>
        <p:nvSpPr>
          <p:cNvPr id="20488" name="Line 7"/>
          <p:cNvSpPr>
            <a:spLocks noChangeShapeType="1"/>
          </p:cNvSpPr>
          <p:nvPr/>
        </p:nvSpPr>
        <p:spPr bwMode="auto">
          <a:xfrm>
            <a:off x="2819400" y="1828800"/>
            <a:ext cx="3505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89" name="Line 8"/>
          <p:cNvSpPr>
            <a:spLocks noChangeShapeType="1"/>
          </p:cNvSpPr>
          <p:nvPr/>
        </p:nvSpPr>
        <p:spPr bwMode="auto">
          <a:xfrm>
            <a:off x="2819400" y="5486400"/>
            <a:ext cx="3505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90" name="Line 9"/>
          <p:cNvSpPr>
            <a:spLocks noChangeShapeType="1"/>
          </p:cNvSpPr>
          <p:nvPr/>
        </p:nvSpPr>
        <p:spPr bwMode="auto">
          <a:xfrm>
            <a:off x="1905000" y="2133600"/>
            <a:ext cx="0" cy="297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91" name="Line 10"/>
          <p:cNvSpPr>
            <a:spLocks noChangeShapeType="1"/>
          </p:cNvSpPr>
          <p:nvPr/>
        </p:nvSpPr>
        <p:spPr bwMode="auto">
          <a:xfrm>
            <a:off x="7239000" y="2133600"/>
            <a:ext cx="0" cy="297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92" name="Text Box 11"/>
          <p:cNvSpPr txBox="1">
            <a:spLocks noChangeArrowheads="1"/>
          </p:cNvSpPr>
          <p:nvPr/>
        </p:nvSpPr>
        <p:spPr bwMode="auto">
          <a:xfrm>
            <a:off x="3810000" y="1219200"/>
            <a:ext cx="1573213"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600">
                <a:solidFill>
                  <a:schemeClr val="tx1"/>
                </a:solidFill>
                <a:ea typeface="ＭＳ Ｐゴシック" pitchFamily="34" charset="-128"/>
              </a:rPr>
              <a:t>Group relations</a:t>
            </a:r>
          </a:p>
        </p:txBody>
      </p:sp>
      <p:sp>
        <p:nvSpPr>
          <p:cNvPr id="20493" name="Text Box 12"/>
          <p:cNvSpPr txBox="1">
            <a:spLocks noChangeArrowheads="1"/>
          </p:cNvSpPr>
          <p:nvPr/>
        </p:nvSpPr>
        <p:spPr bwMode="auto">
          <a:xfrm>
            <a:off x="3760788" y="5486400"/>
            <a:ext cx="1573212"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600">
                <a:solidFill>
                  <a:schemeClr val="tx1"/>
                </a:solidFill>
                <a:ea typeface="ＭＳ Ｐゴシック" pitchFamily="34" charset="-128"/>
              </a:rPr>
              <a:t>Group relations</a:t>
            </a:r>
          </a:p>
        </p:txBody>
      </p:sp>
      <p:sp>
        <p:nvSpPr>
          <p:cNvPr id="20494" name="Text Box 13"/>
          <p:cNvSpPr txBox="1">
            <a:spLocks noChangeArrowheads="1"/>
          </p:cNvSpPr>
          <p:nvPr/>
        </p:nvSpPr>
        <p:spPr bwMode="auto">
          <a:xfrm>
            <a:off x="546100" y="3352800"/>
            <a:ext cx="13589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600">
                <a:solidFill>
                  <a:schemeClr val="tx1"/>
                </a:solidFill>
                <a:ea typeface="ＭＳ Ｐゴシック" pitchFamily="34" charset="-128"/>
              </a:rPr>
              <a:t>Group actors</a:t>
            </a:r>
          </a:p>
        </p:txBody>
      </p:sp>
      <p:sp>
        <p:nvSpPr>
          <p:cNvPr id="20495" name="Text Box 14"/>
          <p:cNvSpPr txBox="1">
            <a:spLocks noChangeArrowheads="1"/>
          </p:cNvSpPr>
          <p:nvPr/>
        </p:nvSpPr>
        <p:spPr bwMode="auto">
          <a:xfrm>
            <a:off x="7251700" y="3352800"/>
            <a:ext cx="13589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600">
                <a:solidFill>
                  <a:schemeClr val="tx1"/>
                </a:solidFill>
                <a:ea typeface="ＭＳ Ｐゴシック" pitchFamily="34" charset="-128"/>
              </a:rPr>
              <a:t>Group actors</a:t>
            </a:r>
          </a:p>
        </p:txBody>
      </p:sp>
      <p:sp>
        <p:nvSpPr>
          <p:cNvPr id="20496" name="Rectangle 15"/>
          <p:cNvSpPr>
            <a:spLocks noChangeArrowheads="1"/>
          </p:cNvSpPr>
          <p:nvPr/>
        </p:nvSpPr>
        <p:spPr bwMode="auto">
          <a:xfrm>
            <a:off x="1981200" y="3124200"/>
            <a:ext cx="2362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Lst>
        </p:spPr>
        <p:txBody>
          <a:bodyPr wrap="none" anchor="ctr"/>
          <a:lstStyle/>
          <a:p>
            <a:r>
              <a:rPr lang="en-US" altLang="ko-KR" sz="1400" u="sng">
                <a:solidFill>
                  <a:srgbClr val="000080"/>
                </a:solidFill>
                <a:ea typeface="ＭＳ Ｐゴシック" pitchFamily="34" charset="-128"/>
              </a:rPr>
              <a:t>Positional analysis problem</a:t>
            </a:r>
            <a:endParaRPr lang="en-US" altLang="ko-KR" sz="1400">
              <a:solidFill>
                <a:srgbClr val="000080"/>
              </a:solidFill>
              <a:ea typeface="ＭＳ Ｐゴシック" pitchFamily="34" charset="-128"/>
            </a:endParaRPr>
          </a:p>
          <a:p>
            <a:r>
              <a:rPr lang="en-US" altLang="ko-KR" sz="1400">
                <a:solidFill>
                  <a:srgbClr val="000080"/>
                </a:solidFill>
                <a:ea typeface="ＭＳ Ｐゴシック" pitchFamily="34" charset="-128"/>
              </a:rPr>
              <a:t>Locating subsets of actors</a:t>
            </a:r>
          </a:p>
          <a:p>
            <a:r>
              <a:rPr lang="en-US" altLang="ko-KR" sz="1400">
                <a:solidFill>
                  <a:srgbClr val="000080"/>
                </a:solidFill>
                <a:ea typeface="ＭＳ Ｐゴシック" pitchFamily="34" charset="-128"/>
              </a:rPr>
              <a:t>who are similar across the</a:t>
            </a:r>
          </a:p>
          <a:p>
            <a:r>
              <a:rPr lang="en-US" altLang="ko-KR" sz="1400">
                <a:solidFill>
                  <a:srgbClr val="000080"/>
                </a:solidFill>
                <a:ea typeface="ＭＳ Ｐゴシック" pitchFamily="34" charset="-128"/>
              </a:rPr>
              <a:t>collection of relation</a:t>
            </a:r>
          </a:p>
        </p:txBody>
      </p:sp>
      <p:sp>
        <p:nvSpPr>
          <p:cNvPr id="20497" name="Rectangle 16"/>
          <p:cNvSpPr>
            <a:spLocks noChangeArrowheads="1"/>
          </p:cNvSpPr>
          <p:nvPr/>
        </p:nvSpPr>
        <p:spPr bwMode="auto">
          <a:xfrm>
            <a:off x="5334000" y="3200400"/>
            <a:ext cx="18288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Lst>
        </p:spPr>
        <p:txBody>
          <a:bodyPr wrap="none" anchor="ctr"/>
          <a:lstStyle/>
          <a:p>
            <a:r>
              <a:rPr lang="en-US" altLang="ko-KR" sz="1400">
                <a:solidFill>
                  <a:srgbClr val="000080"/>
                </a:solidFill>
                <a:ea typeface="ＭＳ Ｐゴシック" pitchFamily="34" charset="-128"/>
              </a:rPr>
              <a:t>Grouping actors into</a:t>
            </a:r>
          </a:p>
          <a:p>
            <a:r>
              <a:rPr lang="en-US" altLang="ko-KR" sz="1400">
                <a:solidFill>
                  <a:srgbClr val="000080"/>
                </a:solidFill>
                <a:ea typeface="ＭＳ Ｐゴシック" pitchFamily="34" charset="-128"/>
              </a:rPr>
              <a:t>equivalence classes</a:t>
            </a:r>
          </a:p>
        </p:txBody>
      </p:sp>
      <p:sp>
        <p:nvSpPr>
          <p:cNvPr id="20498" name="Rectangle 17"/>
          <p:cNvSpPr>
            <a:spLocks noChangeArrowheads="1"/>
          </p:cNvSpPr>
          <p:nvPr/>
        </p:nvSpPr>
        <p:spPr bwMode="auto">
          <a:xfrm>
            <a:off x="3962400" y="1447800"/>
            <a:ext cx="12954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Lst>
        </p:spPr>
        <p:txBody>
          <a:bodyPr wrap="none" anchor="ctr"/>
          <a:lstStyle/>
          <a:p>
            <a:r>
              <a:rPr lang="en-US" altLang="ko-KR" sz="1400">
                <a:solidFill>
                  <a:schemeClr val="tx1"/>
                </a:solidFill>
                <a:ea typeface="ＭＳ Ｐゴシック" pitchFamily="34" charset="-128"/>
              </a:rPr>
              <a:t>(Global Roles)</a:t>
            </a:r>
          </a:p>
        </p:txBody>
      </p:sp>
      <p:sp>
        <p:nvSpPr>
          <p:cNvPr id="20499" name="Rectangle 18"/>
          <p:cNvSpPr>
            <a:spLocks noChangeArrowheads="1"/>
          </p:cNvSpPr>
          <p:nvPr/>
        </p:nvSpPr>
        <p:spPr bwMode="auto">
          <a:xfrm>
            <a:off x="3581400" y="5715000"/>
            <a:ext cx="19812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Lst>
        </p:spPr>
        <p:txBody>
          <a:bodyPr wrap="none" anchor="ctr"/>
          <a:lstStyle/>
          <a:p>
            <a:r>
              <a:rPr lang="en-US" altLang="ko-KR" sz="1400">
                <a:solidFill>
                  <a:schemeClr val="tx1"/>
                </a:solidFill>
                <a:ea typeface="ＭＳ Ｐゴシック" pitchFamily="34" charset="-128"/>
              </a:rPr>
              <a:t>(Local (Individual) Roles)</a:t>
            </a:r>
          </a:p>
        </p:txBody>
      </p:sp>
      <p:sp>
        <p:nvSpPr>
          <p:cNvPr id="20500" name="Rectangle 19"/>
          <p:cNvSpPr>
            <a:spLocks noChangeArrowheads="1"/>
          </p:cNvSpPr>
          <p:nvPr/>
        </p:nvSpPr>
        <p:spPr bwMode="auto">
          <a:xfrm>
            <a:off x="3352800" y="1905000"/>
            <a:ext cx="2590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Lst>
        </p:spPr>
        <p:txBody>
          <a:bodyPr wrap="none" anchor="ctr"/>
          <a:lstStyle/>
          <a:p>
            <a:r>
              <a:rPr lang="en-US" altLang="ko-KR" sz="1400">
                <a:solidFill>
                  <a:srgbClr val="000080"/>
                </a:solidFill>
                <a:ea typeface="ＭＳ Ｐゴシック" pitchFamily="34" charset="-128"/>
              </a:rPr>
              <a:t>Associations among relations</a:t>
            </a:r>
          </a:p>
          <a:p>
            <a:r>
              <a:rPr lang="en-US" altLang="ko-KR" sz="1400">
                <a:solidFill>
                  <a:srgbClr val="000080"/>
                </a:solidFill>
                <a:ea typeface="ＭＳ Ｐゴシック" pitchFamily="34" charset="-128"/>
              </a:rPr>
              <a:t>for an entire group (ch11)</a:t>
            </a:r>
          </a:p>
        </p:txBody>
      </p:sp>
      <p:sp>
        <p:nvSpPr>
          <p:cNvPr id="20501" name="Rectangle 20"/>
          <p:cNvSpPr>
            <a:spLocks noChangeArrowheads="1"/>
          </p:cNvSpPr>
          <p:nvPr/>
        </p:nvSpPr>
        <p:spPr bwMode="auto">
          <a:xfrm>
            <a:off x="3352800" y="4495800"/>
            <a:ext cx="25908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Lst>
        </p:spPr>
        <p:txBody>
          <a:bodyPr wrap="none" anchor="ctr"/>
          <a:lstStyle/>
          <a:p>
            <a:r>
              <a:rPr lang="en-US" altLang="ko-KR" sz="1400">
                <a:solidFill>
                  <a:srgbClr val="000080"/>
                </a:solidFill>
                <a:ea typeface="ＭＳ Ｐゴシック" pitchFamily="34" charset="-128"/>
              </a:rPr>
              <a:t>Associations among relations</a:t>
            </a:r>
          </a:p>
          <a:p>
            <a:r>
              <a:rPr lang="en-US" altLang="ko-KR" sz="1400">
                <a:solidFill>
                  <a:srgbClr val="000080"/>
                </a:solidFill>
                <a:ea typeface="ＭＳ Ｐゴシック" pitchFamily="34" charset="-128"/>
              </a:rPr>
              <a:t>from the perspectives of </a:t>
            </a:r>
          </a:p>
          <a:p>
            <a:r>
              <a:rPr lang="en-US" altLang="ko-KR" sz="1400">
                <a:solidFill>
                  <a:srgbClr val="000080"/>
                </a:solidFill>
                <a:ea typeface="ＭＳ Ｐゴシック" pitchFamily="34" charset="-128"/>
              </a:rPr>
              <a:t>individual actors or subset of</a:t>
            </a:r>
          </a:p>
          <a:p>
            <a:r>
              <a:rPr lang="en-US" altLang="ko-KR" sz="1400">
                <a:solidFill>
                  <a:srgbClr val="000080"/>
                </a:solidFill>
                <a:ea typeface="ＭＳ Ｐゴシック" pitchFamily="34" charset="-128"/>
              </a:rPr>
              <a:t>Actors (ch12)</a:t>
            </a:r>
          </a:p>
        </p:txBody>
      </p:sp>
      <p:sp>
        <p:nvSpPr>
          <p:cNvPr id="20502" name="Rectangle 21"/>
          <p:cNvSpPr>
            <a:spLocks noChangeArrowheads="1"/>
          </p:cNvSpPr>
          <p:nvPr/>
        </p:nvSpPr>
        <p:spPr bwMode="auto">
          <a:xfrm>
            <a:off x="2743200" y="6019800"/>
            <a:ext cx="4876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Lst>
        </p:spPr>
        <p:txBody>
          <a:bodyPr wrap="none" anchor="ctr"/>
          <a:lstStyle/>
          <a:p>
            <a:r>
              <a:rPr lang="en-US" altLang="ko-KR" sz="1400">
                <a:solidFill>
                  <a:srgbClr val="FF0000"/>
                </a:solidFill>
                <a:ea typeface="ＭＳ Ｐゴシック" pitchFamily="34" charset="-128"/>
              </a:rPr>
              <a:t>The system of relations between the positions</a:t>
            </a:r>
          </a:p>
          <a:p>
            <a:r>
              <a:rPr lang="en-US" altLang="ko-KR" sz="1400">
                <a:solidFill>
                  <a:srgbClr val="FF0000"/>
                </a:solidFill>
                <a:ea typeface="ＭＳ Ｐゴシック" pitchFamily="34" charset="-128"/>
              </a:rPr>
              <a:t>=&gt; Image matrices, density tables, and blockmodels</a:t>
            </a:r>
          </a:p>
        </p:txBody>
      </p:sp>
      <p:sp>
        <p:nvSpPr>
          <p:cNvPr id="2" name="Slide Number Placeholder 1"/>
          <p:cNvSpPr>
            <a:spLocks noGrp="1"/>
          </p:cNvSpPr>
          <p:nvPr>
            <p:ph type="sldNum" sz="quarter" idx="12"/>
          </p:nvPr>
        </p:nvSpPr>
        <p:spPr/>
        <p:txBody>
          <a:bodyPr/>
          <a:lstStyle/>
          <a:p>
            <a:fld id="{C2FFFFA8-C424-3D40-8C75-649CC0B3824F}" type="slidenum">
              <a:rPr lang="en-US" smtClean="0"/>
              <a:pPr/>
              <a:t>5</a:t>
            </a:fld>
            <a:endParaRPr lang="en-US"/>
          </a:p>
        </p:txBody>
      </p:sp>
    </p:spTree>
    <p:extLst>
      <p:ext uri="{BB962C8B-B14F-4D97-AF65-F5344CB8AC3E}">
        <p14:creationId xmlns:p14="http://schemas.microsoft.com/office/powerpoint/2010/main" val="276185713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15925" y="0"/>
            <a:ext cx="8359775" cy="914400"/>
          </a:xfrm>
        </p:spPr>
        <p:txBody>
          <a:bodyPr/>
          <a:lstStyle/>
          <a:p>
            <a:r>
              <a:rPr lang="en-US" altLang="ko-KR" dirty="0" smtClean="0">
                <a:ea typeface="Gulim" pitchFamily="34" charset="-127"/>
              </a:rPr>
              <a:t>Definition of Structural Equivalence</a:t>
            </a:r>
          </a:p>
        </p:txBody>
      </p:sp>
      <p:graphicFrame>
        <p:nvGraphicFramePr>
          <p:cNvPr id="21508" name="Object 3"/>
          <p:cNvGraphicFramePr>
            <a:graphicFrameLocks noChangeAspect="1"/>
          </p:cNvGraphicFramePr>
          <p:nvPr/>
        </p:nvGraphicFramePr>
        <p:xfrm>
          <a:off x="685800" y="4876800"/>
          <a:ext cx="6189663" cy="1295400"/>
        </p:xfrm>
        <a:graphic>
          <a:graphicData uri="http://schemas.openxmlformats.org/presentationml/2006/ole">
            <mc:AlternateContent xmlns:mc="http://schemas.openxmlformats.org/markup-compatibility/2006">
              <mc:Choice xmlns:v="urn:schemas-microsoft-com:vml" Requires="v">
                <p:oleObj spid="_x0000_s6148" name="Equation" r:id="rId4" imgW="3822700" imgH="800100" progId="Equation.DSMT4">
                  <p:embed/>
                </p:oleObj>
              </mc:Choice>
              <mc:Fallback>
                <p:oleObj name="Equation" r:id="rId4" imgW="3822700" imgH="800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876800"/>
                        <a:ext cx="61896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9" name="Rectangle 4"/>
          <p:cNvSpPr>
            <a:spLocks noChangeArrowheads="1"/>
          </p:cNvSpPr>
          <p:nvPr/>
        </p:nvSpPr>
        <p:spPr bwMode="auto">
          <a:xfrm>
            <a:off x="609600" y="1371600"/>
            <a:ext cx="78486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ko-KR">
                <a:solidFill>
                  <a:schemeClr val="tx1"/>
                </a:solidFill>
                <a:ea typeface="ＭＳ Ｐゴシック" pitchFamily="34" charset="-128"/>
              </a:rPr>
              <a:t>Definition of SE:</a:t>
            </a:r>
          </a:p>
          <a:p>
            <a:r>
              <a:rPr lang="en-US" altLang="ko-KR">
                <a:solidFill>
                  <a:schemeClr val="tx1"/>
                </a:solidFill>
                <a:ea typeface="ＭＳ Ｐゴシック" pitchFamily="34" charset="-128"/>
              </a:rPr>
              <a:t>Actor I and j are </a:t>
            </a:r>
            <a:r>
              <a:rPr lang="en-US" altLang="ko-KR" b="1">
                <a:solidFill>
                  <a:schemeClr val="tx1"/>
                </a:solidFill>
                <a:ea typeface="ＭＳ Ｐゴシック" pitchFamily="34" charset="-128"/>
              </a:rPr>
              <a:t>structurally equivalent</a:t>
            </a:r>
            <a:r>
              <a:rPr lang="en-US" altLang="ko-KR">
                <a:solidFill>
                  <a:schemeClr val="tx1"/>
                </a:solidFill>
                <a:ea typeface="ＭＳ Ｐゴシック" pitchFamily="34" charset="-128"/>
              </a:rPr>
              <a:t> if actor I has a tie to k, iff j </a:t>
            </a:r>
          </a:p>
          <a:p>
            <a:r>
              <a:rPr lang="en-US" altLang="ko-KR">
                <a:solidFill>
                  <a:schemeClr val="tx1"/>
                </a:solidFill>
                <a:ea typeface="ＭＳ Ｐゴシック" pitchFamily="34" charset="-128"/>
              </a:rPr>
              <a:t>Also has a tie to k, and i has a tie from k iff j also has a tie from k.</a:t>
            </a:r>
          </a:p>
        </p:txBody>
      </p:sp>
      <p:graphicFrame>
        <p:nvGraphicFramePr>
          <p:cNvPr id="21510" name="Object 5"/>
          <p:cNvGraphicFramePr>
            <a:graphicFrameLocks noChangeAspect="1"/>
          </p:cNvGraphicFramePr>
          <p:nvPr>
            <p:ph idx="1"/>
          </p:nvPr>
        </p:nvGraphicFramePr>
        <p:xfrm>
          <a:off x="685800" y="3124200"/>
          <a:ext cx="6705600" cy="971550"/>
        </p:xfrm>
        <a:graphic>
          <a:graphicData uri="http://schemas.openxmlformats.org/presentationml/2006/ole">
            <mc:AlternateContent xmlns:mc="http://schemas.openxmlformats.org/markup-compatibility/2006">
              <mc:Choice xmlns:v="urn:schemas-microsoft-com:vml" Requires="v">
                <p:oleObj spid="_x0000_s6149" name="Equation" r:id="rId6" imgW="3683000" imgH="533400" progId="Equation.DSMT4">
                  <p:embed/>
                </p:oleObj>
              </mc:Choice>
              <mc:Fallback>
                <p:oleObj name="Equation" r:id="rId6" imgW="3683000" imgH="533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3124200"/>
                        <a:ext cx="67056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Lst>
                    </p:spPr>
                  </p:pic>
                </p:oleObj>
              </mc:Fallback>
            </mc:AlternateContent>
          </a:graphicData>
        </a:graphic>
      </p:graphicFrame>
      <p:sp>
        <p:nvSpPr>
          <p:cNvPr id="21511" name="Text Box 6"/>
          <p:cNvSpPr txBox="1">
            <a:spLocks noChangeArrowheads="1"/>
          </p:cNvSpPr>
          <p:nvPr/>
        </p:nvSpPr>
        <p:spPr bwMode="auto">
          <a:xfrm>
            <a:off x="695325" y="4283075"/>
            <a:ext cx="1257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a:solidFill>
                  <a:schemeClr val="tx1"/>
                </a:solidFill>
                <a:ea typeface="ＭＳ Ｐゴシック" pitchFamily="34" charset="-128"/>
              </a:rPr>
              <a:t>Notations</a:t>
            </a:r>
          </a:p>
        </p:txBody>
      </p:sp>
      <p:sp>
        <p:nvSpPr>
          <p:cNvPr id="2" name="Slide Number Placeholder 1"/>
          <p:cNvSpPr>
            <a:spLocks noGrp="1"/>
          </p:cNvSpPr>
          <p:nvPr>
            <p:ph type="sldNum" sz="quarter" idx="12"/>
          </p:nvPr>
        </p:nvSpPr>
        <p:spPr/>
        <p:txBody>
          <a:bodyPr/>
          <a:lstStyle/>
          <a:p>
            <a:fld id="{C2FFFFA8-C424-3D40-8C75-649CC0B3824F}" type="slidenum">
              <a:rPr lang="en-US" smtClean="0"/>
              <a:pPr/>
              <a:t>6</a:t>
            </a:fld>
            <a:endParaRPr lang="en-US"/>
          </a:p>
        </p:txBody>
      </p:sp>
    </p:spTree>
    <p:extLst>
      <p:ext uri="{BB962C8B-B14F-4D97-AF65-F5344CB8AC3E}">
        <p14:creationId xmlns:p14="http://schemas.microsoft.com/office/powerpoint/2010/main" val="2228157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50850" y="170935"/>
            <a:ext cx="8359775" cy="609600"/>
          </a:xfrm>
        </p:spPr>
        <p:txBody>
          <a:bodyPr/>
          <a:lstStyle/>
          <a:p>
            <a:pPr algn="l"/>
            <a:r>
              <a:rPr lang="en-US" altLang="ko-KR" sz="3200" dirty="0" smtClean="0">
                <a:solidFill>
                  <a:schemeClr val="tx2"/>
                </a:solidFill>
                <a:latin typeface="Arial Rounded MT Bold" pitchFamily="34" charset="0"/>
                <a:ea typeface="Gulim" pitchFamily="34" charset="-127"/>
              </a:rPr>
              <a:t>Structural Equivalence</a:t>
            </a:r>
          </a:p>
        </p:txBody>
      </p:sp>
      <p:graphicFrame>
        <p:nvGraphicFramePr>
          <p:cNvPr id="218115" name="Group 3"/>
          <p:cNvGraphicFramePr>
            <a:graphicFrameLocks noGrp="1"/>
          </p:cNvGraphicFramePr>
          <p:nvPr>
            <p:ph sz="half" idx="2"/>
          </p:nvPr>
        </p:nvGraphicFramePr>
        <p:xfrm>
          <a:off x="1320800" y="2398713"/>
          <a:ext cx="2863850" cy="2819400"/>
        </p:xfrm>
        <a:graphic>
          <a:graphicData uri="http://schemas.openxmlformats.org/drawingml/2006/table">
            <a:tbl>
              <a:tblPr/>
              <a:tblGrid>
                <a:gridCol w="477838"/>
                <a:gridCol w="433387"/>
                <a:gridCol w="520700"/>
                <a:gridCol w="477838"/>
                <a:gridCol w="476250"/>
                <a:gridCol w="477837"/>
              </a:tblGrid>
              <a:tr h="469900">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endParaRPr kumimoji="0" lang="ko-KR" altLang="en-US" sz="1800" b="0" i="0" u="none" strike="noStrike" cap="none" normalizeH="0" baseline="0" dirty="0" smtClean="0">
                        <a:ln>
                          <a:noFill/>
                        </a:ln>
                        <a:solidFill>
                          <a:srgbClr val="000000"/>
                        </a:solidFill>
                        <a:effectLst/>
                        <a:latin typeface="Arial" pitchFamily="34" charset="0"/>
                        <a:ea typeface="Gulim" pitchFamily="34" charset="-127"/>
                      </a:endParaRP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1</a:t>
                      </a:r>
                    </a:p>
                  </a:txBody>
                  <a:tcP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5</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dirty="0" smtClean="0">
                          <a:ln>
                            <a:noFill/>
                          </a:ln>
                          <a:solidFill>
                            <a:srgbClr val="000000"/>
                          </a:solidFill>
                          <a:effectLst/>
                          <a:latin typeface="Arial" pitchFamily="34" charset="0"/>
                          <a:ea typeface="Gulim" pitchFamily="34" charset="-127"/>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69900">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cap="flat">
                      <a:noFill/>
                    </a:lnR>
                    <a:lnT>
                      <a:noFill/>
                    </a:lnT>
                    <a:lnB>
                      <a:noFill/>
                    </a:lnB>
                    <a:lnTlToBr>
                      <a:noFill/>
                    </a:lnTlToBr>
                    <a:lnBlToTr>
                      <a:noFill/>
                    </a:lnBlToTr>
                    <a:noFill/>
                  </a:tcPr>
                </a:tc>
              </a:tr>
              <a:tr h="469900">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cap="flat">
                      <a:noFill/>
                    </a:lnR>
                    <a:lnT>
                      <a:noFill/>
                    </a:lnT>
                    <a:lnB>
                      <a:noFill/>
                    </a:lnB>
                    <a:lnTlToBr>
                      <a:noFill/>
                    </a:lnTlToBr>
                    <a:lnBlToTr>
                      <a:noFill/>
                    </a:lnBlToTr>
                    <a:noFill/>
                  </a:tcPr>
                </a:tc>
              </a:tr>
              <a:tr h="469900">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1</a:t>
                      </a:r>
                    </a:p>
                  </a:txBody>
                  <a:tcPr horzOverflow="overflow">
                    <a:lnL>
                      <a:noFill/>
                    </a:lnL>
                    <a:lnR cap="flat">
                      <a:noFill/>
                    </a:lnR>
                    <a:lnT>
                      <a:noFill/>
                    </a:lnT>
                    <a:lnB>
                      <a:noFill/>
                    </a:lnB>
                    <a:lnTlToBr>
                      <a:noFill/>
                    </a:lnTlToBr>
                    <a:lnBlToTr>
                      <a:noFill/>
                    </a:lnBlToTr>
                    <a:noFill/>
                  </a:tcPr>
                </a:tc>
              </a:tr>
              <a:tr h="469900">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5</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0</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5000"/>
                        </a:lnSpc>
                        <a:spcBef>
                          <a:spcPct val="0"/>
                        </a:spcBef>
                        <a:spcAft>
                          <a:spcPct val="0"/>
                        </a:spcAft>
                        <a:buClrTx/>
                        <a:buSzPct val="100000"/>
                        <a:buFontTx/>
                        <a:buNone/>
                        <a:tabLst/>
                      </a:pPr>
                      <a:r>
                        <a:rPr kumimoji="0" lang="en-US" altLang="ko-KR" sz="1800" b="0" i="0" u="none" strike="noStrike" cap="none" normalizeH="0" baseline="0" smtClean="0">
                          <a:ln>
                            <a:noFill/>
                          </a:ln>
                          <a:solidFill>
                            <a:srgbClr val="000000"/>
                          </a:solidFill>
                          <a:effectLst/>
                          <a:latin typeface="Arial" pitchFamily="34" charset="0"/>
                          <a:ea typeface="Gulim" pitchFamily="34" charset="-127"/>
                        </a:rPr>
                        <a:t>-</a:t>
                      </a:r>
                    </a:p>
                  </a:txBody>
                  <a:tcPr horzOverflow="overflow">
                    <a:lnL>
                      <a:noFill/>
                    </a:lnL>
                    <a:lnR cap="flat">
                      <a:noFill/>
                    </a:lnR>
                    <a:lnT>
                      <a:noFill/>
                    </a:lnT>
                    <a:lnB cap="flat">
                      <a:noFill/>
                    </a:lnB>
                    <a:lnTlToBr>
                      <a:noFill/>
                    </a:lnTlToBr>
                    <a:lnBlToTr>
                      <a:noFill/>
                    </a:lnBlToTr>
                    <a:noFill/>
                  </a:tcPr>
                </a:tc>
              </a:tr>
            </a:tbl>
          </a:graphicData>
        </a:graphic>
      </p:graphicFrame>
      <p:grpSp>
        <p:nvGrpSpPr>
          <p:cNvPr id="22571" name="Group 66"/>
          <p:cNvGrpSpPr>
            <a:grpSpLocks/>
          </p:cNvGrpSpPr>
          <p:nvPr/>
        </p:nvGrpSpPr>
        <p:grpSpPr bwMode="auto">
          <a:xfrm>
            <a:off x="5257800" y="1828800"/>
            <a:ext cx="2444750" cy="2774950"/>
            <a:chOff x="3168" y="1200"/>
            <a:chExt cx="1680" cy="2256"/>
          </a:xfrm>
        </p:grpSpPr>
        <p:grpSp>
          <p:nvGrpSpPr>
            <p:cNvPr id="22579" name="Group 67"/>
            <p:cNvGrpSpPr>
              <a:grpSpLocks/>
            </p:cNvGrpSpPr>
            <p:nvPr/>
          </p:nvGrpSpPr>
          <p:grpSpPr bwMode="auto">
            <a:xfrm>
              <a:off x="3264" y="1296"/>
              <a:ext cx="1541" cy="2139"/>
              <a:chOff x="3116" y="1056"/>
              <a:chExt cx="1450" cy="2268"/>
            </a:xfrm>
          </p:grpSpPr>
          <p:sp>
            <p:nvSpPr>
              <p:cNvPr id="22583" name="Line 68"/>
              <p:cNvSpPr>
                <a:spLocks noChangeShapeType="1"/>
              </p:cNvSpPr>
              <p:nvPr/>
            </p:nvSpPr>
            <p:spPr bwMode="auto">
              <a:xfrm>
                <a:off x="3312" y="1200"/>
                <a:ext cx="0"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4" name="Line 69"/>
              <p:cNvSpPr>
                <a:spLocks noChangeShapeType="1"/>
              </p:cNvSpPr>
              <p:nvPr/>
            </p:nvSpPr>
            <p:spPr bwMode="auto">
              <a:xfrm>
                <a:off x="4368" y="1200"/>
                <a:ext cx="0"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5" name="Line 70"/>
              <p:cNvSpPr>
                <a:spLocks noChangeShapeType="1"/>
              </p:cNvSpPr>
              <p:nvPr/>
            </p:nvSpPr>
            <p:spPr bwMode="auto">
              <a:xfrm>
                <a:off x="3312" y="2256"/>
                <a:ext cx="528"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6" name="Line 71"/>
              <p:cNvSpPr>
                <a:spLocks noChangeShapeType="1"/>
              </p:cNvSpPr>
              <p:nvPr/>
            </p:nvSpPr>
            <p:spPr bwMode="auto">
              <a:xfrm flipH="1">
                <a:off x="3888" y="2256"/>
                <a:ext cx="48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7" name="Line 72"/>
              <p:cNvSpPr>
                <a:spLocks noChangeShapeType="1"/>
              </p:cNvSpPr>
              <p:nvPr/>
            </p:nvSpPr>
            <p:spPr bwMode="auto">
              <a:xfrm>
                <a:off x="3312" y="1200"/>
                <a:ext cx="1008"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8" name="Line 73"/>
              <p:cNvSpPr>
                <a:spLocks noChangeShapeType="1"/>
              </p:cNvSpPr>
              <p:nvPr/>
            </p:nvSpPr>
            <p:spPr bwMode="auto">
              <a:xfrm flipH="1">
                <a:off x="3360" y="1200"/>
                <a:ext cx="1008"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9" name="Oval 74"/>
              <p:cNvSpPr>
                <a:spLocks noChangeArrowheads="1"/>
              </p:cNvSpPr>
              <p:nvPr/>
            </p:nvSpPr>
            <p:spPr bwMode="auto">
              <a:xfrm>
                <a:off x="3312" y="220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90" name="Oval 75"/>
              <p:cNvSpPr>
                <a:spLocks noChangeArrowheads="1"/>
              </p:cNvSpPr>
              <p:nvPr/>
            </p:nvSpPr>
            <p:spPr bwMode="auto">
              <a:xfrm>
                <a:off x="4320" y="220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91" name="Oval 76"/>
              <p:cNvSpPr>
                <a:spLocks noChangeArrowheads="1"/>
              </p:cNvSpPr>
              <p:nvPr/>
            </p:nvSpPr>
            <p:spPr bwMode="auto">
              <a:xfrm>
                <a:off x="3288" y="11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92" name="Oval 77"/>
              <p:cNvSpPr>
                <a:spLocks noChangeArrowheads="1"/>
              </p:cNvSpPr>
              <p:nvPr/>
            </p:nvSpPr>
            <p:spPr bwMode="auto">
              <a:xfrm>
                <a:off x="4336" y="11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93" name="Oval 78"/>
              <p:cNvSpPr>
                <a:spLocks noChangeArrowheads="1"/>
              </p:cNvSpPr>
              <p:nvPr/>
            </p:nvSpPr>
            <p:spPr bwMode="auto">
              <a:xfrm>
                <a:off x="3840" y="297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94" name="Text Box 79"/>
              <p:cNvSpPr txBox="1">
                <a:spLocks noChangeArrowheads="1"/>
              </p:cNvSpPr>
              <p:nvPr/>
            </p:nvSpPr>
            <p:spPr bwMode="auto">
              <a:xfrm>
                <a:off x="3119" y="1066"/>
                <a:ext cx="20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1</a:t>
                </a:r>
              </a:p>
            </p:txBody>
          </p:sp>
          <p:sp>
            <p:nvSpPr>
              <p:cNvPr id="22595" name="Text Box 80"/>
              <p:cNvSpPr txBox="1">
                <a:spLocks noChangeArrowheads="1"/>
              </p:cNvSpPr>
              <p:nvPr/>
            </p:nvSpPr>
            <p:spPr bwMode="auto">
              <a:xfrm>
                <a:off x="4365" y="1056"/>
                <a:ext cx="20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2</a:t>
                </a:r>
              </a:p>
            </p:txBody>
          </p:sp>
          <p:sp>
            <p:nvSpPr>
              <p:cNvPr id="22596" name="Text Box 81"/>
              <p:cNvSpPr txBox="1">
                <a:spLocks noChangeArrowheads="1"/>
              </p:cNvSpPr>
              <p:nvPr/>
            </p:nvSpPr>
            <p:spPr bwMode="auto">
              <a:xfrm>
                <a:off x="3116" y="2120"/>
                <a:ext cx="20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3</a:t>
                </a:r>
              </a:p>
            </p:txBody>
          </p:sp>
          <p:sp>
            <p:nvSpPr>
              <p:cNvPr id="22597" name="Text Box 82"/>
              <p:cNvSpPr txBox="1">
                <a:spLocks noChangeArrowheads="1"/>
              </p:cNvSpPr>
              <p:nvPr/>
            </p:nvSpPr>
            <p:spPr bwMode="auto">
              <a:xfrm>
                <a:off x="4364" y="2120"/>
                <a:ext cx="20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4</a:t>
                </a:r>
              </a:p>
            </p:txBody>
          </p:sp>
          <p:sp>
            <p:nvSpPr>
              <p:cNvPr id="22598" name="Text Box 83"/>
              <p:cNvSpPr txBox="1">
                <a:spLocks noChangeArrowheads="1"/>
              </p:cNvSpPr>
              <p:nvPr/>
            </p:nvSpPr>
            <p:spPr bwMode="auto">
              <a:xfrm>
                <a:off x="3767" y="3008"/>
                <a:ext cx="20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5</a:t>
                </a:r>
              </a:p>
            </p:txBody>
          </p:sp>
        </p:grpSp>
        <p:sp>
          <p:nvSpPr>
            <p:cNvPr id="22580" name="Rectangle 84"/>
            <p:cNvSpPr>
              <a:spLocks noChangeArrowheads="1"/>
            </p:cNvSpPr>
            <p:nvPr/>
          </p:nvSpPr>
          <p:spPr bwMode="auto">
            <a:xfrm>
              <a:off x="3168" y="1200"/>
              <a:ext cx="1680" cy="43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81" name="Rectangle 85"/>
            <p:cNvSpPr>
              <a:spLocks noChangeArrowheads="1"/>
            </p:cNvSpPr>
            <p:nvPr/>
          </p:nvSpPr>
          <p:spPr bwMode="auto">
            <a:xfrm>
              <a:off x="3168" y="2160"/>
              <a:ext cx="1680" cy="43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82" name="Oval 86"/>
            <p:cNvSpPr>
              <a:spLocks noChangeArrowheads="1"/>
            </p:cNvSpPr>
            <p:nvPr/>
          </p:nvSpPr>
          <p:spPr bwMode="auto">
            <a:xfrm>
              <a:off x="3792" y="2928"/>
              <a:ext cx="528" cy="528"/>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72" name="Text Box 87"/>
          <p:cNvSpPr txBox="1">
            <a:spLocks noChangeArrowheads="1"/>
          </p:cNvSpPr>
          <p:nvPr/>
        </p:nvSpPr>
        <p:spPr bwMode="auto">
          <a:xfrm>
            <a:off x="685800" y="1143000"/>
            <a:ext cx="7924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buFontTx/>
              <a:buChar char="•"/>
            </a:pPr>
            <a:r>
              <a:rPr lang="ko-KR" altLang="en-US" sz="2200">
                <a:solidFill>
                  <a:schemeClr val="tx1"/>
                </a:solidFill>
                <a:ea typeface="ＭＳ Ｐゴシック" pitchFamily="34" charset="-128"/>
              </a:rPr>
              <a:t> </a:t>
            </a:r>
            <a:r>
              <a:rPr lang="en-US" altLang="ko-KR" sz="2200">
                <a:solidFill>
                  <a:schemeClr val="tx1"/>
                </a:solidFill>
                <a:ea typeface="ＭＳ Ｐゴシック" pitchFamily="34" charset="-128"/>
              </a:rPr>
              <a:t>Example (Sociomatrix and directed graph)</a:t>
            </a:r>
          </a:p>
        </p:txBody>
      </p:sp>
      <p:sp>
        <p:nvSpPr>
          <p:cNvPr id="22573" name="Text Box 88"/>
          <p:cNvSpPr txBox="1">
            <a:spLocks noChangeArrowheads="1"/>
          </p:cNvSpPr>
          <p:nvPr/>
        </p:nvSpPr>
        <p:spPr bwMode="auto">
          <a:xfrm>
            <a:off x="2022475" y="1728788"/>
            <a:ext cx="1377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Sociomatrix</a:t>
            </a:r>
          </a:p>
        </p:txBody>
      </p:sp>
      <p:sp>
        <p:nvSpPr>
          <p:cNvPr id="22574" name="Text Box 89"/>
          <p:cNvSpPr txBox="1">
            <a:spLocks noChangeArrowheads="1"/>
          </p:cNvSpPr>
          <p:nvPr/>
        </p:nvSpPr>
        <p:spPr bwMode="auto">
          <a:xfrm>
            <a:off x="5708650" y="4648200"/>
            <a:ext cx="1684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sz="1800">
                <a:solidFill>
                  <a:schemeClr val="tx1"/>
                </a:solidFill>
                <a:ea typeface="ＭＳ Ｐゴシック" pitchFamily="34" charset="-128"/>
              </a:rPr>
              <a:t>Directed graph</a:t>
            </a:r>
          </a:p>
        </p:txBody>
      </p:sp>
      <p:sp>
        <p:nvSpPr>
          <p:cNvPr id="22575" name="Text Box 90"/>
          <p:cNvSpPr txBox="1">
            <a:spLocks noChangeArrowheads="1"/>
          </p:cNvSpPr>
          <p:nvPr/>
        </p:nvSpPr>
        <p:spPr bwMode="auto">
          <a:xfrm>
            <a:off x="1066800" y="5394325"/>
            <a:ext cx="46593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altLang="ko-KR">
                <a:solidFill>
                  <a:schemeClr val="tx1"/>
                </a:solidFill>
                <a:ea typeface="ＭＳ Ｐゴシック" pitchFamily="34" charset="-128"/>
              </a:rPr>
              <a:t>3 subsets of structural equivalent actors</a:t>
            </a:r>
          </a:p>
          <a:p>
            <a:r>
              <a:rPr lang="en-US" altLang="ko-KR">
                <a:solidFill>
                  <a:schemeClr val="tx1"/>
                </a:solidFill>
                <a:ea typeface="ＭＳ Ｐゴシック" pitchFamily="34" charset="-128"/>
                <a:sym typeface="Wingdings" pitchFamily="2" charset="2"/>
              </a:rPr>
              <a:t> </a:t>
            </a:r>
            <a:r>
              <a:rPr lang="en-US" altLang="ko-KR" u="sng">
                <a:solidFill>
                  <a:schemeClr val="tx1"/>
                </a:solidFill>
                <a:ea typeface="ＭＳ Ｐゴシック" pitchFamily="34" charset="-128"/>
              </a:rPr>
              <a:t>B1 = {1,2}, B2 = {3,4}, B3 = {5}</a:t>
            </a:r>
          </a:p>
        </p:txBody>
      </p:sp>
      <p:sp>
        <p:nvSpPr>
          <p:cNvPr id="22576" name="Rectangle 91"/>
          <p:cNvSpPr>
            <a:spLocks noChangeArrowheads="1"/>
          </p:cNvSpPr>
          <p:nvPr/>
        </p:nvSpPr>
        <p:spPr bwMode="auto">
          <a:xfrm>
            <a:off x="2711450" y="2930525"/>
            <a:ext cx="914400" cy="762000"/>
          </a:xfrm>
          <a:prstGeom prst="rect">
            <a:avLst/>
          </a:prstGeom>
          <a:noFill/>
          <a:ln w="31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7" name="Text Box 92"/>
          <p:cNvSpPr txBox="1">
            <a:spLocks noChangeArrowheads="1"/>
          </p:cNvSpPr>
          <p:nvPr/>
        </p:nvSpPr>
        <p:spPr bwMode="auto">
          <a:xfrm>
            <a:off x="7772400" y="1881188"/>
            <a:ext cx="13112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sz="1400">
                <a:solidFill>
                  <a:schemeClr val="tx1"/>
                </a:solidFill>
                <a:ea typeface="ＭＳ Ｐゴシック" pitchFamily="34" charset="-128"/>
              </a:rPr>
              <a:t>Both have ties</a:t>
            </a:r>
          </a:p>
          <a:p>
            <a:r>
              <a:rPr lang="en-US" sz="1400">
                <a:solidFill>
                  <a:schemeClr val="tx1"/>
                </a:solidFill>
                <a:ea typeface="ＭＳ Ｐゴシック" pitchFamily="34" charset="-128"/>
              </a:rPr>
              <a:t>to 3 and 4</a:t>
            </a:r>
          </a:p>
        </p:txBody>
      </p:sp>
      <p:sp>
        <p:nvSpPr>
          <p:cNvPr id="22578" name="Text Box 93"/>
          <p:cNvSpPr txBox="1">
            <a:spLocks noChangeArrowheads="1"/>
          </p:cNvSpPr>
          <p:nvPr/>
        </p:nvSpPr>
        <p:spPr bwMode="auto">
          <a:xfrm>
            <a:off x="7772400" y="3024188"/>
            <a:ext cx="13112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r>
              <a:rPr lang="en-US" sz="1400">
                <a:solidFill>
                  <a:schemeClr val="tx1"/>
                </a:solidFill>
                <a:ea typeface="ＭＳ Ｐゴシック" pitchFamily="34" charset="-128"/>
              </a:rPr>
              <a:t>Both have ties</a:t>
            </a:r>
          </a:p>
          <a:p>
            <a:r>
              <a:rPr lang="en-US" sz="1400">
                <a:solidFill>
                  <a:schemeClr val="tx1"/>
                </a:solidFill>
                <a:ea typeface="ＭＳ Ｐゴシック" pitchFamily="34" charset="-128"/>
              </a:rPr>
              <a:t>to 5</a:t>
            </a:r>
          </a:p>
        </p:txBody>
      </p:sp>
      <p:sp>
        <p:nvSpPr>
          <p:cNvPr id="2" name="Slide Number Placeholder 1"/>
          <p:cNvSpPr>
            <a:spLocks noGrp="1"/>
          </p:cNvSpPr>
          <p:nvPr>
            <p:ph type="sldNum" sz="quarter" idx="10"/>
          </p:nvPr>
        </p:nvSpPr>
        <p:spPr/>
        <p:txBody>
          <a:bodyPr/>
          <a:lstStyle/>
          <a:p>
            <a:pPr>
              <a:defRPr/>
            </a:pPr>
            <a:fld id="{8460B7BE-0487-4D03-9589-867F34EC11D4}" type="slidenum">
              <a:rPr lang="en-US" smtClean="0"/>
              <a:pPr>
                <a:defRPr/>
              </a:pPr>
              <a:t>7</a:t>
            </a:fld>
            <a:endParaRPr lang="en-US"/>
          </a:p>
        </p:txBody>
      </p:sp>
    </p:spTree>
    <p:extLst>
      <p:ext uri="{BB962C8B-B14F-4D97-AF65-F5344CB8AC3E}">
        <p14:creationId xmlns:p14="http://schemas.microsoft.com/office/powerpoint/2010/main" val="2692094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15925" y="76200"/>
            <a:ext cx="8359775" cy="914400"/>
          </a:xfrm>
        </p:spPr>
        <p:txBody>
          <a:bodyPr/>
          <a:lstStyle/>
          <a:p>
            <a:r>
              <a:rPr lang="en-US" altLang="ko-KR" dirty="0" smtClean="0">
                <a:ea typeface="Gulim" pitchFamily="34" charset="-127"/>
              </a:rPr>
              <a:t>Structural Equivalence</a:t>
            </a:r>
          </a:p>
        </p:txBody>
      </p:sp>
      <p:sp>
        <p:nvSpPr>
          <p:cNvPr id="23556" name="Rectangle 3"/>
          <p:cNvSpPr>
            <a:spLocks noGrp="1" noChangeArrowheads="1"/>
          </p:cNvSpPr>
          <p:nvPr>
            <p:ph type="body" idx="1"/>
          </p:nvPr>
        </p:nvSpPr>
        <p:spPr/>
        <p:txBody>
          <a:bodyPr/>
          <a:lstStyle/>
          <a:p>
            <a:r>
              <a:rPr lang="en-US" altLang="ko-KR" smtClean="0">
                <a:ea typeface="Gulim" pitchFamily="34" charset="-127"/>
              </a:rPr>
              <a:t>Some issues in Defining Structural Equivalence</a:t>
            </a:r>
          </a:p>
          <a:p>
            <a:pPr lvl="1"/>
            <a:r>
              <a:rPr lang="en-US" altLang="ko-KR" smtClean="0">
                <a:ea typeface="Gulim" pitchFamily="34" charset="-127"/>
              </a:rPr>
              <a:t>First, we must note whether the data set is single or multirelation.</a:t>
            </a:r>
          </a:p>
          <a:p>
            <a:pPr lvl="1"/>
            <a:endParaRPr lang="en-US" altLang="ko-KR" smtClean="0">
              <a:ea typeface="Gulim" pitchFamily="34" charset="-127"/>
            </a:endParaRPr>
          </a:p>
          <a:p>
            <a:pPr lvl="1"/>
            <a:r>
              <a:rPr lang="en-US" altLang="ko-KR" smtClean="0">
                <a:ea typeface="Gulim" pitchFamily="34" charset="-127"/>
              </a:rPr>
              <a:t>Then, we must consider whether it is,</a:t>
            </a:r>
          </a:p>
          <a:p>
            <a:pPr lvl="2"/>
            <a:r>
              <a:rPr lang="en-US" altLang="ko-KR" smtClean="0">
                <a:ea typeface="Gulim" pitchFamily="34" charset="-127"/>
              </a:rPr>
              <a:t>Dichotomous or valued</a:t>
            </a:r>
          </a:p>
          <a:p>
            <a:pPr lvl="2"/>
            <a:r>
              <a:rPr lang="en-US" altLang="ko-KR" smtClean="0">
                <a:ea typeface="Gulim" pitchFamily="34" charset="-127"/>
              </a:rPr>
              <a:t>Directional or nondirectional</a:t>
            </a:r>
          </a:p>
          <a:p>
            <a:pPr lvl="2"/>
            <a:r>
              <a:rPr lang="en-US" altLang="ko-KR" smtClean="0">
                <a:ea typeface="Gulim" pitchFamily="34" charset="-127"/>
              </a:rPr>
              <a:t>A relation on which self-ties are substantively meaningful</a:t>
            </a:r>
          </a:p>
        </p:txBody>
      </p:sp>
      <p:sp>
        <p:nvSpPr>
          <p:cNvPr id="2" name="Slide Number Placeholder 1"/>
          <p:cNvSpPr>
            <a:spLocks noGrp="1"/>
          </p:cNvSpPr>
          <p:nvPr>
            <p:ph type="sldNum" sz="quarter" idx="12"/>
          </p:nvPr>
        </p:nvSpPr>
        <p:spPr/>
        <p:txBody>
          <a:bodyPr/>
          <a:lstStyle/>
          <a:p>
            <a:fld id="{C2FFFFA8-C424-3D40-8C75-649CC0B3824F}" type="slidenum">
              <a:rPr lang="en-US" smtClean="0"/>
              <a:pPr/>
              <a:t>8</a:t>
            </a:fld>
            <a:endParaRPr lang="en-US"/>
          </a:p>
        </p:txBody>
      </p:sp>
    </p:spTree>
    <p:extLst>
      <p:ext uri="{BB962C8B-B14F-4D97-AF65-F5344CB8AC3E}">
        <p14:creationId xmlns:p14="http://schemas.microsoft.com/office/powerpoint/2010/main" val="261116164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81000" y="0"/>
            <a:ext cx="8359775" cy="914400"/>
          </a:xfrm>
        </p:spPr>
        <p:txBody>
          <a:bodyPr/>
          <a:lstStyle/>
          <a:p>
            <a:r>
              <a:rPr lang="en-US" altLang="ko-KR" dirty="0" smtClean="0">
                <a:ea typeface="Gulim" pitchFamily="34" charset="-127"/>
              </a:rPr>
              <a:t>Positional Analysis</a:t>
            </a:r>
          </a:p>
        </p:txBody>
      </p:sp>
      <p:sp>
        <p:nvSpPr>
          <p:cNvPr id="24580" name="Rectangle 3"/>
          <p:cNvSpPr>
            <a:spLocks noGrp="1" noChangeArrowheads="1"/>
          </p:cNvSpPr>
          <p:nvPr>
            <p:ph type="body" idx="1"/>
          </p:nvPr>
        </p:nvSpPr>
        <p:spPr>
          <a:xfrm>
            <a:off x="415925" y="1044146"/>
            <a:ext cx="8359775" cy="4114800"/>
          </a:xfrm>
        </p:spPr>
        <p:txBody>
          <a:bodyPr/>
          <a:lstStyle/>
          <a:p>
            <a:pPr>
              <a:lnSpc>
                <a:spcPct val="95000"/>
              </a:lnSpc>
            </a:pPr>
            <a:r>
              <a:rPr lang="en-US" altLang="ko-KR" dirty="0" smtClean="0">
                <a:ea typeface="Gulim" pitchFamily="34" charset="-127"/>
              </a:rPr>
              <a:t>Simplification of </a:t>
            </a:r>
            <a:r>
              <a:rPr lang="en-US" altLang="ko-KR" dirty="0" err="1" smtClean="0">
                <a:ea typeface="Gulim" pitchFamily="34" charset="-127"/>
              </a:rPr>
              <a:t>Multirelation</a:t>
            </a:r>
            <a:r>
              <a:rPr lang="en-US" altLang="ko-KR" dirty="0" smtClean="0">
                <a:ea typeface="Gulim" pitchFamily="34" charset="-127"/>
              </a:rPr>
              <a:t> Network</a:t>
            </a:r>
          </a:p>
          <a:p>
            <a:pPr>
              <a:lnSpc>
                <a:spcPct val="95000"/>
              </a:lnSpc>
            </a:pPr>
            <a:endParaRPr lang="en-US" altLang="ko-KR" dirty="0" smtClean="0">
              <a:ea typeface="Gulim" pitchFamily="34" charset="-127"/>
            </a:endParaRPr>
          </a:p>
          <a:p>
            <a:pPr lvl="1">
              <a:lnSpc>
                <a:spcPct val="95000"/>
              </a:lnSpc>
            </a:pPr>
            <a:r>
              <a:rPr lang="en-US" altLang="ko-KR" dirty="0" smtClean="0">
                <a:ea typeface="Gulim" pitchFamily="34" charset="-127"/>
              </a:rPr>
              <a:t>One of the major objectives of a positional analysis</a:t>
            </a:r>
          </a:p>
          <a:p>
            <a:pPr lvl="2">
              <a:lnSpc>
                <a:spcPct val="95000"/>
              </a:lnSpc>
            </a:pPr>
            <a:r>
              <a:rPr lang="en-US" altLang="ko-KR" dirty="0" smtClean="0">
                <a:ea typeface="Gulim" pitchFamily="34" charset="-127"/>
              </a:rPr>
              <a:t>Ideal positional analysis</a:t>
            </a:r>
          </a:p>
          <a:p>
            <a:pPr lvl="2">
              <a:lnSpc>
                <a:spcPct val="95000"/>
              </a:lnSpc>
            </a:pPr>
            <a:r>
              <a:rPr lang="en-US" altLang="ko-KR" dirty="0" smtClean="0">
                <a:ea typeface="Gulim" pitchFamily="34" charset="-127"/>
              </a:rPr>
              <a:t>Complete positional analysis</a:t>
            </a:r>
          </a:p>
          <a:p>
            <a:pPr lvl="2">
              <a:lnSpc>
                <a:spcPct val="95000"/>
              </a:lnSpc>
            </a:pPr>
            <a:endParaRPr lang="en-US" altLang="ko-KR" dirty="0" smtClean="0">
              <a:ea typeface="Gulim" pitchFamily="34" charset="-127"/>
            </a:endParaRPr>
          </a:p>
          <a:p>
            <a:pPr lvl="1">
              <a:lnSpc>
                <a:spcPct val="95000"/>
              </a:lnSpc>
            </a:pPr>
            <a:r>
              <a:rPr lang="en-US" altLang="ko-KR" dirty="0" smtClean="0">
                <a:ea typeface="Gulim" pitchFamily="34" charset="-127"/>
              </a:rPr>
              <a:t>Image matrix</a:t>
            </a:r>
          </a:p>
          <a:p>
            <a:pPr lvl="2">
              <a:lnSpc>
                <a:spcPct val="95000"/>
              </a:lnSpc>
            </a:pPr>
            <a:r>
              <a:rPr lang="en-US" altLang="ko-KR" dirty="0" smtClean="0">
                <a:ea typeface="Gulim" pitchFamily="34" charset="-127"/>
              </a:rPr>
              <a:t>Describing the ties between positions</a:t>
            </a:r>
          </a:p>
          <a:p>
            <a:pPr lvl="2">
              <a:lnSpc>
                <a:spcPct val="95000"/>
              </a:lnSpc>
            </a:pPr>
            <a:r>
              <a:rPr lang="en-US" altLang="ko-KR" dirty="0" smtClean="0">
                <a:ea typeface="Gulim" pitchFamily="34" charset="-127"/>
              </a:rPr>
              <a:t>Rows and columns refer to positions rather than individual</a:t>
            </a:r>
          </a:p>
          <a:p>
            <a:pPr lvl="2">
              <a:lnSpc>
                <a:spcPct val="95000"/>
              </a:lnSpc>
            </a:pPr>
            <a:endParaRPr lang="en-US" altLang="ko-KR" dirty="0" smtClean="0">
              <a:ea typeface="Gulim" pitchFamily="34" charset="-127"/>
            </a:endParaRPr>
          </a:p>
          <a:p>
            <a:pPr lvl="1">
              <a:lnSpc>
                <a:spcPct val="95000"/>
              </a:lnSpc>
            </a:pPr>
            <a:r>
              <a:rPr lang="en-US" altLang="ko-KR" dirty="0" smtClean="0">
                <a:ea typeface="Gulim" pitchFamily="34" charset="-127"/>
              </a:rPr>
              <a:t>Reduced graph</a:t>
            </a:r>
          </a:p>
          <a:p>
            <a:pPr lvl="2">
              <a:lnSpc>
                <a:spcPct val="95000"/>
              </a:lnSpc>
            </a:pPr>
            <a:r>
              <a:rPr lang="en-US" altLang="ko-KR" dirty="0" smtClean="0">
                <a:ea typeface="Gulim" pitchFamily="34" charset="-127"/>
              </a:rPr>
              <a:t>Nodes ≡positions, arcs ≡ties between positions</a:t>
            </a:r>
          </a:p>
          <a:p>
            <a:pPr lvl="2">
              <a:lnSpc>
                <a:spcPct val="95000"/>
              </a:lnSpc>
            </a:pPr>
            <a:r>
              <a:rPr lang="en-US" altLang="ko-KR" dirty="0" smtClean="0">
                <a:ea typeface="Gulim" pitchFamily="34" charset="-127"/>
              </a:rPr>
              <a:t>Graph homomorphism</a:t>
            </a:r>
          </a:p>
          <a:p>
            <a:pPr lvl="3">
              <a:lnSpc>
                <a:spcPct val="95000"/>
              </a:lnSpc>
            </a:pPr>
            <a:r>
              <a:rPr lang="en-US" altLang="ko-KR" dirty="0" smtClean="0">
                <a:ea typeface="Gulim" pitchFamily="34" charset="-127"/>
              </a:rPr>
              <a:t>Ex.</a:t>
            </a:r>
          </a:p>
          <a:p>
            <a:pPr lvl="2">
              <a:lnSpc>
                <a:spcPct val="95000"/>
              </a:lnSpc>
              <a:buFontTx/>
              <a:buNone/>
            </a:pPr>
            <a:endParaRPr lang="ko-KR" altLang="en-US" dirty="0" smtClean="0">
              <a:ea typeface="Gulim" pitchFamily="34" charset="-127"/>
            </a:endParaRPr>
          </a:p>
        </p:txBody>
      </p:sp>
      <p:graphicFrame>
        <p:nvGraphicFramePr>
          <p:cNvPr id="24581" name="Object 4"/>
          <p:cNvGraphicFramePr>
            <a:graphicFrameLocks noChangeAspect="1"/>
          </p:cNvGraphicFramePr>
          <p:nvPr>
            <p:extLst>
              <p:ext uri="{D42A27DB-BD31-4B8C-83A1-F6EECF244321}">
                <p14:modId xmlns:p14="http://schemas.microsoft.com/office/powerpoint/2010/main" val="1673375312"/>
              </p:ext>
            </p:extLst>
          </p:nvPr>
        </p:nvGraphicFramePr>
        <p:xfrm>
          <a:off x="2057400" y="5822950"/>
          <a:ext cx="4572000" cy="412750"/>
        </p:xfrm>
        <a:graphic>
          <a:graphicData uri="http://schemas.openxmlformats.org/presentationml/2006/ole">
            <mc:AlternateContent xmlns:mc="http://schemas.openxmlformats.org/markup-compatibility/2006">
              <mc:Choice xmlns:v="urn:schemas-microsoft-com:vml" Requires="v">
                <p:oleObj spid="_x0000_s7171" name="Equation" r:id="rId4" imgW="2527300" imgH="228600" progId="Equation.DSMT4">
                  <p:embed/>
                </p:oleObj>
              </mc:Choice>
              <mc:Fallback>
                <p:oleObj name="Equation" r:id="rId4" imgW="25273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5822950"/>
                        <a:ext cx="45720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2FFFFA8-C424-3D40-8C75-649CC0B3824F}" type="slidenum">
              <a:rPr lang="en-US" smtClean="0"/>
              <a:pPr/>
              <a:t>9</a:t>
            </a:fld>
            <a:endParaRPr lang="en-US"/>
          </a:p>
        </p:txBody>
      </p:sp>
    </p:spTree>
    <p:extLst>
      <p:ext uri="{BB962C8B-B14F-4D97-AF65-F5344CB8AC3E}">
        <p14:creationId xmlns:p14="http://schemas.microsoft.com/office/powerpoint/2010/main" val="324442744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UW_Foster_Template(08)">
  <a:themeElements>
    <a:clrScheme name="UW">
      <a:dk1>
        <a:sysClr val="windowText" lastClr="000000"/>
      </a:dk1>
      <a:lt1>
        <a:sysClr val="window" lastClr="FFFFFF"/>
      </a:lt1>
      <a:dk2>
        <a:srgbClr val="361F6D"/>
      </a:dk2>
      <a:lt2>
        <a:srgbClr val="EEECE1"/>
      </a:lt2>
      <a:accent1>
        <a:srgbClr val="8B6DD5"/>
      </a:accent1>
      <a:accent2>
        <a:srgbClr val="C09F29"/>
      </a:accent2>
      <a:accent3>
        <a:srgbClr val="76923C"/>
      </a:accent3>
      <a:accent4>
        <a:srgbClr val="E1C971"/>
      </a:accent4>
      <a:accent5>
        <a:srgbClr val="C0504D"/>
      </a:accent5>
      <a:accent6>
        <a:srgbClr val="A5A5A5"/>
      </a:accent6>
      <a:hlink>
        <a:srgbClr val="6565FF"/>
      </a:hlink>
      <a:folHlink>
        <a:srgbClr val="E1C97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Foster Image" ma:contentTypeID="0x010102007168C1E504710C418BCBC103E95F2EC9002BFA95CAE2C1FE4F91846C011935C9C0" ma:contentTypeVersion="10" ma:contentTypeDescription="Base image type that can include permission forms and be linked to a parent image for DRM meta data." ma:contentTypeScope="" ma:versionID="9d9c219a85f35f1b0368cb1a9e670a21">
  <xsd:schema xmlns:xsd="http://www.w3.org/2001/XMLSchema" xmlns:p="http://schemas.microsoft.com/office/2006/metadata/properties" xmlns:ns1="http://schemas.microsoft.com/sharepoint/v3" xmlns:ns2="c1357e76-0b28-4e31-8ecb-359ee2fb89b8" xmlns:ns3="http://schemas.microsoft.com/sharepoint/v3/fields" targetNamespace="http://schemas.microsoft.com/office/2006/metadata/properties" ma:root="true" ma:fieldsID="16942638d2c92723e9d52594fe8ce8fd" ns1:_="" ns2:_="" ns3:_="">
    <xsd:import namespace="http://schemas.microsoft.com/sharepoint/v3"/>
    <xsd:import namespace="c1357e76-0b28-4e31-8ecb-359ee2fb89b8"/>
    <xsd:import namespace="http://schemas.microsoft.com/sharepoint/v3/fields"/>
    <xsd:element name="properties">
      <xsd:complexType>
        <xsd:sequence>
          <xsd:element name="documentManagement">
            <xsd:complexType>
              <xsd:all>
                <xsd:element ref="ns2:Foster_x0020_Site_x0020_Scope" minOccurs="0"/>
                <xsd:element ref="ns2:Page_x0020_Location" minOccurs="0"/>
                <xsd:element ref="ns2:Source_x0020_Image" minOccurs="0"/>
                <xsd:element ref="ns2:Foster_x0020_Permission_x0020_Form" minOccurs="0"/>
                <xsd:element ref="ns2:Caption" minOccurs="0"/>
                <xsd:element ref="ns3:ImageCreateDate" minOccurs="0"/>
                <xsd:element ref="ns1:Comments" minOccurs="0"/>
                <xsd:element ref="ns2:This_x0020_needs_x0020_to_x0020_be_x0020_set_x0020_to_x0020_identify_x0020_the_x0020_intended_x0020_use_x0020_of_x0020_this_x0020_image._x0020__x0020_Examples_x0020_would_x0020_be_x0020__x0022_Homepage_x0022__x0020_or_x0020__x0022_Program_x0020_Center_x0022_._x0020__x0020_Please_x0020_contact_x0020_your_x0020_site_x0020_admin_x0020_to_x0020_have_x0020_more_x0020_choices_x0020_made_x0020_available." minOccurs="0"/>
                <xsd:element ref="ns3:ImageWidth" minOccurs="0"/>
                <xsd:element ref="ns3:ImageHeigh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Comments" ma:index="9" nillable="true" ma:displayName="Comments" ma:internalName="Comments">
      <xsd:simpleType>
        <xsd:restriction base="dms:Note"/>
      </xsd:simpleType>
    </xsd:element>
  </xsd:schema>
  <xsd:schema xmlns:xsd="http://www.w3.org/2001/XMLSchema" xmlns:dms="http://schemas.microsoft.com/office/2006/documentManagement/types" targetNamespace="c1357e76-0b28-4e31-8ecb-359ee2fb89b8" elementFormDefault="qualified">
    <xsd:import namespace="http://schemas.microsoft.com/office/2006/documentManagement/types"/>
    <xsd:element name="Foster_x0020_Site_x0020_Scope" ma:index="2" nillable="true" ma:displayName="Foster Site Scope" ma:default="Intranet" ma:description="Choose &quot;Internet&quot; when this content should only show on the public facing sites.  Choose &quot;Intranet&quot; when it should only show on the foster Intranet.  Or choose &quot;Both&quot;" ma:format="Dropdown" ma:internalName="Foster_x0020_Site_x0020_Scope" ma:readOnly="false">
      <xsd:simpleType>
        <xsd:restriction base="dms:Choice">
          <xsd:enumeration value="Intranet"/>
          <xsd:enumeration value="Internet"/>
          <xsd:enumeration value="Both"/>
        </xsd:restriction>
      </xsd:simpleType>
    </xsd:element>
    <xsd:element name="Page_x0020_Location" ma:index="3" nillable="true" ma:displayName="Page Location" ma:default="Brand" ma:description="This needs to be set to identify the intended use of this image.  Examples would be &quot;Homepage&quot; or &quot;Program Center&quot;.  Please contact your site admin to have more choices made available." ma:format="Dropdown" ma:internalName="Page_x0020_Location">
      <xsd:simpleType>
        <xsd:restriction base="dms:Choice">
          <xsd:enumeration value="Brand"/>
          <xsd:enumeration value="Community"/>
          <xsd:enumeration value="Events"/>
          <xsd:enumeration value="Foster"/>
          <xsd:enumeration value="News"/>
          <xsd:enumeration value="Resources"/>
          <xsd:enumeration value="Source Image"/>
        </xsd:restriction>
      </xsd:simpleType>
    </xsd:element>
    <xsd:element name="Source_x0020_Image" ma:index="4" nillable="true" ma:displayName="Source Image" ma:description="If this image is an offspring of another image then please choose it's parent image here.  If you do this, then all of the digital rights information can be maintained at the source vs. each of it's offspring and DO NOT CONTINUE WITH THE REST OF THIS FORM." ma:list="4df537af-dc34-46d0-8cd8-8fecc12535e4" ma:internalName="Source_x0020_Image" ma:showField="Source_x0020_Image_x0020_Referrer" ma:web="c1357e76-0b28-4e31-8ecb-359ee2fb89b8">
      <xsd:simpleType>
        <xsd:restriction base="dms:Lookup"/>
      </xsd:simpleType>
    </xsd:element>
    <xsd:element name="Foster_x0020_Permission_x0020_Form" ma:index="5" nillable="true" ma:displayName="Foster Permission Form" ma:description="Select the form that details digital rights the Foster School has regarding use of this image.  Make sure you upload the document first to the &quot;Site Documents&quot; library." ma:list="ef214259-1bbf-4696-b8f4-9c398e796a81" ma:internalName="Foster_x0020_Permission_x0020_Form" ma:showField="Title" ma:web="c1357e76-0b28-4e31-8ecb-359ee2fb89b8">
      <xsd:simpleType>
        <xsd:restriction base="dms:Lookup"/>
      </xsd:simpleType>
    </xsd:element>
    <xsd:element name="Caption" ma:index="6" nillable="true" ma:displayName="Caption" ma:description="Caption for images." ma:internalName="Caption">
      <xsd:simpleType>
        <xsd:restriction base="dms:Text">
          <xsd:maxLength value="255"/>
        </xsd:restriction>
      </xsd:simpleType>
    </xsd:element>
    <xsd:element name="This_x0020_needs_x0020_to_x0020_be_x0020_set_x0020_to_x0020_identify_x0020_the_x0020_intended_x0020_use_x0020_of_x0020_this_x0020_image._x0020__x0020_Examples_x0020_would_x0020_be_x0020__x0022_Homepage_x0022__x0020_or_x0020__x0022_Program_x0020_Center_x0022_._x0020__x0020_Please_x0020_contact_x0020_your_x0020_site_x0020_admin_x0020_to_x0020_have_x0020_more_x0020_choices_x0020_made_x0020_available." ma:index="11" nillable="true" ma:displayName="Photo Identification" ma:description="Enter the names of individuals in this photo from top left to right." ma:internalName="This_x0020_needs_x0020_to_x0020_be_x0020_set_x0020_to_x0020_identify_x0020_the_x0020_intended_x0020_use_x0020_of_x0020_this_x0020_image_x002e__x0020__x0020_Examples_x0020_would_x0020_be_x0020__x0022_Homepage_x0022__x0020_or_x0020__x0022_Program_x0020_Center_x0022__x002e__x0020__x0020_Please_x0020_contact_x0020_your_x0020_site_x0020_admin_x0020_to_x0020_have_x0020_more_x0020_choices_x0020_made_x0020_available_x002e_">
      <xsd:simpleType>
        <xsd:restriction base="dms:Note"/>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ImageCreateDate" ma:index="8" nillable="true" ma:displayName="Date Picture Taken" ma:format="DateTime" ma:hidden="true" ma:internalName="ImageCreateDate">
      <xsd:simpleType>
        <xsd:restriction base="dms:DateTime"/>
      </xsd:simpleType>
    </xsd:element>
    <xsd:element name="ImageWidth" ma:index="13" nillable="true" ma:displayName="Picture Width" ma:internalName="ImageWidth0" ma:readOnly="true">
      <xsd:simpleType>
        <xsd:restriction base="dms:Unknown"/>
      </xsd:simpleType>
    </xsd:element>
    <xsd:element name="ImageHeight" ma:index="17" nillable="true" ma:displayName="Picture Height" ma:internalName="ImageHeight0"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1" ma:displayName="Title"/>
        <xsd:element ref="dc:subject" minOccurs="0" maxOccurs="1"/>
        <xsd:element ref="dc:description" minOccurs="0" maxOccurs="1"/>
        <xsd:element name="keywords" minOccurs="0" maxOccurs="1" type="xsd:string" ma:index="1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ImageCreateDate xmlns="http://schemas.microsoft.com/sharepoint/v3/fields" xsi:nil="true"/>
    <Foster_x0020_Site_x0020_Scope xmlns="c1357e76-0b28-4e31-8ecb-359ee2fb89b8">Intranet</Foster_x0020_Site_x0020_Scope>
    <Foster_x0020_Permission_x0020_Form xmlns="c1357e76-0b28-4e31-8ecb-359ee2fb89b8" xsi:nil="true"/>
    <This_x0020_needs_x0020_to_x0020_be_x0020_set_x0020_to_x0020_identify_x0020_the_x0020_intended_x0020_use_x0020_of_x0020_this_x0020_image._x0020__x0020_Examples_x0020_would_x0020_be_x0020__x0022_Homepage_x0022__x0020_or_x0020__x0022_Program_x0020_Center_x0022_._x0020__x0020_Please_x0020_contact_x0020_your_x0020_site_x0020_admin_x0020_to_x0020_have_x0020_more_x0020_choices_x0020_made_x0020_available. xmlns="c1357e76-0b28-4e31-8ecb-359ee2fb89b8" xsi:nil="true"/>
    <Page_x0020_Location xmlns="c1357e76-0b28-4e31-8ecb-359ee2fb89b8">Brand</Page_x0020_Location>
    <Caption xmlns="c1357e76-0b28-4e31-8ecb-359ee2fb89b8" xsi:nil="true"/>
    <Source_x0020_Image xmlns="c1357e76-0b28-4e31-8ecb-359ee2fb89b8" xsi:nil="true"/>
    <Comments xmlns="http://schemas.microsoft.com/sharepoint/v3" xsi:nil="true"/>
  </documentManagement>
</p:properties>
</file>

<file path=customXml/itemProps1.xml><?xml version="1.0" encoding="utf-8"?>
<ds:datastoreItem xmlns:ds="http://schemas.openxmlformats.org/officeDocument/2006/customXml" ds:itemID="{F6C7C5DA-51D2-4E98-A49B-2B276FCC4CE1}">
  <ds:schemaRefs>
    <ds:schemaRef ds:uri="http://schemas.microsoft.com/sharepoint/v3/contenttype/forms"/>
  </ds:schemaRefs>
</ds:datastoreItem>
</file>

<file path=customXml/itemProps2.xml><?xml version="1.0" encoding="utf-8"?>
<ds:datastoreItem xmlns:ds="http://schemas.openxmlformats.org/officeDocument/2006/customXml" ds:itemID="{C2EAB234-AF9C-4BB5-A3E6-29DF863A0E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1357e76-0b28-4e31-8ecb-359ee2fb89b8"/>
    <ds:schemaRef ds:uri="http://schemas.microsoft.com/sharepoint/v3/fields"/>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3EDAFC1B-31FF-49F7-BC35-15A9AFE4184F}">
  <ds:schemaRefs>
    <ds:schemaRef ds:uri="c1357e76-0b28-4e31-8ecb-359ee2fb89b8"/>
    <ds:schemaRef ds:uri="http://schemas.microsoft.com/office/2006/documentManagement/types"/>
    <ds:schemaRef ds:uri="http://purl.org/dc/terms/"/>
    <ds:schemaRef ds:uri="http://purl.org/dc/dcmitype/"/>
    <ds:schemaRef ds:uri="http://schemas.microsoft.com/office/2006/metadata/properties"/>
    <ds:schemaRef ds:uri="http://schemas.microsoft.com/sharepoint/v3"/>
    <ds:schemaRef ds:uri="http://www.w3.org/XML/1998/namespace"/>
    <ds:schemaRef ds:uri="http://schemas.microsoft.com/sharepoint/v3/field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UW_Foster_Template(08)</Template>
  <TotalTime>32</TotalTime>
  <Words>1255</Words>
  <Application>Microsoft Office PowerPoint</Application>
  <PresentationFormat>On-screen Show (4:3)</PresentationFormat>
  <Paragraphs>545</Paragraphs>
  <Slides>19</Slides>
  <Notes>17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2" baseType="lpstr">
      <vt:lpstr>UW_Foster_Template(08)</vt:lpstr>
      <vt:lpstr>MathType 5.0 Equation</vt:lpstr>
      <vt:lpstr>MathType 6.0 Equation</vt:lpstr>
      <vt:lpstr>Roles and Positions</vt:lpstr>
      <vt:lpstr>Outline</vt:lpstr>
      <vt:lpstr>Social Roles and Positions</vt:lpstr>
      <vt:lpstr>Social Roles and Positions</vt:lpstr>
      <vt:lpstr>Overview of Positional and Role Analysis</vt:lpstr>
      <vt:lpstr>Definition of Structural Equivalence</vt:lpstr>
      <vt:lpstr>Structural Equivalence</vt:lpstr>
      <vt:lpstr>Structural Equivalence</vt:lpstr>
      <vt:lpstr>Positional Analysis</vt:lpstr>
      <vt:lpstr>Positional Analysis</vt:lpstr>
      <vt:lpstr>Position Analysis</vt:lpstr>
      <vt:lpstr>Position Analysis</vt:lpstr>
      <vt:lpstr>Position Analysis</vt:lpstr>
      <vt:lpstr>Position Analysis</vt:lpstr>
      <vt:lpstr>Position Analysis</vt:lpstr>
      <vt:lpstr>Representation of Network Positions</vt:lpstr>
      <vt:lpstr>Hierarchical Clustering</vt:lpstr>
      <vt:lpstr>Representation of Network Positions</vt:lpstr>
      <vt:lpstr>Advanced</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white Arial Bold Minimum size 32 point</dc:title>
  <dc:creator>marcomst</dc:creator>
  <cp:lastModifiedBy>ytan</cp:lastModifiedBy>
  <cp:revision>11</cp:revision>
  <dcterms:created xsi:type="dcterms:W3CDTF">2010-05-12T23:42:44Z</dcterms:created>
  <dcterms:modified xsi:type="dcterms:W3CDTF">2013-04-05T18:09:41Z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0x010102007168C1E504710C418BCBC103E95F2EC9002BFA95CAE2C1FE4F91846C011935C9C0</vt:lpwstr>
  </property>
</Properties>
</file>