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1" r:id="rId4"/>
    <p:sldId id="263" r:id="rId5"/>
    <p:sldId id="259" r:id="rId6"/>
    <p:sldId id="260" r:id="rId7"/>
    <p:sldId id="257" r:id="rId8"/>
    <p:sldId id="262" r:id="rId9"/>
    <p:sldId id="270" r:id="rId10"/>
    <p:sldId id="269" r:id="rId11"/>
    <p:sldId id="264" r:id="rId12"/>
    <p:sldId id="267" r:id="rId13"/>
    <p:sldId id="272" r:id="rId14"/>
    <p:sldId id="271" r:id="rId15"/>
    <p:sldId id="268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>
        <p:scale>
          <a:sx n="75" d="100"/>
          <a:sy n="75" d="100"/>
        </p:scale>
        <p:origin x="-37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93B03-D6C3-415B-A74C-572BA1B10C9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7F51-13A7-4F11-97B5-0C1B7EA7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Garamond" panose="02020404030301010803" pitchFamily="18" charset="0"/>
              </a:defRPr>
            </a:lvl1pPr>
            <a:lvl2pPr>
              <a:defRPr sz="2400">
                <a:latin typeface="Garamond" panose="02020404030301010803" pitchFamily="18" charset="0"/>
              </a:defRPr>
            </a:lvl2pPr>
            <a:lvl3pPr>
              <a:defRPr sz="2000">
                <a:latin typeface="Garamond" panose="02020404030301010803" pitchFamily="18" charset="0"/>
              </a:defRPr>
            </a:lvl3pPr>
            <a:lvl4pPr>
              <a:defRPr sz="1800">
                <a:latin typeface="Garamond" panose="02020404030301010803" pitchFamily="18" charset="0"/>
              </a:defRPr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0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/>
              <a:t>MicroMegas</a:t>
            </a:r>
            <a:r>
              <a:rPr lang="en-US" sz="4800" dirty="0" smtClean="0"/>
              <a:t> Trigger </a:t>
            </a:r>
            <a:r>
              <a:rPr lang="en-US" sz="4800" dirty="0" smtClean="0"/>
              <a:t>Processor</a:t>
            </a:r>
            <a:br>
              <a:rPr lang="en-US" sz="4800" dirty="0" smtClean="0"/>
            </a:br>
            <a:r>
              <a:rPr lang="en-US" sz="4800" dirty="0" smtClean="0"/>
              <a:t>Implementation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</a:t>
            </a:r>
            <a:r>
              <a:rPr lang="en-US" dirty="0" smtClean="0"/>
              <a:t>Felt</a:t>
            </a:r>
          </a:p>
          <a:p>
            <a:r>
              <a:rPr lang="en-US" dirty="0" smtClean="0"/>
              <a:t>2015 May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C:\Users\felt\Downloads\trigProcGbtL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502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42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Ancillary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Ancillary functions common </a:t>
            </a:r>
            <a:r>
              <a:rPr lang="en-US" dirty="0"/>
              <a:t>to both MM and </a:t>
            </a:r>
            <a:r>
              <a:rPr lang="en-US" dirty="0" smtClean="0"/>
              <a:t>sTGC </a:t>
            </a:r>
            <a:r>
              <a:rPr lang="en-US" dirty="0"/>
              <a:t>can be shared as well-defined packages.</a:t>
            </a:r>
          </a:p>
          <a:p>
            <a:r>
              <a:rPr lang="en-US" dirty="0" smtClean="0"/>
              <a:t>Ancillary functions Include </a:t>
            </a:r>
          </a:p>
          <a:p>
            <a:pPr lvl="1"/>
            <a:r>
              <a:rPr lang="en-US" sz="2600" dirty="0"/>
              <a:t>T</a:t>
            </a:r>
            <a:r>
              <a:rPr lang="en-US" sz="2600" dirty="0" smtClean="0"/>
              <a:t>iming and Trigger control (TTC) 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Level-1 pipeline and </a:t>
            </a:r>
            <a:r>
              <a:rPr lang="en-US" sz="2600" dirty="0" err="1" smtClean="0"/>
              <a:t>derandomizer</a:t>
            </a:r>
            <a:endParaRPr lang="en-US" sz="2600" dirty="0" smtClean="0"/>
          </a:p>
          <a:p>
            <a:pPr lvl="1">
              <a:spcBef>
                <a:spcPts val="0"/>
              </a:spcBef>
            </a:pPr>
            <a:r>
              <a:rPr lang="en-US" sz="2600" dirty="0" smtClean="0"/>
              <a:t>read/write of configuration parameters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monitoring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playback for debugging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Segment output to Sector Logic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Segment output to “other” detector’s trigger processor</a:t>
            </a:r>
          </a:p>
          <a:p>
            <a:r>
              <a:rPr lang="en-US" dirty="0" smtClean="0"/>
              <a:t>Three groups will participate in writing the firmware:</a:t>
            </a:r>
          </a:p>
          <a:p>
            <a:pPr lvl="1"/>
            <a:r>
              <a:rPr lang="en-US" dirty="0" smtClean="0"/>
              <a:t>Harvard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Illinois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Weizmann </a:t>
            </a:r>
          </a:p>
          <a:p>
            <a:pPr lvl="1">
              <a:spcBef>
                <a:spcPts val="0"/>
              </a:spcBef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/ Software</a:t>
            </a:r>
            <a:br>
              <a:rPr lang="en-US" dirty="0" smtClean="0"/>
            </a:br>
            <a:r>
              <a:rPr lang="en-US" dirty="0" smtClean="0"/>
              <a:t>Example Comparisons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 descr="C:\Users\felt\projects\atlas\mmtp\matlabG\roiPercentErr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245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7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Processor with ADDC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C:\Users\felt\Downloads\IMG_20150212_1542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723464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02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Functions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24134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7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Path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84" y="1600200"/>
            <a:ext cx="719563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 Data/Trigger Processor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09" y="1747838"/>
            <a:ext cx="7952568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ADDC GBT Data Packet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Each ADDC will service 2 sets of 32 VMMs and have 2 fiber outputs using the </a:t>
            </a:r>
            <a:r>
              <a:rPr lang="en-US" dirty="0" err="1" smtClean="0"/>
              <a:t>GigaBit</a:t>
            </a:r>
            <a:r>
              <a:rPr lang="en-US" dirty="0" smtClean="0"/>
              <a:t> </a:t>
            </a:r>
            <a:r>
              <a:rPr lang="en-US" dirty="0"/>
              <a:t>Transceiver (GBT) </a:t>
            </a:r>
            <a:r>
              <a:rPr lang="en-US" dirty="0" smtClean="0"/>
              <a:t>architecture.  One fiber per 32 VMMs</a:t>
            </a:r>
          </a:p>
          <a:p>
            <a:r>
              <a:rPr lang="en-US" dirty="0" smtClean="0"/>
              <a:t>The </a:t>
            </a:r>
            <a:r>
              <a:rPr lang="en-US" dirty="0"/>
              <a:t>GBT packet in </a:t>
            </a:r>
            <a:r>
              <a:rPr lang="en-US" dirty="0" err="1"/>
              <a:t>widebus</a:t>
            </a:r>
            <a:r>
              <a:rPr lang="en-US" dirty="0"/>
              <a:t> mode will provide 112 </a:t>
            </a:r>
            <a:r>
              <a:rPr lang="en-US" dirty="0" smtClean="0"/>
              <a:t>data bits </a:t>
            </a:r>
            <a:r>
              <a:rPr lang="en-US" dirty="0"/>
              <a:t>at a rate of 4.8 Gbs and arrives once every bunch </a:t>
            </a:r>
            <a:r>
              <a:rPr lang="en-US" dirty="0" smtClean="0"/>
              <a:t>crossing</a:t>
            </a:r>
          </a:p>
          <a:p>
            <a:pPr lvl="1"/>
            <a:r>
              <a:rPr lang="en-US" dirty="0" smtClean="0"/>
              <a:t>HIT_CNT = 4-bit  number of hits (range 0 - 8; 9 - 15 invalid)</a:t>
            </a:r>
          </a:p>
          <a:p>
            <a:pPr lvl="1"/>
            <a:r>
              <a:rPr lang="en-US" dirty="0" smtClean="0"/>
              <a:t>ART_DATA = 6-bit triggered VMM strip number</a:t>
            </a:r>
          </a:p>
          <a:p>
            <a:pPr lvl="1"/>
            <a:r>
              <a:rPr lang="en-US" dirty="0" smtClean="0"/>
              <a:t>ARTDATA_PARITY = 8-bit parity, one per hit</a:t>
            </a:r>
          </a:p>
          <a:p>
            <a:pPr lvl="1"/>
            <a:r>
              <a:rPr lang="en-US" dirty="0" smtClean="0"/>
              <a:t>HIT_LIST= The triggered state of each of the 32 VMMs will be represented as a single bit in this 32-bit field.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ADDC GBT Data Packet</a:t>
            </a:r>
          </a:p>
        </p:txBody>
      </p:sp>
      <p:pic>
        <p:nvPicPr>
          <p:cNvPr id="5122" name="Picture 2" descr="C:\Users\felt\Desktop\addcGbtForma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" y="2373923"/>
            <a:ext cx="88868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5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3" y="76200"/>
            <a:ext cx="8169648" cy="659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38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320 MHz Internal Clock</a:t>
            </a:r>
          </a:p>
          <a:p>
            <a:r>
              <a:rPr lang="en-US" dirty="0" smtClean="0"/>
              <a:t>1/16</a:t>
            </a:r>
            <a:r>
              <a:rPr lang="en-US" baseline="30000" dirty="0" smtClean="0"/>
              <a:t>th </a:t>
            </a:r>
            <a:r>
              <a:rPr lang="en-US" dirty="0" smtClean="0"/>
              <a:t> </a:t>
            </a:r>
            <a:r>
              <a:rPr lang="en-US" dirty="0"/>
              <a:t>sector slice, containing all elements of algorithm implemented </a:t>
            </a:r>
          </a:p>
          <a:p>
            <a:r>
              <a:rPr lang="en-US" dirty="0" err="1" smtClean="0"/>
              <a:t>Modelsim</a:t>
            </a:r>
            <a:r>
              <a:rPr lang="en-US" dirty="0" smtClean="0"/>
              <a:t> used for simulation</a:t>
            </a:r>
          </a:p>
          <a:p>
            <a:r>
              <a:rPr lang="en-US" dirty="0" smtClean="0"/>
              <a:t>Xilinx </a:t>
            </a:r>
            <a:r>
              <a:rPr lang="en-US" dirty="0" err="1" smtClean="0"/>
              <a:t>Vivado</a:t>
            </a:r>
            <a:r>
              <a:rPr lang="en-US" dirty="0" smtClean="0"/>
              <a:t> 14.4 used for synthesis and PAR</a:t>
            </a:r>
            <a:endParaRPr lang="en-US" dirty="0"/>
          </a:p>
          <a:p>
            <a:r>
              <a:rPr lang="en-US" dirty="0" smtClean="0"/>
              <a:t>No timing errors in algorithm</a:t>
            </a:r>
          </a:p>
          <a:p>
            <a:r>
              <a:rPr lang="en-US" dirty="0" smtClean="0"/>
              <a:t>Extrapolated resource estimate </a:t>
            </a:r>
          </a:p>
          <a:p>
            <a:pPr lvl="1"/>
            <a:r>
              <a:rPr lang="en-US" dirty="0" smtClean="0"/>
              <a:t>70% targeting a ‘485 </a:t>
            </a:r>
          </a:p>
          <a:p>
            <a:pPr lvl="1"/>
            <a:r>
              <a:rPr lang="en-US" dirty="0" smtClean="0"/>
              <a:t>50</a:t>
            </a:r>
            <a:r>
              <a:rPr lang="en-US" dirty="0"/>
              <a:t>% targeting </a:t>
            </a:r>
            <a:r>
              <a:rPr lang="en-US" dirty="0" smtClean="0"/>
              <a:t>a ‘690.   </a:t>
            </a:r>
          </a:p>
          <a:p>
            <a:r>
              <a:rPr lang="en-US" dirty="0"/>
              <a:t>Source code on </a:t>
            </a:r>
            <a:r>
              <a:rPr lang="en-US" dirty="0" smtClean="0"/>
              <a:t>SVN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Platform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7" y="1252930"/>
            <a:ext cx="8790998" cy="476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2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used for all data formatting, communication and analysis</a:t>
            </a:r>
          </a:p>
          <a:p>
            <a:r>
              <a:rPr lang="en-US" dirty="0" smtClean="0"/>
              <a:t>Communication uses TCP/IP on </a:t>
            </a:r>
            <a:r>
              <a:rPr lang="en-US" dirty="0" err="1" smtClean="0"/>
              <a:t>Mircroblaze</a:t>
            </a:r>
            <a:r>
              <a:rPr lang="en-US" dirty="0" smtClean="0"/>
              <a:t> with AXI interface to Programmable Logic</a:t>
            </a:r>
          </a:p>
          <a:p>
            <a:r>
              <a:rPr lang="en-US" dirty="0" smtClean="0"/>
              <a:t>ADDC Emulator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enerates GBT packets from track data files</a:t>
            </a:r>
          </a:p>
          <a:p>
            <a:pPr lvl="1"/>
            <a:r>
              <a:rPr lang="en-US" dirty="0" smtClean="0"/>
              <a:t>Currently lives in Trigger Processor FPGA</a:t>
            </a:r>
          </a:p>
          <a:p>
            <a:r>
              <a:rPr lang="en-US" dirty="0" smtClean="0"/>
              <a:t>GBT Loopback 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dirty="0" smtClean="0"/>
              <a:t>ption to bypass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mplementation uses code from the CERN GBT-FPGA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Algorithm hardware results comparable to computer simulation</a:t>
            </a:r>
          </a:p>
          <a:p>
            <a:pPr lvl="1"/>
            <a:r>
              <a:rPr lang="en-US" dirty="0"/>
              <a:t>Currently working on increasing the bit resolution of some variables, This will likely increase latency by 6 – 9 ns</a:t>
            </a:r>
          </a:p>
          <a:p>
            <a:r>
              <a:rPr lang="en-US" dirty="0"/>
              <a:t>Initial data communication with BNL ADDC </a:t>
            </a:r>
            <a:r>
              <a:rPr lang="en-US" dirty="0" smtClean="0"/>
              <a:t>verified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1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501</Words>
  <Application>Microsoft Office PowerPoint</Application>
  <PresentationFormat>On-screen Show (4:3)</PresentationFormat>
  <Paragraphs>103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MicroMegas Trigger Processor Implementation </vt:lpstr>
      <vt:lpstr>ART Data/Trigger Processor Overview</vt:lpstr>
      <vt:lpstr>ADDC GBT Data Packet</vt:lpstr>
      <vt:lpstr>ADDC GBT Data Packet</vt:lpstr>
      <vt:lpstr>PowerPoint Presentation</vt:lpstr>
      <vt:lpstr>Implementation</vt:lpstr>
      <vt:lpstr>Development Platform</vt:lpstr>
      <vt:lpstr>Development Platform</vt:lpstr>
      <vt:lpstr>Development Platform</vt:lpstr>
      <vt:lpstr>Development Platform</vt:lpstr>
      <vt:lpstr>Ancillary functions</vt:lpstr>
      <vt:lpstr>PowerPoint Presentation</vt:lpstr>
      <vt:lpstr>Backup</vt:lpstr>
      <vt:lpstr>Hardware / Software Example Comparisons</vt:lpstr>
      <vt:lpstr>Trigger Processor with ADDC</vt:lpstr>
      <vt:lpstr>Monitoring Functions</vt:lpstr>
      <vt:lpstr>Data Path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Felt, Nathan</dc:creator>
  <cp:lastModifiedBy>Felt, Nathan</cp:lastModifiedBy>
  <cp:revision>142</cp:revision>
  <dcterms:created xsi:type="dcterms:W3CDTF">2015-05-02T18:57:43Z</dcterms:created>
  <dcterms:modified xsi:type="dcterms:W3CDTF">2015-05-03T17:33:06Z</dcterms:modified>
</cp:coreProperties>
</file>