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3" r:id="rId5"/>
    <p:sldId id="259" r:id="rId6"/>
    <p:sldId id="257" r:id="rId7"/>
    <p:sldId id="262" r:id="rId8"/>
    <p:sldId id="260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>
      <p:cViewPr>
        <p:scale>
          <a:sx n="66" d="100"/>
          <a:sy n="66" d="100"/>
        </p:scale>
        <p:origin x="234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93B03-D6C3-415B-A74C-572BA1B10C92}" type="datetimeFigureOut">
              <a:rPr lang="en-US" smtClean="0"/>
              <a:t>5/2/2015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7F51-13A7-4F11-97B5-0C1B7EA7E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1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Garamond" panose="02020404030301010803" pitchFamily="18" charset="0"/>
              </a:defRPr>
            </a:lvl1pPr>
            <a:lvl2pPr>
              <a:defRPr sz="2400">
                <a:latin typeface="Garamond" panose="02020404030301010803" pitchFamily="18" charset="0"/>
              </a:defRPr>
            </a:lvl2pPr>
            <a:lvl3pPr>
              <a:defRPr sz="2000">
                <a:latin typeface="Garamond" panose="02020404030301010803" pitchFamily="18" charset="0"/>
              </a:defRPr>
            </a:lvl3pPr>
            <a:lvl4pPr>
              <a:defRPr sz="1800">
                <a:latin typeface="Garamond" panose="02020404030301010803" pitchFamily="18" charset="0"/>
              </a:defRPr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0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4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9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D80B-6DF6-4659-AE76-BE852A6B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0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Trigger Processor</a:t>
            </a:r>
            <a:br>
              <a:rPr lang="en-US" sz="4800" dirty="0" smtClean="0"/>
            </a:br>
            <a:r>
              <a:rPr lang="en-US" sz="4800" dirty="0" smtClean="0"/>
              <a:t>Implementation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</a:t>
            </a:r>
            <a:r>
              <a:rPr lang="en-US" dirty="0" smtClean="0"/>
              <a:t>Felt</a:t>
            </a:r>
          </a:p>
          <a:p>
            <a:r>
              <a:rPr lang="en-US" dirty="0" smtClean="0"/>
              <a:t>2015 May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5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24134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7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84" y="1600200"/>
            <a:ext cx="719563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6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09" y="1747838"/>
            <a:ext cx="7952568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ADDC GBT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BCID = 12 bit bunch crossing ID </a:t>
            </a:r>
          </a:p>
          <a:p>
            <a:r>
              <a:rPr lang="en-US" dirty="0" smtClean="0"/>
              <a:t>HIT_CNT = 4-bit  number of hits (range 0 - 8; 9 - 15 invalid)</a:t>
            </a:r>
          </a:p>
          <a:p>
            <a:r>
              <a:rPr lang="en-US" dirty="0" smtClean="0"/>
              <a:t>ART_DATA = 6-bit triggered VMM strip number</a:t>
            </a:r>
          </a:p>
          <a:p>
            <a:r>
              <a:rPr lang="en-US" dirty="0" smtClean="0"/>
              <a:t>ARTDATA_PARITY = 8-bit parity, one per hit</a:t>
            </a:r>
          </a:p>
          <a:p>
            <a:r>
              <a:rPr lang="en-US" dirty="0" smtClean="0"/>
              <a:t>HIT_LIST= 32-bit list of flags corresponding to each of 32 VMMs. 0 - no hit, 1 - hit. A register controls if this is a filtered (i.e. 8 hits max) or an unfiltered copy of the VMM flags registered in a particular BC.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ADDC Hit List format</a:t>
            </a:r>
            <a:endParaRPr lang="en-US" dirty="0"/>
          </a:p>
        </p:txBody>
      </p:sp>
      <p:pic>
        <p:nvPicPr>
          <p:cNvPr id="5122" name="Picture 2" descr="C:\Users\felt\Desktop\addcGbtForma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" y="2373923"/>
            <a:ext cx="88868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512" y="1355725"/>
            <a:ext cx="6826250" cy="550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Trigger Processor</a:t>
            </a:r>
            <a:br>
              <a:rPr lang="en-US" dirty="0" smtClean="0"/>
            </a:br>
            <a:r>
              <a:rPr lang="en-US" dirty="0" smtClean="0"/>
              <a:t>Algorithm and Latency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Platform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34352" cy="468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2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used for all formatting, communication and analysis</a:t>
            </a:r>
          </a:p>
          <a:p>
            <a:r>
              <a:rPr lang="en-US" dirty="0" smtClean="0"/>
              <a:t>Communication uses TCP/IP on </a:t>
            </a:r>
            <a:r>
              <a:rPr lang="en-US" dirty="0" err="1" smtClean="0"/>
              <a:t>Mircroblaze</a:t>
            </a:r>
            <a:r>
              <a:rPr lang="en-US" dirty="0" smtClean="0"/>
              <a:t> with AXI interface to Programmable Logic</a:t>
            </a:r>
          </a:p>
          <a:p>
            <a:r>
              <a:rPr lang="en-US" dirty="0" smtClean="0"/>
              <a:t>ADDC Emulator lives in same FPGA</a:t>
            </a:r>
          </a:p>
          <a:p>
            <a:r>
              <a:rPr lang="en-US" dirty="0" smtClean="0"/>
              <a:t>GBT Loopback with option to bypass</a:t>
            </a:r>
          </a:p>
          <a:p>
            <a:pPr lvl="1"/>
            <a:r>
              <a:rPr lang="en-US" dirty="0" smtClean="0"/>
              <a:t>GBT implementation uses code from the CERN GBT-FPGA project</a:t>
            </a:r>
          </a:p>
          <a:p>
            <a:r>
              <a:rPr lang="en-US" dirty="0" smtClean="0"/>
              <a:t>Initial data communication with BNL ADDC verified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5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1/16</a:t>
            </a:r>
            <a:r>
              <a:rPr lang="en-US" baseline="30000" dirty="0" smtClean="0"/>
              <a:t>th </a:t>
            </a:r>
            <a:r>
              <a:rPr lang="en-US" dirty="0" smtClean="0"/>
              <a:t> sector slice, containing all elements of algorithm implemented </a:t>
            </a:r>
          </a:p>
          <a:p>
            <a:r>
              <a:rPr lang="en-US" dirty="0"/>
              <a:t>N</a:t>
            </a:r>
            <a:r>
              <a:rPr lang="en-US" dirty="0" smtClean="0"/>
              <a:t>o timing errors in algorithm</a:t>
            </a:r>
          </a:p>
          <a:p>
            <a:r>
              <a:rPr lang="en-US" dirty="0" smtClean="0"/>
              <a:t>Extrapolated resource estimate 70%</a:t>
            </a:r>
          </a:p>
          <a:p>
            <a:r>
              <a:rPr lang="en-US" dirty="0" smtClean="0"/>
              <a:t> Algorithm hardware results comparable to computer simulation</a:t>
            </a:r>
          </a:p>
          <a:p>
            <a:pPr lvl="1"/>
            <a:r>
              <a:rPr lang="en-US" dirty="0" smtClean="0"/>
              <a:t>Currently working on increasing the bit resolution of some variables, This will likely increase latency by 6 – 9 ns</a:t>
            </a:r>
          </a:p>
          <a:p>
            <a:r>
              <a:rPr lang="en-US" dirty="0" smtClean="0"/>
              <a:t>Source code on SVN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Ancillary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Ancillary functions </a:t>
            </a:r>
            <a:r>
              <a:rPr lang="en-US" dirty="0" smtClean="0"/>
              <a:t>common </a:t>
            </a:r>
            <a:r>
              <a:rPr lang="en-US" dirty="0"/>
              <a:t>to both MM and </a:t>
            </a:r>
            <a:r>
              <a:rPr lang="en-US" dirty="0" smtClean="0"/>
              <a:t>sTGC </a:t>
            </a:r>
            <a:r>
              <a:rPr lang="en-US" dirty="0"/>
              <a:t>can be shared as well-defined packages.</a:t>
            </a:r>
          </a:p>
          <a:p>
            <a:r>
              <a:rPr lang="en-US" dirty="0" smtClean="0"/>
              <a:t>Ancillary functions Include </a:t>
            </a:r>
          </a:p>
          <a:p>
            <a:pPr lvl="1"/>
            <a:r>
              <a:rPr lang="en-US" sz="2600" dirty="0"/>
              <a:t>T</a:t>
            </a:r>
            <a:r>
              <a:rPr lang="en-US" sz="2600" dirty="0" smtClean="0"/>
              <a:t>iming and Trigger control (TTC) 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Level-1 pipeline and </a:t>
            </a:r>
            <a:r>
              <a:rPr lang="en-US" sz="2600" dirty="0" err="1" smtClean="0"/>
              <a:t>derandomizer</a:t>
            </a:r>
            <a:endParaRPr lang="en-US" sz="2600" dirty="0" smtClean="0"/>
          </a:p>
          <a:p>
            <a:pPr lvl="1">
              <a:spcBef>
                <a:spcPts val="0"/>
              </a:spcBef>
            </a:pPr>
            <a:r>
              <a:rPr lang="en-US" sz="2600" dirty="0" smtClean="0"/>
              <a:t>read/write of configuration parameters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monitoring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playback for debugging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Segment output to Sector Logic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Segment output to “other” detector’s trigger processor</a:t>
            </a:r>
          </a:p>
          <a:p>
            <a:r>
              <a:rPr lang="en-US" dirty="0" smtClean="0"/>
              <a:t>Three groups will participate in writing the firmware:</a:t>
            </a:r>
          </a:p>
          <a:p>
            <a:pPr lvl="1"/>
            <a:r>
              <a:rPr lang="en-US" dirty="0" smtClean="0"/>
              <a:t>Harvard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Illinois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Weizmann </a:t>
            </a:r>
          </a:p>
          <a:p>
            <a:pPr lvl="1">
              <a:spcBef>
                <a:spcPts val="0"/>
              </a:spcBef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2015 May 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 ATLAS Site Visit, Harvard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D80B-6DF6-4659-AE76-BE852A6B12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390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Trigger Processor Implementation </vt:lpstr>
      <vt:lpstr>Overview</vt:lpstr>
      <vt:lpstr>ADDC GBT Data</vt:lpstr>
      <vt:lpstr>ADDC Hit List format</vt:lpstr>
      <vt:lpstr>Trigger Processor Algorithm and Latency</vt:lpstr>
      <vt:lpstr>Development Platform</vt:lpstr>
      <vt:lpstr>Development Platform</vt:lpstr>
      <vt:lpstr>Implementation</vt:lpstr>
      <vt:lpstr>Ancillary functions</vt:lpstr>
      <vt:lpstr>PowerPoint Presentation</vt:lpstr>
      <vt:lpstr>Backup</vt:lpstr>
      <vt:lpstr>Backup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Felt, Nathan</dc:creator>
  <cp:lastModifiedBy>Felt, Nathan</cp:lastModifiedBy>
  <cp:revision>84</cp:revision>
  <dcterms:created xsi:type="dcterms:W3CDTF">2015-05-02T18:57:43Z</dcterms:created>
  <dcterms:modified xsi:type="dcterms:W3CDTF">2015-05-03T03:04:16Z</dcterms:modified>
</cp:coreProperties>
</file>