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882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62E25-4C60-495D-A258-21AF4ECFE7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181DC-7E27-4E0E-87A5-3E7CE482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181DC-7E27-4E0E-87A5-3E7CE482B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A29C-E9A6-43E6-B3A8-94D50E35939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5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D485-5768-47DD-832C-B6617D3FE2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982B-46AA-48A7-BEBC-4133AE234D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1359-B2D2-42E5-AD15-711D399515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4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AB8-F996-4769-B4FA-11AE4EFD93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ECA4-AA2E-4B99-AC47-E6E246A0CA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9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1CA7-9DE1-4B71-B1F7-562C5D7E7D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0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8BF-C697-46ED-A401-3EC7B22107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8730-6BAF-4142-88A2-D124CBEF8F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2090-28F9-4AF7-B8AF-84A0F317D4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699A-06E7-4EA8-BF41-E508ADB4CB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4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6455-67ED-438A-808B-868920937E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7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200472" y="365130"/>
            <a:ext cx="9577064" cy="1138022"/>
          </a:xfrm>
        </p:spPr>
        <p:txBody>
          <a:bodyPr>
            <a:normAutofit/>
          </a:bodyPr>
          <a:lstStyle/>
          <a:p>
            <a:r>
              <a:rPr lang="en-US" sz="4000" dirty="0"/>
              <a:t>High Density Optical Mezzanine for ATCA-SRS</a:t>
            </a:r>
            <a:endParaRPr lang="en-US" altLang="en-US" sz="4000" dirty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880992" y="1700808"/>
            <a:ext cx="5025007" cy="4425361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dirty="0" smtClean="0"/>
              <a:t>Dimensions: 145mm x 146 mm</a:t>
            </a:r>
          </a:p>
          <a:p>
            <a:r>
              <a:rPr lang="en-US" altLang="en-US" sz="2400" dirty="0" smtClean="0"/>
              <a:t>FPGA: 2 x Virtex-7 (415T, 485T, 550T, 690T)</a:t>
            </a:r>
          </a:p>
          <a:p>
            <a:r>
              <a:rPr lang="en-US" altLang="en-US" sz="2400" dirty="0" smtClean="0"/>
              <a:t>Front-End: </a:t>
            </a:r>
          </a:p>
          <a:p>
            <a:pPr lvl="1"/>
            <a:r>
              <a:rPr lang="en-US" altLang="en-US" sz="2000" dirty="0" smtClean="0"/>
              <a:t>72 RX + 72 TX Optical Fibers (36/36 each FPGA)</a:t>
            </a:r>
          </a:p>
          <a:p>
            <a:pPr lvl="1"/>
            <a:r>
              <a:rPr lang="en-US" altLang="en-US" sz="2000" dirty="0" smtClean="0"/>
              <a:t>12 x </a:t>
            </a:r>
            <a:r>
              <a:rPr lang="en-US" altLang="en-US" sz="2000" dirty="0" err="1" smtClean="0"/>
              <a:t>Avago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MicroPod</a:t>
            </a:r>
            <a:r>
              <a:rPr lang="en-US" altLang="en-US" sz="2000" dirty="0" smtClean="0"/>
              <a:t> modules (up to 12.5Gbps)</a:t>
            </a:r>
          </a:p>
          <a:p>
            <a:r>
              <a:rPr lang="en-US" altLang="en-US" sz="2400" dirty="0" smtClean="0"/>
              <a:t>Inter-FPGA interface</a:t>
            </a:r>
          </a:p>
          <a:p>
            <a:pPr lvl="1"/>
            <a:r>
              <a:rPr lang="en-US" altLang="en-US" sz="2000" dirty="0"/>
              <a:t>64 LVDS inter-FPGA</a:t>
            </a:r>
          </a:p>
          <a:p>
            <a:pPr lvl="1"/>
            <a:r>
              <a:rPr lang="en-US" altLang="en-US" sz="2000" dirty="0"/>
              <a:t>8 GTH inter-FPGA</a:t>
            </a:r>
          </a:p>
          <a:p>
            <a:r>
              <a:rPr lang="en-US" altLang="en-US" sz="2400" dirty="0" smtClean="0"/>
              <a:t>Carrier interface:</a:t>
            </a:r>
          </a:p>
          <a:p>
            <a:pPr lvl="1"/>
            <a:r>
              <a:rPr lang="en-US" altLang="en-US" sz="2000" dirty="0" smtClean="0"/>
              <a:t>50 </a:t>
            </a:r>
            <a:r>
              <a:rPr lang="en-US" altLang="en-US" sz="2000" dirty="0"/>
              <a:t>LVDS to blade</a:t>
            </a:r>
          </a:p>
          <a:p>
            <a:pPr lvl="1"/>
            <a:r>
              <a:rPr lang="en-US" altLang="en-US" sz="2000" dirty="0"/>
              <a:t>8 GTH to </a:t>
            </a:r>
            <a:r>
              <a:rPr lang="en-US" altLang="en-US" sz="2000" dirty="0" smtClean="0"/>
              <a:t>blade</a:t>
            </a:r>
          </a:p>
          <a:p>
            <a:pPr lvl="1"/>
            <a:r>
              <a:rPr lang="en-US" altLang="en-US" sz="2000" dirty="0" smtClean="0"/>
              <a:t>Separate System and GTH clocks</a:t>
            </a:r>
          </a:p>
          <a:p>
            <a:pPr lvl="1"/>
            <a:r>
              <a:rPr lang="en-US" altLang="en-US" sz="2000" dirty="0" smtClean="0"/>
              <a:t>Power (12V) and management (IPMI, JTAG)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DE2-04F2-492F-8707-78FED86EDA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503151"/>
            <a:ext cx="4796983" cy="5035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09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2" y="1825625"/>
            <a:ext cx="476262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Prototype took longer than expected</a:t>
            </a:r>
          </a:p>
          <a:p>
            <a:r>
              <a:rPr lang="en-US" dirty="0" smtClean="0"/>
              <a:t>PCB was delayed and eventually produced by different manufacturer</a:t>
            </a:r>
          </a:p>
          <a:p>
            <a:r>
              <a:rPr lang="en-US" dirty="0" smtClean="0"/>
              <a:t>Assembly job went at the back of the queue (high volume order in front of us)</a:t>
            </a:r>
          </a:p>
          <a:p>
            <a:r>
              <a:rPr lang="en-US" dirty="0" smtClean="0"/>
              <a:t>No contingency plan here -  wait more…</a:t>
            </a:r>
          </a:p>
          <a:p>
            <a:r>
              <a:rPr lang="en-US" dirty="0" smtClean="0"/>
              <a:t>Finally on our table last Friday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1977125"/>
            <a:ext cx="4210050" cy="4048338"/>
          </a:xfrm>
        </p:spPr>
      </p:pic>
    </p:spTree>
    <p:extLst>
      <p:ext uri="{BB962C8B-B14F-4D97-AF65-F5344CB8AC3E}">
        <p14:creationId xmlns:p14="http://schemas.microsoft.com/office/powerpoint/2010/main" val="32231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0" y="365129"/>
            <a:ext cx="8952483" cy="1325563"/>
          </a:xfrm>
        </p:spPr>
        <p:txBody>
          <a:bodyPr/>
          <a:lstStyle/>
          <a:p>
            <a:r>
              <a:rPr lang="en-US" dirty="0" smtClean="0"/>
              <a:t>Prototype Setup and First Verifications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972948"/>
            <a:ext cx="3489970" cy="232664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2" y="1916831"/>
            <a:ext cx="4546600" cy="42601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All power rails were verified initially without load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Verified JTAG access to FPGA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Verified programming to and configuration from on-board BPI Flash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Initial verification of clocks, PLLs, on-board I2C communication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Installed first </a:t>
            </a:r>
            <a:r>
              <a:rPr lang="en-US" sz="2400" dirty="0" err="1" smtClean="0"/>
              <a:t>MicroPods</a:t>
            </a:r>
            <a:r>
              <a:rPr lang="en-US" sz="2400" dirty="0" smtClean="0"/>
              <a:t> on the board; verified if </a:t>
            </a:r>
            <a:r>
              <a:rPr lang="en-US" sz="2400" dirty="0"/>
              <a:t>our custom </a:t>
            </a:r>
            <a:r>
              <a:rPr lang="en-US" sz="2400" dirty="0" err="1" smtClean="0"/>
              <a:t>heatsinks</a:t>
            </a:r>
            <a:r>
              <a:rPr lang="en-US" sz="2400" dirty="0" smtClean="0"/>
              <a:t> make enough pressure for good connectivity.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9" y="4491480"/>
            <a:ext cx="3228950" cy="215263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844824"/>
            <a:ext cx="2482349" cy="1904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1844824"/>
            <a:ext cx="1869400" cy="14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Optical Tests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052736"/>
            <a:ext cx="4536504" cy="370689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504" y="5013175"/>
            <a:ext cx="8736459" cy="11637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IBERT tests with optical loopback at </a:t>
            </a:r>
            <a:r>
              <a:rPr lang="en-US" dirty="0"/>
              <a:t>10Gbps </a:t>
            </a:r>
            <a:r>
              <a:rPr lang="en-US" dirty="0" smtClean="0"/>
              <a:t>are ok.</a:t>
            </a:r>
          </a:p>
          <a:p>
            <a:r>
              <a:rPr lang="en-US" dirty="0" smtClean="0"/>
              <a:t>We are setting up a </a:t>
            </a:r>
            <a:r>
              <a:rPr lang="en-US" dirty="0" err="1" smtClean="0"/>
              <a:t>testbench</a:t>
            </a:r>
            <a:r>
              <a:rPr lang="en-US" dirty="0" smtClean="0"/>
              <a:t> setup for covering a set of frequencies on all optical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776652"/>
            <a:ext cx="3970412" cy="26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225</Words>
  <Application>Microsoft Office PowerPoint</Application>
  <PresentationFormat>A4 Paper (210x297 mm)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High Density Optical Mezzanine for ATCA-SRS</vt:lpstr>
      <vt:lpstr>Prototype Production</vt:lpstr>
      <vt:lpstr>Prototype Setup and First Verifications</vt:lpstr>
      <vt:lpstr>First Optical Tests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Density Optical Mezzanine for ATCA-SRS</dc:title>
  <dc:creator>Sorin</dc:creator>
  <cp:lastModifiedBy>Sorin</cp:lastModifiedBy>
  <cp:revision>16</cp:revision>
  <dcterms:created xsi:type="dcterms:W3CDTF">2015-04-20T15:13:06Z</dcterms:created>
  <dcterms:modified xsi:type="dcterms:W3CDTF">2015-04-20T19:56:26Z</dcterms:modified>
</cp:coreProperties>
</file>