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200" d="100"/>
          <a:sy n="200" d="100"/>
        </p:scale>
        <p:origin x="888" y="17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1F53F4-D1F6-4376-9714-8CB9436A6641}" type="datetimeFigureOut">
              <a:rPr lang="en-US" smtClean="0"/>
              <a:t>4/21/2015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7AE111-7C98-48FE-852C-1271F03FE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644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8C7A75-93EF-42EF-AA23-336FE6AE4D3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1716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8C7A75-93EF-42EF-AA23-336FE6AE4D3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171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05BA9-C737-40E2-9016-CD89774778B0}" type="datetimeFigureOut">
              <a:rPr lang="en-US" smtClean="0"/>
              <a:t>4/21/2015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76ADE-41B6-4D42-A8A0-14E658169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159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05BA9-C737-40E2-9016-CD89774778B0}" type="datetimeFigureOut">
              <a:rPr lang="en-US" smtClean="0"/>
              <a:t>4/21/2015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76ADE-41B6-4D42-A8A0-14E658169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232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05BA9-C737-40E2-9016-CD89774778B0}" type="datetimeFigureOut">
              <a:rPr lang="en-US" smtClean="0"/>
              <a:t>4/21/2015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76ADE-41B6-4D42-A8A0-14E658169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329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05BA9-C737-40E2-9016-CD89774778B0}" type="datetimeFigureOut">
              <a:rPr lang="en-US" smtClean="0"/>
              <a:t>4/21/2015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76ADE-41B6-4D42-A8A0-14E658169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75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05BA9-C737-40E2-9016-CD89774778B0}" type="datetimeFigureOut">
              <a:rPr lang="en-US" smtClean="0"/>
              <a:t>4/21/2015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76ADE-41B6-4D42-A8A0-14E658169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06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05BA9-C737-40E2-9016-CD89774778B0}" type="datetimeFigureOut">
              <a:rPr lang="en-US" smtClean="0"/>
              <a:t>4/21/2015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76ADE-41B6-4D42-A8A0-14E658169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989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05BA9-C737-40E2-9016-CD89774778B0}" type="datetimeFigureOut">
              <a:rPr lang="en-US" smtClean="0"/>
              <a:t>4/21/2015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76ADE-41B6-4D42-A8A0-14E658169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611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05BA9-C737-40E2-9016-CD89774778B0}" type="datetimeFigureOut">
              <a:rPr lang="en-US" smtClean="0"/>
              <a:t>4/21/2015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76ADE-41B6-4D42-A8A0-14E658169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090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05BA9-C737-40E2-9016-CD89774778B0}" type="datetimeFigureOut">
              <a:rPr lang="en-US" smtClean="0"/>
              <a:t>4/21/2015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76ADE-41B6-4D42-A8A0-14E658169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956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05BA9-C737-40E2-9016-CD89774778B0}" type="datetimeFigureOut">
              <a:rPr lang="en-US" smtClean="0"/>
              <a:t>4/21/2015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76ADE-41B6-4D42-A8A0-14E658169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732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05BA9-C737-40E2-9016-CD89774778B0}" type="datetimeFigureOut">
              <a:rPr lang="en-US" smtClean="0"/>
              <a:t>4/21/2015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76ADE-41B6-4D42-A8A0-14E658169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044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F05BA9-C737-40E2-9016-CD89774778B0}" type="datetimeFigureOut">
              <a:rPr lang="en-US" smtClean="0"/>
              <a:t>4/21/2015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76ADE-41B6-4D42-A8A0-14E658169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297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" name="Group 185"/>
          <p:cNvGrpSpPr/>
          <p:nvPr/>
        </p:nvGrpSpPr>
        <p:grpSpPr>
          <a:xfrm>
            <a:off x="1927179" y="1994356"/>
            <a:ext cx="6378621" cy="3819586"/>
            <a:chOff x="1927179" y="1994356"/>
            <a:chExt cx="6378621" cy="3819586"/>
          </a:xfrm>
        </p:grpSpPr>
        <p:sp>
          <p:nvSpPr>
            <p:cNvPr id="174" name="Rectangle 173"/>
            <p:cNvSpPr/>
            <p:nvPr/>
          </p:nvSpPr>
          <p:spPr>
            <a:xfrm>
              <a:off x="6858497" y="3780303"/>
              <a:ext cx="146512" cy="1271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6264572" y="2336574"/>
              <a:ext cx="146512" cy="1271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6452417" y="2336574"/>
              <a:ext cx="146512" cy="1271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2624070" y="2146756"/>
              <a:ext cx="4462531" cy="3667186"/>
            </a:xfrm>
            <a:prstGeom prst="rect">
              <a:avLst/>
            </a:prstGeom>
            <a:solidFill>
              <a:schemeClr val="bg1"/>
            </a:solidFill>
            <a:ln w="6350"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rIns="36000"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6865375" y="2655149"/>
              <a:ext cx="146512" cy="1271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6869440" y="2909493"/>
              <a:ext cx="146512" cy="1271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6865375" y="4261249"/>
              <a:ext cx="146512" cy="1271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6865375" y="4393465"/>
              <a:ext cx="146512" cy="1271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6005279" y="4001861"/>
              <a:ext cx="146512" cy="1271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6005279" y="4134077"/>
              <a:ext cx="146512" cy="1271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6005279" y="4255101"/>
              <a:ext cx="146512" cy="1271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6005279" y="4387317"/>
              <a:ext cx="146512" cy="1271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563295" y="3128314"/>
              <a:ext cx="897891" cy="915638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rIns="36000"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563295" y="4450903"/>
              <a:ext cx="897891" cy="915638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5253900" y="3789608"/>
              <a:ext cx="897891" cy="915638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rIns="36000" rtlCol="0" anchor="b" anchorCtr="0"/>
            <a:lstStyle/>
            <a:p>
              <a:pPr algn="ctr"/>
              <a:endParaRPr lang="en-US" sz="800" dirty="0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2895358" y="3001353"/>
              <a:ext cx="281767" cy="305213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rIns="36000"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2895358" y="3423439"/>
              <a:ext cx="281767" cy="305213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rIns="36000"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2895358" y="3835433"/>
              <a:ext cx="281767" cy="305213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rIns="36000" rtlCol="0" anchor="ctr"/>
            <a:lstStyle/>
            <a:p>
              <a:pPr algn="ctr"/>
              <a:endParaRPr lang="en-US" sz="1050" dirty="0"/>
            </a:p>
          </p:txBody>
        </p:sp>
        <p:cxnSp>
          <p:nvCxnSpPr>
            <p:cNvPr id="55" name="Straight Arrow Connector 54"/>
            <p:cNvCxnSpPr>
              <a:stCxn id="52" idx="3"/>
            </p:cNvCxnSpPr>
            <p:nvPr/>
          </p:nvCxnSpPr>
          <p:spPr>
            <a:xfrm>
              <a:off x="3177126" y="3153959"/>
              <a:ext cx="386169" cy="269479"/>
            </a:xfrm>
            <a:prstGeom prst="straightConnector1">
              <a:avLst/>
            </a:prstGeom>
            <a:ln>
              <a:solidFill>
                <a:srgbClr val="FF0000"/>
              </a:solidFill>
              <a:headEnd type="arrow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53" idx="3"/>
              <a:endCxn id="46" idx="1"/>
            </p:cNvCxnSpPr>
            <p:nvPr/>
          </p:nvCxnSpPr>
          <p:spPr>
            <a:xfrm>
              <a:off x="3177126" y="3576045"/>
              <a:ext cx="386169" cy="10088"/>
            </a:xfrm>
            <a:prstGeom prst="straightConnector1">
              <a:avLst/>
            </a:prstGeom>
            <a:ln>
              <a:solidFill>
                <a:srgbClr val="FF0000"/>
              </a:solidFill>
              <a:headEnd type="arrow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stCxn id="54" idx="3"/>
            </p:cNvCxnSpPr>
            <p:nvPr/>
          </p:nvCxnSpPr>
          <p:spPr>
            <a:xfrm flipV="1">
              <a:off x="3177126" y="3789608"/>
              <a:ext cx="386169" cy="198431"/>
            </a:xfrm>
            <a:prstGeom prst="straightConnector1">
              <a:avLst/>
            </a:prstGeom>
            <a:ln>
              <a:solidFill>
                <a:srgbClr val="FF0000"/>
              </a:solidFill>
              <a:headEnd type="arrow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57"/>
            <p:cNvSpPr/>
            <p:nvPr/>
          </p:nvSpPr>
          <p:spPr>
            <a:xfrm>
              <a:off x="2895358" y="4334030"/>
              <a:ext cx="281767" cy="305213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rIns="36000"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2895358" y="4756115"/>
              <a:ext cx="281767" cy="305213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rIns="36000"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2895358" y="5168110"/>
              <a:ext cx="281767" cy="305213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rIns="36000" rtlCol="0" anchor="ctr"/>
            <a:lstStyle/>
            <a:p>
              <a:pPr algn="ctr"/>
              <a:endParaRPr lang="en-US" sz="1050" dirty="0"/>
            </a:p>
          </p:txBody>
        </p:sp>
        <p:cxnSp>
          <p:nvCxnSpPr>
            <p:cNvPr id="61" name="Straight Arrow Connector 60"/>
            <p:cNvCxnSpPr>
              <a:stCxn id="58" idx="3"/>
            </p:cNvCxnSpPr>
            <p:nvPr/>
          </p:nvCxnSpPr>
          <p:spPr>
            <a:xfrm>
              <a:off x="3177126" y="4486636"/>
              <a:ext cx="386169" cy="269479"/>
            </a:xfrm>
            <a:prstGeom prst="straightConnector1">
              <a:avLst/>
            </a:prstGeom>
            <a:ln>
              <a:solidFill>
                <a:srgbClr val="FF0000"/>
              </a:solidFill>
              <a:headEnd type="arrow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59" idx="3"/>
            </p:cNvCxnSpPr>
            <p:nvPr/>
          </p:nvCxnSpPr>
          <p:spPr>
            <a:xfrm>
              <a:off x="3177126" y="4908722"/>
              <a:ext cx="386169" cy="10088"/>
            </a:xfrm>
            <a:prstGeom prst="straightConnector1">
              <a:avLst/>
            </a:prstGeom>
            <a:ln>
              <a:solidFill>
                <a:srgbClr val="FF0000"/>
              </a:solidFill>
              <a:headEnd type="arrow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stCxn id="60" idx="3"/>
            </p:cNvCxnSpPr>
            <p:nvPr/>
          </p:nvCxnSpPr>
          <p:spPr>
            <a:xfrm flipV="1">
              <a:off x="3177126" y="5122285"/>
              <a:ext cx="386169" cy="198431"/>
            </a:xfrm>
            <a:prstGeom prst="straightConnector1">
              <a:avLst/>
            </a:prstGeom>
            <a:ln>
              <a:solidFill>
                <a:srgbClr val="FF0000"/>
              </a:solidFill>
              <a:headEnd type="arrow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>
              <a:off x="5608923" y="2463744"/>
              <a:ext cx="0" cy="1325865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>
              <a:stCxn id="161" idx="0"/>
              <a:endCxn id="49" idx="2"/>
            </p:cNvCxnSpPr>
            <p:nvPr/>
          </p:nvCxnSpPr>
          <p:spPr>
            <a:xfrm flipV="1">
              <a:off x="5702845" y="4705246"/>
              <a:ext cx="1" cy="397824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Rectangle 79"/>
            <p:cNvSpPr/>
            <p:nvPr/>
          </p:nvSpPr>
          <p:spPr>
            <a:xfrm>
              <a:off x="2822158" y="2873970"/>
              <a:ext cx="2035385" cy="2807872"/>
            </a:xfrm>
            <a:prstGeom prst="rect">
              <a:avLst/>
            </a:prstGeom>
            <a:noFill/>
            <a:ln w="6350"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rIns="36000"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82" name="Rectangle 81"/>
            <p:cNvSpPr/>
            <p:nvPr/>
          </p:nvSpPr>
          <p:spPr>
            <a:xfrm rot="5400000">
              <a:off x="6076164" y="4132243"/>
              <a:ext cx="1784854" cy="236019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rIns="36000"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83" name="Rectangle 82"/>
            <p:cNvSpPr/>
            <p:nvPr/>
          </p:nvSpPr>
          <p:spPr>
            <a:xfrm rot="5400000">
              <a:off x="6549958" y="2703499"/>
              <a:ext cx="838271" cy="235014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1050" dirty="0" smtClean="0"/>
                <a:t>RTM</a:t>
              </a:r>
              <a:endParaRPr lang="en-US" sz="1050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209882" y="2678661"/>
              <a:ext cx="141096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/>
                <a:t>HORX MEZZANINE BOARD</a:t>
              </a:r>
              <a:endParaRPr lang="en-US" sz="900" dirty="0"/>
            </a:p>
          </p:txBody>
        </p:sp>
        <p:cxnSp>
          <p:nvCxnSpPr>
            <p:cNvPr id="94" name="Elbow Connector 93"/>
            <p:cNvCxnSpPr>
              <a:stCxn id="77" idx="3"/>
              <a:endCxn id="92" idx="1"/>
            </p:cNvCxnSpPr>
            <p:nvPr/>
          </p:nvCxnSpPr>
          <p:spPr>
            <a:xfrm flipV="1">
              <a:off x="6151791" y="2973079"/>
              <a:ext cx="717649" cy="1092368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FF0000"/>
              </a:solidFill>
              <a:headEnd type="arrow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/>
            <p:cNvCxnSpPr>
              <a:stCxn id="81" idx="3"/>
              <a:endCxn id="87" idx="1"/>
            </p:cNvCxnSpPr>
            <p:nvPr/>
          </p:nvCxnSpPr>
          <p:spPr>
            <a:xfrm>
              <a:off x="6151791" y="4318687"/>
              <a:ext cx="713584" cy="6148"/>
            </a:xfrm>
            <a:prstGeom prst="straightConnector1">
              <a:avLst/>
            </a:prstGeom>
            <a:ln>
              <a:headEnd type="arrow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>
              <a:stCxn id="84" idx="3"/>
              <a:endCxn id="88" idx="1"/>
            </p:cNvCxnSpPr>
            <p:nvPr/>
          </p:nvCxnSpPr>
          <p:spPr>
            <a:xfrm>
              <a:off x="6151791" y="4450903"/>
              <a:ext cx="713584" cy="6148"/>
            </a:xfrm>
            <a:prstGeom prst="straightConnector1">
              <a:avLst/>
            </a:prstGeom>
            <a:ln>
              <a:solidFill>
                <a:srgbClr val="FF0000"/>
              </a:solidFill>
              <a:headEnd type="arrow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TextBox 117"/>
            <p:cNvSpPr txBox="1"/>
            <p:nvPr/>
          </p:nvSpPr>
          <p:spPr>
            <a:xfrm>
              <a:off x="6258171" y="4417911"/>
              <a:ext cx="48603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dirty="0" smtClean="0"/>
                <a:t>GTX (4)</a:t>
              </a: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6232758" y="4112699"/>
              <a:ext cx="580609" cy="2154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LVDS (52)</a:t>
              </a:r>
              <a:endParaRPr lang="en-US" sz="800" dirty="0"/>
            </a:p>
          </p:txBody>
        </p:sp>
        <p:cxnSp>
          <p:nvCxnSpPr>
            <p:cNvPr id="124" name="Straight Arrow Connector 123"/>
            <p:cNvCxnSpPr/>
            <p:nvPr/>
          </p:nvCxnSpPr>
          <p:spPr>
            <a:xfrm>
              <a:off x="5817434" y="2463744"/>
              <a:ext cx="0" cy="1323236"/>
            </a:xfrm>
            <a:prstGeom prst="straightConnector1">
              <a:avLst/>
            </a:prstGeom>
            <a:ln>
              <a:solidFill>
                <a:srgbClr val="FF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Rectangle 125"/>
            <p:cNvSpPr/>
            <p:nvPr/>
          </p:nvSpPr>
          <p:spPr>
            <a:xfrm rot="5400000">
              <a:off x="6749877" y="4800799"/>
              <a:ext cx="437425" cy="236021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900" dirty="0" smtClean="0"/>
                <a:t>BASE</a:t>
              </a:r>
              <a:endParaRPr lang="en-US" sz="900" dirty="0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6340256" y="4828584"/>
              <a:ext cx="403824" cy="190758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900" dirty="0" smtClean="0"/>
                <a:t>IPMC</a:t>
              </a:r>
              <a:endParaRPr lang="en-US" sz="900" dirty="0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6338726" y="5171289"/>
              <a:ext cx="403824" cy="404321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900" dirty="0" smtClean="0"/>
                <a:t>FPGA</a:t>
              </a:r>
              <a:endParaRPr lang="en-US" sz="900" dirty="0"/>
            </a:p>
          </p:txBody>
        </p:sp>
        <p:cxnSp>
          <p:nvCxnSpPr>
            <p:cNvPr id="130" name="Straight Connector 129"/>
            <p:cNvCxnSpPr>
              <a:stCxn id="128" idx="3"/>
              <a:endCxn id="126" idx="2"/>
            </p:cNvCxnSpPr>
            <p:nvPr/>
          </p:nvCxnSpPr>
          <p:spPr>
            <a:xfrm flipV="1">
              <a:off x="6744080" y="4918810"/>
              <a:ext cx="106499" cy="515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>
              <a:stCxn id="128" idx="2"/>
              <a:endCxn id="129" idx="0"/>
            </p:cNvCxnSpPr>
            <p:nvPr/>
          </p:nvCxnSpPr>
          <p:spPr>
            <a:xfrm flipH="1">
              <a:off x="6540639" y="5019342"/>
              <a:ext cx="1530" cy="1519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Elbow Connector 133"/>
            <p:cNvCxnSpPr>
              <a:stCxn id="129" idx="2"/>
            </p:cNvCxnSpPr>
            <p:nvPr/>
          </p:nvCxnSpPr>
          <p:spPr>
            <a:xfrm rot="5400000">
              <a:off x="6215431" y="5365460"/>
              <a:ext cx="115057" cy="535359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TextBox 134"/>
            <p:cNvSpPr txBox="1"/>
            <p:nvPr/>
          </p:nvSpPr>
          <p:spPr>
            <a:xfrm>
              <a:off x="6090858" y="5543304"/>
              <a:ext cx="36420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 smtClean="0"/>
                <a:t>JTAG</a:t>
              </a:r>
              <a:endParaRPr lang="en-US" sz="700" dirty="0"/>
            </a:p>
          </p:txBody>
        </p:sp>
        <p:sp>
          <p:nvSpPr>
            <p:cNvPr id="105" name="TextBox 104"/>
            <p:cNvSpPr txBox="1"/>
            <p:nvPr/>
          </p:nvSpPr>
          <p:spPr>
            <a:xfrm rot="5400000">
              <a:off x="6370907" y="3410691"/>
              <a:ext cx="52610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 smtClean="0"/>
                <a:t>GTX (8)</a:t>
              </a:r>
              <a:endParaRPr lang="en-US" sz="800" dirty="0"/>
            </a:p>
          </p:txBody>
        </p:sp>
        <p:sp>
          <p:nvSpPr>
            <p:cNvPr id="110" name="Rectangle 109"/>
            <p:cNvSpPr/>
            <p:nvPr/>
          </p:nvSpPr>
          <p:spPr>
            <a:xfrm rot="5400000">
              <a:off x="6305073" y="3903333"/>
              <a:ext cx="1327036" cy="23602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900" dirty="0" smtClean="0"/>
                <a:t>FULL-MESH FABRIC</a:t>
              </a:r>
              <a:endParaRPr lang="en-US" sz="900" dirty="0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6856208" y="4684860"/>
              <a:ext cx="347588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2" name="TextBox 111"/>
            <p:cNvSpPr txBox="1"/>
            <p:nvPr/>
          </p:nvSpPr>
          <p:spPr>
            <a:xfrm rot="5400000">
              <a:off x="5387584" y="2990761"/>
              <a:ext cx="55816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LVDS(10)</a:t>
              </a:r>
              <a:endParaRPr lang="en-US" sz="800" dirty="0"/>
            </a:p>
          </p:txBody>
        </p:sp>
        <p:sp>
          <p:nvSpPr>
            <p:cNvPr id="114" name="TextBox 113"/>
            <p:cNvSpPr txBox="1"/>
            <p:nvPr/>
          </p:nvSpPr>
          <p:spPr>
            <a:xfrm rot="5400000">
              <a:off x="5648456" y="2997542"/>
              <a:ext cx="4860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GTX (2)</a:t>
              </a:r>
              <a:endParaRPr lang="en-US" sz="800" dirty="0"/>
            </a:p>
          </p:txBody>
        </p:sp>
        <p:cxnSp>
          <p:nvCxnSpPr>
            <p:cNvPr id="119" name="Straight Arrow Connector 118"/>
            <p:cNvCxnSpPr/>
            <p:nvPr/>
          </p:nvCxnSpPr>
          <p:spPr>
            <a:xfrm>
              <a:off x="4453049" y="3607076"/>
              <a:ext cx="792713" cy="661294"/>
            </a:xfrm>
            <a:prstGeom prst="straightConnector1">
              <a:avLst/>
            </a:prstGeom>
            <a:ln>
              <a:headEnd type="arrow" w="sm" len="med"/>
              <a:tailEnd type="arrow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/>
            <p:nvPr/>
          </p:nvCxnSpPr>
          <p:spPr>
            <a:xfrm flipV="1">
              <a:off x="4453049" y="4268371"/>
              <a:ext cx="792713" cy="661294"/>
            </a:xfrm>
            <a:prstGeom prst="straightConnector1">
              <a:avLst/>
            </a:prstGeom>
            <a:ln>
              <a:solidFill>
                <a:srgbClr val="FF0000"/>
              </a:solidFill>
              <a:headEnd type="arrow" w="sm" len="med"/>
              <a:tailEnd type="arrow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/>
            <p:cNvCxnSpPr/>
            <p:nvPr/>
          </p:nvCxnSpPr>
          <p:spPr>
            <a:xfrm flipV="1">
              <a:off x="4444912" y="4506264"/>
              <a:ext cx="792713" cy="661294"/>
            </a:xfrm>
            <a:prstGeom prst="straightConnector1">
              <a:avLst/>
            </a:prstGeom>
            <a:ln>
              <a:headEnd type="arrow" w="sm" len="med"/>
              <a:tailEnd type="arrow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/>
            <p:cNvCxnSpPr/>
            <p:nvPr/>
          </p:nvCxnSpPr>
          <p:spPr>
            <a:xfrm>
              <a:off x="4453049" y="3347688"/>
              <a:ext cx="792713" cy="661294"/>
            </a:xfrm>
            <a:prstGeom prst="straightConnector1">
              <a:avLst/>
            </a:prstGeom>
            <a:ln>
              <a:solidFill>
                <a:srgbClr val="FF0000"/>
              </a:solidFill>
              <a:headEnd type="arrow" w="sm" len="med"/>
              <a:tailEnd type="arrow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TextBox 130"/>
            <p:cNvSpPr txBox="1"/>
            <p:nvPr/>
          </p:nvSpPr>
          <p:spPr>
            <a:xfrm rot="19352037">
              <a:off x="4559100" y="4605912"/>
              <a:ext cx="580609" cy="2154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LVDS (25)</a:t>
              </a:r>
              <a:endParaRPr lang="en-US" sz="800" dirty="0"/>
            </a:p>
          </p:txBody>
        </p:sp>
        <p:sp>
          <p:nvSpPr>
            <p:cNvPr id="133" name="TextBox 132"/>
            <p:cNvSpPr txBox="1"/>
            <p:nvPr/>
          </p:nvSpPr>
          <p:spPr>
            <a:xfrm rot="19352037">
              <a:off x="4521365" y="4460016"/>
              <a:ext cx="497252" cy="2154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GTH (4)</a:t>
              </a:r>
              <a:endParaRPr lang="en-US" sz="800" dirty="0"/>
            </a:p>
          </p:txBody>
        </p:sp>
        <p:sp>
          <p:nvSpPr>
            <p:cNvPr id="136" name="TextBox 135"/>
            <p:cNvSpPr txBox="1"/>
            <p:nvPr/>
          </p:nvSpPr>
          <p:spPr>
            <a:xfrm rot="2322243">
              <a:off x="4557044" y="3754780"/>
              <a:ext cx="580609" cy="2154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LVDS (25)</a:t>
              </a:r>
              <a:endParaRPr lang="en-US" sz="800" dirty="0"/>
            </a:p>
          </p:txBody>
        </p:sp>
        <p:sp>
          <p:nvSpPr>
            <p:cNvPr id="137" name="TextBox 136"/>
            <p:cNvSpPr txBox="1"/>
            <p:nvPr/>
          </p:nvSpPr>
          <p:spPr>
            <a:xfrm rot="2322243">
              <a:off x="4694930" y="3546501"/>
              <a:ext cx="497252" cy="2154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GTH (4)</a:t>
              </a:r>
              <a:endParaRPr lang="en-US" sz="800" dirty="0"/>
            </a:p>
          </p:txBody>
        </p:sp>
        <p:cxnSp>
          <p:nvCxnSpPr>
            <p:cNvPr id="138" name="Straight Arrow Connector 137"/>
            <p:cNvCxnSpPr/>
            <p:nvPr/>
          </p:nvCxnSpPr>
          <p:spPr>
            <a:xfrm>
              <a:off x="4126830" y="4038649"/>
              <a:ext cx="0" cy="406950"/>
            </a:xfrm>
            <a:prstGeom prst="straightConnector1">
              <a:avLst/>
            </a:prstGeom>
            <a:ln>
              <a:headEnd type="arrow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/>
            <p:cNvCxnSpPr/>
            <p:nvPr/>
          </p:nvCxnSpPr>
          <p:spPr>
            <a:xfrm>
              <a:off x="3924604" y="4038649"/>
              <a:ext cx="0" cy="406950"/>
            </a:xfrm>
            <a:prstGeom prst="straightConnector1">
              <a:avLst/>
            </a:prstGeom>
            <a:ln>
              <a:solidFill>
                <a:srgbClr val="FF0000"/>
              </a:solidFill>
              <a:headEnd type="arrow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TextBox 139"/>
            <p:cNvSpPr txBox="1"/>
            <p:nvPr/>
          </p:nvSpPr>
          <p:spPr>
            <a:xfrm>
              <a:off x="3408237" y="4118847"/>
              <a:ext cx="497252" cy="2154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GTH (8)</a:t>
              </a:r>
              <a:endParaRPr lang="en-US" sz="800" dirty="0"/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4100734" y="4112699"/>
              <a:ext cx="580609" cy="2154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LVDS (64)</a:t>
              </a:r>
              <a:endParaRPr lang="en-US" sz="800" dirty="0"/>
            </a:p>
          </p:txBody>
        </p:sp>
        <p:sp>
          <p:nvSpPr>
            <p:cNvPr id="2" name="Right Arrow 1"/>
            <p:cNvSpPr/>
            <p:nvPr/>
          </p:nvSpPr>
          <p:spPr>
            <a:xfrm>
              <a:off x="1956808" y="2971801"/>
              <a:ext cx="1114401" cy="554515"/>
            </a:xfrm>
            <a:prstGeom prst="rightArrow">
              <a:avLst>
                <a:gd name="adj1" fmla="val 65125"/>
                <a:gd name="adj2" fmla="val 34035"/>
              </a:avLst>
            </a:prstGeom>
            <a:solidFill>
              <a:schemeClr val="accent6">
                <a:alpha val="86000"/>
              </a:schemeClr>
            </a:solidFill>
            <a:ln w="9525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MM Sector</a:t>
              </a:r>
            </a:p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(32 fibers)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13" name="Right Arrow 112"/>
            <p:cNvSpPr/>
            <p:nvPr/>
          </p:nvSpPr>
          <p:spPr>
            <a:xfrm>
              <a:off x="1954244" y="4318687"/>
              <a:ext cx="1116964" cy="542874"/>
            </a:xfrm>
            <a:prstGeom prst="rightArrow">
              <a:avLst>
                <a:gd name="adj1" fmla="val 66843"/>
                <a:gd name="adj2" fmla="val 26420"/>
              </a:avLst>
            </a:prstGeom>
            <a:solidFill>
              <a:schemeClr val="accent6">
                <a:alpha val="86000"/>
              </a:schemeClr>
            </a:solidFill>
            <a:ln w="9525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>
                  <a:solidFill>
                    <a:schemeClr val="tx1"/>
                  </a:solidFill>
                </a:rPr>
                <a:t>sTGC</a:t>
              </a:r>
              <a:r>
                <a:rPr lang="en-US" sz="1000" dirty="0" smtClean="0">
                  <a:solidFill>
                    <a:schemeClr val="tx1"/>
                  </a:solidFill>
                </a:rPr>
                <a:t> Sector</a:t>
              </a:r>
            </a:p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(32 fibers)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" name="Left Arrow 2"/>
            <p:cNvSpPr/>
            <p:nvPr/>
          </p:nvSpPr>
          <p:spPr>
            <a:xfrm>
              <a:off x="1934881" y="5244413"/>
              <a:ext cx="1124331" cy="335691"/>
            </a:xfrm>
            <a:prstGeom prst="leftArrow">
              <a:avLst/>
            </a:prstGeom>
            <a:solidFill>
              <a:schemeClr val="accent1">
                <a:alpha val="88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900" dirty="0" smtClean="0"/>
                <a:t>Sector Logic</a:t>
              </a:r>
              <a:endParaRPr lang="en-US" sz="900" dirty="0"/>
            </a:p>
          </p:txBody>
        </p:sp>
        <p:sp>
          <p:nvSpPr>
            <p:cNvPr id="5" name="Left-Right Arrow 4"/>
            <p:cNvSpPr/>
            <p:nvPr/>
          </p:nvSpPr>
          <p:spPr>
            <a:xfrm>
              <a:off x="1948002" y="3516535"/>
              <a:ext cx="1111209" cy="308495"/>
            </a:xfrm>
            <a:prstGeom prst="leftRightArrow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FELIX (n x GBT)</a:t>
              </a:r>
              <a:endParaRPr lang="en-US" sz="900" dirty="0"/>
            </a:p>
          </p:txBody>
        </p:sp>
        <p:sp>
          <p:nvSpPr>
            <p:cNvPr id="143" name="Left-Right Arrow 142"/>
            <p:cNvSpPr/>
            <p:nvPr/>
          </p:nvSpPr>
          <p:spPr>
            <a:xfrm>
              <a:off x="1930178" y="4867941"/>
              <a:ext cx="1121333" cy="308495"/>
            </a:xfrm>
            <a:prstGeom prst="leftRightArrow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FELIX (n x GBT)</a:t>
              </a:r>
              <a:endParaRPr lang="en-US" sz="900" dirty="0"/>
            </a:p>
          </p:txBody>
        </p:sp>
        <p:sp>
          <p:nvSpPr>
            <p:cNvPr id="9" name="Down Arrow 8"/>
            <p:cNvSpPr/>
            <p:nvPr/>
          </p:nvSpPr>
          <p:spPr>
            <a:xfrm>
              <a:off x="3780801" y="3596910"/>
              <a:ext cx="473170" cy="1231674"/>
            </a:xfrm>
            <a:prstGeom prst="downArrow">
              <a:avLst>
                <a:gd name="adj1" fmla="val 68000"/>
                <a:gd name="adj2" fmla="val 36136"/>
              </a:avLst>
            </a:prstGeom>
            <a:solidFill>
              <a:srgbClr val="FF8989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CANDIDATE EXCHANGE</a:t>
              </a:r>
            </a:p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 </a:t>
              </a:r>
              <a:r>
                <a:rPr lang="en-US" sz="700" i="1" dirty="0" smtClean="0">
                  <a:solidFill>
                    <a:schemeClr val="tx1"/>
                  </a:solidFill>
                </a:rPr>
                <a:t>(x64 LVDS)</a:t>
              </a:r>
              <a:endParaRPr lang="en-US" sz="600" i="1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641696" y="3200400"/>
              <a:ext cx="751380" cy="477935"/>
            </a:xfrm>
            <a:prstGeom prst="rect">
              <a:avLst/>
            </a:prstGeom>
            <a:solidFill>
              <a:schemeClr val="accent1">
                <a:alpha val="47000"/>
              </a:schemeClr>
            </a:solidFill>
            <a:ln w="9525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</a:rPr>
                <a:t>MM TRIGGER ALGORITHM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584344" y="2971800"/>
              <a:ext cx="814647" cy="21544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800" i="1" dirty="0" smtClean="0"/>
                <a:t>MEZZ. FPGA </a:t>
              </a:r>
              <a:r>
                <a:rPr lang="en-US" sz="800" i="1" dirty="0"/>
                <a:t>#1</a:t>
              </a:r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3611108" y="5320165"/>
              <a:ext cx="814647" cy="21544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800" i="1" dirty="0" smtClean="0"/>
                <a:t>MEZZ. FPGA #2</a:t>
              </a:r>
              <a:endParaRPr lang="en-US" sz="800" i="1" dirty="0"/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3635980" y="4713634"/>
              <a:ext cx="751380" cy="520398"/>
            </a:xfrm>
            <a:prstGeom prst="rect">
              <a:avLst/>
            </a:prstGeom>
            <a:solidFill>
              <a:schemeClr val="accent1">
                <a:alpha val="47000"/>
              </a:schemeClr>
            </a:solidFill>
            <a:ln w="9525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900" dirty="0" err="1" smtClean="0">
                  <a:solidFill>
                    <a:schemeClr val="tx1"/>
                  </a:solidFill>
                </a:rPr>
                <a:t>sTGC</a:t>
              </a:r>
              <a:r>
                <a:rPr lang="en-US" sz="900" dirty="0" smtClean="0">
                  <a:solidFill>
                    <a:schemeClr val="tx1"/>
                  </a:solidFill>
                </a:rPr>
                <a:t> TRIGGER ALGORITHM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46" name="Left-Right Arrow 145"/>
            <p:cNvSpPr/>
            <p:nvPr/>
          </p:nvSpPr>
          <p:spPr>
            <a:xfrm>
              <a:off x="7010400" y="2432086"/>
              <a:ext cx="1272126" cy="308495"/>
            </a:xfrm>
            <a:prstGeom prst="leftRightArrow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FELIX (n x GBT)</a:t>
              </a:r>
              <a:endParaRPr lang="en-US" sz="900" dirty="0"/>
            </a:p>
          </p:txBody>
        </p:sp>
        <p:sp>
          <p:nvSpPr>
            <p:cNvPr id="147" name="Left-Right Arrow 146"/>
            <p:cNvSpPr/>
            <p:nvPr/>
          </p:nvSpPr>
          <p:spPr>
            <a:xfrm>
              <a:off x="7010400" y="2845923"/>
              <a:ext cx="1272126" cy="308495"/>
            </a:xfrm>
            <a:prstGeom prst="leftRightArrow">
              <a:avLst/>
            </a:prstGeom>
            <a:solidFill>
              <a:srgbClr val="FFC000">
                <a:alpha val="66000"/>
              </a:srgbClr>
            </a:solidFill>
            <a:ln>
              <a:prstDash val="dash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900" dirty="0" smtClean="0"/>
                <a:t>MONITORING (10GbE)</a:t>
              </a:r>
              <a:endParaRPr lang="en-US" sz="900" dirty="0"/>
            </a:p>
          </p:txBody>
        </p:sp>
        <p:cxnSp>
          <p:nvCxnSpPr>
            <p:cNvPr id="39" name="Elbow Connector 38"/>
            <p:cNvCxnSpPr>
              <a:stCxn id="150" idx="2"/>
              <a:endCxn id="148" idx="1"/>
            </p:cNvCxnSpPr>
            <p:nvPr/>
          </p:nvCxnSpPr>
          <p:spPr>
            <a:xfrm rot="16200000" flipH="1">
              <a:off x="6568030" y="2421389"/>
              <a:ext cx="254989" cy="339702"/>
            </a:xfrm>
            <a:prstGeom prst="bentConnector2">
              <a:avLst/>
            </a:prstGeom>
            <a:ln>
              <a:solidFill>
                <a:srgbClr val="FF0000"/>
              </a:solidFill>
              <a:headEnd type="arrow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Elbow Connector 49"/>
            <p:cNvCxnSpPr>
              <a:stCxn id="149" idx="2"/>
              <a:endCxn id="174" idx="1"/>
            </p:cNvCxnSpPr>
            <p:nvPr/>
          </p:nvCxnSpPr>
          <p:spPr>
            <a:xfrm rot="16200000" flipH="1">
              <a:off x="5908091" y="2893482"/>
              <a:ext cx="1380143" cy="520669"/>
            </a:xfrm>
            <a:prstGeom prst="bentConnector2">
              <a:avLst/>
            </a:prstGeom>
            <a:ln>
              <a:solidFill>
                <a:srgbClr val="FF0000"/>
              </a:solidFill>
              <a:headEnd type="arrow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Rectangle 150"/>
            <p:cNvSpPr/>
            <p:nvPr/>
          </p:nvSpPr>
          <p:spPr>
            <a:xfrm>
              <a:off x="5433639" y="2286000"/>
              <a:ext cx="1236235" cy="21544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800" dirty="0" smtClean="0"/>
                <a:t>TO OTHER CARRIER FPGA</a:t>
              </a:r>
              <a:endParaRPr lang="en-US" sz="800" dirty="0"/>
            </a:p>
          </p:txBody>
        </p:sp>
        <p:sp>
          <p:nvSpPr>
            <p:cNvPr id="152" name="Left-Right Arrow 151"/>
            <p:cNvSpPr/>
            <p:nvPr/>
          </p:nvSpPr>
          <p:spPr>
            <a:xfrm>
              <a:off x="7010400" y="4199574"/>
              <a:ext cx="1295400" cy="308495"/>
            </a:xfrm>
            <a:prstGeom prst="leftRightArrow">
              <a:avLst/>
            </a:prstGeom>
            <a:solidFill>
              <a:srgbClr val="FFC000">
                <a:alpha val="66000"/>
              </a:srgbClr>
            </a:solidFill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900" dirty="0" smtClean="0"/>
                <a:t>MONITORING (10GbE)</a:t>
              </a:r>
              <a:endParaRPr lang="en-US" sz="900" dirty="0"/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7227917" y="2650046"/>
              <a:ext cx="837088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700" i="1" dirty="0" smtClean="0"/>
                <a:t>(TTC and CONFIG)</a:t>
              </a:r>
              <a:endParaRPr lang="en-US" sz="700" i="1" dirty="0"/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7183032" y="3090446"/>
              <a:ext cx="938665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800" i="1" dirty="0" smtClean="0"/>
                <a:t>RTM Connection to external switch</a:t>
              </a:r>
              <a:endParaRPr lang="en-US" sz="800" i="1" dirty="0"/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7086600" y="4444318"/>
              <a:ext cx="117569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800" i="1" dirty="0" smtClean="0"/>
                <a:t>Backplane Connection to ATCA Switch in crate</a:t>
              </a:r>
              <a:endParaRPr lang="en-US" sz="800" i="1" dirty="0"/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2058511" y="3733801"/>
              <a:ext cx="837088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700" i="1" dirty="0" smtClean="0"/>
                <a:t>(TTC and CONFIG)</a:t>
              </a:r>
              <a:endParaRPr lang="en-US" sz="700" i="1" dirty="0"/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2013423" y="5090412"/>
              <a:ext cx="837088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700" i="1" dirty="0" smtClean="0"/>
                <a:t>(TTC and CONFIG)</a:t>
              </a:r>
              <a:endParaRPr lang="en-US" sz="700" i="1" dirty="0"/>
            </a:p>
          </p:txBody>
        </p:sp>
        <p:sp>
          <p:nvSpPr>
            <p:cNvPr id="158" name="Left Arrow 157"/>
            <p:cNvSpPr/>
            <p:nvPr/>
          </p:nvSpPr>
          <p:spPr>
            <a:xfrm>
              <a:off x="1927179" y="3877804"/>
              <a:ext cx="1124331" cy="335691"/>
            </a:xfrm>
            <a:prstGeom prst="leftArrow">
              <a:avLst/>
            </a:prstGeom>
            <a:solidFill>
              <a:schemeClr val="accent1">
                <a:alpha val="88000"/>
              </a:schemeClr>
            </a:solidFill>
            <a:ln w="9525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 smtClean="0"/>
                <a:t>Sector</a:t>
              </a:r>
              <a:r>
                <a:rPr lang="en-US" sz="900" dirty="0" smtClean="0"/>
                <a:t> Logic</a:t>
              </a:r>
              <a:endParaRPr lang="en-US" sz="900" dirty="0"/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5327155" y="3862502"/>
              <a:ext cx="751380" cy="668021"/>
            </a:xfrm>
            <a:prstGeom prst="rect">
              <a:avLst/>
            </a:prstGeom>
            <a:ln>
              <a:prstDash val="dash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</a:rPr>
                <a:t>ANCILIARY FUNCTIONS</a:t>
              </a:r>
            </a:p>
            <a:p>
              <a:pPr algn="ctr"/>
              <a:r>
                <a:rPr lang="en-US" sz="700" i="1" dirty="0" smtClean="0">
                  <a:solidFill>
                    <a:schemeClr val="tx1"/>
                  </a:solidFill>
                </a:rPr>
                <a:t>(TTC, CONFIG, L1, MONITORING, …)</a:t>
              </a:r>
              <a:endParaRPr lang="en-US" sz="700" i="1" dirty="0">
                <a:solidFill>
                  <a:schemeClr val="tx1"/>
                </a:solidFill>
              </a:endParaRPr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5229419" y="5103070"/>
              <a:ext cx="946852" cy="383330"/>
            </a:xfrm>
            <a:prstGeom prst="rect">
              <a:avLst/>
            </a:prstGeom>
            <a:solidFill>
              <a:srgbClr val="FFC000">
                <a:alpha val="47000"/>
              </a:srgbClr>
            </a:solidFill>
            <a:ln w="9525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L1, MONITORING or CONFIG BUFFERS</a:t>
              </a:r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2104019" y="4096483"/>
              <a:ext cx="710451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700" i="1" dirty="0"/>
                <a:t>u</a:t>
              </a:r>
              <a:r>
                <a:rPr lang="en-US" sz="700" i="1" dirty="0" smtClean="0"/>
                <a:t>p to 14 fibers</a:t>
              </a:r>
              <a:endParaRPr lang="en-US" sz="700" i="1" dirty="0"/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2111707" y="5473323"/>
              <a:ext cx="710451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700" i="1" dirty="0"/>
                <a:t>u</a:t>
              </a:r>
              <a:r>
                <a:rPr lang="en-US" sz="700" i="1" dirty="0" smtClean="0"/>
                <a:t>p to 14 fibers</a:t>
              </a:r>
              <a:endParaRPr lang="en-US" sz="700" i="1" dirty="0"/>
            </a:p>
          </p:txBody>
        </p:sp>
        <p:sp>
          <p:nvSpPr>
            <p:cNvPr id="100" name="Left-Up Arrow 99"/>
            <p:cNvSpPr/>
            <p:nvPr/>
          </p:nvSpPr>
          <p:spPr>
            <a:xfrm rot="16200000">
              <a:off x="4668485" y="2972038"/>
              <a:ext cx="555936" cy="1224991"/>
            </a:xfrm>
            <a:prstGeom prst="leftUpArrow">
              <a:avLst>
                <a:gd name="adj1" fmla="val 23319"/>
                <a:gd name="adj2" fmla="val 18750"/>
                <a:gd name="adj3" fmla="val 13235"/>
              </a:avLst>
            </a:prstGeom>
            <a:solidFill>
              <a:srgbClr val="FFC000">
                <a:alpha val="53000"/>
              </a:srgbClr>
            </a:solidFill>
            <a:ln w="952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6" name="Left-Up Arrow 165"/>
            <p:cNvSpPr/>
            <p:nvPr/>
          </p:nvSpPr>
          <p:spPr>
            <a:xfrm rot="5400000" flipV="1">
              <a:off x="4669821" y="4172204"/>
              <a:ext cx="553258" cy="1224989"/>
            </a:xfrm>
            <a:prstGeom prst="leftUpArrow">
              <a:avLst>
                <a:gd name="adj1" fmla="val 23319"/>
                <a:gd name="adj2" fmla="val 18750"/>
                <a:gd name="adj3" fmla="val 13235"/>
              </a:avLst>
            </a:prstGeom>
            <a:solidFill>
              <a:srgbClr val="FFC000">
                <a:alpha val="53000"/>
              </a:srgbClr>
            </a:solidFill>
            <a:ln w="952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4479230" y="3305145"/>
              <a:ext cx="1034257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i="1" dirty="0"/>
                <a:t>TTC, </a:t>
              </a:r>
              <a:r>
                <a:rPr lang="en-US" sz="700" i="1" dirty="0" smtClean="0"/>
                <a:t>MONITOR,CONFIG</a:t>
              </a:r>
              <a:endParaRPr lang="en-US" sz="700" i="1" dirty="0"/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4461186" y="4861273"/>
              <a:ext cx="1034257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i="1" dirty="0"/>
                <a:t>TTC, </a:t>
              </a:r>
              <a:r>
                <a:rPr lang="en-US" sz="700" i="1" dirty="0" smtClean="0"/>
                <a:t>MONITOR,CONFIG</a:t>
              </a:r>
              <a:endParaRPr lang="en-US" sz="700" i="1" dirty="0"/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5133806" y="5427888"/>
              <a:ext cx="112082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800" i="1" dirty="0"/>
                <a:t>SODIMM </a:t>
              </a:r>
              <a:r>
                <a:rPr lang="en-US" sz="800" i="1" dirty="0" smtClean="0"/>
                <a:t>DDR3/DDR4</a:t>
              </a:r>
              <a:endParaRPr lang="en-US" sz="800" i="1" dirty="0"/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5486400" y="4524345"/>
              <a:ext cx="710451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700" dirty="0" smtClean="0"/>
                <a:t>CARRIER FPGA</a:t>
              </a:r>
              <a:endParaRPr lang="en-US" sz="700" dirty="0"/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5955532" y="1994356"/>
              <a:ext cx="13596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ATCA CARRIER BOARD (1/2) </a:t>
              </a:r>
              <a:endParaRPr lang="en-US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14491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" name="Group 185"/>
          <p:cNvGrpSpPr/>
          <p:nvPr/>
        </p:nvGrpSpPr>
        <p:grpSpPr>
          <a:xfrm>
            <a:off x="1927179" y="1994356"/>
            <a:ext cx="6355347" cy="3819586"/>
            <a:chOff x="1927179" y="1994356"/>
            <a:chExt cx="6355347" cy="3819586"/>
          </a:xfrm>
        </p:grpSpPr>
        <p:sp>
          <p:nvSpPr>
            <p:cNvPr id="174" name="Rectangle 173"/>
            <p:cNvSpPr/>
            <p:nvPr/>
          </p:nvSpPr>
          <p:spPr>
            <a:xfrm>
              <a:off x="6858497" y="3780303"/>
              <a:ext cx="146512" cy="1271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6264572" y="2336574"/>
              <a:ext cx="146512" cy="1271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6452417" y="2336574"/>
              <a:ext cx="146512" cy="1271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2624070" y="2146756"/>
              <a:ext cx="4462531" cy="3667186"/>
            </a:xfrm>
            <a:prstGeom prst="rect">
              <a:avLst/>
            </a:prstGeom>
            <a:solidFill>
              <a:schemeClr val="bg1"/>
            </a:solidFill>
            <a:ln w="6350"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rIns="36000"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6865375" y="2655149"/>
              <a:ext cx="146512" cy="1271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6869440" y="2909493"/>
              <a:ext cx="146512" cy="1271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6865375" y="4261249"/>
              <a:ext cx="146512" cy="1271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6865375" y="4393465"/>
              <a:ext cx="146512" cy="1271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6005279" y="4001861"/>
              <a:ext cx="146512" cy="1271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6005279" y="4134077"/>
              <a:ext cx="146512" cy="1271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6005279" y="4255101"/>
              <a:ext cx="146512" cy="1271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6005279" y="4387317"/>
              <a:ext cx="146512" cy="1271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563295" y="3128314"/>
              <a:ext cx="897891" cy="915638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rIns="36000"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563295" y="4450903"/>
              <a:ext cx="897891" cy="915638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5253900" y="3789608"/>
              <a:ext cx="897891" cy="915638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rIns="36000" rtlCol="0" anchor="b" anchorCtr="0"/>
            <a:lstStyle/>
            <a:p>
              <a:pPr algn="ctr"/>
              <a:endParaRPr lang="en-US" sz="800" dirty="0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2895358" y="3001353"/>
              <a:ext cx="281767" cy="305213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rIns="36000"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2895358" y="3423439"/>
              <a:ext cx="281767" cy="305213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rIns="36000"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2895358" y="3835433"/>
              <a:ext cx="281767" cy="305213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rIns="36000" rtlCol="0" anchor="ctr"/>
            <a:lstStyle/>
            <a:p>
              <a:pPr algn="ctr"/>
              <a:endParaRPr lang="en-US" sz="1050" dirty="0"/>
            </a:p>
          </p:txBody>
        </p:sp>
        <p:cxnSp>
          <p:nvCxnSpPr>
            <p:cNvPr id="55" name="Straight Arrow Connector 54"/>
            <p:cNvCxnSpPr>
              <a:stCxn id="52" idx="3"/>
            </p:cNvCxnSpPr>
            <p:nvPr/>
          </p:nvCxnSpPr>
          <p:spPr>
            <a:xfrm>
              <a:off x="3177126" y="3153959"/>
              <a:ext cx="386169" cy="269479"/>
            </a:xfrm>
            <a:prstGeom prst="straightConnector1">
              <a:avLst/>
            </a:prstGeom>
            <a:ln>
              <a:solidFill>
                <a:srgbClr val="FF0000"/>
              </a:solidFill>
              <a:headEnd type="arrow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53" idx="3"/>
              <a:endCxn id="46" idx="1"/>
            </p:cNvCxnSpPr>
            <p:nvPr/>
          </p:nvCxnSpPr>
          <p:spPr>
            <a:xfrm>
              <a:off x="3177126" y="3576045"/>
              <a:ext cx="386169" cy="10088"/>
            </a:xfrm>
            <a:prstGeom prst="straightConnector1">
              <a:avLst/>
            </a:prstGeom>
            <a:ln>
              <a:solidFill>
                <a:srgbClr val="FF0000"/>
              </a:solidFill>
              <a:headEnd type="arrow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stCxn id="54" idx="3"/>
            </p:cNvCxnSpPr>
            <p:nvPr/>
          </p:nvCxnSpPr>
          <p:spPr>
            <a:xfrm flipV="1">
              <a:off x="3177126" y="3789608"/>
              <a:ext cx="386169" cy="198431"/>
            </a:xfrm>
            <a:prstGeom prst="straightConnector1">
              <a:avLst/>
            </a:prstGeom>
            <a:ln>
              <a:solidFill>
                <a:srgbClr val="FF0000"/>
              </a:solidFill>
              <a:headEnd type="arrow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57"/>
            <p:cNvSpPr/>
            <p:nvPr/>
          </p:nvSpPr>
          <p:spPr>
            <a:xfrm>
              <a:off x="2895358" y="4334030"/>
              <a:ext cx="281767" cy="305213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rIns="36000"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2895358" y="4756115"/>
              <a:ext cx="281767" cy="305213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rIns="36000"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2895358" y="5168110"/>
              <a:ext cx="281767" cy="305213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rIns="36000" rtlCol="0" anchor="ctr"/>
            <a:lstStyle/>
            <a:p>
              <a:pPr algn="ctr"/>
              <a:endParaRPr lang="en-US" sz="1050" dirty="0"/>
            </a:p>
          </p:txBody>
        </p:sp>
        <p:cxnSp>
          <p:nvCxnSpPr>
            <p:cNvPr id="61" name="Straight Arrow Connector 60"/>
            <p:cNvCxnSpPr>
              <a:stCxn id="58" idx="3"/>
            </p:cNvCxnSpPr>
            <p:nvPr/>
          </p:nvCxnSpPr>
          <p:spPr>
            <a:xfrm>
              <a:off x="3177126" y="4486636"/>
              <a:ext cx="386169" cy="269479"/>
            </a:xfrm>
            <a:prstGeom prst="straightConnector1">
              <a:avLst/>
            </a:prstGeom>
            <a:ln>
              <a:solidFill>
                <a:srgbClr val="FF0000"/>
              </a:solidFill>
              <a:headEnd type="arrow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59" idx="3"/>
            </p:cNvCxnSpPr>
            <p:nvPr/>
          </p:nvCxnSpPr>
          <p:spPr>
            <a:xfrm>
              <a:off x="3177126" y="4908722"/>
              <a:ext cx="386169" cy="10088"/>
            </a:xfrm>
            <a:prstGeom prst="straightConnector1">
              <a:avLst/>
            </a:prstGeom>
            <a:ln>
              <a:solidFill>
                <a:srgbClr val="FF0000"/>
              </a:solidFill>
              <a:headEnd type="arrow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stCxn id="60" idx="3"/>
            </p:cNvCxnSpPr>
            <p:nvPr/>
          </p:nvCxnSpPr>
          <p:spPr>
            <a:xfrm flipV="1">
              <a:off x="3177126" y="5122285"/>
              <a:ext cx="386169" cy="198431"/>
            </a:xfrm>
            <a:prstGeom prst="straightConnector1">
              <a:avLst/>
            </a:prstGeom>
            <a:ln>
              <a:solidFill>
                <a:srgbClr val="FF0000"/>
              </a:solidFill>
              <a:headEnd type="arrow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>
              <a:off x="5608923" y="2463744"/>
              <a:ext cx="0" cy="1325865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>
              <a:stCxn id="161" idx="0"/>
              <a:endCxn id="49" idx="2"/>
            </p:cNvCxnSpPr>
            <p:nvPr/>
          </p:nvCxnSpPr>
          <p:spPr>
            <a:xfrm flipV="1">
              <a:off x="5702845" y="4705246"/>
              <a:ext cx="1" cy="397824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Rectangle 79"/>
            <p:cNvSpPr/>
            <p:nvPr/>
          </p:nvSpPr>
          <p:spPr>
            <a:xfrm>
              <a:off x="2822158" y="2873970"/>
              <a:ext cx="2035385" cy="2807872"/>
            </a:xfrm>
            <a:prstGeom prst="rect">
              <a:avLst/>
            </a:prstGeom>
            <a:noFill/>
            <a:ln w="6350"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rIns="36000"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82" name="Rectangle 81"/>
            <p:cNvSpPr/>
            <p:nvPr/>
          </p:nvSpPr>
          <p:spPr>
            <a:xfrm rot="5400000">
              <a:off x="6076164" y="4132243"/>
              <a:ext cx="1784854" cy="236019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rIns="36000"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83" name="Rectangle 82"/>
            <p:cNvSpPr/>
            <p:nvPr/>
          </p:nvSpPr>
          <p:spPr>
            <a:xfrm rot="5400000">
              <a:off x="6549958" y="2703499"/>
              <a:ext cx="838271" cy="235014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1050" dirty="0" smtClean="0"/>
                <a:t>RTM</a:t>
              </a:r>
              <a:endParaRPr lang="en-US" sz="1050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209882" y="2678661"/>
              <a:ext cx="141096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/>
                <a:t>HORX MEZZANINE BOARD</a:t>
              </a:r>
              <a:endParaRPr lang="en-US" sz="900" dirty="0"/>
            </a:p>
          </p:txBody>
        </p:sp>
        <p:cxnSp>
          <p:nvCxnSpPr>
            <p:cNvPr id="94" name="Elbow Connector 93"/>
            <p:cNvCxnSpPr>
              <a:stCxn id="77" idx="3"/>
              <a:endCxn id="92" idx="1"/>
            </p:cNvCxnSpPr>
            <p:nvPr/>
          </p:nvCxnSpPr>
          <p:spPr>
            <a:xfrm flipV="1">
              <a:off x="6151791" y="2973079"/>
              <a:ext cx="717649" cy="1092368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FF0000"/>
              </a:solidFill>
              <a:headEnd type="arrow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/>
            <p:cNvCxnSpPr>
              <a:stCxn id="81" idx="3"/>
              <a:endCxn id="87" idx="1"/>
            </p:cNvCxnSpPr>
            <p:nvPr/>
          </p:nvCxnSpPr>
          <p:spPr>
            <a:xfrm>
              <a:off x="6151791" y="4318687"/>
              <a:ext cx="713584" cy="6148"/>
            </a:xfrm>
            <a:prstGeom prst="straightConnector1">
              <a:avLst/>
            </a:prstGeom>
            <a:ln>
              <a:headEnd type="arrow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>
              <a:stCxn id="84" idx="3"/>
              <a:endCxn id="88" idx="1"/>
            </p:cNvCxnSpPr>
            <p:nvPr/>
          </p:nvCxnSpPr>
          <p:spPr>
            <a:xfrm>
              <a:off x="6151791" y="4450903"/>
              <a:ext cx="713584" cy="6148"/>
            </a:xfrm>
            <a:prstGeom prst="straightConnector1">
              <a:avLst/>
            </a:prstGeom>
            <a:ln>
              <a:solidFill>
                <a:srgbClr val="FF0000"/>
              </a:solidFill>
              <a:headEnd type="arrow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TextBox 117"/>
            <p:cNvSpPr txBox="1"/>
            <p:nvPr/>
          </p:nvSpPr>
          <p:spPr>
            <a:xfrm>
              <a:off x="6258171" y="4417911"/>
              <a:ext cx="48603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dirty="0" smtClean="0"/>
                <a:t>GTX (4)</a:t>
              </a: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6232758" y="4112699"/>
              <a:ext cx="580609" cy="2154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LVDS (52)</a:t>
              </a:r>
              <a:endParaRPr lang="en-US" sz="800" dirty="0"/>
            </a:p>
          </p:txBody>
        </p:sp>
        <p:cxnSp>
          <p:nvCxnSpPr>
            <p:cNvPr id="124" name="Straight Arrow Connector 123"/>
            <p:cNvCxnSpPr/>
            <p:nvPr/>
          </p:nvCxnSpPr>
          <p:spPr>
            <a:xfrm>
              <a:off x="5817434" y="2463744"/>
              <a:ext cx="0" cy="1323236"/>
            </a:xfrm>
            <a:prstGeom prst="straightConnector1">
              <a:avLst/>
            </a:prstGeom>
            <a:ln>
              <a:solidFill>
                <a:srgbClr val="FF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Rectangle 125"/>
            <p:cNvSpPr/>
            <p:nvPr/>
          </p:nvSpPr>
          <p:spPr>
            <a:xfrm rot="5400000">
              <a:off x="6749877" y="4800799"/>
              <a:ext cx="437425" cy="236021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900" dirty="0" smtClean="0"/>
                <a:t>BASE</a:t>
              </a:r>
              <a:endParaRPr lang="en-US" sz="900" dirty="0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6340256" y="4828584"/>
              <a:ext cx="403824" cy="190758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900" dirty="0" smtClean="0"/>
                <a:t>IPMC</a:t>
              </a:r>
              <a:endParaRPr lang="en-US" sz="900" dirty="0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6338726" y="5171289"/>
              <a:ext cx="403824" cy="404321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900" dirty="0" smtClean="0"/>
                <a:t>FPGA</a:t>
              </a:r>
              <a:endParaRPr lang="en-US" sz="900" dirty="0"/>
            </a:p>
          </p:txBody>
        </p:sp>
        <p:cxnSp>
          <p:nvCxnSpPr>
            <p:cNvPr id="130" name="Straight Connector 129"/>
            <p:cNvCxnSpPr>
              <a:stCxn id="128" idx="3"/>
              <a:endCxn id="126" idx="2"/>
            </p:cNvCxnSpPr>
            <p:nvPr/>
          </p:nvCxnSpPr>
          <p:spPr>
            <a:xfrm flipV="1">
              <a:off x="6744080" y="4918810"/>
              <a:ext cx="106499" cy="515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>
              <a:stCxn id="128" idx="2"/>
              <a:endCxn id="129" idx="0"/>
            </p:cNvCxnSpPr>
            <p:nvPr/>
          </p:nvCxnSpPr>
          <p:spPr>
            <a:xfrm flipH="1">
              <a:off x="6540639" y="5019342"/>
              <a:ext cx="1530" cy="1519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Elbow Connector 133"/>
            <p:cNvCxnSpPr>
              <a:stCxn id="129" idx="2"/>
            </p:cNvCxnSpPr>
            <p:nvPr/>
          </p:nvCxnSpPr>
          <p:spPr>
            <a:xfrm rot="5400000">
              <a:off x="6215431" y="5365460"/>
              <a:ext cx="115057" cy="535359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TextBox 134"/>
            <p:cNvSpPr txBox="1"/>
            <p:nvPr/>
          </p:nvSpPr>
          <p:spPr>
            <a:xfrm>
              <a:off x="6090858" y="5543304"/>
              <a:ext cx="36420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 smtClean="0"/>
                <a:t>JTAG</a:t>
              </a:r>
              <a:endParaRPr lang="en-US" sz="700" dirty="0"/>
            </a:p>
          </p:txBody>
        </p:sp>
        <p:sp>
          <p:nvSpPr>
            <p:cNvPr id="105" name="TextBox 104"/>
            <p:cNvSpPr txBox="1"/>
            <p:nvPr/>
          </p:nvSpPr>
          <p:spPr>
            <a:xfrm rot="5400000">
              <a:off x="6370907" y="3410691"/>
              <a:ext cx="52610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 smtClean="0"/>
                <a:t>GTX (8)</a:t>
              </a:r>
              <a:endParaRPr lang="en-US" sz="800" dirty="0"/>
            </a:p>
          </p:txBody>
        </p:sp>
        <p:sp>
          <p:nvSpPr>
            <p:cNvPr id="110" name="Rectangle 109"/>
            <p:cNvSpPr/>
            <p:nvPr/>
          </p:nvSpPr>
          <p:spPr>
            <a:xfrm rot="5400000">
              <a:off x="6305073" y="3903333"/>
              <a:ext cx="1327036" cy="23602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900" dirty="0" smtClean="0"/>
                <a:t>FULL-MESH FABRIC</a:t>
              </a:r>
              <a:endParaRPr lang="en-US" sz="900" dirty="0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6856208" y="4684860"/>
              <a:ext cx="347588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2" name="TextBox 111"/>
            <p:cNvSpPr txBox="1"/>
            <p:nvPr/>
          </p:nvSpPr>
          <p:spPr>
            <a:xfrm rot="5400000">
              <a:off x="5387584" y="2990761"/>
              <a:ext cx="55816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LVDS(10)</a:t>
              </a:r>
              <a:endParaRPr lang="en-US" sz="800" dirty="0"/>
            </a:p>
          </p:txBody>
        </p:sp>
        <p:sp>
          <p:nvSpPr>
            <p:cNvPr id="114" name="TextBox 113"/>
            <p:cNvSpPr txBox="1"/>
            <p:nvPr/>
          </p:nvSpPr>
          <p:spPr>
            <a:xfrm rot="5400000">
              <a:off x="5648456" y="2997542"/>
              <a:ext cx="4860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GTX (2)</a:t>
              </a:r>
              <a:endParaRPr lang="en-US" sz="800" dirty="0"/>
            </a:p>
          </p:txBody>
        </p:sp>
        <p:cxnSp>
          <p:nvCxnSpPr>
            <p:cNvPr id="119" name="Straight Arrow Connector 118"/>
            <p:cNvCxnSpPr/>
            <p:nvPr/>
          </p:nvCxnSpPr>
          <p:spPr>
            <a:xfrm>
              <a:off x="4453049" y="3607076"/>
              <a:ext cx="792713" cy="661294"/>
            </a:xfrm>
            <a:prstGeom prst="straightConnector1">
              <a:avLst/>
            </a:prstGeom>
            <a:ln>
              <a:headEnd type="arrow" w="sm" len="med"/>
              <a:tailEnd type="arrow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/>
            <p:nvPr/>
          </p:nvCxnSpPr>
          <p:spPr>
            <a:xfrm flipV="1">
              <a:off x="4453049" y="4268371"/>
              <a:ext cx="792713" cy="661294"/>
            </a:xfrm>
            <a:prstGeom prst="straightConnector1">
              <a:avLst/>
            </a:prstGeom>
            <a:ln>
              <a:solidFill>
                <a:srgbClr val="FF0000"/>
              </a:solidFill>
              <a:headEnd type="arrow" w="sm" len="med"/>
              <a:tailEnd type="arrow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/>
            <p:cNvCxnSpPr/>
            <p:nvPr/>
          </p:nvCxnSpPr>
          <p:spPr>
            <a:xfrm flipV="1">
              <a:off x="4444912" y="4506264"/>
              <a:ext cx="792713" cy="661294"/>
            </a:xfrm>
            <a:prstGeom prst="straightConnector1">
              <a:avLst/>
            </a:prstGeom>
            <a:ln>
              <a:headEnd type="arrow" w="sm" len="med"/>
              <a:tailEnd type="arrow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/>
            <p:cNvCxnSpPr/>
            <p:nvPr/>
          </p:nvCxnSpPr>
          <p:spPr>
            <a:xfrm>
              <a:off x="4453049" y="3347688"/>
              <a:ext cx="792713" cy="661294"/>
            </a:xfrm>
            <a:prstGeom prst="straightConnector1">
              <a:avLst/>
            </a:prstGeom>
            <a:ln>
              <a:solidFill>
                <a:srgbClr val="FF0000"/>
              </a:solidFill>
              <a:headEnd type="arrow" w="sm" len="med"/>
              <a:tailEnd type="arrow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TextBox 130"/>
            <p:cNvSpPr txBox="1"/>
            <p:nvPr/>
          </p:nvSpPr>
          <p:spPr>
            <a:xfrm rot="19352037">
              <a:off x="4559100" y="4605912"/>
              <a:ext cx="580609" cy="2154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LVDS (25)</a:t>
              </a:r>
              <a:endParaRPr lang="en-US" sz="800" dirty="0"/>
            </a:p>
          </p:txBody>
        </p:sp>
        <p:sp>
          <p:nvSpPr>
            <p:cNvPr id="133" name="TextBox 132"/>
            <p:cNvSpPr txBox="1"/>
            <p:nvPr/>
          </p:nvSpPr>
          <p:spPr>
            <a:xfrm rot="19352037">
              <a:off x="4521365" y="4460016"/>
              <a:ext cx="497252" cy="2154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GTH (4)</a:t>
              </a:r>
              <a:endParaRPr lang="en-US" sz="800" dirty="0"/>
            </a:p>
          </p:txBody>
        </p:sp>
        <p:sp>
          <p:nvSpPr>
            <p:cNvPr id="136" name="TextBox 135"/>
            <p:cNvSpPr txBox="1"/>
            <p:nvPr/>
          </p:nvSpPr>
          <p:spPr>
            <a:xfrm rot="2322243">
              <a:off x="4557044" y="3754780"/>
              <a:ext cx="580609" cy="2154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LVDS (25)</a:t>
              </a:r>
              <a:endParaRPr lang="en-US" sz="800" dirty="0"/>
            </a:p>
          </p:txBody>
        </p:sp>
        <p:sp>
          <p:nvSpPr>
            <p:cNvPr id="137" name="TextBox 136"/>
            <p:cNvSpPr txBox="1"/>
            <p:nvPr/>
          </p:nvSpPr>
          <p:spPr>
            <a:xfrm rot="2322243">
              <a:off x="4694930" y="3546501"/>
              <a:ext cx="497252" cy="2154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GTH (4)</a:t>
              </a:r>
              <a:endParaRPr lang="en-US" sz="800" dirty="0"/>
            </a:p>
          </p:txBody>
        </p:sp>
        <p:cxnSp>
          <p:nvCxnSpPr>
            <p:cNvPr id="138" name="Straight Arrow Connector 137"/>
            <p:cNvCxnSpPr/>
            <p:nvPr/>
          </p:nvCxnSpPr>
          <p:spPr>
            <a:xfrm>
              <a:off x="4126830" y="4038649"/>
              <a:ext cx="0" cy="406950"/>
            </a:xfrm>
            <a:prstGeom prst="straightConnector1">
              <a:avLst/>
            </a:prstGeom>
            <a:ln>
              <a:headEnd type="arrow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/>
            <p:cNvCxnSpPr/>
            <p:nvPr/>
          </p:nvCxnSpPr>
          <p:spPr>
            <a:xfrm>
              <a:off x="3924604" y="4038649"/>
              <a:ext cx="0" cy="406950"/>
            </a:xfrm>
            <a:prstGeom prst="straightConnector1">
              <a:avLst/>
            </a:prstGeom>
            <a:ln>
              <a:solidFill>
                <a:srgbClr val="FF0000"/>
              </a:solidFill>
              <a:headEnd type="arrow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TextBox 139"/>
            <p:cNvSpPr txBox="1"/>
            <p:nvPr/>
          </p:nvSpPr>
          <p:spPr>
            <a:xfrm>
              <a:off x="3408237" y="4118847"/>
              <a:ext cx="497252" cy="2154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GTH (8)</a:t>
              </a:r>
              <a:endParaRPr lang="en-US" sz="800" dirty="0"/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4100734" y="4112699"/>
              <a:ext cx="580609" cy="2154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LVDS (64)</a:t>
              </a:r>
              <a:endParaRPr lang="en-US" sz="800" dirty="0"/>
            </a:p>
          </p:txBody>
        </p:sp>
        <p:sp>
          <p:nvSpPr>
            <p:cNvPr id="2" name="Right Arrow 1"/>
            <p:cNvSpPr/>
            <p:nvPr/>
          </p:nvSpPr>
          <p:spPr>
            <a:xfrm>
              <a:off x="1956808" y="2971801"/>
              <a:ext cx="1114401" cy="554515"/>
            </a:xfrm>
            <a:prstGeom prst="rightArrow">
              <a:avLst>
                <a:gd name="adj1" fmla="val 65125"/>
                <a:gd name="adj2" fmla="val 34035"/>
              </a:avLst>
            </a:prstGeom>
            <a:solidFill>
              <a:schemeClr val="accent6">
                <a:alpha val="86000"/>
              </a:schemeClr>
            </a:solidFill>
            <a:ln w="9525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MM Sector</a:t>
              </a:r>
            </a:p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(32 fibers)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13" name="Right Arrow 112"/>
            <p:cNvSpPr/>
            <p:nvPr/>
          </p:nvSpPr>
          <p:spPr>
            <a:xfrm>
              <a:off x="1954244" y="4318687"/>
              <a:ext cx="1116964" cy="542874"/>
            </a:xfrm>
            <a:prstGeom prst="rightArrow">
              <a:avLst>
                <a:gd name="adj1" fmla="val 66843"/>
                <a:gd name="adj2" fmla="val 26420"/>
              </a:avLst>
            </a:prstGeom>
            <a:solidFill>
              <a:schemeClr val="accent6">
                <a:alpha val="86000"/>
              </a:schemeClr>
            </a:solidFill>
            <a:ln w="9525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>
                  <a:solidFill>
                    <a:schemeClr val="tx1"/>
                  </a:solidFill>
                </a:rPr>
                <a:t>sTGC</a:t>
              </a:r>
              <a:r>
                <a:rPr lang="en-US" sz="1000" dirty="0" smtClean="0">
                  <a:solidFill>
                    <a:schemeClr val="tx1"/>
                  </a:solidFill>
                </a:rPr>
                <a:t> Sector</a:t>
              </a:r>
            </a:p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(32 fibers)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" name="Left Arrow 2"/>
            <p:cNvSpPr/>
            <p:nvPr/>
          </p:nvSpPr>
          <p:spPr>
            <a:xfrm>
              <a:off x="1934881" y="5157192"/>
              <a:ext cx="1124331" cy="335691"/>
            </a:xfrm>
            <a:prstGeom prst="leftArrow">
              <a:avLst/>
            </a:prstGeom>
            <a:solidFill>
              <a:schemeClr val="accent1">
                <a:alpha val="88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900" dirty="0" smtClean="0"/>
                <a:t>Sector Logic</a:t>
              </a:r>
              <a:endParaRPr lang="en-US" sz="900" dirty="0"/>
            </a:p>
          </p:txBody>
        </p:sp>
        <p:sp>
          <p:nvSpPr>
            <p:cNvPr id="9" name="Down Arrow 8"/>
            <p:cNvSpPr/>
            <p:nvPr/>
          </p:nvSpPr>
          <p:spPr>
            <a:xfrm>
              <a:off x="3780801" y="3596910"/>
              <a:ext cx="473170" cy="1231674"/>
            </a:xfrm>
            <a:prstGeom prst="downArrow">
              <a:avLst>
                <a:gd name="adj1" fmla="val 68000"/>
                <a:gd name="adj2" fmla="val 36136"/>
              </a:avLst>
            </a:prstGeom>
            <a:solidFill>
              <a:srgbClr val="FF8989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CANDIDATE EXCHANGE</a:t>
              </a:r>
            </a:p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 </a:t>
              </a:r>
              <a:r>
                <a:rPr lang="en-US" sz="700" i="1" dirty="0" smtClean="0">
                  <a:solidFill>
                    <a:schemeClr val="tx1"/>
                  </a:solidFill>
                </a:rPr>
                <a:t>(x64 LVDS)</a:t>
              </a:r>
              <a:endParaRPr lang="en-US" sz="600" i="1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641696" y="3200400"/>
              <a:ext cx="751380" cy="477935"/>
            </a:xfrm>
            <a:prstGeom prst="rect">
              <a:avLst/>
            </a:prstGeom>
            <a:solidFill>
              <a:schemeClr val="accent1">
                <a:alpha val="47000"/>
              </a:schemeClr>
            </a:solidFill>
            <a:ln w="9525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</a:rPr>
                <a:t>MM TRIGGER ALGORITHM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584344" y="2971800"/>
              <a:ext cx="814647" cy="21544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800" i="1" dirty="0" smtClean="0"/>
                <a:t>MEZZ. FPGA </a:t>
              </a:r>
              <a:r>
                <a:rPr lang="en-US" sz="800" i="1" dirty="0"/>
                <a:t>#1</a:t>
              </a:r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3611108" y="5320165"/>
              <a:ext cx="814647" cy="21544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800" i="1" dirty="0" smtClean="0"/>
                <a:t>MEZZ. FPGA #2</a:t>
              </a:r>
              <a:endParaRPr lang="en-US" sz="800" i="1" dirty="0"/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3635980" y="4713634"/>
              <a:ext cx="751380" cy="520398"/>
            </a:xfrm>
            <a:prstGeom prst="rect">
              <a:avLst/>
            </a:prstGeom>
            <a:solidFill>
              <a:schemeClr val="accent1">
                <a:alpha val="47000"/>
              </a:schemeClr>
            </a:solidFill>
            <a:ln w="9525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900" dirty="0" err="1" smtClean="0">
                  <a:solidFill>
                    <a:schemeClr val="tx1"/>
                  </a:solidFill>
                </a:rPr>
                <a:t>sTGC</a:t>
              </a:r>
              <a:r>
                <a:rPr lang="en-US" sz="900" dirty="0" smtClean="0">
                  <a:solidFill>
                    <a:schemeClr val="tx1"/>
                  </a:solidFill>
                </a:rPr>
                <a:t> TRIGGER ALGORITHM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46" name="Left-Right Arrow 145"/>
            <p:cNvSpPr/>
            <p:nvPr/>
          </p:nvSpPr>
          <p:spPr>
            <a:xfrm>
              <a:off x="7010400" y="2432086"/>
              <a:ext cx="1272126" cy="308495"/>
            </a:xfrm>
            <a:prstGeom prst="leftRightArrow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FELIX (n x GBT)</a:t>
              </a:r>
              <a:endParaRPr lang="en-US" sz="900" dirty="0"/>
            </a:p>
          </p:txBody>
        </p:sp>
        <p:sp>
          <p:nvSpPr>
            <p:cNvPr id="147" name="Left-Right Arrow 146"/>
            <p:cNvSpPr/>
            <p:nvPr/>
          </p:nvSpPr>
          <p:spPr>
            <a:xfrm>
              <a:off x="7010400" y="2845923"/>
              <a:ext cx="1272126" cy="308495"/>
            </a:xfrm>
            <a:prstGeom prst="leftRightArrow">
              <a:avLst/>
            </a:prstGeom>
            <a:solidFill>
              <a:srgbClr val="FFC000">
                <a:alpha val="66000"/>
              </a:srgbClr>
            </a:solidFill>
            <a:ln>
              <a:prstDash val="dash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900" dirty="0" smtClean="0"/>
                <a:t>MONITORING </a:t>
              </a:r>
              <a:r>
                <a:rPr lang="en-US" sz="900" dirty="0" smtClean="0"/>
                <a:t>(FELIX)</a:t>
              </a:r>
              <a:endParaRPr lang="en-US" sz="900" dirty="0"/>
            </a:p>
          </p:txBody>
        </p:sp>
        <p:cxnSp>
          <p:nvCxnSpPr>
            <p:cNvPr id="39" name="Elbow Connector 38"/>
            <p:cNvCxnSpPr>
              <a:stCxn id="150" idx="2"/>
              <a:endCxn id="148" idx="1"/>
            </p:cNvCxnSpPr>
            <p:nvPr/>
          </p:nvCxnSpPr>
          <p:spPr>
            <a:xfrm rot="16200000" flipH="1">
              <a:off x="6568030" y="2421389"/>
              <a:ext cx="254989" cy="339702"/>
            </a:xfrm>
            <a:prstGeom prst="bentConnector2">
              <a:avLst/>
            </a:prstGeom>
            <a:ln>
              <a:solidFill>
                <a:srgbClr val="FF0000"/>
              </a:solidFill>
              <a:headEnd type="arrow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Elbow Connector 49"/>
            <p:cNvCxnSpPr>
              <a:stCxn id="149" idx="2"/>
              <a:endCxn id="174" idx="1"/>
            </p:cNvCxnSpPr>
            <p:nvPr/>
          </p:nvCxnSpPr>
          <p:spPr>
            <a:xfrm rot="16200000" flipH="1">
              <a:off x="5908091" y="2893482"/>
              <a:ext cx="1380143" cy="520669"/>
            </a:xfrm>
            <a:prstGeom prst="bentConnector2">
              <a:avLst/>
            </a:prstGeom>
            <a:ln>
              <a:solidFill>
                <a:srgbClr val="FF0000"/>
              </a:solidFill>
              <a:headEnd type="arrow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Rectangle 150"/>
            <p:cNvSpPr/>
            <p:nvPr/>
          </p:nvSpPr>
          <p:spPr>
            <a:xfrm>
              <a:off x="5433639" y="2286000"/>
              <a:ext cx="1236235" cy="21544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800" dirty="0" smtClean="0"/>
                <a:t>TO OTHER CARRIER FPGA</a:t>
              </a:r>
              <a:endParaRPr lang="en-US" sz="800" dirty="0"/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7227917" y="2650046"/>
              <a:ext cx="837088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700" i="1" dirty="0" smtClean="0"/>
                <a:t>(TTC and CONFIG)</a:t>
              </a:r>
              <a:endParaRPr lang="en-US" sz="700" i="1" dirty="0"/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7183032" y="3090446"/>
              <a:ext cx="938665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800" i="1" dirty="0" smtClean="0"/>
                <a:t>RTM Connection to external switch</a:t>
              </a:r>
              <a:endParaRPr lang="en-US" sz="800" i="1" dirty="0"/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7086600" y="4444318"/>
              <a:ext cx="117569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800" i="1" dirty="0" smtClean="0"/>
                <a:t>Backplane Connection to ATCA Switch in crate</a:t>
              </a:r>
              <a:endParaRPr lang="en-US" sz="800" i="1" dirty="0"/>
            </a:p>
          </p:txBody>
        </p:sp>
        <p:sp>
          <p:nvSpPr>
            <p:cNvPr id="158" name="Left Arrow 157"/>
            <p:cNvSpPr/>
            <p:nvPr/>
          </p:nvSpPr>
          <p:spPr>
            <a:xfrm>
              <a:off x="1927179" y="3813389"/>
              <a:ext cx="1124331" cy="335691"/>
            </a:xfrm>
            <a:prstGeom prst="leftArrow">
              <a:avLst/>
            </a:prstGeom>
            <a:solidFill>
              <a:schemeClr val="accent1">
                <a:alpha val="88000"/>
              </a:schemeClr>
            </a:solidFill>
            <a:ln w="9525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 smtClean="0"/>
                <a:t>Sector</a:t>
              </a:r>
              <a:r>
                <a:rPr lang="en-US" sz="900" dirty="0" smtClean="0"/>
                <a:t> Logic</a:t>
              </a:r>
              <a:endParaRPr lang="en-US" sz="900" dirty="0"/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5327155" y="3862502"/>
              <a:ext cx="751380" cy="668021"/>
            </a:xfrm>
            <a:prstGeom prst="rect">
              <a:avLst/>
            </a:prstGeom>
            <a:ln>
              <a:prstDash val="dash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</a:rPr>
                <a:t>ANCILIARY FUNCTIONS</a:t>
              </a:r>
            </a:p>
            <a:p>
              <a:pPr algn="ctr"/>
              <a:r>
                <a:rPr lang="en-US" sz="700" i="1" dirty="0" smtClean="0">
                  <a:solidFill>
                    <a:schemeClr val="tx1"/>
                  </a:solidFill>
                </a:rPr>
                <a:t>(TTC, CONFIG, L1, MONITORING, …)</a:t>
              </a:r>
              <a:endParaRPr lang="en-US" sz="700" i="1" dirty="0">
                <a:solidFill>
                  <a:schemeClr val="tx1"/>
                </a:solidFill>
              </a:endParaRPr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5229419" y="5103070"/>
              <a:ext cx="946852" cy="383330"/>
            </a:xfrm>
            <a:prstGeom prst="rect">
              <a:avLst/>
            </a:prstGeom>
            <a:solidFill>
              <a:srgbClr val="FFC000">
                <a:alpha val="47000"/>
              </a:srgbClr>
            </a:solidFill>
            <a:ln w="9525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L1, MONITORING or CONFIG BUFFERS</a:t>
              </a:r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2104019" y="4021033"/>
              <a:ext cx="710451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700" i="1" dirty="0"/>
                <a:t>u</a:t>
              </a:r>
              <a:r>
                <a:rPr lang="en-US" sz="700" i="1" dirty="0" smtClean="0"/>
                <a:t>p to 14 fibers</a:t>
              </a:r>
              <a:endParaRPr lang="en-US" sz="700" i="1" dirty="0"/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2111707" y="5389185"/>
              <a:ext cx="710451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700" i="1" dirty="0"/>
                <a:t>u</a:t>
              </a:r>
              <a:r>
                <a:rPr lang="en-US" sz="700" i="1" dirty="0" smtClean="0"/>
                <a:t>p to 14 fibers</a:t>
              </a:r>
              <a:endParaRPr lang="en-US" sz="700" i="1" dirty="0"/>
            </a:p>
          </p:txBody>
        </p:sp>
        <p:sp>
          <p:nvSpPr>
            <p:cNvPr id="100" name="Left-Up Arrow 99"/>
            <p:cNvSpPr/>
            <p:nvPr/>
          </p:nvSpPr>
          <p:spPr>
            <a:xfrm rot="16200000">
              <a:off x="4668485" y="2972038"/>
              <a:ext cx="555936" cy="1224991"/>
            </a:xfrm>
            <a:prstGeom prst="leftUpArrow">
              <a:avLst>
                <a:gd name="adj1" fmla="val 23319"/>
                <a:gd name="adj2" fmla="val 18750"/>
                <a:gd name="adj3" fmla="val 13235"/>
              </a:avLst>
            </a:prstGeom>
            <a:solidFill>
              <a:srgbClr val="FFC000">
                <a:alpha val="53000"/>
              </a:srgbClr>
            </a:solidFill>
            <a:ln w="952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6" name="Left-Up Arrow 165"/>
            <p:cNvSpPr/>
            <p:nvPr/>
          </p:nvSpPr>
          <p:spPr>
            <a:xfrm rot="5400000" flipV="1">
              <a:off x="4669821" y="4172204"/>
              <a:ext cx="553258" cy="1224989"/>
            </a:xfrm>
            <a:prstGeom prst="leftUpArrow">
              <a:avLst>
                <a:gd name="adj1" fmla="val 23319"/>
                <a:gd name="adj2" fmla="val 18750"/>
                <a:gd name="adj3" fmla="val 13235"/>
              </a:avLst>
            </a:prstGeom>
            <a:solidFill>
              <a:srgbClr val="FFC000">
                <a:alpha val="53000"/>
              </a:srgbClr>
            </a:solidFill>
            <a:ln w="952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4479230" y="3305145"/>
              <a:ext cx="1034257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i="1" dirty="0"/>
                <a:t>TTC, </a:t>
              </a:r>
              <a:r>
                <a:rPr lang="en-US" sz="700" i="1" dirty="0" smtClean="0"/>
                <a:t>MONITOR,CONFIG</a:t>
              </a:r>
              <a:endParaRPr lang="en-US" sz="700" i="1" dirty="0"/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4461186" y="4861273"/>
              <a:ext cx="1034257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i="1" dirty="0"/>
                <a:t>TTC, </a:t>
              </a:r>
              <a:r>
                <a:rPr lang="en-US" sz="700" i="1" dirty="0" smtClean="0"/>
                <a:t>MONITOR,CONFIG</a:t>
              </a:r>
              <a:endParaRPr lang="en-US" sz="700" i="1" dirty="0"/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5133806" y="5427888"/>
              <a:ext cx="112082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800" i="1" dirty="0"/>
                <a:t>SODIMM </a:t>
              </a:r>
              <a:r>
                <a:rPr lang="en-US" sz="800" i="1" dirty="0" smtClean="0"/>
                <a:t>DDR3/DDR4</a:t>
              </a:r>
              <a:endParaRPr lang="en-US" sz="800" i="1" dirty="0"/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5486400" y="4524345"/>
              <a:ext cx="710451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700" dirty="0" smtClean="0"/>
                <a:t>CARRIER FPGA</a:t>
              </a:r>
              <a:endParaRPr lang="en-US" sz="700" dirty="0"/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5955532" y="1994356"/>
              <a:ext cx="13596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ATCA CARRIER BOARD (1/2) </a:t>
              </a:r>
              <a:endParaRPr lang="en-US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14491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356</Words>
  <Application>Microsoft Office PowerPoint</Application>
  <PresentationFormat>On-screen Show (4:3)</PresentationFormat>
  <Paragraphs>99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Sorin</dc:creator>
  <cp:lastModifiedBy>Sorin</cp:lastModifiedBy>
  <cp:revision>1</cp:revision>
  <dcterms:created xsi:type="dcterms:W3CDTF">2015-04-21T08:19:53Z</dcterms:created>
  <dcterms:modified xsi:type="dcterms:W3CDTF">2015-04-21T08:22:10Z</dcterms:modified>
</cp:coreProperties>
</file>