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370" r:id="rId3"/>
    <p:sldId id="372" r:id="rId4"/>
    <p:sldId id="378" r:id="rId5"/>
    <p:sldId id="377" r:id="rId6"/>
    <p:sldId id="371" r:id="rId7"/>
    <p:sldId id="364" r:id="rId8"/>
    <p:sldId id="365" r:id="rId9"/>
    <p:sldId id="366" r:id="rId10"/>
    <p:sldId id="373" r:id="rId11"/>
    <p:sldId id="374" r:id="rId12"/>
    <p:sldId id="350" r:id="rId13"/>
    <p:sldId id="360" r:id="rId14"/>
    <p:sldId id="375" r:id="rId15"/>
    <p:sldId id="376" r:id="rId16"/>
    <p:sldId id="310" r:id="rId17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C8"/>
    <a:srgbClr val="0070DE"/>
    <a:srgbClr val="4B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7" autoAdjust="0"/>
    <p:restoredTop sz="84014" autoAdjust="0"/>
  </p:normalViewPr>
  <p:slideViewPr>
    <p:cSldViewPr>
      <p:cViewPr>
        <p:scale>
          <a:sx n="56" d="100"/>
          <a:sy n="56" d="100"/>
        </p:scale>
        <p:origin x="-81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270" y="-90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95738-510B-4750-B55F-FC7BB1AA407C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197F6-ADB0-4458-BC0C-BA3B90327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45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78CC585-AEB5-4274-86C5-832FDB620625}" type="datetimeFigureOut">
              <a:rPr lang="en-CA" smtClean="0"/>
              <a:t>02/05/2015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BB378BF-434C-4630-AF16-B44EC7EA76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94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250704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Trigger Processor ancillary firmware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NSW Electronics Design Reviews, February 2015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744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Electronics Design Reviews, February 2015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4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Electronics Design Reviews, February 2015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375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39472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Trigger Processor ancillary firmware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9952" y="6356350"/>
            <a:ext cx="3240360" cy="365125"/>
          </a:xfrm>
        </p:spPr>
        <p:txBody>
          <a:bodyPr/>
          <a:lstStyle/>
          <a:p>
            <a:r>
              <a:rPr lang="en-US" dirty="0" smtClean="0"/>
              <a:t>NSW Electronics Design Reviews, February 2015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BE0BECD8-7625-4979-ABEE-44B56E27AEC7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8616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NSW Electronics Design Reviews, February 2015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985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NSW Electronics Design Reviews, February 2015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3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NSW Electronics Design Reviews, February 2015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737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250704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Trigger Processor ancillary firmware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5936" y="6356350"/>
            <a:ext cx="3528392" cy="365125"/>
          </a:xfrm>
        </p:spPr>
        <p:txBody>
          <a:bodyPr/>
          <a:lstStyle/>
          <a:p>
            <a:r>
              <a:rPr lang="en-US" dirty="0" smtClean="0"/>
              <a:t>NSW Electronics Design Reviews, February 2015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BE0BECD8-7625-4979-ABEE-44B56E27AEC7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0156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178696" cy="365125"/>
          </a:xfrm>
        </p:spPr>
        <p:txBody>
          <a:bodyPr/>
          <a:lstStyle/>
          <a:p>
            <a:r>
              <a:rPr lang="en-US" smtClean="0"/>
              <a:t>Trigger Processor ancillary firmware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95936" y="6356350"/>
            <a:ext cx="3240360" cy="365125"/>
          </a:xfrm>
        </p:spPr>
        <p:txBody>
          <a:bodyPr/>
          <a:lstStyle/>
          <a:p>
            <a:r>
              <a:rPr lang="en-US" dirty="0" smtClean="0"/>
              <a:t>NSW Electronics Design Reviews, February 2015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86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NSW Electronics Design Reviews, February 2015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164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NSW Electronics Design Reviews, February 2015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15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9960"/>
            <a:ext cx="3250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Trigger Processor ancillary firmware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23928" y="6349960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NSW Electronics Design Reviews, February 2015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8344" y="6349960"/>
            <a:ext cx="1018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ECD8-7625-4979-ABEE-44B56E27A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23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35283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Ancillary firmware</a:t>
            </a:r>
            <a:b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</a:t>
            </a:r>
            <a:b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NSW Trigger Processor</a:t>
            </a:r>
            <a:endParaRPr lang="en-CA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005064"/>
            <a:ext cx="6400800" cy="2088232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en-CA" sz="2000" smtClean="0">
                <a:solidFill>
                  <a:prstClr val="black"/>
                </a:solidFill>
              </a:rPr>
              <a:t>Lorne Levinson, for the</a:t>
            </a:r>
          </a:p>
          <a:p>
            <a:pPr lvl="0">
              <a:lnSpc>
                <a:spcPct val="150000"/>
              </a:lnSpc>
            </a:pPr>
            <a:r>
              <a:rPr lang="en-CA" sz="2000" dirty="0" smtClean="0">
                <a:solidFill>
                  <a:prstClr val="black"/>
                </a:solidFill>
              </a:rPr>
              <a:t>NSW Trigger Processor Working Group</a:t>
            </a:r>
            <a:br>
              <a:rPr lang="en-CA" sz="2000" dirty="0" smtClean="0">
                <a:solidFill>
                  <a:prstClr val="black"/>
                </a:solidFill>
              </a:rPr>
            </a:br>
            <a:endParaRPr lang="en-CA" sz="2000" dirty="0" smtClean="0">
              <a:solidFill>
                <a:prstClr val="black"/>
              </a:solidFill>
            </a:endParaRPr>
          </a:p>
          <a:p>
            <a:pPr lvl="0"/>
            <a:endParaRPr lang="en-CA" sz="2000" dirty="0">
              <a:solidFill>
                <a:prstClr val="black"/>
              </a:solidFill>
            </a:endParaRPr>
          </a:p>
          <a:p>
            <a:pPr lvl="0"/>
            <a:r>
              <a:rPr lang="en-CA" sz="2000" dirty="0" smtClean="0">
                <a:solidFill>
                  <a:prstClr val="black"/>
                </a:solidFill>
              </a:rPr>
              <a:t>NSW Electronics Design Reviews, February 2015</a:t>
            </a:r>
          </a:p>
        </p:txBody>
      </p:sp>
    </p:spTree>
    <p:extLst>
      <p:ext uri="{BB962C8B-B14F-4D97-AF65-F5344CB8AC3E}">
        <p14:creationId xmlns:p14="http://schemas.microsoft.com/office/powerpoint/2010/main" val="10907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Configuration, playback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Electronics Design Reviews, February 2015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24744"/>
            <a:ext cx="8229600" cy="51845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Parameters </a:t>
            </a:r>
            <a:r>
              <a:rPr lang="en-US" sz="2000" dirty="0"/>
              <a:t>for the algorithms must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be </a:t>
            </a:r>
            <a:r>
              <a:rPr lang="en-US" sz="2000" dirty="0"/>
              <a:t>stored at </a:t>
            </a:r>
            <a:r>
              <a:rPr lang="en-US" sz="2000" dirty="0" smtClean="0"/>
              <a:t>runtime, e.g.: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Symbol" panose="05050102010706020507" pitchFamily="18" charset="2"/>
              </a:rPr>
              <a:t>D</a:t>
            </a:r>
            <a:r>
              <a:rPr lang="el-GR" sz="2000" dirty="0">
                <a:latin typeface="Corbel"/>
              </a:rPr>
              <a:t>θ</a:t>
            </a:r>
            <a:r>
              <a:rPr lang="en-US" sz="2000" dirty="0"/>
              <a:t> cut</a:t>
            </a:r>
            <a:r>
              <a:rPr lang="en-US" sz="2000" dirty="0" smtClean="0"/>
              <a:t> </a:t>
            </a:r>
            <a:r>
              <a:rPr lang="en-US" sz="2000" dirty="0"/>
              <a:t>and other </a:t>
            </a:r>
            <a:r>
              <a:rPr lang="en-US" sz="2000" dirty="0" smtClean="0"/>
              <a:t>cuts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BCID offset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Alignment parameters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parts of the detector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to </a:t>
            </a:r>
            <a:r>
              <a:rPr lang="en-US" sz="2000" dirty="0"/>
              <a:t>be </a:t>
            </a:r>
            <a:r>
              <a:rPr lang="en-US" sz="2000" dirty="0" smtClean="0"/>
              <a:t>considered </a:t>
            </a:r>
            <a:r>
              <a:rPr lang="en-US" sz="2000" dirty="0"/>
              <a:t>as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disabled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road </a:t>
            </a:r>
            <a:r>
              <a:rPr lang="en-US" sz="2000" dirty="0"/>
              <a:t>size, etc. 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Read-back </a:t>
            </a:r>
            <a:r>
              <a:rPr lang="en-US" sz="2000" dirty="0"/>
              <a:t>of the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parameters </a:t>
            </a:r>
            <a:r>
              <a:rPr lang="en-US" sz="2000" dirty="0"/>
              <a:t>must also be provided</a:t>
            </a:r>
            <a:r>
              <a:rPr lang="en-US" sz="20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For development and testing we require that simulated data can be injected in place of the data received by the links to the Front End.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This allows full-speed </a:t>
            </a:r>
            <a:r>
              <a:rPr lang="en-US" sz="2000" dirty="0"/>
              <a:t>testing</a:t>
            </a:r>
            <a:r>
              <a:rPr lang="en-US" sz="20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Configuration packets are routed by FELIX to/from the configuration PC.</a:t>
            </a:r>
            <a:endParaRPr 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1920" y="1348730"/>
            <a:ext cx="52024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17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Segments are sent out either to the Sector Logic via the FPGA </a:t>
            </a:r>
            <a:r>
              <a:rPr lang="en-US" sz="2000" dirty="0" smtClean="0"/>
              <a:t>serialize,</a:t>
            </a:r>
            <a:br>
              <a:rPr lang="en-US" sz="2000" dirty="0" smtClean="0"/>
            </a:br>
            <a:r>
              <a:rPr lang="en-US" sz="2000" dirty="0" smtClean="0"/>
              <a:t>or </a:t>
            </a:r>
            <a:r>
              <a:rPr lang="en-US" sz="2000" dirty="0"/>
              <a:t>to the ``other'' detector via a parallel </a:t>
            </a:r>
            <a:r>
              <a:rPr lang="en-US" sz="2000" dirty="0" smtClean="0"/>
              <a:t>low latency LVDS </a:t>
            </a:r>
            <a:r>
              <a:rPr lang="en-US" sz="2000" dirty="0"/>
              <a:t>bus.</a:t>
            </a:r>
          </a:p>
          <a:p>
            <a:r>
              <a:rPr lang="en-US" sz="2000" dirty="0" smtClean="0"/>
              <a:t>If the segments found are to be sent to the ``other'' detector's Trigger Processor, the segment data must be sequenced out onto the parallel LVDS bus.</a:t>
            </a:r>
          </a:p>
          <a:p>
            <a:r>
              <a:rPr lang="en-US" sz="2000" dirty="0" smtClean="0"/>
              <a:t>Clones </a:t>
            </a:r>
            <a:r>
              <a:rPr lang="en-US" sz="2000" dirty="0"/>
              <a:t>must be made and the output links to the Sector logic must be driven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Electronics Design Reviews, February 2015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3074" name="Picture 2" descr="D:\_iFolder\sTGC\TriggerProcessor\LL_TPCandOut_V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97746"/>
            <a:ext cx="6183378" cy="278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317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TTC E-link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Electronics Design Reviews, February 2015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052736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FELIX injects TTC data into an E-link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12173" y="3501008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Phase 2: TTC via FELIX formats to be decided by FELIX and TTC groups</a:t>
            </a:r>
          </a:p>
          <a:p>
            <a:r>
              <a:rPr lang="en-US" sz="2000" dirty="0" smtClean="0"/>
              <a:t>Possible for Phase 2: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L1A </a:t>
            </a:r>
            <a:r>
              <a:rPr lang="en-US" dirty="0" smtClean="0">
                <a:sym typeface="Wingdings" panose="05000000000000000000" pitchFamily="2" charset="2"/>
              </a:rPr>
              <a:t> L0A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ym typeface="Wingdings" panose="05000000000000000000" pitchFamily="2" charset="2"/>
              </a:rPr>
              <a:t>B-</a:t>
            </a:r>
            <a:r>
              <a:rPr lang="en-US" dirty="0" err="1" smtClean="0">
                <a:sym typeface="Wingdings" panose="05000000000000000000" pitchFamily="2" charset="2"/>
              </a:rPr>
              <a:t>chan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must</a:t>
            </a:r>
            <a:r>
              <a:rPr lang="en-US" dirty="0" smtClean="0">
                <a:sym typeface="Wingdings" panose="05000000000000000000" pitchFamily="2" charset="2"/>
              </a:rPr>
              <a:t> transmit BCID of L1A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		recall: L1-Accept will not have fixed latency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could use bits[7..4] for a wider B-</a:t>
            </a:r>
            <a:r>
              <a:rPr lang="en-US" dirty="0" err="1" smtClean="0">
                <a:sym typeface="Wingdings" panose="05000000000000000000" pitchFamily="2" charset="2"/>
              </a:rPr>
              <a:t>chan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</a:pPr>
            <a:r>
              <a:rPr lang="en-US" sz="2000" dirty="0"/>
              <a:t>From 40MHz BC E-link clock, </a:t>
            </a:r>
            <a:r>
              <a:rPr lang="en-US" sz="2000" dirty="0" err="1"/>
              <a:t>ePLL</a:t>
            </a:r>
            <a:r>
              <a:rPr lang="en-US" sz="2000" dirty="0"/>
              <a:t> generate clocks for the 80, 160, 320Mb/s E-links and 160MHz design clock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133315"/>
              </p:ext>
            </p:extLst>
          </p:nvPr>
        </p:nvGraphicFramePr>
        <p:xfrm>
          <a:off x="552523" y="1556792"/>
          <a:ext cx="7491045" cy="1847850"/>
        </p:xfrm>
        <a:graphic>
          <a:graphicData uri="http://schemas.openxmlformats.org/drawingml/2006/table">
            <a:tbl>
              <a:tblPr/>
              <a:tblGrid>
                <a:gridCol w="1245314"/>
                <a:gridCol w="747189"/>
                <a:gridCol w="957934"/>
                <a:gridCol w="660974"/>
                <a:gridCol w="1657226"/>
                <a:gridCol w="555602"/>
                <a:gridCol w="555602"/>
                <a:gridCol w="555602"/>
                <a:gridCol w="555602"/>
              </a:tblGrid>
              <a:tr h="371475">
                <a:tc gridSpan="9"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FELIX Phase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options with legacy TTC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E-link width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 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 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 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A-chan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B-chan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L1A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 or B-chan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 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L1A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 or B-chan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example: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pulse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74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200" dirty="0">
                <a:solidFill>
                  <a:srgbClr val="002060"/>
                </a:solidFill>
              </a:rPr>
              <a:t>ROC configuration </a:t>
            </a:r>
            <a:r>
              <a:rPr lang="en-US" sz="2200" dirty="0" smtClean="0">
                <a:solidFill>
                  <a:srgbClr val="002060"/>
                </a:solidFill>
              </a:rPr>
              <a:t>parameters</a:t>
            </a:r>
            <a:endParaRPr lang="en-US" sz="2200" dirty="0">
              <a:solidFill>
                <a:srgbClr val="002060"/>
              </a:solidFill>
            </a:endParaRPr>
          </a:p>
          <a:p>
            <a:r>
              <a:rPr lang="en-US" sz="2000" dirty="0"/>
              <a:t>ROC ID</a:t>
            </a:r>
          </a:p>
          <a:p>
            <a:r>
              <a:rPr lang="en-US" sz="2000" dirty="0" err="1" smtClean="0"/>
              <a:t>BCoffset</a:t>
            </a:r>
            <a:endParaRPr lang="en-US" sz="2000" dirty="0"/>
          </a:p>
          <a:p>
            <a:r>
              <a:rPr lang="en-US" sz="2000" dirty="0"/>
              <a:t>Size of trigger window (which neighboring BCs to read out on a Level-1 Accept)</a:t>
            </a:r>
          </a:p>
          <a:p>
            <a:r>
              <a:rPr lang="en-US" sz="2000" dirty="0"/>
              <a:t>Select either the </a:t>
            </a:r>
            <a:r>
              <a:rPr lang="en-US" sz="2000" dirty="0" smtClean="0"/>
              <a:t>L1A or </a:t>
            </a:r>
            <a:r>
              <a:rPr lang="en-US" sz="2000" dirty="0"/>
              <a:t>the </a:t>
            </a:r>
            <a:r>
              <a:rPr lang="en-US" sz="2000" dirty="0" smtClean="0"/>
              <a:t>L0A signal </a:t>
            </a:r>
            <a:r>
              <a:rPr lang="en-US" sz="2000" dirty="0"/>
              <a:t>as </a:t>
            </a:r>
            <a:r>
              <a:rPr lang="en-US" sz="2000" dirty="0" smtClean="0"/>
              <a:t>the “L0A” </a:t>
            </a:r>
            <a:r>
              <a:rPr lang="en-US" sz="2000" dirty="0"/>
              <a:t>signal sent to VMMs.</a:t>
            </a:r>
          </a:p>
          <a:p>
            <a:r>
              <a:rPr lang="en-US" sz="2000" dirty="0"/>
              <a:t>For each VMM input: enable and mapping to SROC/E-link</a:t>
            </a:r>
          </a:p>
          <a:p>
            <a:r>
              <a:rPr lang="en-US" sz="2000" dirty="0"/>
              <a:t>SROC output enables E-link speeds: 80, 160 or 320Mb/s</a:t>
            </a:r>
          </a:p>
          <a:p>
            <a:r>
              <a:rPr lang="en-US" sz="2000" dirty="0"/>
              <a:t>Enable transmission of BUSY symbols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>
                <a:solidFill>
                  <a:srgbClr val="002060"/>
                </a:solidFill>
              </a:rPr>
              <a:t>New VMM configuration parameters</a:t>
            </a:r>
          </a:p>
          <a:p>
            <a:r>
              <a:rPr lang="en-US" sz="2000" dirty="0"/>
              <a:t>Level-0 latency (BCs)</a:t>
            </a:r>
          </a:p>
          <a:p>
            <a:r>
              <a:rPr lang="en-US" sz="2000" dirty="0"/>
              <a:t>Size of trigger window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Electronics Design Reviews, February 2015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56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Three groups will participate in writing the firmware: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Harvard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Illinois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Weizmann 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Repository of HDL source in SVN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Designs are built by scripts that extract the needed modules from the repository.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FELIX prototype firmware will be used to drive the fiber inputs and outputs.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FELIX firmware can run on the same FPGA as used for prototyping the Trigger Processor, in loop back mode, </a:t>
            </a:r>
            <a:br>
              <a:rPr lang="en-US" dirty="0" smtClean="0"/>
            </a:br>
            <a:r>
              <a:rPr lang="en-US" dirty="0" smtClean="0"/>
              <a:t>or, in a separate FPGA board.</a:t>
            </a:r>
          </a:p>
          <a:p>
            <a:pPr lvl="1">
              <a:spcBef>
                <a:spcPts val="600"/>
              </a:spcBef>
            </a:pPr>
            <a:r>
              <a:rPr lang="en-US" sz="1900" dirty="0" smtClean="0"/>
              <a:t>(Weizmann is one of the FELIX developers.)</a:t>
            </a: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Electronics Design Reviews, February 2015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74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CA" sz="3600" dirty="0" smtClean="0"/>
              <a:t>Platform for prototyping firmware</a:t>
            </a:r>
            <a:endParaRPr lang="en-CA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L. Levinson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Wuppertal, February 2015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83AD-9255-4AA4-85A5-7FC2B6EF018E}" type="slidenum">
              <a:rPr lang="en-CA" smtClean="0"/>
              <a:t>15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95536" y="1189201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Global </a:t>
            </a:r>
            <a:r>
              <a:rPr lang="en-CA" sz="2000" dirty="0" err="1" smtClean="0"/>
              <a:t>HiTech</a:t>
            </a:r>
            <a:r>
              <a:rPr lang="en-CA" sz="2000" dirty="0" smtClean="0"/>
              <a:t> HTGC-710, shown</a:t>
            </a:r>
          </a:p>
          <a:p>
            <a:r>
              <a:rPr lang="en-CA" sz="2000" dirty="0" smtClean="0"/>
              <a:t>Virtex X690T</a:t>
            </a:r>
          </a:p>
          <a:p>
            <a:r>
              <a:rPr lang="en-CA" sz="2000" dirty="0" smtClean="0"/>
              <a:t>2x12 </a:t>
            </a:r>
            <a:r>
              <a:rPr lang="en-CA" sz="2000" dirty="0" err="1" smtClean="0"/>
              <a:t>bidir</a:t>
            </a:r>
            <a:r>
              <a:rPr lang="en-CA" sz="2000" dirty="0" smtClean="0"/>
              <a:t> links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814" y="2276872"/>
            <a:ext cx="6710642" cy="40400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52120" y="1412776"/>
            <a:ext cx="25192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TTC FMC: with CDR,</a:t>
            </a:r>
          </a:p>
          <a:p>
            <a:r>
              <a:rPr lang="en-CA" sz="2000" dirty="0" smtClean="0"/>
              <a:t>jitter cleaner, Busy out</a:t>
            </a:r>
            <a:endParaRPr lang="en-CA" sz="2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20272" y="2132856"/>
            <a:ext cx="7200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33162" y="2068399"/>
            <a:ext cx="72008" cy="43204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3341736"/>
            <a:ext cx="15036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Also:</a:t>
            </a:r>
          </a:p>
          <a:p>
            <a:r>
              <a:rPr lang="en-CA" sz="2000" dirty="0" smtClean="0"/>
              <a:t>Xilinx VC709</a:t>
            </a:r>
          </a:p>
          <a:p>
            <a:r>
              <a:rPr lang="en-CA" sz="2000" dirty="0"/>
              <a:t>Virtex X690T</a:t>
            </a:r>
          </a:p>
          <a:p>
            <a:r>
              <a:rPr lang="en-CA" sz="2000" dirty="0" smtClean="0"/>
              <a:t>4 </a:t>
            </a:r>
            <a:r>
              <a:rPr lang="en-CA" sz="2000" dirty="0" err="1"/>
              <a:t>bidir</a:t>
            </a:r>
            <a:r>
              <a:rPr lang="en-CA" sz="2000" dirty="0"/>
              <a:t> </a:t>
            </a:r>
            <a:r>
              <a:rPr lang="en-CA" sz="2000" dirty="0" smtClean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0331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13992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Electronics Design Reviews, February 2015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528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dirty="0" smtClean="0"/>
              <a:t>Ancillary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Several firmware modules support the algorithms and interface to the external IO.</a:t>
            </a:r>
          </a:p>
          <a:p>
            <a:pPr marL="742950" lvl="2" indent="-342900">
              <a:spcBef>
                <a:spcPts val="0"/>
              </a:spcBef>
            </a:pPr>
            <a:r>
              <a:rPr lang="en-US" sz="2000" dirty="0"/>
              <a:t>These functions are common to both MM and </a:t>
            </a:r>
            <a:r>
              <a:rPr lang="en-US" sz="2000" dirty="0" smtClean="0"/>
              <a:t>sTGC.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Their </a:t>
            </a:r>
            <a:r>
              <a:rPr lang="en-US" sz="2000" dirty="0"/>
              <a:t>firmware can be shared as well-defined packages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Excludes the input links: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MM receives from a GBTx transmitter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sTGC </a:t>
            </a:r>
            <a:r>
              <a:rPr lang="en-US" sz="1800" dirty="0"/>
              <a:t>receives from </a:t>
            </a:r>
            <a:r>
              <a:rPr lang="en-US" sz="1800" dirty="0" smtClean="0"/>
              <a:t>an FPGA transmitter</a:t>
            </a:r>
          </a:p>
          <a:p>
            <a:r>
              <a:rPr lang="en-US" sz="2000" dirty="0" smtClean="0"/>
              <a:t>Includes 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timing and trigger control (TTC) 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Level-1 pipeline and </a:t>
            </a:r>
            <a:r>
              <a:rPr lang="en-US" sz="1800" dirty="0" err="1" smtClean="0"/>
              <a:t>derandomizer</a:t>
            </a:r>
            <a:endParaRPr lang="en-US" sz="1800" dirty="0" smtClean="0"/>
          </a:p>
          <a:p>
            <a:pPr lvl="1">
              <a:spcBef>
                <a:spcPts val="0"/>
              </a:spcBef>
            </a:pPr>
            <a:r>
              <a:rPr lang="en-US" sz="1800" dirty="0" smtClean="0"/>
              <a:t>read/write of configuration parameters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monitoring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p</a:t>
            </a:r>
            <a:r>
              <a:rPr lang="en-US" sz="1800" dirty="0" smtClean="0"/>
              <a:t>layback for debugging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Segment output to Sector Logic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Segment output to “other” detector’s trigger processor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Electronics Design Reviews, February 2015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378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Electronics Design Reviews, February 2015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t>3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81255"/>
            <a:ext cx="8649674" cy="627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of logical data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sz="2000" dirty="0"/>
              <a:t>For simplicity, all </a:t>
            </a:r>
            <a:r>
              <a:rPr lang="en-US" sz="2000" dirty="0" smtClean="0"/>
              <a:t>the IO streams (except the found segments) </a:t>
            </a:r>
            <a:r>
              <a:rPr lang="en-US" sz="2000" dirty="0" err="1" smtClean="0"/>
              <a:t>aretransfered</a:t>
            </a:r>
            <a:r>
              <a:rPr lang="en-US" sz="2000" dirty="0" smtClean="0"/>
              <a:t>  via E-links </a:t>
            </a:r>
            <a:r>
              <a:rPr lang="en-US" sz="2000" dirty="0"/>
              <a:t>on a single GBT </a:t>
            </a:r>
            <a:r>
              <a:rPr lang="en-US" sz="2000" dirty="0" smtClean="0"/>
              <a:t>link</a:t>
            </a:r>
            <a:r>
              <a:rPr lang="en-US" sz="2000" dirty="0"/>
              <a:t> </a:t>
            </a:r>
            <a:r>
              <a:rPr lang="en-US" sz="2000" dirty="0" smtClean="0"/>
              <a:t>connected to FELIX.</a:t>
            </a:r>
          </a:p>
          <a:p>
            <a:pPr marL="342900" lvl="2" indent="-342900"/>
            <a:r>
              <a:rPr lang="en-US" sz="2000" dirty="0" smtClean="0"/>
              <a:t>FELIX </a:t>
            </a:r>
            <a:r>
              <a:rPr lang="en-US" sz="2000" dirty="0"/>
              <a:t>then routes the various logical data streams to the appropriate network end-points</a:t>
            </a:r>
            <a:r>
              <a:rPr lang="en-US" sz="2000" dirty="0" smtClean="0"/>
              <a:t>.</a:t>
            </a:r>
          </a:p>
          <a:p>
            <a:pPr marL="342900" lvl="2" indent="-342900"/>
            <a:r>
              <a:rPr lang="en-US" sz="2000" dirty="0" smtClean="0"/>
              <a:t>Interfacing the streams to the GBT protocol as E-links is extremely simple,</a:t>
            </a:r>
            <a:br>
              <a:rPr lang="en-US" sz="2000" dirty="0" smtClean="0"/>
            </a:br>
            <a:r>
              <a:rPr lang="en-US" sz="2000" dirty="0" smtClean="0"/>
              <a:t>much simpler than Ethernet TCP-IP.</a:t>
            </a:r>
          </a:p>
          <a:p>
            <a:pPr marL="342900" lvl="2" indent="-342900"/>
            <a:r>
              <a:rPr lang="en-US" sz="2000" dirty="0" smtClean="0"/>
              <a:t>FELIX then translates to standard </a:t>
            </a:r>
            <a:r>
              <a:rPr lang="en-US" sz="2000" dirty="0" err="1" smtClean="0"/>
              <a:t>ethernet</a:t>
            </a:r>
            <a:r>
              <a:rPr lang="en-US" sz="2000" dirty="0" smtClean="0"/>
              <a:t> to allow communicating with processes on PCs.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Electronics Design Reviews, February 2015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186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Electronics Design Reviews, February 2015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t>5</a:t>
            </a:fld>
            <a:endParaRPr lang="en-CA"/>
          </a:p>
        </p:txBody>
      </p:sp>
      <p:pic>
        <p:nvPicPr>
          <p:cNvPr id="5122" name="Picture 2" descr="D:\_iFolder\sTGC\TriggerProcessor\LL_TrigProcContext_V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8792038" cy="553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4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TTC E-link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VMM3-ROC requirements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Electronics Design Reviews, February 2015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052736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FELIX injects TTC data into an E-link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12173" y="3501008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Phase 2: TTC via FELIX formats to be decided by FELIX and TTC groups</a:t>
            </a:r>
          </a:p>
          <a:p>
            <a:r>
              <a:rPr lang="en-US" sz="2000" dirty="0" smtClean="0"/>
              <a:t>Possible for Phase 2: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L1A </a:t>
            </a:r>
            <a:r>
              <a:rPr lang="en-US" dirty="0" smtClean="0">
                <a:sym typeface="Wingdings" panose="05000000000000000000" pitchFamily="2" charset="2"/>
              </a:rPr>
              <a:t> L0A;   ECR  L0ECR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ym typeface="Wingdings" panose="05000000000000000000" pitchFamily="2" charset="2"/>
              </a:rPr>
              <a:t>B-</a:t>
            </a:r>
            <a:r>
              <a:rPr lang="en-US" dirty="0" err="1" smtClean="0">
                <a:sym typeface="Wingdings" panose="05000000000000000000" pitchFamily="2" charset="2"/>
              </a:rPr>
              <a:t>chan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must</a:t>
            </a:r>
            <a:r>
              <a:rPr lang="en-US" dirty="0" smtClean="0">
                <a:sym typeface="Wingdings" panose="05000000000000000000" pitchFamily="2" charset="2"/>
              </a:rPr>
              <a:t> transmit BCID of L1A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		recall: L1-Accept will not have fixed latency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could use bits[7..4] for a wider B-</a:t>
            </a:r>
            <a:r>
              <a:rPr lang="en-US" dirty="0" err="1" smtClean="0">
                <a:sym typeface="Wingdings" panose="05000000000000000000" pitchFamily="2" charset="2"/>
              </a:rPr>
              <a:t>chan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</a:pPr>
            <a:r>
              <a:rPr lang="en-US" sz="2000" dirty="0"/>
              <a:t>From 40MHz BC E-link clock, </a:t>
            </a:r>
            <a:r>
              <a:rPr lang="en-US" sz="2000" dirty="0" err="1"/>
              <a:t>ePLL</a:t>
            </a:r>
            <a:r>
              <a:rPr lang="en-US" sz="2000" dirty="0"/>
              <a:t> generate clocks for the 80, 160, 320Mb/s E-links and 160MHz design clock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593039"/>
              </p:ext>
            </p:extLst>
          </p:nvPr>
        </p:nvGraphicFramePr>
        <p:xfrm>
          <a:off x="552523" y="1556792"/>
          <a:ext cx="7491045" cy="1847850"/>
        </p:xfrm>
        <a:graphic>
          <a:graphicData uri="http://schemas.openxmlformats.org/drawingml/2006/table">
            <a:tbl>
              <a:tblPr/>
              <a:tblGrid>
                <a:gridCol w="1245314"/>
                <a:gridCol w="747189"/>
                <a:gridCol w="957934"/>
                <a:gridCol w="660974"/>
                <a:gridCol w="1657226"/>
                <a:gridCol w="555602"/>
                <a:gridCol w="555602"/>
                <a:gridCol w="555602"/>
                <a:gridCol w="555602"/>
              </a:tblGrid>
              <a:tr h="371475">
                <a:tc gridSpan="9"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FELIX Phase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options with legacy TTC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E-link width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 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 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 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A-chan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B-chan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L1A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 or B-chan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 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L1A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 or B-chan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example: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pulse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6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Level-1 output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</a:t>
            </a:r>
            <a:r>
              <a:rPr lang="en-US" sz="2000" dirty="0"/>
              <a:t>bunch-crossings in which at least one segment is </a:t>
            </a:r>
            <a:r>
              <a:rPr lang="en-US" sz="2000" dirty="0" smtClean="0"/>
              <a:t>found:</a:t>
            </a:r>
          </a:p>
          <a:p>
            <a:pPr lvl="1">
              <a:spcBef>
                <a:spcPts val="0"/>
              </a:spcBef>
            </a:pPr>
            <a:r>
              <a:rPr lang="en-US" dirty="0"/>
              <a:t>s</a:t>
            </a:r>
            <a:r>
              <a:rPr lang="en-US" dirty="0" smtClean="0"/>
              <a:t>tore the </a:t>
            </a:r>
            <a:r>
              <a:rPr lang="en-US" dirty="0"/>
              <a:t>input </a:t>
            </a:r>
            <a:r>
              <a:rPr lang="en-US" dirty="0" smtClean="0"/>
              <a:t>data and the </a:t>
            </a:r>
            <a:r>
              <a:rPr lang="en-US" dirty="0"/>
              <a:t>output segment data </a:t>
            </a:r>
            <a:r>
              <a:rPr lang="en-US" dirty="0" smtClean="0"/>
              <a:t>in a FIFO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along </a:t>
            </a:r>
            <a:r>
              <a:rPr lang="en-US" dirty="0"/>
              <a:t>with its BCID for later matching to the BCID of a Level-1 Accept.</a:t>
            </a:r>
          </a:p>
          <a:p>
            <a:pPr>
              <a:spcBef>
                <a:spcPts val="900"/>
              </a:spcBef>
            </a:pPr>
            <a:r>
              <a:rPr lang="en-US" sz="2000" dirty="0" smtClean="0"/>
              <a:t>Those </a:t>
            </a:r>
            <a:r>
              <a:rPr lang="en-US" sz="2000" dirty="0"/>
              <a:t>bunch-crossings that have Level-1 Accepts (and possibly those preceding and following)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are </a:t>
            </a:r>
            <a:r>
              <a:rPr lang="en-US" sz="2000" dirty="0"/>
              <a:t>transferred to the Level-1 output buffer (aka </a:t>
            </a:r>
            <a:r>
              <a:rPr lang="en-US" sz="2000" dirty="0" err="1"/>
              <a:t>derandomizer</a:t>
            </a:r>
            <a:r>
              <a:rPr lang="en-US" sz="2000" dirty="0"/>
              <a:t>).</a:t>
            </a:r>
          </a:p>
          <a:p>
            <a:pPr>
              <a:spcBef>
                <a:spcPts val="90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data must be stored for the duration of the Level-1 latency.</a:t>
            </a:r>
          </a:p>
          <a:p>
            <a:pPr>
              <a:spcBef>
                <a:spcPts val="90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output bandwidth should be sufficient for the rather small fixed input and output data lengths at the full Level-1 rate of </a:t>
            </a:r>
            <a:r>
              <a:rPr lang="en-US" sz="2000" dirty="0" smtClean="0"/>
              <a:t>400kHz.</a:t>
            </a:r>
          </a:p>
          <a:p>
            <a:pPr>
              <a:spcBef>
                <a:spcPts val="900"/>
              </a:spcBef>
            </a:pPr>
            <a:r>
              <a:rPr lang="en-US" sz="2000" dirty="0" smtClean="0"/>
              <a:t>Event packets are routed by FELIX to the ROD.</a:t>
            </a:r>
            <a:endParaRPr lang="en-US" sz="2000" dirty="0"/>
          </a:p>
          <a:p>
            <a:pPr>
              <a:spcBef>
                <a:spcPts val="900"/>
              </a:spcBef>
            </a:pPr>
            <a:r>
              <a:rPr lang="en-US" sz="2000" dirty="0" smtClean="0"/>
              <a:t>This </a:t>
            </a:r>
            <a:r>
              <a:rPr lang="en-US" sz="2000" dirty="0"/>
              <a:t>logic could provide a BUSY output to the RODBUSY system when its output buffer becomes close to full.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Electronics Design Reviews, February 2015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368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Monitored event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random sample of complete events are collected for sending to a monitoring </a:t>
            </a:r>
            <a:r>
              <a:rPr lang="en-US" sz="2000" dirty="0" smtClean="0"/>
              <a:t>process, e.g.: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 smtClean="0"/>
              <a:t>any </a:t>
            </a:r>
            <a:r>
              <a:rPr lang="en-US" dirty="0"/>
              <a:t>event, 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event </a:t>
            </a:r>
            <a:r>
              <a:rPr lang="en-US" dirty="0"/>
              <a:t>with at least one segment </a:t>
            </a:r>
            <a:r>
              <a:rPr lang="en-US" dirty="0" smtClean="0"/>
              <a:t>found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events </a:t>
            </a:r>
            <a:r>
              <a:rPr lang="en-US" dirty="0"/>
              <a:t>with segments outside the </a:t>
            </a:r>
            <a:r>
              <a:rPr lang="en-US" dirty="0" smtClean="0">
                <a:latin typeface="Symbol" panose="05050102010706020507" pitchFamily="18" charset="2"/>
              </a:rPr>
              <a:t>D</a:t>
            </a:r>
            <a:r>
              <a:rPr lang="el-GR" dirty="0" smtClean="0">
                <a:latin typeface="Corbel"/>
              </a:rPr>
              <a:t>θ</a:t>
            </a:r>
            <a:r>
              <a:rPr lang="en-US" dirty="0" smtClean="0"/>
              <a:t> cut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data buffered as one event </a:t>
            </a:r>
            <a:r>
              <a:rPr lang="en-US" sz="2000" dirty="0" smtClean="0"/>
              <a:t>includes: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all </a:t>
            </a:r>
            <a:r>
              <a:rPr lang="en-US" dirty="0"/>
              <a:t>the input data 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output segment data that is sent to the Sector Logic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within the BC window (1 to 8 BCs).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Event packets </a:t>
            </a:r>
            <a:r>
              <a:rPr lang="en-US" sz="2000" dirty="0" smtClean="0"/>
              <a:t>for monitoring are </a:t>
            </a:r>
            <a:r>
              <a:rPr lang="en-US" sz="2000" dirty="0"/>
              <a:t>routed by FELIX to the </a:t>
            </a:r>
            <a:r>
              <a:rPr lang="en-US" sz="2000" dirty="0" smtClean="0"/>
              <a:t>Monitor PC.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Electronics Design Reviews, February 2015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054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Exception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Statistics</a:t>
            </a:r>
            <a:r>
              <a:rPr lang="en-US" sz="2000" dirty="0"/>
              <a:t> are continuously collected and periodically transferred to the Statistics </a:t>
            </a:r>
            <a:r>
              <a:rPr lang="en-US" sz="2000" dirty="0" smtClean="0"/>
              <a:t>buffer, e.g.:</a:t>
            </a:r>
            <a:endParaRPr lang="en-US" sz="2000" dirty="0"/>
          </a:p>
          <a:p>
            <a:pPr lvl="1"/>
            <a:r>
              <a:rPr lang="en-US" dirty="0" smtClean="0"/>
              <a:t>number </a:t>
            </a:r>
            <a:r>
              <a:rPr lang="en-US" dirty="0"/>
              <a:t>of bunch-crossings that have candidates that are not accepted by Level-1, </a:t>
            </a:r>
            <a:r>
              <a:rPr lang="en-US" dirty="0" smtClean="0"/>
              <a:t>and their </a:t>
            </a:r>
            <a:r>
              <a:rPr lang="en-US" dirty="0"/>
              <a:t>distribution in </a:t>
            </a:r>
            <a:r>
              <a:rPr lang="en-US" dirty="0" err="1" smtClean="0"/>
              <a:t>R</a:t>
            </a:r>
            <a:r>
              <a:rPr lang="en-US" dirty="0" err="1" smtClean="0">
                <a:latin typeface="Symbol" panose="05050102010706020507" pitchFamily="18" charset="2"/>
              </a:rPr>
              <a:t>f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multiplicity of segments per </a:t>
            </a:r>
            <a:r>
              <a:rPr lang="en-US" dirty="0" smtClean="0"/>
              <a:t>bunch-crossing</a:t>
            </a:r>
          </a:p>
          <a:p>
            <a:pPr>
              <a:spcBef>
                <a:spcPts val="2400"/>
              </a:spcBef>
            </a:pPr>
            <a:r>
              <a:rPr lang="en-US" sz="2000" dirty="0" smtClean="0"/>
              <a:t>In </a:t>
            </a:r>
            <a:r>
              <a:rPr lang="en-US" sz="2000" dirty="0"/>
              <a:t>the course of processing, </a:t>
            </a:r>
            <a:r>
              <a:rPr lang="en-US" sz="2000" b="1" dirty="0"/>
              <a:t>exceptional conditions </a:t>
            </a:r>
            <a:r>
              <a:rPr lang="en-US" sz="2000" dirty="0"/>
              <a:t>may be found, usually due to corrupted </a:t>
            </a:r>
            <a:r>
              <a:rPr lang="en-US" sz="2000" dirty="0" smtClean="0"/>
              <a:t>data.</a:t>
            </a:r>
            <a:br>
              <a:rPr lang="en-US" sz="2000" dirty="0" smtClean="0"/>
            </a:br>
            <a:r>
              <a:rPr lang="en-US" sz="2000" dirty="0" smtClean="0"/>
              <a:t>A </a:t>
            </a:r>
            <a:r>
              <a:rPr lang="en-US" sz="2000" dirty="0"/>
              <a:t>convenient way to handle these is to store an exception code and some context data into a buffer which will be passed to the monitoring PC via FELIX</a:t>
            </a:r>
            <a:r>
              <a:rPr lang="en-US" sz="20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2000" dirty="0"/>
              <a:t>Statistics and Exception </a:t>
            </a:r>
            <a:r>
              <a:rPr lang="en-US" sz="2000" dirty="0" smtClean="0"/>
              <a:t>packets are </a:t>
            </a:r>
            <a:r>
              <a:rPr lang="en-US" sz="2000" dirty="0"/>
              <a:t>routed by FELIX to the Monitor PC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Trigger Processor ancillary firmware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NSW Electronics Design Reviews, February 2015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ECD8-7625-4979-ABEE-44B56E27AEC7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685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21244</TotalTime>
  <Words>866</Words>
  <Application>Microsoft Office PowerPoint</Application>
  <PresentationFormat>On-screen Show (4:3)</PresentationFormat>
  <Paragraphs>228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Ancillary firmware for the NSW Trigger Processor</vt:lpstr>
      <vt:lpstr>Ancillary functions</vt:lpstr>
      <vt:lpstr>PowerPoint Presentation</vt:lpstr>
      <vt:lpstr>Routing of logical data streams</vt:lpstr>
      <vt:lpstr>PowerPoint Presentation</vt:lpstr>
      <vt:lpstr>TTC E-link</vt:lpstr>
      <vt:lpstr>Level-1 output buffer</vt:lpstr>
      <vt:lpstr>Monitored event buffer</vt:lpstr>
      <vt:lpstr>Statistics and Exception buffers</vt:lpstr>
      <vt:lpstr>Configuration, playback</vt:lpstr>
      <vt:lpstr>Segment output</vt:lpstr>
      <vt:lpstr>TTC E-link</vt:lpstr>
      <vt:lpstr>Configuration parameters</vt:lpstr>
      <vt:lpstr>Methodology</vt:lpstr>
      <vt:lpstr>Platform for prototyping firmware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The ATLAS NSW Trigger</dc:subject>
  <dc:creator>Lorne Levinson</dc:creator>
  <cp:lastModifiedBy>Felt, Nathan</cp:lastModifiedBy>
  <cp:revision>279</cp:revision>
  <dcterms:created xsi:type="dcterms:W3CDTF">2014-01-10T13:35:07Z</dcterms:created>
  <dcterms:modified xsi:type="dcterms:W3CDTF">2015-05-03T02:50:48Z</dcterms:modified>
</cp:coreProperties>
</file>