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6" r:id="rId4"/>
    <p:sldId id="265" r:id="rId5"/>
    <p:sldId id="271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1629-037E-4621-87AC-E8667FCFC50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9E8B7-7B0E-479D-8592-50931879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181DC-7E27-4E0E-87A5-3E7CE482B4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4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Garamond" panose="02020404030301010803" pitchFamily="18" charset="0"/>
              </a:defRPr>
            </a:lvl2pPr>
            <a:lvl3pPr>
              <a:defRPr sz="1800">
                <a:latin typeface="Garamond" panose="02020404030301010803" pitchFamily="18" charset="0"/>
              </a:defRPr>
            </a:lvl3pPr>
            <a:lvl4pPr>
              <a:defRPr sz="1600">
                <a:latin typeface="Garamond" panose="02020404030301010803" pitchFamily="18" charset="0"/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NSW Trigger Processor Hardware Platform </a:t>
            </a:r>
            <a:r>
              <a:rPr lang="en-US" sz="3200" dirty="0" smtClean="0"/>
              <a:t>Test Plans and Status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2015, April 21</a:t>
            </a:r>
          </a:p>
          <a:p>
            <a:r>
              <a:rPr lang="en-US" sz="2000" dirty="0"/>
              <a:t>Nathan Felt, </a:t>
            </a:r>
            <a:r>
              <a:rPr lang="en-US" sz="2000" dirty="0" err="1"/>
              <a:t>Sorin</a:t>
            </a:r>
            <a:r>
              <a:rPr lang="en-US" sz="2000" dirty="0"/>
              <a:t> </a:t>
            </a:r>
            <a:r>
              <a:rPr lang="en-US" sz="2000" dirty="0" err="1"/>
              <a:t>Martoiu</a:t>
            </a:r>
            <a:r>
              <a:rPr lang="en-US" sz="2000" dirty="0"/>
              <a:t>, Dean </a:t>
            </a:r>
            <a:r>
              <a:rPr lang="en-US" sz="2000" dirty="0" err="1"/>
              <a:t>Schamberger</a:t>
            </a:r>
            <a:r>
              <a:rPr lang="en-US" sz="2000" dirty="0" smtClean="0"/>
              <a:t>, John Hobbs, </a:t>
            </a:r>
            <a:r>
              <a:rPr lang="en-US" sz="2000" dirty="0"/>
              <a:t>Todd Moore,  Joao </a:t>
            </a:r>
            <a:r>
              <a:rPr lang="en-US" sz="2000" dirty="0" err="1"/>
              <a:t>Guimaraes</a:t>
            </a:r>
            <a:r>
              <a:rPr lang="en-US" sz="2000" dirty="0"/>
              <a:t> da Costa,  Lorne Levinson</a:t>
            </a:r>
          </a:p>
        </p:txBody>
      </p:sp>
    </p:spTree>
    <p:extLst>
      <p:ext uri="{BB962C8B-B14F-4D97-AF65-F5344CB8AC3E}">
        <p14:creationId xmlns:p14="http://schemas.microsoft.com/office/powerpoint/2010/main" val="2972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AMC to Carrier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 Trigger Processor requirement for AMC to Carrier </a:t>
            </a:r>
            <a:r>
              <a:rPr lang="en-US" dirty="0" smtClean="0"/>
              <a:t>communication, </a:t>
            </a:r>
            <a:r>
              <a:rPr lang="en-US" dirty="0"/>
              <a:t>however this could be used to move some of the ancillary functions from the AMC to the carrier </a:t>
            </a:r>
            <a:r>
              <a:rPr lang="en-US" dirty="0" smtClean="0"/>
              <a:t>card if desired.</a:t>
            </a:r>
            <a:endParaRPr lang="en-US" dirty="0" smtClean="0"/>
          </a:p>
          <a:p>
            <a:r>
              <a:rPr lang="en-US" dirty="0" smtClean="0"/>
              <a:t>BERT on all signals from AMC FPGA to Carrier FPGA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AMC </a:t>
            </a:r>
            <a:r>
              <a:rPr lang="en-US" dirty="0" err="1" smtClean="0"/>
              <a:t>MicroPod</a:t>
            </a:r>
            <a:r>
              <a:rPr lang="en-US" dirty="0" smtClean="0"/>
              <a:t> Optical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Trigger Processor </a:t>
            </a:r>
            <a:r>
              <a:rPr lang="en-US" dirty="0" smtClean="0"/>
              <a:t>FPGA is required </a:t>
            </a:r>
            <a:r>
              <a:rPr lang="en-US" dirty="0"/>
              <a:t>to have 32 optical receivers for front-end data and 14 optical transmitters to sector logic.  Additionally, one transceiver could be used as a connection to </a:t>
            </a:r>
            <a:r>
              <a:rPr lang="en-US" dirty="0" smtClean="0"/>
              <a:t>FELIX </a:t>
            </a:r>
            <a:r>
              <a:rPr lang="en-US" dirty="0" smtClean="0"/>
              <a:t>as an alternative to the RTM</a:t>
            </a:r>
            <a:r>
              <a:rPr lang="en-US" dirty="0" smtClean="0"/>
              <a:t>. </a:t>
            </a:r>
            <a:r>
              <a:rPr lang="en-US" dirty="0"/>
              <a:t>These links will be configured to run at mixed speeds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 </a:t>
            </a:r>
            <a:r>
              <a:rPr lang="en-US" dirty="0" err="1"/>
              <a:t>microPod</a:t>
            </a:r>
            <a:r>
              <a:rPr lang="en-US" dirty="0"/>
              <a:t> </a:t>
            </a:r>
            <a:r>
              <a:rPr lang="en-US" dirty="0" smtClean="0"/>
              <a:t>links </a:t>
            </a:r>
            <a:r>
              <a:rPr lang="en-US" dirty="0" smtClean="0"/>
              <a:t>up to 10 Gbs.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microPod</a:t>
            </a:r>
            <a:r>
              <a:rPr lang="en-US" dirty="0" smtClean="0"/>
              <a:t>  </a:t>
            </a:r>
            <a:r>
              <a:rPr lang="en-US" dirty="0" smtClean="0"/>
              <a:t>links </a:t>
            </a:r>
            <a:r>
              <a:rPr lang="en-US" dirty="0" smtClean="0"/>
              <a:t>at mixed speeds.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ATCA Thermal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critical aspect of the hardware testing is temperature tests at high power load. Full trigger algorithm implementation </a:t>
            </a:r>
            <a:r>
              <a:rPr lang="en-US" dirty="0" smtClean="0"/>
              <a:t>is not required but should include a power equivalent implementation. </a:t>
            </a:r>
          </a:p>
          <a:p>
            <a:r>
              <a:rPr lang="en-US" dirty="0" smtClean="0"/>
              <a:t>Monitor </a:t>
            </a:r>
            <a:r>
              <a:rPr lang="en-US" dirty="0"/>
              <a:t>temperature and link errors with the AMC in </a:t>
            </a:r>
            <a:r>
              <a:rPr lang="en-US" dirty="0" smtClean="0"/>
              <a:t>a worst case </a:t>
            </a:r>
            <a:r>
              <a:rPr lang="en-US" dirty="0"/>
              <a:t>simulated environment.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9626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Prototype took longer than expected</a:t>
            </a:r>
          </a:p>
          <a:p>
            <a:r>
              <a:rPr lang="en-US" dirty="0" smtClean="0"/>
              <a:t>PCB was delayed and eventually produced by different manufacturer</a:t>
            </a:r>
          </a:p>
          <a:p>
            <a:r>
              <a:rPr lang="en-US" dirty="0" smtClean="0"/>
              <a:t>Assembly job went at the back of the queue (high volume order in front of us)</a:t>
            </a:r>
          </a:p>
          <a:p>
            <a:r>
              <a:rPr lang="en-US" dirty="0" smtClean="0"/>
              <a:t>No contingency plan here -  wait more…</a:t>
            </a:r>
          </a:p>
          <a:p>
            <a:r>
              <a:rPr lang="en-US" dirty="0" smtClean="0"/>
              <a:t>Finally on our table last Friday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77125"/>
            <a:ext cx="3886200" cy="40483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365129"/>
            <a:ext cx="82638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 Setup and First Verifications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23" y="2972948"/>
            <a:ext cx="3221511" cy="232664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916832"/>
            <a:ext cx="4196862" cy="426013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All power rails were verified initially without load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Verified JTAG access to FPGA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Verified programming to and configuration from on-board BPI Flash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Initial verification of clocks, PLLs, on-board I2C communication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Installed first </a:t>
            </a:r>
            <a:r>
              <a:rPr lang="en-US" sz="2400" dirty="0" err="1" smtClean="0"/>
              <a:t>MicroPods</a:t>
            </a:r>
            <a:r>
              <a:rPr lang="en-US" sz="2400" dirty="0" smtClean="0"/>
              <a:t> on the board; verified if </a:t>
            </a:r>
            <a:r>
              <a:rPr lang="en-US" sz="2400" dirty="0"/>
              <a:t>our custom </a:t>
            </a:r>
            <a:r>
              <a:rPr lang="en-US" sz="2400" dirty="0" err="1" smtClean="0"/>
              <a:t>heatsinks</a:t>
            </a:r>
            <a:r>
              <a:rPr lang="en-US" sz="2400" dirty="0" smtClean="0"/>
              <a:t> make enough pressure for good connectivity.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1" y="4491481"/>
            <a:ext cx="2980569" cy="215263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844824"/>
            <a:ext cx="2291399" cy="1904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70" y="1844824"/>
            <a:ext cx="1725600" cy="1402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Optical Tests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93" y="1052736"/>
            <a:ext cx="4187542" cy="370689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927" y="5013176"/>
            <a:ext cx="8064424" cy="11637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IBERT tests with optical loopback at </a:t>
            </a:r>
            <a:r>
              <a:rPr lang="en-US" dirty="0"/>
              <a:t>10Gbps </a:t>
            </a:r>
            <a:r>
              <a:rPr lang="en-US" dirty="0" smtClean="0"/>
              <a:t>are ok.</a:t>
            </a:r>
          </a:p>
          <a:p>
            <a:r>
              <a:rPr lang="en-US" dirty="0" smtClean="0"/>
              <a:t>We are setting up a </a:t>
            </a:r>
            <a:r>
              <a:rPr lang="en-US" dirty="0" err="1" smtClean="0"/>
              <a:t>testbench</a:t>
            </a:r>
            <a:r>
              <a:rPr lang="en-US" dirty="0" smtClean="0"/>
              <a:t> setup for covering a set of frequencies on all optical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6" y="1776653"/>
            <a:ext cx="3664996" cy="264694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two options that we are considering (LAr and </a:t>
            </a:r>
            <a:r>
              <a:rPr lang="en-US" dirty="0" smtClean="0"/>
              <a:t>SRS)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have mezzanine cards on ATCA carrier boards</a:t>
            </a:r>
          </a:p>
          <a:p>
            <a:r>
              <a:rPr lang="en-US" dirty="0" smtClean="0"/>
              <a:t>SRS </a:t>
            </a:r>
            <a:r>
              <a:rPr lang="en-US" dirty="0"/>
              <a:t>option: </a:t>
            </a:r>
            <a:endParaRPr lang="en-US" dirty="0" smtClean="0"/>
          </a:p>
          <a:p>
            <a:pPr lvl="1"/>
            <a:r>
              <a:rPr lang="en-US" dirty="0" smtClean="0"/>
              <a:t>Version </a:t>
            </a:r>
            <a:r>
              <a:rPr lang="en-US" dirty="0"/>
              <a:t>1 of carrier card available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prototype just became available --&gt; we are testing this one</a:t>
            </a:r>
          </a:p>
          <a:p>
            <a:r>
              <a:rPr lang="en-US" dirty="0" smtClean="0"/>
              <a:t>LAr </a:t>
            </a:r>
            <a:r>
              <a:rPr lang="en-US" dirty="0"/>
              <a:t>options:</a:t>
            </a:r>
          </a:p>
          <a:p>
            <a:pPr lvl="1"/>
            <a:r>
              <a:rPr lang="en-US" dirty="0" smtClean="0"/>
              <a:t>Earlier </a:t>
            </a:r>
            <a:r>
              <a:rPr lang="en-US" dirty="0" err="1"/>
              <a:t>mezz</a:t>
            </a:r>
            <a:r>
              <a:rPr lang="en-US" dirty="0"/>
              <a:t> cards available but not suitable as final solution for the TP. Modifications will need to happen.</a:t>
            </a:r>
          </a:p>
          <a:p>
            <a:pPr lvl="1"/>
            <a:r>
              <a:rPr lang="en-US" dirty="0" smtClean="0"/>
              <a:t>Prototype </a:t>
            </a:r>
            <a:r>
              <a:rPr lang="en-US" dirty="0"/>
              <a:t>carrier board will available later in the year</a:t>
            </a:r>
          </a:p>
          <a:p>
            <a:r>
              <a:rPr lang="en-US" dirty="0" smtClean="0"/>
              <a:t>A </a:t>
            </a:r>
            <a:r>
              <a:rPr lang="en-US" dirty="0"/>
              <a:t>task force was assembled to define a checklist for the </a:t>
            </a:r>
            <a:r>
              <a:rPr lang="en-US" dirty="0" smtClean="0"/>
              <a:t>boards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force membership: </a:t>
            </a:r>
            <a:r>
              <a:rPr lang="en-US" dirty="0" smtClean="0"/>
              <a:t>Nathan</a:t>
            </a:r>
            <a:r>
              <a:rPr lang="en-US" dirty="0"/>
              <a:t> </a:t>
            </a:r>
            <a:r>
              <a:rPr lang="en-US" dirty="0" smtClean="0"/>
              <a:t>Felt, </a:t>
            </a:r>
            <a:r>
              <a:rPr lang="en-US" dirty="0" err="1" smtClean="0"/>
              <a:t>Sorin</a:t>
            </a:r>
            <a:r>
              <a:rPr lang="en-US" dirty="0" smtClean="0"/>
              <a:t> </a:t>
            </a:r>
            <a:r>
              <a:rPr lang="en-US" dirty="0" err="1" smtClean="0"/>
              <a:t>Martoiu</a:t>
            </a:r>
            <a:r>
              <a:rPr lang="en-US" dirty="0" smtClean="0"/>
              <a:t>, Dean </a:t>
            </a:r>
            <a:r>
              <a:rPr lang="en-US" dirty="0" err="1"/>
              <a:t>Schamberger</a:t>
            </a:r>
            <a:r>
              <a:rPr lang="en-US" dirty="0" smtClean="0"/>
              <a:t>, Todd Moore</a:t>
            </a:r>
            <a:r>
              <a:rPr lang="en-US" dirty="0"/>
              <a:t>, </a:t>
            </a:r>
            <a:r>
              <a:rPr lang="en-US" dirty="0" smtClean="0"/>
              <a:t> Joao </a:t>
            </a:r>
            <a:r>
              <a:rPr lang="en-US" dirty="0" err="1"/>
              <a:t>Guimaraes</a:t>
            </a:r>
            <a:r>
              <a:rPr lang="en-US" dirty="0"/>
              <a:t> da Costa, </a:t>
            </a:r>
            <a:r>
              <a:rPr lang="en-US" dirty="0" smtClean="0"/>
              <a:t> Lorne Levinson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85051" y="365130"/>
            <a:ext cx="8840367" cy="113802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High Density Optical Mezzanine for ATCA-SRS</a:t>
            </a:r>
            <a:endParaRPr lang="en-US" altLang="en-US" sz="4000" dirty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05532" y="1700809"/>
            <a:ext cx="4638468" cy="442536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 smtClean="0"/>
              <a:t>Dimensions: 145mm x 146 mm</a:t>
            </a:r>
          </a:p>
          <a:p>
            <a:r>
              <a:rPr lang="en-US" altLang="en-US" sz="2400" dirty="0" smtClean="0"/>
              <a:t>FPGA: 2 x Virtex-7 (415T, 485T, 550T, 690T)</a:t>
            </a:r>
          </a:p>
          <a:p>
            <a:r>
              <a:rPr lang="en-US" altLang="en-US" sz="2400" dirty="0" smtClean="0"/>
              <a:t>Front-End: </a:t>
            </a:r>
          </a:p>
          <a:p>
            <a:pPr lvl="1"/>
            <a:r>
              <a:rPr lang="en-US" altLang="en-US" sz="2000" dirty="0" smtClean="0"/>
              <a:t>72 RX + 72 TX Optical Fibers (36/36 each FPGA)</a:t>
            </a:r>
          </a:p>
          <a:p>
            <a:pPr lvl="1"/>
            <a:r>
              <a:rPr lang="en-US" altLang="en-US" sz="2000" dirty="0" smtClean="0"/>
              <a:t>12 x </a:t>
            </a:r>
            <a:r>
              <a:rPr lang="en-US" altLang="en-US" sz="2000" dirty="0" err="1" smtClean="0"/>
              <a:t>Avago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MicroPod</a:t>
            </a:r>
            <a:r>
              <a:rPr lang="en-US" altLang="en-US" sz="2000" dirty="0" smtClean="0"/>
              <a:t> modules (up to 12.5Gbps)</a:t>
            </a:r>
          </a:p>
          <a:p>
            <a:r>
              <a:rPr lang="en-US" altLang="en-US" sz="2400" dirty="0" smtClean="0"/>
              <a:t>Inter-FPGA interface</a:t>
            </a:r>
          </a:p>
          <a:p>
            <a:pPr lvl="1"/>
            <a:r>
              <a:rPr lang="en-US" altLang="en-US" sz="2000" dirty="0"/>
              <a:t>64 LVDS inter-FPGA</a:t>
            </a:r>
          </a:p>
          <a:p>
            <a:pPr lvl="1"/>
            <a:r>
              <a:rPr lang="en-US" altLang="en-US" sz="2000" dirty="0"/>
              <a:t>8 GTH inter-FPGA</a:t>
            </a:r>
          </a:p>
          <a:p>
            <a:r>
              <a:rPr lang="en-US" altLang="en-US" sz="2400" dirty="0" smtClean="0"/>
              <a:t>Carrier interface:</a:t>
            </a:r>
          </a:p>
          <a:p>
            <a:pPr lvl="1"/>
            <a:r>
              <a:rPr lang="en-US" altLang="en-US" sz="2000" dirty="0" smtClean="0"/>
              <a:t>50 </a:t>
            </a:r>
            <a:r>
              <a:rPr lang="en-US" altLang="en-US" sz="2000" dirty="0"/>
              <a:t>LVDS to blade</a:t>
            </a:r>
          </a:p>
          <a:p>
            <a:pPr lvl="1"/>
            <a:r>
              <a:rPr lang="en-US" altLang="en-US" sz="2000" dirty="0"/>
              <a:t>8 GTH to </a:t>
            </a:r>
            <a:r>
              <a:rPr lang="en-US" altLang="en-US" sz="2000" dirty="0" smtClean="0"/>
              <a:t>blade</a:t>
            </a:r>
          </a:p>
          <a:p>
            <a:pPr lvl="1"/>
            <a:r>
              <a:rPr lang="en-US" altLang="en-US" sz="2000" dirty="0" smtClean="0"/>
              <a:t>Separate System and GTH clocks</a:t>
            </a:r>
          </a:p>
          <a:p>
            <a:pPr lvl="1"/>
            <a:r>
              <a:rPr lang="en-US" altLang="en-US" sz="2000" dirty="0" smtClean="0"/>
              <a:t>Power (12V) and management (IPMI, JTAG)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DE2-04F2-492F-8707-78FED86EDA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3" y="1503151"/>
            <a:ext cx="4427984" cy="5035761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ATCA-SRS Carrier /AMC</a:t>
            </a:r>
            <a:br>
              <a:rPr lang="en-US" dirty="0" smtClean="0"/>
            </a:br>
            <a:r>
              <a:rPr lang="en-US" dirty="0" smtClean="0"/>
              <a:t>as a Trigger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Trigger Processor Hardware Platform Test Plans and Status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56281" y="1994356"/>
            <a:ext cx="6355347" cy="3819586"/>
            <a:chOff x="1927179" y="1994356"/>
            <a:chExt cx="6355347" cy="3819586"/>
          </a:xfrm>
        </p:grpSpPr>
        <p:sp>
          <p:nvSpPr>
            <p:cNvPr id="9" name="Rectangle 8"/>
            <p:cNvSpPr/>
            <p:nvPr/>
          </p:nvSpPr>
          <p:spPr>
            <a:xfrm>
              <a:off x="6858497" y="378030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64572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52417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4070" y="2146756"/>
              <a:ext cx="4462531" cy="3667186"/>
            </a:xfrm>
            <a:prstGeom prst="rect">
              <a:avLst/>
            </a:prstGeom>
            <a:solidFill>
              <a:schemeClr val="bg1"/>
            </a:solidFill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5375" y="26551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69440" y="290949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65375" y="42612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65375" y="4393465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5279" y="400186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05279" y="413407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5279" y="425510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05279" y="438731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63295" y="3128314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295" y="4450903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3900" y="3789608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b" anchorCtr="0"/>
            <a:lstStyle/>
            <a:p>
              <a:pPr algn="ctr"/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95358" y="300135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95358" y="3423439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5358" y="383543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>
              <a:off x="3177126" y="3153959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3"/>
              <a:endCxn id="21" idx="1"/>
            </p:cNvCxnSpPr>
            <p:nvPr/>
          </p:nvCxnSpPr>
          <p:spPr>
            <a:xfrm>
              <a:off x="3177126" y="3576045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3"/>
            </p:cNvCxnSpPr>
            <p:nvPr/>
          </p:nvCxnSpPr>
          <p:spPr>
            <a:xfrm flipV="1">
              <a:off x="3177126" y="3789608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895358" y="433403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358" y="4756115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5358" y="516811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33" name="Straight Arrow Connector 32"/>
            <p:cNvCxnSpPr>
              <a:stCxn id="30" idx="3"/>
            </p:cNvCxnSpPr>
            <p:nvPr/>
          </p:nvCxnSpPr>
          <p:spPr>
            <a:xfrm>
              <a:off x="3177126" y="4486636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3"/>
            </p:cNvCxnSpPr>
            <p:nvPr/>
          </p:nvCxnSpPr>
          <p:spPr>
            <a:xfrm>
              <a:off x="3177126" y="4908722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</p:cNvCxnSpPr>
            <p:nvPr/>
          </p:nvCxnSpPr>
          <p:spPr>
            <a:xfrm flipV="1">
              <a:off x="3177126" y="5122285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608923" y="2463744"/>
              <a:ext cx="0" cy="13258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0" idx="0"/>
              <a:endCxn id="23" idx="2"/>
            </p:cNvCxnSpPr>
            <p:nvPr/>
          </p:nvCxnSpPr>
          <p:spPr>
            <a:xfrm flipV="1">
              <a:off x="5702845" y="4705246"/>
              <a:ext cx="1" cy="3978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822158" y="2873970"/>
              <a:ext cx="2035385" cy="2807872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076164" y="4132243"/>
              <a:ext cx="1784854" cy="23601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6549958" y="2703499"/>
              <a:ext cx="838271" cy="23501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50" dirty="0" smtClean="0"/>
                <a:t>RTM</a:t>
              </a:r>
              <a:endParaRPr 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9882" y="2678661"/>
              <a:ext cx="1410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HORX MEZZANINE BOARD</a:t>
              </a:r>
              <a:endParaRPr lang="en-US" sz="900" dirty="0"/>
            </a:p>
          </p:txBody>
        </p:sp>
        <p:cxnSp>
          <p:nvCxnSpPr>
            <p:cNvPr id="42" name="Elbow Connector 41"/>
            <p:cNvCxnSpPr>
              <a:stCxn id="17" idx="3"/>
              <a:endCxn id="14" idx="1"/>
            </p:cNvCxnSpPr>
            <p:nvPr/>
          </p:nvCxnSpPr>
          <p:spPr>
            <a:xfrm flipV="1">
              <a:off x="6151791" y="2973079"/>
              <a:ext cx="717649" cy="10923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9" idx="3"/>
              <a:endCxn id="15" idx="1"/>
            </p:cNvCxnSpPr>
            <p:nvPr/>
          </p:nvCxnSpPr>
          <p:spPr>
            <a:xfrm>
              <a:off x="6151791" y="4318687"/>
              <a:ext cx="713584" cy="6148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3"/>
              <a:endCxn id="16" idx="1"/>
            </p:cNvCxnSpPr>
            <p:nvPr/>
          </p:nvCxnSpPr>
          <p:spPr>
            <a:xfrm>
              <a:off x="6151791" y="4450903"/>
              <a:ext cx="713584" cy="614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58171" y="4417911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GTX (4)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2758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(52)</a:t>
              </a:r>
              <a:endParaRPr lang="en-US" sz="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17434" y="2463744"/>
              <a:ext cx="0" cy="13232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 rot="5400000">
              <a:off x="6749877" y="4800799"/>
              <a:ext cx="437425" cy="23602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BASE</a:t>
              </a:r>
              <a:endParaRPr lang="en-US" sz="9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40256" y="4828584"/>
              <a:ext cx="403824" cy="19075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IPMC</a:t>
              </a:r>
              <a:endParaRPr lang="en-US" sz="9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8726" y="5171289"/>
              <a:ext cx="403824" cy="4043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FPGA</a:t>
              </a:r>
              <a:endParaRPr lang="en-US" sz="900" dirty="0"/>
            </a:p>
          </p:txBody>
        </p:sp>
        <p:cxnSp>
          <p:nvCxnSpPr>
            <p:cNvPr id="51" name="Straight Connector 50"/>
            <p:cNvCxnSpPr>
              <a:stCxn id="49" idx="3"/>
              <a:endCxn id="48" idx="2"/>
            </p:cNvCxnSpPr>
            <p:nvPr/>
          </p:nvCxnSpPr>
          <p:spPr>
            <a:xfrm flipV="1">
              <a:off x="6744080" y="4918810"/>
              <a:ext cx="106499" cy="5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50" idx="0"/>
            </p:cNvCxnSpPr>
            <p:nvPr/>
          </p:nvCxnSpPr>
          <p:spPr>
            <a:xfrm flipH="1">
              <a:off x="6540639" y="5019342"/>
              <a:ext cx="1530" cy="151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50" idx="2"/>
            </p:cNvCxnSpPr>
            <p:nvPr/>
          </p:nvCxnSpPr>
          <p:spPr>
            <a:xfrm rot="5400000">
              <a:off x="6215431" y="5365460"/>
              <a:ext cx="115057" cy="53535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090858" y="554330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JTAG</a:t>
              </a:r>
              <a:endParaRPr 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6370907" y="3410691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GTX (8)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6305073" y="3903333"/>
              <a:ext cx="1327036" cy="236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 smtClean="0"/>
                <a:t>FULL-MESH FABRIC</a:t>
              </a:r>
              <a:endParaRPr lang="en-US" sz="9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856208" y="4684860"/>
              <a:ext cx="3475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5400000">
              <a:off x="5387584" y="2990761"/>
              <a:ext cx="5581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LVDS(10)</a:t>
              </a:r>
              <a:endParaRPr 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5400000">
              <a:off x="5648456" y="2997542"/>
              <a:ext cx="4860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GTX (2)</a:t>
              </a:r>
              <a:endParaRPr lang="en-US" sz="8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453049" y="3607076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453049" y="4268371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444912" y="4506264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453049" y="3347688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19352037">
              <a:off x="4559100" y="4605912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9352037">
              <a:off x="4521365" y="4460016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2322243">
              <a:off x="4557044" y="3754780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2322243">
              <a:off x="4694930" y="3546501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126830" y="4038649"/>
              <a:ext cx="0" cy="40695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924604" y="4038649"/>
              <a:ext cx="0" cy="406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08237" y="4118847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(8)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00734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(64)</a:t>
              </a:r>
              <a:endParaRPr lang="en-US" sz="800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1956808" y="2971801"/>
              <a:ext cx="1114401" cy="554515"/>
            </a:xfrm>
            <a:prstGeom prst="rightArrow">
              <a:avLst>
                <a:gd name="adj1" fmla="val 65125"/>
                <a:gd name="adj2" fmla="val 34035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MM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1954244" y="4318687"/>
              <a:ext cx="1116964" cy="542874"/>
            </a:xfrm>
            <a:prstGeom prst="rightArrow">
              <a:avLst>
                <a:gd name="adj1" fmla="val 66843"/>
                <a:gd name="adj2" fmla="val 26420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1000" dirty="0" smtClean="0">
                  <a:solidFill>
                    <a:schemeClr val="tx1"/>
                  </a:solidFill>
                </a:rPr>
                <a:t>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Left Arrow 73"/>
            <p:cNvSpPr/>
            <p:nvPr/>
          </p:nvSpPr>
          <p:spPr>
            <a:xfrm>
              <a:off x="1934881" y="5157192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Sector Logic</a:t>
              </a:r>
              <a:endParaRPr lang="en-US" sz="9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3780801" y="3596910"/>
              <a:ext cx="473170" cy="1231674"/>
            </a:xfrm>
            <a:prstGeom prst="downArrow">
              <a:avLst>
                <a:gd name="adj1" fmla="val 68000"/>
                <a:gd name="adj2" fmla="val 36136"/>
              </a:avLst>
            </a:prstGeom>
            <a:solidFill>
              <a:srgbClr val="FF8989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CANDIDATE EXCHANGE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700" i="1" dirty="0" smtClean="0">
                  <a:solidFill>
                    <a:schemeClr val="tx1"/>
                  </a:solidFill>
                </a:rPr>
                <a:t>(x64 LVDS)</a:t>
              </a:r>
              <a:endParaRPr lang="en-US" sz="600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41696" y="3200400"/>
              <a:ext cx="751380" cy="477935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MM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84344" y="2971800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</a:t>
              </a:r>
              <a:r>
                <a:rPr lang="en-US" sz="800" i="1" dirty="0"/>
                <a:t>#1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11108" y="5320165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#2</a:t>
              </a:r>
              <a:endParaRPr lang="en-US" sz="800" i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35980" y="4713634"/>
              <a:ext cx="751380" cy="520398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900" dirty="0" smtClean="0">
                  <a:solidFill>
                    <a:schemeClr val="tx1"/>
                  </a:solidFill>
                </a:rPr>
                <a:t>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Left-Right Arrow 79"/>
            <p:cNvSpPr/>
            <p:nvPr/>
          </p:nvSpPr>
          <p:spPr>
            <a:xfrm>
              <a:off x="7010400" y="2432086"/>
              <a:ext cx="1272126" cy="308495"/>
            </a:xfrm>
            <a:prstGeom prst="leftRight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FELIX (n x GBT)</a:t>
              </a:r>
              <a:endParaRPr lang="en-US" sz="900" dirty="0"/>
            </a:p>
          </p:txBody>
        </p:sp>
        <p:cxnSp>
          <p:nvCxnSpPr>
            <p:cNvPr id="82" name="Elbow Connector 81"/>
            <p:cNvCxnSpPr>
              <a:stCxn id="11" idx="2"/>
              <a:endCxn id="13" idx="1"/>
            </p:cNvCxnSpPr>
            <p:nvPr/>
          </p:nvCxnSpPr>
          <p:spPr>
            <a:xfrm rot="16200000" flipH="1">
              <a:off x="6568030" y="2421389"/>
              <a:ext cx="254989" cy="339702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10" idx="2"/>
              <a:endCxn id="9" idx="1"/>
            </p:cNvCxnSpPr>
            <p:nvPr/>
          </p:nvCxnSpPr>
          <p:spPr>
            <a:xfrm rot="16200000" flipH="1">
              <a:off x="5908091" y="2893482"/>
              <a:ext cx="1380143" cy="520669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5433639" y="2286000"/>
              <a:ext cx="1236235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/>
                <a:t>TO OTHER CARRIER FPGA</a:t>
              </a:r>
              <a:endParaRPr lang="en-US" sz="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91663" y="2650046"/>
              <a:ext cx="110959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 smtClean="0"/>
                <a:t>(</a:t>
              </a:r>
              <a:r>
                <a:rPr lang="en-US" sz="700" i="1" dirty="0" smtClean="0"/>
                <a:t>TTC CONFIG Monitoring)</a:t>
              </a:r>
              <a:endParaRPr lang="en-US" sz="700" i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83032" y="3090446"/>
              <a:ext cx="9386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 smtClean="0"/>
                <a:t>RTM Connection to external switch</a:t>
              </a:r>
              <a:endParaRPr lang="en-US" sz="800" i="1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86600" y="4444318"/>
              <a:ext cx="11756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i="1" dirty="0" smtClean="0"/>
                <a:t>Backplane Connection to ATCA Switch in crate</a:t>
              </a:r>
              <a:endParaRPr lang="en-US" sz="800" i="1" dirty="0"/>
            </a:p>
          </p:txBody>
        </p:sp>
        <p:sp>
          <p:nvSpPr>
            <p:cNvPr id="88" name="Left Arrow 87"/>
            <p:cNvSpPr/>
            <p:nvPr/>
          </p:nvSpPr>
          <p:spPr>
            <a:xfrm>
              <a:off x="1927179" y="3813389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Sector</a:t>
              </a:r>
              <a:r>
                <a:rPr lang="en-US" sz="900" dirty="0" smtClean="0"/>
                <a:t> Logic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27155" y="3862502"/>
              <a:ext cx="751380" cy="668021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ANCILIARY FUNCTIONS</a:t>
              </a:r>
            </a:p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(TTC, CONFIG, L1, MONITORING, …)</a:t>
              </a:r>
              <a:endParaRPr 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29419" y="5103070"/>
              <a:ext cx="946852" cy="383330"/>
            </a:xfrm>
            <a:prstGeom prst="rect">
              <a:avLst/>
            </a:prstGeom>
            <a:solidFill>
              <a:srgbClr val="FFC000">
                <a:alpha val="47000"/>
              </a:srgbClr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L1, MONITORING or CONFIG BUFFERS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04019" y="4021033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11707" y="5389185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93" name="Left-Up Arrow 92"/>
            <p:cNvSpPr/>
            <p:nvPr/>
          </p:nvSpPr>
          <p:spPr>
            <a:xfrm rot="16200000">
              <a:off x="4668485" y="2972038"/>
              <a:ext cx="555936" cy="1224991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Left-Up Arrow 93"/>
            <p:cNvSpPr/>
            <p:nvPr/>
          </p:nvSpPr>
          <p:spPr>
            <a:xfrm rot="5400000" flipV="1">
              <a:off x="4669821" y="4172204"/>
              <a:ext cx="553258" cy="1224989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79230" y="3305145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61186" y="4861273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33806" y="5427888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/>
                <a:t>SODIMM </a:t>
              </a:r>
              <a:r>
                <a:rPr lang="en-US" sz="800" i="1" dirty="0" smtClean="0"/>
                <a:t>DDR3/DDR4</a:t>
              </a:r>
              <a:endParaRPr lang="en-US" sz="800" i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86400" y="4524345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/>
                <a:t>CARRIER FPGA</a:t>
              </a:r>
              <a:endParaRPr lang="en-US" sz="7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55532" y="1994356"/>
              <a:ext cx="1359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ATCA CARRIER BOARD (1/2) 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8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</a:t>
            </a:r>
            <a:r>
              <a:rPr lang="en-US" dirty="0" smtClean="0"/>
              <a:t> AMC /Carrier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2" y="1524000"/>
            <a:ext cx="7620000" cy="452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Trigger Processor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ATCA  </a:t>
            </a:r>
            <a:r>
              <a:rPr lang="en-US" dirty="0" smtClean="0"/>
              <a:t>Hardware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</a:p>
          <a:p>
            <a:pPr lvl="1"/>
            <a:r>
              <a:rPr lang="en-US" dirty="0" smtClean="0"/>
              <a:t>Power, </a:t>
            </a:r>
            <a:r>
              <a:rPr lang="en-US" dirty="0" smtClean="0"/>
              <a:t> FPGA Configuration</a:t>
            </a:r>
            <a:r>
              <a:rPr lang="en-US" dirty="0" smtClean="0"/>
              <a:t>, Monitoring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GTH, LVDS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Thermal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Trigger Processor Hardware Platform Test Plans and Status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Carrier and AMC power on/off through IPMC/MMC</a:t>
            </a:r>
          </a:p>
          <a:p>
            <a:pPr lvl="0"/>
            <a:r>
              <a:rPr lang="en-US" dirty="0" smtClean="0"/>
              <a:t>e-keying </a:t>
            </a:r>
            <a:r>
              <a:rPr lang="en-US" dirty="0"/>
              <a:t>with real port descriptors for carrier/IPMC and AMC/MMC</a:t>
            </a:r>
          </a:p>
          <a:p>
            <a:pPr lvl="0"/>
            <a:r>
              <a:rPr lang="en-US" dirty="0"/>
              <a:t>Carrier sensor read out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FPGA Configuration</a:t>
            </a:r>
            <a:endParaRPr lang="en-US" dirty="0"/>
          </a:p>
          <a:p>
            <a:pPr lvl="1"/>
            <a:r>
              <a:rPr lang="en-US" dirty="0"/>
              <a:t>Remote  and local JTAG configuration</a:t>
            </a:r>
          </a:p>
          <a:p>
            <a:pPr lvl="1"/>
            <a:r>
              <a:rPr lang="en-US" dirty="0"/>
              <a:t>FLASH Programming and power-up </a:t>
            </a:r>
            <a:r>
              <a:rPr lang="en-US" dirty="0" smtClean="0"/>
              <a:t>configuration</a:t>
            </a:r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Rear Transition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RTM </a:t>
            </a:r>
            <a:r>
              <a:rPr lang="en-US" dirty="0" smtClean="0"/>
              <a:t>can be </a:t>
            </a:r>
            <a:r>
              <a:rPr lang="en-US" dirty="0" smtClean="0"/>
              <a:t>used </a:t>
            </a:r>
            <a:r>
              <a:rPr lang="en-US" dirty="0"/>
              <a:t>as the connection to </a:t>
            </a:r>
            <a:r>
              <a:rPr lang="en-US" dirty="0" smtClean="0"/>
              <a:t>FELIX (TTC, TP algorithm configuration and Monitoring) </a:t>
            </a:r>
            <a:r>
              <a:rPr lang="en-US" dirty="0"/>
              <a:t>and also provide Ethernet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BERT on </a:t>
            </a:r>
            <a:r>
              <a:rPr lang="en-US" dirty="0"/>
              <a:t>all available SFP connections on the rear transition module up to the limit of carrier FPGA (5-6Gbps)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Lateral sTGC - 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merge track candidates found by the MM and sTGC algorithms, it is a Trigger Processor requirement to have communication between the MM FPGA and sTGC  </a:t>
            </a:r>
            <a:r>
              <a:rPr lang="en-US" dirty="0" smtClean="0"/>
              <a:t>FPGA. </a:t>
            </a:r>
            <a:r>
              <a:rPr lang="en-US" dirty="0" smtClean="0"/>
              <a:t>The </a:t>
            </a:r>
            <a:r>
              <a:rPr lang="en-US" b="1" dirty="0" smtClean="0"/>
              <a:t>minimum</a:t>
            </a:r>
            <a:r>
              <a:rPr lang="en-US" dirty="0" smtClean="0"/>
              <a:t> </a:t>
            </a:r>
            <a:r>
              <a:rPr lang="en-US" dirty="0" smtClean="0"/>
              <a:t>throughput </a:t>
            </a:r>
            <a:r>
              <a:rPr lang="en-US" dirty="0" smtClean="0"/>
              <a:t>requirement is to send 8 track candidates (176 bits total) </a:t>
            </a:r>
            <a:r>
              <a:rPr lang="en-US" dirty="0" smtClean="0"/>
              <a:t>each BC</a:t>
            </a:r>
            <a:r>
              <a:rPr lang="en-US" dirty="0" smtClean="0"/>
              <a:t> or </a:t>
            </a:r>
            <a:r>
              <a:rPr lang="en-US" dirty="0" smtClean="0"/>
              <a:t>4.4 Gbs.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However, t</a:t>
            </a:r>
            <a:r>
              <a:rPr lang="en-US" dirty="0" smtClean="0"/>
              <a:t>he </a:t>
            </a:r>
            <a:r>
              <a:rPr lang="en-US" dirty="0" smtClean="0"/>
              <a:t>latency of the lateral </a:t>
            </a:r>
            <a:r>
              <a:rPr lang="en-US" dirty="0" smtClean="0"/>
              <a:t>communication will likely </a:t>
            </a:r>
            <a:r>
              <a:rPr lang="en-US" dirty="0" smtClean="0"/>
              <a:t>impact the total </a:t>
            </a:r>
            <a:r>
              <a:rPr lang="en-US" dirty="0" smtClean="0"/>
              <a:t>latency.  This is an important consideration given the tight latency budget.</a:t>
            </a:r>
            <a:endParaRPr lang="en-US" dirty="0" smtClean="0"/>
          </a:p>
          <a:p>
            <a:r>
              <a:rPr lang="en-US" dirty="0" smtClean="0"/>
              <a:t>BERT on all LVDS lateral communication signals.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158</TotalTime>
  <Words>991</Words>
  <Application>Microsoft Office PowerPoint</Application>
  <PresentationFormat>On-screen Show (4:3)</PresentationFormat>
  <Paragraphs>164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NSW Trigger Processor Hardware Platform Test Plans and Status</vt:lpstr>
      <vt:lpstr>Hardware Options</vt:lpstr>
      <vt:lpstr>High Density Optical Mezzanine for ATCA-SRS</vt:lpstr>
      <vt:lpstr>ATCA-SRS Carrier /AMC as a Trigger Processor</vt:lpstr>
      <vt:lpstr>Lar AMC /Carrier</vt:lpstr>
      <vt:lpstr>Trigger Processor ATCA  Hardware Testing</vt:lpstr>
      <vt:lpstr>Housekeeping</vt:lpstr>
      <vt:lpstr>Communication Rear Transition Module</vt:lpstr>
      <vt:lpstr>Communication Lateral sTGC - MM</vt:lpstr>
      <vt:lpstr>Communication AMC to Carrier</vt:lpstr>
      <vt:lpstr>Communication AMC MicroPod Optical I/O </vt:lpstr>
      <vt:lpstr>ATCA Thermal Testing</vt:lpstr>
      <vt:lpstr>Prototype Production</vt:lpstr>
      <vt:lpstr>Prototype Setup and First Verifications</vt:lpstr>
      <vt:lpstr>First Optical Tests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91</cp:revision>
  <dcterms:created xsi:type="dcterms:W3CDTF">2015-04-17T20:24:21Z</dcterms:created>
  <dcterms:modified xsi:type="dcterms:W3CDTF">2015-04-21T14:29:05Z</dcterms:modified>
</cp:coreProperties>
</file>