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56" r:id="rId4"/>
    <p:sldId id="260" r:id="rId5"/>
    <p:sldId id="257" r:id="rId6"/>
    <p:sldId id="261" r:id="rId7"/>
    <p:sldId id="265" r:id="rId8"/>
    <p:sldId id="262" r:id="rId9"/>
    <p:sldId id="263" r:id="rId10"/>
    <p:sldId id="264" r:id="rId1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90"/>
  </p:normalViewPr>
  <p:slideViewPr>
    <p:cSldViewPr>
      <p:cViewPr varScale="1">
        <p:scale>
          <a:sx n="101" d="100"/>
          <a:sy n="101" d="100"/>
        </p:scale>
        <p:origin x="1872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x-none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A7E8AD8B-CFC8-E641-8934-299780CD63E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BEC24D-FCBB-064C-8D8F-18DDBABE5079}" type="slidenum">
              <a:rPr lang="en-US" altLang="x-none"/>
              <a:pPr/>
              <a:t>3</a:t>
            </a:fld>
            <a:endParaRPr lang="en-US" altLang="x-none"/>
          </a:p>
        </p:txBody>
      </p:sp>
      <p:sp>
        <p:nvSpPr>
          <p:cNvPr id="51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448BD4-2714-7C4D-9D08-8509C5F0B43A}" type="slidenum">
              <a:rPr lang="en-US" altLang="x-none"/>
              <a:pPr/>
              <a:t>5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448BD4-2714-7C4D-9D08-8509C5F0B43A}" type="slidenum">
              <a:rPr lang="en-US" altLang="x-none"/>
              <a:pPr/>
              <a:t>6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9394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C50619-70D9-8D4A-804C-E253B63D6F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520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E5E6A5-96BD-014F-B02F-8CC6BB29A0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61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3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3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B74432-A7B9-3E43-A487-CFC51A86CC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634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</p:spPr>
        <p:txBody>
          <a:bodyPr/>
          <a:lstStyle>
            <a:lvl1pPr>
              <a:defRPr/>
            </a:lvl1pPr>
          </a:lstStyle>
          <a:p>
            <a:fld id="{72A4EECD-6C15-B440-9CB9-F89B43E1C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85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7792AA-C0AA-AE48-9665-ABBF727729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06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A4BDDB-132C-D24D-9CB5-F0992D2A6D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7700" cy="4986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935B87-2EC7-DD4E-8CF6-9242AF2BA7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17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87ED6E-5329-9749-8A49-1E4443E29A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58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9CDF5D-F521-2B4E-9731-465652AC67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45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096386-0889-FE4E-96AC-7BD2E0BAE41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71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6E72D7-6111-854E-A68C-39CD7881005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49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9F92A2-4929-9F44-A7D7-34DBBDCA06F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226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/>
              <a:t>Click to edit the outline text format</a:t>
            </a:r>
          </a:p>
          <a:p>
            <a:pPr lvl="1"/>
            <a:r>
              <a:rPr lang="en-GB" altLang="x-none"/>
              <a:t>Second Outline Level</a:t>
            </a:r>
          </a:p>
          <a:p>
            <a:pPr lvl="2"/>
            <a:r>
              <a:rPr lang="en-GB" altLang="x-none"/>
              <a:t>Third Outline Level</a:t>
            </a:r>
          </a:p>
          <a:p>
            <a:pPr lvl="3"/>
            <a:r>
              <a:rPr lang="en-GB" altLang="x-none"/>
              <a:t>Fourth Outline Level</a:t>
            </a:r>
          </a:p>
          <a:p>
            <a:pPr lvl="4"/>
            <a:r>
              <a:rPr lang="en-GB" altLang="x-none"/>
              <a:t>Fifth Outline Level</a:t>
            </a:r>
          </a:p>
          <a:p>
            <a:pPr lvl="4"/>
            <a:r>
              <a:rPr lang="en-GB" altLang="x-none"/>
              <a:t>Sixth Outline Level</a:t>
            </a:r>
          </a:p>
          <a:p>
            <a:pPr lvl="4"/>
            <a:r>
              <a:rPr lang="en-GB" altLang="x-none"/>
              <a:t>Seventh Outline Level</a:t>
            </a:r>
          </a:p>
          <a:p>
            <a:pPr lvl="4"/>
            <a:r>
              <a:rPr lang="en-GB" altLang="x-none"/>
              <a:t>Eighth Outline Level</a:t>
            </a:r>
          </a:p>
          <a:p>
            <a:pPr lvl="4"/>
            <a:r>
              <a:rPr lang="en-GB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E162A803-1E9E-9D4A-9CAD-21722A5478E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Microsoft YaHei" charset="-122"/>
          <a:cs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70237"/>
            <a:ext cx="7559675" cy="2085974"/>
          </a:xfrm>
        </p:spPr>
        <p:txBody>
          <a:bodyPr/>
          <a:lstStyle/>
          <a:p>
            <a:r>
              <a:rPr lang="en-US" altLang="x-none" sz="4400" b="1" dirty="0" smtClean="0"/>
              <a:t>Building </a:t>
            </a:r>
            <a:r>
              <a:rPr lang="en-US" altLang="x-none" sz="4400" b="1" dirty="0" err="1" smtClean="0"/>
              <a:t>SunWix</a:t>
            </a:r>
            <a:r>
              <a:rPr lang="en-US" altLang="x-none" sz="4400" b="1" dirty="0" smtClean="0"/>
              <a:t> </a:t>
            </a:r>
            <a:r>
              <a:rPr lang="en-US" altLang="x-none" sz="3600" b="1" dirty="0" smtClean="0"/>
              <a:t/>
            </a:r>
            <a:br>
              <a:rPr lang="en-US" altLang="x-none" sz="3600" b="1" dirty="0" smtClean="0"/>
            </a:br>
            <a:r>
              <a:rPr lang="en-US" altLang="x-none" sz="3600" b="1" dirty="0"/>
              <a:t/>
            </a:r>
            <a:br>
              <a:rPr lang="en-US" altLang="x-none" sz="3600" b="1" dirty="0"/>
            </a:br>
            <a:r>
              <a:rPr lang="en-US" sz="3600" dirty="0" smtClean="0"/>
              <a:t>A </a:t>
            </a:r>
            <a:r>
              <a:rPr lang="en-US" sz="3600" dirty="0"/>
              <a:t>Developer Platform for Distributing Clean Energy </a:t>
            </a:r>
            <a:r>
              <a:rPr lang="en-US" sz="3600" dirty="0" smtClean="0"/>
              <a:t>APIs at Scale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5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4525962"/>
          </a:xfrm>
        </p:spPr>
        <p:txBody>
          <a:bodyPr vert="horz"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Install SSL certificates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O-</a:t>
            </a:r>
            <a:r>
              <a:rPr lang="en-US" dirty="0" err="1" smtClean="0"/>
              <a:t>Auth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smtClean="0"/>
              <a:t>Implementation: Security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0004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4525962"/>
          </a:xfrm>
        </p:spPr>
        <p:txBody>
          <a:bodyPr vert="horz"/>
          <a:lstStyle/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Motivation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Use Cases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Demo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Architecture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Implementation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Challenges and Next Steps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smtClean="0"/>
              <a:t>Agenda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7327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err="1" smtClean="0"/>
              <a:t>SunWix</a:t>
            </a:r>
            <a:r>
              <a:rPr lang="en-US" altLang="x-none" b="1" dirty="0" smtClean="0"/>
              <a:t>: Motivation</a:t>
            </a:r>
            <a:endParaRPr lang="en-US" altLang="x-non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2" y="3017837"/>
            <a:ext cx="1441415" cy="1463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2" y="3246437"/>
            <a:ext cx="1938338" cy="8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" y="3013074"/>
            <a:ext cx="1964928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347" y="2963959"/>
            <a:ext cx="1954213" cy="148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544512" y="5532437"/>
            <a:ext cx="9029701" cy="1825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Clean Energy Needs a Platform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5059362"/>
          </a:xfrm>
        </p:spPr>
        <p:txBody>
          <a:bodyPr vert="horz"/>
          <a:lstStyle/>
          <a:p>
            <a:pPr marL="0" indent="0" algn="ctr">
              <a:lnSpc>
                <a:spcPct val="200000"/>
              </a:lnSpc>
            </a:pPr>
            <a:r>
              <a:rPr lang="en-US" dirty="0" err="1" smtClean="0"/>
              <a:t>SunWix</a:t>
            </a:r>
            <a:r>
              <a:rPr lang="en-US" dirty="0" smtClean="0"/>
              <a:t> is a </a:t>
            </a:r>
            <a:r>
              <a:rPr lang="en-US" b="1" dirty="0" smtClean="0"/>
              <a:t>platform</a:t>
            </a:r>
            <a:r>
              <a:rPr lang="en-US" dirty="0" smtClean="0"/>
              <a:t> for </a:t>
            </a:r>
            <a:r>
              <a:rPr lang="en-US" b="1" dirty="0" smtClean="0"/>
              <a:t>software developers </a:t>
            </a:r>
            <a:r>
              <a:rPr lang="en-US" dirty="0"/>
              <a:t>in </a:t>
            </a:r>
            <a:r>
              <a:rPr lang="en-US" dirty="0" smtClean="0"/>
              <a:t>the </a:t>
            </a:r>
            <a:r>
              <a:rPr lang="en-US" b="1" dirty="0" smtClean="0"/>
              <a:t>clean energy </a:t>
            </a:r>
            <a:r>
              <a:rPr lang="en-US" dirty="0" smtClean="0"/>
              <a:t>industry to </a:t>
            </a:r>
            <a:r>
              <a:rPr lang="en-US" b="1" dirty="0" smtClean="0"/>
              <a:t>distribute, use and track </a:t>
            </a:r>
            <a:r>
              <a:rPr lang="en-US" dirty="0" smtClean="0"/>
              <a:t>relevant</a:t>
            </a:r>
            <a:r>
              <a:rPr lang="en-US" b="1" dirty="0" smtClean="0"/>
              <a:t> </a:t>
            </a:r>
            <a:r>
              <a:rPr lang="en-US" dirty="0" smtClean="0"/>
              <a:t>APIs, widgets, datasets and libraries.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err="1" smtClean="0"/>
              <a:t>SunWix</a:t>
            </a:r>
            <a:r>
              <a:rPr lang="en-US" altLang="x-none" b="1" dirty="0" smtClean="0"/>
              <a:t>: Motivation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03257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err="1" smtClean="0"/>
              <a:t>SunWix</a:t>
            </a:r>
            <a:r>
              <a:rPr lang="en-US" altLang="x-none" b="1" dirty="0" smtClean="0"/>
              <a:t>: Use Cases</a:t>
            </a:r>
            <a:endParaRPr lang="en-US" altLang="x-none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12" y="2223584"/>
            <a:ext cx="1192752" cy="34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119755"/>
            <a:ext cx="606428" cy="60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2" y="2145647"/>
            <a:ext cx="500224" cy="500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2" y="2150410"/>
            <a:ext cx="1158283" cy="3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601912" y="1828960"/>
            <a:ext cx="6409615" cy="11126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601912" y="3533122"/>
            <a:ext cx="6477000" cy="7039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26717" y="3735540"/>
            <a:ext cx="3393108" cy="3499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x-none" b="1" dirty="0" smtClean="0">
                <a:solidFill>
                  <a:schemeClr val="tx1"/>
                </a:solidFill>
              </a:rPr>
              <a:t>API, Widget, Dataset, Library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601912" y="4846637"/>
            <a:ext cx="6477000" cy="60960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21312" y="4999037"/>
            <a:ext cx="1029193" cy="3499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x-none" b="1" dirty="0" err="1" smtClean="0">
                <a:solidFill>
                  <a:schemeClr val="tx1"/>
                </a:solidFill>
              </a:rPr>
              <a:t>SunWix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601912" y="6065837"/>
            <a:ext cx="647700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1712" y="6218237"/>
            <a:ext cx="2292102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b="1" dirty="0" smtClean="0">
                <a:solidFill>
                  <a:schemeClr val="tx1"/>
                </a:solidFill>
              </a:rPr>
              <a:t>Clean Energy Apps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963" y="2162758"/>
            <a:ext cx="1787349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1- Build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</a:rPr>
              <a:t>olutions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5962" y="3686758"/>
            <a:ext cx="1787349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2- Make </a:t>
            </a:r>
            <a:r>
              <a:rPr lang="en-US" sz="1600" b="1" dirty="0" smtClean="0">
                <a:solidFill>
                  <a:schemeClr val="tx1"/>
                </a:solidFill>
              </a:rPr>
              <a:t>them re-usable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963" y="4922837"/>
            <a:ext cx="1787348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3- Make </a:t>
            </a:r>
            <a:r>
              <a:rPr lang="en-US" sz="1600" b="1" dirty="0">
                <a:solidFill>
                  <a:schemeClr val="tx1"/>
                </a:solidFill>
              </a:rPr>
              <a:t>them</a:t>
            </a:r>
            <a:r>
              <a:rPr lang="en-US" sz="1600" b="1" dirty="0" smtClean="0">
                <a:solidFill>
                  <a:schemeClr val="tx1"/>
                </a:solidFill>
              </a:rPr>
              <a:t> available</a:t>
            </a:r>
            <a:endParaRPr lang="en-US" sz="1600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5497512" y="2941637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5497512" y="4237037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5573712" y="5474352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5964" y="6142037"/>
            <a:ext cx="1787348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4- Track and manage</a:t>
            </a:r>
            <a:endParaRPr 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err="1" smtClean="0"/>
              <a:t>SunWix</a:t>
            </a:r>
            <a:r>
              <a:rPr lang="en-US" altLang="x-none" b="1" dirty="0" smtClean="0"/>
              <a:t>: Use Cases</a:t>
            </a:r>
            <a:endParaRPr lang="en-US" altLang="x-none" b="1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601912" y="1828960"/>
            <a:ext cx="6409615" cy="111267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601912" y="3533122"/>
            <a:ext cx="6477000" cy="70391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2026" y="3735540"/>
            <a:ext cx="4942507" cy="3499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x-none" b="1" dirty="0">
                <a:solidFill>
                  <a:schemeClr val="tx1"/>
                </a:solidFill>
              </a:rPr>
              <a:t>Wrap </a:t>
            </a:r>
            <a:r>
              <a:rPr lang="en-US" altLang="x-none" b="1" dirty="0" smtClean="0">
                <a:solidFill>
                  <a:schemeClr val="tx1"/>
                </a:solidFill>
              </a:rPr>
              <a:t>the model in an API, library or widget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601912" y="4846637"/>
            <a:ext cx="6477000" cy="60960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2480" y="4999037"/>
            <a:ext cx="3046861" cy="34996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x-none" b="1" dirty="0" err="1" smtClean="0">
                <a:solidFill>
                  <a:schemeClr val="tx1"/>
                </a:solidFill>
              </a:rPr>
              <a:t>Publis</a:t>
            </a:r>
            <a:r>
              <a:rPr lang="fr-FR" altLang="x-none" b="1" dirty="0">
                <a:solidFill>
                  <a:schemeClr val="tx1"/>
                </a:solidFill>
              </a:rPr>
              <a:t>h </a:t>
            </a:r>
            <a:r>
              <a:rPr lang="fr-FR" altLang="x-none" b="1" dirty="0" smtClean="0">
                <a:solidFill>
                  <a:schemeClr val="tx1"/>
                </a:solidFill>
              </a:rPr>
              <a:t>the API in </a:t>
            </a:r>
            <a:r>
              <a:rPr lang="en-US" altLang="x-none" b="1" dirty="0" err="1" smtClean="0">
                <a:solidFill>
                  <a:schemeClr val="tx1"/>
                </a:solidFill>
              </a:rPr>
              <a:t>SunWix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601912" y="6065837"/>
            <a:ext cx="6477000" cy="990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01724" y="6142037"/>
            <a:ext cx="6477188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Developers can </a:t>
            </a:r>
            <a:r>
              <a:rPr lang="en-US" b="1" dirty="0">
                <a:solidFill>
                  <a:schemeClr val="tx1"/>
                </a:solidFill>
              </a:rPr>
              <a:t>now use the </a:t>
            </a:r>
            <a:r>
              <a:rPr lang="en-US" b="1" dirty="0" smtClean="0">
                <a:solidFill>
                  <a:schemeClr val="tx1"/>
                </a:solidFill>
              </a:rPr>
              <a:t>API.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 need to </a:t>
            </a:r>
            <a:r>
              <a:rPr lang="en-US" b="1" dirty="0">
                <a:solidFill>
                  <a:schemeClr val="tx1"/>
                </a:solidFill>
              </a:rPr>
              <a:t>build </a:t>
            </a:r>
            <a:r>
              <a:rPr lang="en-US" b="1" dirty="0" smtClean="0">
                <a:solidFill>
                  <a:schemeClr val="tx1"/>
                </a:solidFill>
              </a:rPr>
              <a:t>and maintain the model because that’s expensive and time consuming.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963" y="2162758"/>
            <a:ext cx="1787349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1- Build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</a:rPr>
              <a:t>olutions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5962" y="3686758"/>
            <a:ext cx="1787349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2- Make </a:t>
            </a:r>
            <a:r>
              <a:rPr lang="en-US" sz="1600" b="1" dirty="0" smtClean="0">
                <a:solidFill>
                  <a:schemeClr val="tx1"/>
                </a:solidFill>
              </a:rPr>
              <a:t>them re-usable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963" y="4922837"/>
            <a:ext cx="1787348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3- Make </a:t>
            </a:r>
            <a:r>
              <a:rPr lang="en-US" sz="1600" b="1" dirty="0">
                <a:solidFill>
                  <a:schemeClr val="tx1"/>
                </a:solidFill>
              </a:rPr>
              <a:t>them</a:t>
            </a:r>
            <a:r>
              <a:rPr lang="en-US" sz="1600" b="1" dirty="0" smtClean="0">
                <a:solidFill>
                  <a:schemeClr val="tx1"/>
                </a:solidFill>
              </a:rPr>
              <a:t> available</a:t>
            </a:r>
            <a:endParaRPr lang="en-US" sz="1600" dirty="0"/>
          </a:p>
        </p:txBody>
      </p:sp>
      <p:sp>
        <p:nvSpPr>
          <p:cNvPr id="22" name="Down Arrow 21"/>
          <p:cNvSpPr/>
          <p:nvPr/>
        </p:nvSpPr>
        <p:spPr bwMode="auto">
          <a:xfrm>
            <a:off x="5497512" y="2941637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5497512" y="4237037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5573712" y="5474352"/>
            <a:ext cx="807666" cy="591485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5964" y="6142037"/>
            <a:ext cx="1787348" cy="5502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4- Track and manage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135852" y="1965468"/>
            <a:ext cx="5943060" cy="6076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Developer builds a model to estimate power production from a PV </a:t>
            </a:r>
            <a:r>
              <a:rPr lang="en-US" b="1">
                <a:solidFill>
                  <a:schemeClr val="tx1"/>
                </a:solidFill>
              </a:rPr>
              <a:t>system </a:t>
            </a:r>
            <a:r>
              <a:rPr lang="en-US" b="1" smtClean="0">
                <a:solidFill>
                  <a:schemeClr val="tx1"/>
                </a:solidFill>
              </a:rPr>
              <a:t>with storage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3412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4525962"/>
          </a:xfrm>
        </p:spPr>
        <p:txBody>
          <a:bodyPr vert="horz"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MVC: Angular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REST API CRUD: MongoDB, </a:t>
            </a:r>
            <a:r>
              <a:rPr lang="en-US" dirty="0" err="1" smtClean="0"/>
              <a:t>Node.js</a:t>
            </a:r>
            <a:r>
              <a:rPr lang="en-US" dirty="0" smtClean="0"/>
              <a:t>, </a:t>
            </a:r>
            <a:r>
              <a:rPr lang="en-US" dirty="0" err="1" smtClean="0"/>
              <a:t>Express.js</a:t>
            </a:r>
            <a:endParaRPr lang="en-US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smtClean="0"/>
              <a:t>Implementation: 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2836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4525962"/>
          </a:xfrm>
        </p:spPr>
        <p:txBody>
          <a:bodyPr vert="horz"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Source Based: /</a:t>
            </a:r>
            <a:r>
              <a:rPr lang="en-US" dirty="0" err="1" smtClean="0"/>
              <a:t>apis</a:t>
            </a:r>
            <a:r>
              <a:rPr lang="en-US" dirty="0"/>
              <a:t>, </a:t>
            </a:r>
            <a:r>
              <a:rPr lang="en-US" dirty="0" smtClean="0"/>
              <a:t>/datasets</a:t>
            </a:r>
            <a:r>
              <a:rPr lang="en-US" dirty="0"/>
              <a:t>, </a:t>
            </a:r>
            <a:r>
              <a:rPr lang="en-US" dirty="0" smtClean="0"/>
              <a:t>/reviews</a:t>
            </a:r>
            <a:r>
              <a:rPr lang="en-US" dirty="0"/>
              <a:t>, </a:t>
            </a:r>
            <a:r>
              <a:rPr lang="en-US" dirty="0" smtClean="0"/>
              <a:t>/libraries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Hypermedia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smtClean="0"/>
              <a:t>Implementation: REST APIs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5241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9067800" cy="4525962"/>
          </a:xfrm>
        </p:spPr>
        <p:txBody>
          <a:bodyPr vert="horz"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Separate CNAME and DNS: api1.sunwix.com,</a:t>
            </a:r>
            <a:r>
              <a:rPr lang="en-US" dirty="0"/>
              <a:t> </a:t>
            </a:r>
            <a:r>
              <a:rPr lang="en-US" dirty="0" smtClean="0"/>
              <a:t>api2.sunwix.com, api3.sunwix.com,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Usage-based load balancing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Server-side </a:t>
            </a:r>
            <a:r>
              <a:rPr lang="en-US" dirty="0" smtClean="0"/>
              <a:t>caching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292100"/>
            <a:ext cx="9070975" cy="1281113"/>
          </a:xfrm>
          <a:ln w="19080" cap="flat">
            <a:solidFill>
              <a:srgbClr val="808080"/>
            </a:solidFill>
            <a:round/>
            <a:headEnd/>
            <a:tailEnd/>
          </a:ln>
        </p:spPr>
        <p:txBody>
          <a:bodyPr lIns="9360" tIns="48240" rIns="9360" bIns="936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b="1" dirty="0" smtClean="0"/>
              <a:t>Implementation: Scalability</a:t>
            </a:r>
            <a:endParaRPr lang="en-US" altLang="x-none" b="1" dirty="0"/>
          </a:p>
        </p:txBody>
      </p:sp>
    </p:spTree>
    <p:extLst>
      <p:ext uri="{BB962C8B-B14F-4D97-AF65-F5344CB8AC3E}">
        <p14:creationId xmlns:p14="http://schemas.microsoft.com/office/powerpoint/2010/main" val="19832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Microsoft YaHei"/>
      </a:majorFont>
      <a:minorFont>
        <a:latin typeface="Arial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altLang="x-none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34913</TotalTime>
  <Words>215</Words>
  <Application>Microsoft Macintosh PowerPoint</Application>
  <PresentationFormat>Custom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Microsoft YaHei</vt:lpstr>
      <vt:lpstr>Times New Roman</vt:lpstr>
      <vt:lpstr>Office Theme</vt:lpstr>
      <vt:lpstr>Building SunWix   A Developer Platform for Distributing Clean Energy APIs at Scale </vt:lpstr>
      <vt:lpstr>Agenda</vt:lpstr>
      <vt:lpstr>SunWix: Motivation</vt:lpstr>
      <vt:lpstr>SunWix: Motivation</vt:lpstr>
      <vt:lpstr>SunWix: Use Cases</vt:lpstr>
      <vt:lpstr>SunWix: Use Cases</vt:lpstr>
      <vt:lpstr>Implementation: </vt:lpstr>
      <vt:lpstr>Implementation: REST APIs</vt:lpstr>
      <vt:lpstr>Implementation: Scalability</vt:lpstr>
      <vt:lpstr>Implementation: Security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SunWix</dc:title>
  <dc:creator>Asma Laraba</dc:creator>
  <cp:lastModifiedBy>Alaeddine Mokri</cp:lastModifiedBy>
  <cp:revision>24</cp:revision>
  <cp:lastPrinted>1601-01-01T00:00:00Z</cp:lastPrinted>
  <dcterms:created xsi:type="dcterms:W3CDTF">2017-04-08T23:09:51Z</dcterms:created>
  <dcterms:modified xsi:type="dcterms:W3CDTF">2017-04-17T06:53:57Z</dcterms:modified>
</cp:coreProperties>
</file>