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4" r:id="rId5"/>
    <p:sldId id="259" r:id="rId6"/>
    <p:sldId id="260" r:id="rId7"/>
    <p:sldId id="265" r:id="rId8"/>
    <p:sldId id="266" r:id="rId9"/>
    <p:sldId id="267" r:id="rId10"/>
    <p:sldId id="258" r:id="rId11"/>
    <p:sldId id="271" r:id="rId12"/>
    <p:sldId id="272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93.35863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2-17T00:11:29.4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14711 5962 0,'0'18'16,"0"17"0,17-18-16,-17 1 0,0 0 0,0-1 15,18 1-15,-18 0 0,0-1 0,0 1 0,0 17 16,0-17-16,0 0 0,0-1 0,0 1 15,0 105 1,0-105-16,0 0 0,0-1 0,18 124 31,-18-123-31,17 0 0,-17-1 0,18 19 16,-18-19-16,0 1 0,0-1 0,0 1 0,0 0 16,0-1-16,0 1 0,0 0 0,18-1 0,-18 1 0,17 70 15,-17-35-15,0-18 0,0-17 16,0 0-16,18-18 0,-18 35 0,18-35 0,-18 17 15,0 1-15,0 0 0,0 17 0,17 0 16,-17-17-16,18 0 0,-18 17 16,0-18-16,17-17 0,-17 18 0,0 0 0,0-1 15,0 1-15,18 17 16,0-35-16,-18 36 16,17-36-16,1 0 15,-18 17 1,18-17-16,-1 18 15,1-18 1,0 0-16,-1 18 16,54-1-1,-54-17-15,1 0 0,0 0 16,35 0 0,-36 0-1,1 53 16,0-53-31,-1 0 0,1 0 16,123 0 0,-123 0-16,-1 0 15,1 0-15,0 0 78,-1 0-78,1 0 16,-1 0-16,1 0 0,17 0 16,142 0-1,-142 0-15,-17 0 0,17 0 0,-17 0 16,-1 0-16,1 0 0,17 0 0,-17 0 0,17 0 0,18 0 0,-18 0 16,-17 0-16,17 0 0,-17 0 0,17 0 0,159 0 15,-176 0-15,-1 0 0,19 0 16,-19 0-16,19 0 0,-19 0 0,18 0 0,-17 0 0,17 0 0,-17 0 0,35 0 15,-35 0-15,17 0 0,-17 0 0,-1 0 0,18 0 0,1 0 16,-19 0-16,19 0 0,-1 0 0,0 0 0,-17 0 0,17 0 16,-17 0-16,17 0 0,-17 0 0,-1 0 0,1 0 0,0 0 0,17 0 15,-18 0-15,1 0 0,0 0 0,17 0 0,-17 0 0,-1 0 16,1 0-16,0 0 0,246 35 16,-229-35-16,1 0 0,-1 0 15,-17 18-15,211-18 16,-211 0-16,17 0 15,71 0 1,-89 0-16,1 0 0,0 0 16,17 0-1,-17 0 1,-1 0 0,195 0-1,-177 0-15,-17 0 16,17 0-16,-17 0 0,-1 0 0,1 0 0,17 0 0,-17 0 0,-1 0 15,1 0-15,0 0 0,-1 0 0,1 0 0,0 0 0,-1 0 16,1 0-16,0 0 0,-1 0 0,1 0 16,0 0-1,-1 0 1,1 0-16,-1 0 0,1 0 16,17 0-16,-17 0 0,0 0 0,-1 0 15,1 0-15,0 0 0,-1 0 0,1 0 16,-1 0-16,1 0 0,35 0 15,0 0-15,0 0 0,-18 0 0,0 0 0,-17 0 16,370 0 0,-370 0-1,-1 0 110,-17-18-125,0 1 16,0-19-16,0 19 0,0-1 0,-17-17 16,17 17-16,0 1 0,0-19 0,0 1 0,0 0 0,0 17 15,0 0-15,0 1 0,-18-1 0,18-17 0,-18 17 0,18-17 0,0 17 16,0 1-16,0-1 0,0 0 0,0-17 0,0 18 15,0-19-15,0 19 0,0-1 0,0 0 0,-17 1 0,17-19 0,0-105 16,0 106-16,0 17 16,0-123-16,0 106 15,0 17-15,0 1 0,0-1 0,0 0 0,0-17 0,0 18 0,0-19 0,0 19 16,0-19-16,0 19 0,0-19 0,0 1 0,0 18 0,0-19 0,0 19 16,0-19-16,0 19 0,0-19 0,0 19 0,0-36 15,0 35-15,0 1 0,0-19 0,0 19 16,0-1-16,0 0 0,0-17 0,0 17 15,0-34 1,-18 52 62,1 0-62,-1 0-1,0 0-15,1 0 0,-54-18 0,1 18 16,-442-18 0,459 18-16,35 0 0,-34 0 15,-19-17-15,36 17 0,-18 0 0,35 0 0,-158 0 16,123 0-16,0 0 0,0 0 0,18 0 0,-1 0 0,-34 0 0,17 0 0,0 0 16,0 0-16,-17 0 0,34 0 0,-17 0 0,-17 0 0,35 0 0,-124 0 15,124 0-15,-18 0 0,0 0 0,0 0 0,0 0 0,18 0 0,-54 0 16,36 0-16,18 0 0,-18 0 0,18 0 0,-18 0 0,18 0 0,-194 0 15,193 0-15,1 0 0,-18 0 16,35 0-16,1 0 0,-1 0 0,-17 0 0,17 0 0,-17 0 0,-53 0 16,70 0-16,0 0 0,-17 0 15,-124 0 1,142 0-16,-1 0 0,0 0 16,-140 0-1,140 0-15,-17 0 16,-106 17-1,123-17-15,0 0 16,-193 0 0,176 0-16,17 0 15,0 0-15,1 0 0,-19 0 0,19 0 0,-1 0 16,-17 0-16,17 0 0,0 0 0,1 0 0,-18 0 0,-1 0 0,19 0 16,-1 0-16,-17 18 0,-36-18 0,36 0 0,17 18 15</inkml:trace>
  <inkml:trace contextRef="#ctx0" brushRef="#br0" timeOffset="2646.01">5362 11589 0,'18'17'47,"-18"1"-47,18 0 0,-18-1 0,0 1 16,17 17-16,-17 1 0,18-19 0,-18 18 0,0-17 15,17 17-15,1-17 0,-18 0 0,0 123 16,0-124-16,0 1 0,0 0 16,0-1-16,18-17 0,-18 18 0,0 35 15,0-36-15,0 1 0,0 17 16,0-17-16,17 0 0,-17-1 16,0 1-1,0 0-15,0 17 16,18 0-16,0-17 0,-18-1 15,0 19-15,0-19 0,17-17 0,-17 36 0,0-19 16,18 1-16,-18 0 16,18-1-16,-18 1 15,0-1-15,17 1 16,-17 0-16,18-1 16,-18 1-16,0 0 0,17-18 15,19 53 1,-19-53-16,-17 17 0,18-17 0,0 0 0,-18 18 15,17-1-15,1-17 0,0 18 0,-1 0 16,1-18-16,-1 0 0,1 0 0,17 17 0,547 89 31,-529-88-31,-17-18 0,17 0 0,-36 0 0,36 0 0,-18 0 16,18 0-16,-17 0 0,34 0 0,-17 0 0,-18 0 0,36 0 0,-1 0 16,-52 0-16,35 0 0,-18 0 0,1 0 0,175 0 15,-158 0-15,-35 0 0,17 0 0,-17 0 0,-1 0 16,1 0-16,0 0 0,17-18 0,0 18 0,124-17 31,-141 17-31,-1 0 0,1 0 0,88-18 31,-89 18-31,1 0 0,0 0 16,70 0 0,-71 0-16,1 0 0,0 0 0,-1 0 15,124 0 1,-123 0-16,0 0 0,-1 0 15,1 0-15,0 0 0,17-18 0,-17 18 0,-1 0 16,18-17 0,-17 17-16,0 0 15,-1-18 1,1 18 0,0 0-1,-1 0-15,1 0 16,0 0-16,-1 0 0,1 0 15,0 0-15,-1-18 0,1 18 16,-1 0 0,1 0-1,0 0 79,-18-17-78,0-1-16,17 18 15,1-53-15,0 36 0,-18-160 16,0 160-16,0-19 0,0-52 16,0 53-16,0-1 0,0-16 0,0-1 0,0 35 0,-18-476 31,18 477-31,0-19 0,0 1 15,0 17-15,0-17 0,0 17 0,0-17 0,0 17 0,0 1 0,0-18 16,0 17-16,0-17 0,0 17 0,-18 18 0,18-18 0,0 1 0,0-1 16,0 0-16,0 1 0,-17-18 0,17 17 15,0 0-15,0 1 0,0-1 78,-36 18-62,19 0-16,-1 0 16,1 0-16,-178 0 15,160 0-15,0 0 0,-53 0 16,70 0-16,-17-18 0,17 18 0,-17 0 0,17-17 0,-17 17 0,-424-71 31,424 71-31,17 0 0,-17 0 16,-18-18-16,0 18 0,36 0 0,-19 0 0,-16-17 0,-1 17 0,0 0 0,17-18 15,-105 18-15,88 0 0,18 0 0,-18 0 0,0-17 0,0 17 16,0 0-16,-335 0 16,353 0-16,17 0 0,-17 0 0,18 0 15,-213 0 1,213 0-16,-107 0 31,106 0-31,1 0 16,-1 0-16,1 0 0,-1 0 15,0 0-15,1 0 0,-1 0 0,0 0 16,1 0-16,-1 0 0,0 0 0,1 0 0,-1 17 16,1-17-16,-19 0 0,19 0 0,-1 0 15,0 0-15,1 0 0,-1 0 0,0 0 0,1 0 0,-1 0 0,1 0 16,-1 0-16,-17 0 0,17 0 0,0 0 0,1 0 16,-71 0-1,70 0 16,18 18 48,0-1-79,0 54 15,0-53 1,0-1-16,0 19 15,18 17 1</inkml:trace>
  <inkml:trace contextRef="#ctx0" brushRef="#br0" timeOffset="34124.58">14693 8749 0,'0'18'125,"18"-1"-125,-18 1 16,17-18-16,-17 17 0,36 1 15,-36 0 1,17-1-16,1-17 0,-18 18 15,18 0 1,-1-18 0,1 0 202,0 0-202,-1-36 0,1 19-1,-1-1 63,1 0-46,0 1-32,-1-1 0,1 1 0,-18-19 15,18 1-15,-1 0 94,1 17-94,0-35 16,87-194-1,-105 230 1,0-1-16</inkml:trace>
  <inkml:trace contextRef="#ctx0" brushRef="#br0" timeOffset="37947.14">9772 11254 0,'0'17'454,"0"1"-283,18 0-155,-1-18 15,-17 17-31,0 1 16,0-1 0,0 1 187,0 0-203,18-18 0,-1-18 250,19-17-250,-19 17 0,1 1 0,-18-1 0,18 0 0,-1 1 0,1-1 15,-18 0-15,18 18 0,-1-17 0,1-1 0,0 18 0,-18-18 0,105-105 32,-87 105-32,35-88 15,-35 106-15,-1-35 0,1 18 0,-18-1 0,17 18 16,36-88-1,-53 70-15,0 0 0,18-17 16,-18 18 0,18 17-16</inkml:trace>
  <inkml:trace contextRef="#ctx0" brushRef="#br0" timeOffset="73828.42">9737 13776 0,'0'18'109,"0"-1"-93,0 1-1,17-18 1,1 18 0,0 34-1,-18-34 1,0 0 0,17-1-16,1 19 15,-18-19 1,0 1-1,0 0-15,17-1 16,1-17-16,0 0 203,17-88-187,-17 17-16,70-70 15,-70 106-15,-18 17 0,0 1 0,17-1 0,-17 0 0,0 1 0,18-1 16,-1 1-16,-17-1 0,18 0 0,-18 1 0,18-36 31,-18 35-31,17 0 0</inkml:trace>
  <inkml:trace contextRef="#ctx0" brushRef="#br0" timeOffset="117154.64">19350 8961 0,'18'17'188,"-1"-17"-157,1 0 0,-1 18 204,-17 17-220,18-17 1,0 17 0,-1-17-16,1 17 15,-18-17-15,0-1 16,0 1 0,0 0 15,0-36 141,18-35-157,-1 35-15,-17 1 0,0-1 0,0 0 16,0 1-16,0-1 0,0 0 16,18 1-16,0-18 0,-1-1 15,-17 19-15,0-1 0,18 18 16,-18-18-16,0 1 0,17-1 15,-17 0-15,0 1 0,18-1 16,-18 1-16,18 17 0,-18-18 0,0 0 16,0 1-16,0-1 0,0 0 15,0 1 1,17 17-16,1-18 0,-18 0 0,0 1 16,18-1-16,-1 18 15,-17-18-15,18 18 16,-18-17 15</inkml:trace>
  <inkml:trace contextRef="#ctx0" brushRef="#br0" timeOffset="-102381.7">26476 11271 0,'0'18'203,"0"0"-203,0-1 0,0 1 15,0-1-15,0 36 16,0-35-16,0 0 16,0-1-16,0 1 15,0 0 1,0-1 0,0 1-1,18-1 1,-18 1-16,0 0 31,17-18 63,-17-18-94,0 0 0,0 1 0,18-1 15,0 1-15,17-54 16,-18 53-16,-17 1 0,0-1 0,18 0 0,-18 1 0,18 17 0,-18-35 16,17 17-16,-17 0 0,18 1 0,0-1 0,-18 0 15,35-70 1,-35 70-16,18 1 0,-1 17 0,-17-18 16,0 1-16,0-1 0,0 0 0,18 18 0,-18-17 15,0-1-15,0 0 0,17 18 0,-17-17 16,0-1-16,0 0 31,18 1-15,0 17-16,-1 0 31,-17-18-31,18 1 16,-18-1-1,18 0 1,-18 1-16,17 17 0,-17-18 15,0 0 1,0 1-16,18 17 16,0 0-1</inkml:trace>
  <inkml:trace contextRef="#ctx0" brushRef="#br0" timeOffset="-86440.59">26635 14005 0,'0'18'172,"0"0"-157,0-1-15,17 1 0,-17-1 0,0 1 16,0 0 0,18 17-1,0-35-15,-18 18 16,0-1 15,0-34 141,88-177-156,-71 176-16,1 0 0,-18 1 15,71-107 1,-54 107-16,36-36 0,-53 35 0,18 0 0,17 1 0,-35-19 0,18 19 15,-1 17-15,19-35 0,-19 17 0,1-17 0,17 17 0,-17 0 0,-18-17 16,18 35-16,140-176 16,-140 158-16,0 0 0,17-17 15,-35 18-15,17-1 16,-17 0 0</inkml:trace>
  <inkml:trace contextRef="#ctx0" brushRef="#br1" timeOffset="87223.08">17251 10266 0,'17'17'31,"1"1"-31,0 0 0,17 17 0,-17-17 16,-18-1-16,35 19 0,-17-19 0,17 1 0,0 0 0,212 158 15,-229-158-15,70 17 16,-53-18-16,124 72 0,-106-72 0,-18 1 15,36 17-15,-18-17 0,105 52 0,-122-52 0,17 0 16,17-1-16,-35 1 0,18 0 0,0-1 0,18 18 0,-18-17 0,17 0 0,-17-18 16,35 35-16,-35-17 0,0-1 0,0 1 0,35 17 0,-35-17 0,441 141 15,-423-142-15,264 89 16,-300-88-16,36-1 0,-18 1 0,105 17 16,-140-35-16,17 18 0,1 0 0,16-1 0,-16 1 0,-19-18 0,19 18 0,52 17 15,-71-35-15,36 17 16,-35 1-16,0-18 0,-1 18 15,1-18-15,70 35 16,-70-35 0,-1 18-16,19-1 0,-36 1 0,17-18 0,19 0 0,-36 18 15,17-18-15,1 17 0,17-17 0,-17 18 0,-1-1 0,1-17 16,0 0-16,-1 0 0,1 0 16</inkml:trace>
  <inkml:trace contextRef="#ctx0" brushRef="#br1" timeOffset="88244.51">18327 11818 0,'0'18'31,"0"-1"-31,17-17 0,1 0 0,17-17 0,18-1 16,318-176-1,-336 159-15,18 35 0,141-124 0,-159 107 0,36-19 0,-1 1 0,-17 0 16,18 0-16,-36-1 0,36 36 0,-1-35 0,1 0 0,-36 17 0,18 0 0,0-17 16,-36 17-16,19 1 0,-1 17 0,36-35 0,-36 17 0,0 0 0,18 1 15,0-1-15,-18 0 0,-17 18 0,70-53 0,-70 36 0,-1-1 0,19 18 16,-19-17-16,19 17 0,-36-18 0,35 0 0,-18 18 0,1 0 0,17-17 0,-17 17 16,0 0-16,-18-18 0,17 0 0,1 18 0,0 0 0,-1-17 15,1-1-15,0 18 0,17 0 0,-18-18 16,36 1-1,-35 17 1</inkml:trace>
  <inkml:trace contextRef="#ctx0" brushRef="#br1" timeOffset="89527.07">13141 14164 0,'0'-18'46,"18"18"-46,-1 0 16,1 0-16,0 0 0,17 0 0,194-17 16,-176 17-16,-35-18 0,17 0 0,71-17 15,-89 35-15,36 0 0,0-17 0,-35 17 0,17-18 0,0 18 0,18-18 16,-17 1-16,-19 17 0,54-18 0,-18 0 0,-36 18 0,618-194 31,-582 194-31,0 0 0,-35-17 0,35-1 0,370-35 31,-388 53-31,-17 0 0,0 0 0,17 0 0,-17-18 16,17 18-16,-17-17 0,34 17 0,-34-18 0,0 18 0,17-17 16,-17 17-16,-1 0 0,1 0 0,0 0 0,-1 0 0,1 0 0,-1 0 15,1-18-15,0 18 0,-1 0 0,1-18 16,0 18-16,-1 0 0,1 0 16,17-17-1</inkml:trace>
  <inkml:trace contextRef="#ctx0" brushRef="#br1" timeOffset="90096.48">14164 12947 0,'18'18'46,"-1"-1"-30,-17 1-16,18-18 0,35 53 0,-18-18 0,-35-17 0,18-1 16,17 36-16,0-35 0,-17 17 0,0 0 0,17 18 0,0-17 0,-17-1 0,17 18 15,0-18-15,1 0 0,-19 1 0,89 52 0,-71-53 0,-17 0 16,35 1-16,-18 17 0,283 282 16,-283-300-16,18 18 0,-18-18 15,18 18-15,-18-18 0,1-35 0,-1 36 0,-17-19 0,35 19 0,-18-19 0,-18 19 16,19-19-16,-19 1 0,1-1 0,17 1 0,-17 0 0,0-18 0,17 35 0,-35-17 15,17-18-15,1 0 0,-18 17 0,18-17 0,-1 18 0,1-18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93.35863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2-17T00:19:39.184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12241 15893 0,'0'-36'125,"0"1"-125,0 17 0,0 1 16,0-1-16,0-17 0,0 17 0,0-52 15,0 17-15,0 18 16,0 17-16,0 0 0,0 1 0,0-1 16,0-17-16,0 17 0,0 0 0,0 1 0,0-1 0,0-35 15,0 36 1,0-1-16,0 0 0,0 1 0,0-1 0,0 0 16,0 1-16,0-1 15,0 0-15,0 1 0,0-1 0,0-17 31,-17 17-31,17 1 0,0-1 0,0 0 16,0 1-16,0-1 16,0 0-16,-18 18 15,18-17-15,0-1 0,-18-35 0,1-88 32,17 123-32,0-17 0,0 18 15,0-1-15,-18 0 0,18 1 0,0-1 0,0 0 0,0 1 0,0-1 16,0 0-16,0 1 0,0-1 0,0 1 15,0-1-15,0 0 0,0 1 0,0-1 16,0 0-16,0 1 16,0-1-16,0 0 15,0 1-15,0-1 0,0 1 0,-17 17 0,17-18 16,0 0-16,0 1 0,0-1 0,0 0 0,0 1 16,0-1-16,0 0 0,0 1 0,0-19 15,-18 19-15,18-1 0,0-88 31,0 89-31,0-71 32,0 70-32,0 0 0,0 1 15,0-1-15,-18 0 16,18 1-16,0-1 16,0 0-16,0 1 15,0-1-15,0 0 0,0-34 31,0 34-31,0-17 0,0 17 16,0-53 0,0 36-16,0 18 0,0-1 15,0-88 1,0 88-16,0 1 0,0-1 16,0 1-16,0-1 0,0-17 15,0 17-15,0 0 0,0 1 0,0-1 16,0 0-16,0 1 0,0-1 0,0 1 15,0-1-15,18-17 0,-18-54 32,0 72-32,0-1 0,0-35 31,0 36-31,0-1 0,0 0 16,0-35-1,0 36-15,0-1 0,0-17 16,0-36-1,0 54-15,0-1 16,0-53 0,0 54-16,0-1 15,0 0-15,0 1 0,0-1 0,0 1 16,0-89 0,0 88-16,0 0 0,0 1 0,0-18 15,0 17-15,0 0 0,0-17 16,0 17-16,0 1 0,0-1 15,0 0-15,0 1 0,0-1 0,0 1 0,0-1 16,0 0-16,0-17 0,0 17 16,0 1-16,18-1 0,-18 0 0,0 1 15,0-1-15,0-17 0,0 17 16,17-70 0,-17 70-16,0 1 15,0-89 1,0 88-16,18-17 15,-18-88 1,0 105-16,0-17 0,0 17 16,0 0-16,0 1 0,0-1 0,0 0 0,0 1 0,0-19 0,0 19 15,0-1-15,0 1 0,0-19 0,0 19 16,0-1-16,0-17 0,0 17 0,0 0 16,0 1-16,0-1 0,0 1 0,0-1 15,0 0-15,0 1 16,17-19-16,-17 19 0,0-1 0,0-17 15,0 17-15,0 1 0,0-1 0,18 0 16,-18-123 0,0 124-16,0-1 0,0 0 15,0 1-15,0-1 0,0 0 0,18 1 0,-18-1 0,0 0 0,0 1 16,0-1-16,0 0 0,0-87 16,0 87-16,0 0 15,0-17-15,0-53 16,0 70-16,0 1 0,0-1 15,0 0-15,0 1 0,0-54 16,0 53-16,0 1 16,0-1-16,0 1 0,0-1 0,0 0 15,0 1-15,-18-1 0,18 0 0,0-17 16,0 0-16,0 0 0,0 17 16,0-88-1,0 88-15,0 1 16,0-71-1,0 70-15,0 0 16,0-17 0,-18 17-1,18 1-15,0-1 0,0 1 0,0-1 16,-17-88 0,17 88-16,0 1 15,0-1-15,0 0 0,0 1 0,0-1 16,0 1-16,0-1 0,0 0 0,0 1 15,0-1 1,0-17 0,0-1 31,0 19-47,0-1 0,0 1 0,0-1 0,0 0 0,0 1 15,0-1-15,0 0 0,0 1 0,0-1 0,0 0 16,0 1-16,0-1 0,0 0 0,-18 18 15,18-17-15,-17-1 0,17 1 16,0-1 47,0 0-48,0 1-15,0-1 0,0 0 16,0 1-1,0-1-15,0 0 0,17 1 16,-17-1 0,0 1-16,0-1 31,18 18 125,-1-18-140,1 1 31,0 17-47,-18-18 15,17 18-15,1 0 16,0 0 62,-1 0-62,1 0-1,0 0 17,-1 0-1,18-35-16,-17 35 1,0 0 0,-1 0-1,1 0-15,0 0 32,-1 0 61,19-18-93,-1 0 16,406-17-16,-335 35 0,-18-17 16,-18 17-16,-17 0 0,36 0 0,-19 0 0,-35 0 0,36-18 0,-36 18 0,18 0 15,-18 0-15,36 0 0,0 0 0,-36 0 0,0 0 0,36 0 16,-54 0-16,19 0 0,-19 0 0,18 0 0,-17 0 0,0 0 78,70 18-47,-70-18-31,-1 0 0,1 0 0,0 0 0,-1 0 16,36 0-1,-35 17-15,-1-17 16,36 0 15,-35 0-31,0 0 0,-1 0 16,1 0-16,-1 0 16,19 0 15,-19 0-31,1 0 0,35 0 47,-35 0-47,87 0 31,-87 0-31,0 0 0,-1 0 0,1 0 0,0 0 16,-1 0-16,1 0 0,-1 0 15,1 0-15,0 0 0,-1 0 16,1 0-16,0 0 0,-1 0 0,19 0 0,-19 0 15,1 0-15,0 0 0,52 0 0,-35 0 0,-17 0 16,17 0-16,-17 0 0,35 0 0,-18 0 0,36 0 0,-36 0 0,0 0 0,1 0 16,34 0-16,-35 0 0,18 0 0,459 0 31,-459 0-31,-36 0 0,19 0 0,-1 0 0,18 0 0,-36 0 0,19 0 16,105 0-1,-124 0-15,36 0 31,-35 0-31,0 0 0,-1 0 0,1 0 16,211 0 0,-158 0-16,-1 0 0,-34 0 0,52 0 0,-18 0 0,-34 0 0,34 0 15,336 18 1,-353-18-16,0 0 0,88 0 0,-106 0 0,18 0 0,18 0 0,-18 0 16,-1 0-16,1 0 0,0 17 0,0-17 0,-18 0 0,18 18 0,-17-18 0,17 0 15,-36 0-15,230 0 16,-194 18-16,-18-18 0,-17 0 0,0 0 0,17 0 0,-17 0 15,-1 0-15,18 0 0,-17 0 0,0 0 0,-1 0 0,1 0 16,123 0 0,-123 0-16,-1 0 0,1 0 0,17 0 0,-17 0 0,0 0 15,-1 0-15,1 0 0,0 0 0,-1 0 0,1 0 0,-1 0 16,1 0-16,17 0 0,1 0 0,-19 0 0,1 0 16,141 0-1,-124 0-15,-17 0 0,17 0 0,18 0 0,-18 0 0,-17 0 16,17 0-16,-17 0 0,17 0 0,-17 0 0,-1 0 0,1 0 0,17 0 15,-17 0-15,-1 0 0,1 0 0,0 0 16,-1 0-16,1 0 0,0 0 16,-1 0-1,1 0-15,-1 0 16,1 0-16,0 0 16,-1 0-1,1 0-15,0 0 16,-1 0-1,1 0 17,53 0-1,-54 0-31,1 0 16,-1 0-16,1 0 0,0 0 15,-1 0-15,1 0 0,0 0 0,-1 0 16,1 0-16,0 0 0,-1 0 0,1 0 0,17 0 15,-17 0-15,-1 0 0,1 0 0,0 0 0,17 0 16,-17 0 0,-1 0-16,18 0 62,-17 0-62,17 0 0,-17 0 0,0 0 16,-1 0-16,1 0 0,0 0 0,-1 0 15,1 0-15,-1 0 0,1 0 0,0 0 16,-1 0-16,1 0 16,0 0 62,-1 0-63,1 17 64</inkml:trace>
  <inkml:trace contextRef="#ctx0" brushRef="#br0" timeOffset="49036.82">12347 15752 0,'0'-18'0,"0"0"0,0 1 16,0-1-16,0 0 0,0 1 0,0-1 16,18 0-1,-18 1-15,0-36 31,0 35-31,17 1 16,1-1 0,-18 0-16,0 1 15,0-1-15,0 0 0,18 18 16,-1-35-16,-17 17 16,0 1-16,0-1 0,18 1 15,-18-1-15,0 0 0,18 18 16,-18-35-16,17 0 15,-17 17-15,0 0 16,0 1-16,0-1 0,0 1 0,0-1 16,18 0-16,-18 1 15,18-1-15,-18 0 0,0 1 16,35-36 0,-35 35-16,0 0 0,0 1 15,0-1-15,18 18 0,-18-17 0,0-1 16,0 0-16,0 1 0,17 17 0,-17-18 15,0-35 1,0 35-16,0 1 16,18 17-16,-18-18 15,0 1 1,17-1 0,-17 0-1,0-17 1,0 17-16,18 18 15,-18-35 1,0 17-16,0 1 16,18 17-16,-18-35 31,17 17-31,-17 0 0,0 1 0,0-1 16,18 0-16,0 1 0,-18-1 0,0 0 15,0 1-15,17-1 0,-17 1 0,0-1 0,18 18 0,-18-35 16,0 17-16,18 0 0,-18 1 0,17-1 15,-17 0-15,18 1 16,-18-1-16,0 0 0,17 18 0,-17-17 16,18-1-16,-18 1 15,0-1-15,18 18 16,-18-18-16,17 1 16,-17-19-1,18 19 1,0-36-1,-18 35-15,0 1 16,0-19 0,17 19-16,-17-1 15,18-35 1,-18 35-16,0 1 16,0-1-16,18 0 15,-18 1-15,0-1 16,17-52-1,-17 52-15,0 0 16,18-70 0,0 71-16,-18-1 0,0 0 15,0 1-15,0-1 0,0 0 0,0 1 0,0-1 16,17 0-16,-17 1 0,0-1 0,0 1 16,0-1-16,0 0 15,0-52 1,0 52-16,0 0 15,0-34 1,0 34-16,0 0 16,0-17-1,0 17-15,18 1 16,-18-1-16,0 0 16,0 1-16,0-1 0,0 0 15,0 1-15,17 17 16,-17-18-16,0 1 0,0-1 15,0 0-15,0 1 16,0-1 0,18 18-16,-18-18 15,0 1-15,18 17 0,-18-18 0,0 0 16,0 1-16,0-1 16,0 1-1,0-1-15,0 0 0,0 1 16,0-1-16,0 0 15,0 1 1,0-1 0,0 0-16,0-17 31,0-88-15,0 105-16,0-17 0,17 17 15,-17 0-15,0 1 0,0-1 16,0 1-16,18-19 15,-18 19 1,0-1-16,0 0 16,18 1-16,-18-1 31,17 0-31,-17 1 0,0-1 16,18-17-1,-18 17-15,0 1 16,18-1-16,-18 0 0,0 1 15,0-19 1,0 19 0,17-1-1,-17 1-15,18-1 16,-18 0 0,0 1-1,0-1-15,0 0 16,17 1-16,-17-1 15,18 0-15,-18 1 0,18-1 16,-18 0 15,0 1-31,17-1 16,-17 1-16,0-1 0,89-141 16,-89 142-16,17-1 15,-17 0-15,0 1 0,18-1 0,-18 0 0,0 1 16,17-1-16,-17 0 15,0-52 1,0 52 0,18-35-1,-18 36-15,18-1 16,-18 0-16,17 1 0,-17-1 16,18-35-1,0 53-15,-18-17 16,0-1-16,0 0 15,17 1 1,-17-1 0,18 0-16,-18 1 15,0-1 1,18 0-16,-1 18 16,1-17-16,-18-1 0,0 1 15,17 17-15,-17-18 0,18 18 16,-18-18-16,0 1 0,18-1 15,-18 0-15,17 18 0,-17-17 16,36-19-16,-19 19 16,-17-1-16,18 18 0,-18-17 0,0-1 0,18 18 15,-1-18-15,-17 1 0,18-1 16,-18 0-16,18 18 16,-18-17-16,17-1 15,18-17 1,-17 35-16,0-18 0,-18 0 0,17 18 15,1-17-15,-18-1 16,0 1-16,18 17 0,-1-18 16,-17 0-16,18 18 15,0-17-15,-18-1 0,17 18 16,1-18-16,-18 1 16,17 17-16,19-18 0,70-105 31,-89 123-31,1-18 0,0 0 0,-1 18 0,-17-17 15,18 17-15,-1 0 0,-17-18 0,18 0 0,0 18 0,-18-17 16,17-1-16,19 18 0,-19 0 16,1 0-16,0-18 0,-1 18 0,-17-17 15,18 17-15,-1 0 0,-17-18 0,18 1 16,0 17-16,-1-18 16,1 18-16,0 0 0,-18-18 0,17 18 15,1 0-15,-18-17 0,18 17 0,-1-18 0,1 18 16,-1 0-16,1 0 0,0-18 0,-1 1 15,1 17-15,0 0 0,-1 0 0,1 0 16,88-53 0,-71 53-16,-17 0 0,-1 0 0,1-18 15,0 18-15,17-17 0,18 17 0,-36 0 0,1 0 16,0 0-16,-1-18 16,-17 0-1,18 18-15,0 0 16,-1 0-16,1 0 15,0-17-15,-1-1 16,1 18-16,-1 0 16,-17-18-16,18 18 31,0 0-15,-1-17-1,1 17-15,35 0 16,-35 0-16,-1 0 15,36-18 1,-35 18-16,-18-18 0,17 18 16,1 0-16,0 0 15,-1 0-15,1-17 0,0 17 0,-1-18 16,1 18-16,0 0 0,-18-17 16,17 17-16,1 0 0,-1 0 0,1-18 0,0 0 15,-1 18-15,1 0 0,0 0 16,-18-17-16,17 17 0,1 0 0,0 0 0,-1-18 15,1 18-15,-1 0 0,1 0 0,0-18 16,-1 18-16,1-17 0,0 17 0,-18-18 0,17 18 16,1 0-16,0 0 0,-1 0 0,-17-18 0,18 18 0,-1 0 15,1-17-15,0 17 0,-1 0 0,1 0 0,0 0 0,-1-18 16,1 18-16,35-17 0,0-1 0,0 18 0,-36 0 0,19 0 16,-1 0-16,-17 0 0,-1 0 0,18 0 15,-17 0-15,0 0 0,-1-18 0,1 18 16,0 0-16,-18-17 0,17 17 0,1 0 0,0 0 15,52 0 1,-52 0-16,-1 0 16,1 0-16,0 0 0,-1 0 0,1-18 15,0 18-15,-1 0 0,1-18 0,0 18 0,-1 0 16,18-17-16,-17 17 0,0 0 0,-1 0 0,1 0 16,70-36-1,-70 36-15,-1-17 16,1 17-16,0-18 15,-1 18 1,1 0-16,35-35 16,-35 35-16,-1 0 0,1-18 15,-1 18-15,-17-17 0,18 17 0,0 0 0,-1-18 16,1 18-16,0 0 0,-1-18 0,1 18 16,-18-17-16,18 17 0,-1 0 0,1 0 15,0 0-15,-1-18 0,1 0 16,-1 18-1,1 0-15,17-17 16,1-1-16,52-17 16,-71 35-16,19-18 0,-19 18 15,1-17-15,0 17 0,-1-18 16,1 18-16,0 0 0,-1 0 0,1 0 0,-18-18 16,18 18-16,-1 0 0,1 0 0,-1 0 0,1-17 15,0 17-15,-1-18 0,1 18 0,0-18 16,-1 18-16,1 0 0,0 0 0,-1 0 0,1-17 15,-1-1-15,1 18 0,0 0 0,-1 0 0,1-18 16,0 18-16,17-17 0,-17 17 0,-1 0 16,36-18-16,-35 18 0,-1-18 0,1 18 0,0 0 0,-1-17 0,19 17 15,-19 0-15,18-18 0,-17 18 0,0 0 16,-1 0-16,19-17 0,-1 17 0,-17-18 0,-1 18 16,160-53-1,-160 53-15,19 0 16,-19-18-16,1 18 0,-1-17 0,1 17 15,0 0-15,17-18 0,-17 18 16,123-35 0,-124 35-16,1 0 0,17-18 15,-17 18-15,0 0 0,-1 0 0,19 0 0,-1 0 0,-18 0 16,1 0-16,0-17 0,17 17 0,-17 0 0,17-18 0,-17 18 16,52-18-16,-17 18 0</inkml:trace>
  <inkml:trace contextRef="#ctx0" brushRef="#br1" timeOffset="68333.73">12347 15875 0,'0'-18'63,"0"-17"-48,0 17-15,0 1 0,18-177 32,-18 176-32,0-35 0,17 18 0,-17 0 0,0 17 0,0-17 0,0 17 15,0-17-15,0 17 0,0-17 0,0 17 0,0 1 0,0-1 0,0 0 16,0-17-16,0 17 0,18-17 0,-18-18 0,0 36 16,0-1-16,18 0 0,-1-158 31,-17 141-31,0 17 0,0 0 0,18-158 31,-18 158-31,0 1 0,0-19 0,0 1 0,0 18 16,18-1-16,-18 0 0,0 1 0,0-1 15,17-17-15,-17 17 16,18-35 0,-18 18-16,0 17 0,0 1 15,18-1-15,-18 0 0,0 1 0,0-1 16,17-17-16,-17-1 0,0 19 15,18-54-15,-18 54 0,0-1 0,0 0 16,18-17-16,-1-53 16,-17 70-16,0 1 0,0-1 0,18 0 0,-18 1 0,0-1 15,0 0-15,0-70 16,0 71-16,17-1 0,-17 0 0,0 1 16,18-1-16,-18 0 0,0 1 15,0-89 1,0 88-16,0 1 0,0-1 15,0-88 1,0 89-16,0-1 0,0 0 0,0 1 16,0-1-16,0 0 0,0 1 15,0-89 1,0 88-16,0 1 0,0-1 16,0-17-16,0 17 0,0 0 0,0 1 0,0-1 15,0-88 1,0 89-16,0-1 0,0 0 15,18-35 1,-18 36-16,0-1 16,0-17-1,0 17-15,0 1 16,0-1-16,0 0 16,0-35-1,0 36-15,0-1 16,17-70-1,-17 70-15,0 1 16,0-1-16,0 0 0,0 1 16,0-1-16,0 0 15,0-52 1,0 52-16,0 1 0,0-1 16,0 0-16,18 18 0,-18-17 0,0-1 0,0 0 15,0 1-15,18 17 0,-18-18 0,0 1 0,0-1 16,17-70-1,-17 70-15,0 0 0,0 1 16,18-54 0,-18 54-16,0-1 0,0 0 15,0 1-15,0-1 0,0 0 16,0 1-16,0-1 16,18-17-1,-18 17-15,0 1 16,17-1-16,-17 0 15,0-35 1,0 36-16,0-1 16,0 0-1,0 1-15,18-1 16,-1-35 0,-17 36-16,0-1 15,0 0 1,0 1-16,0-1 0,0 0 15,18 1-15,-18-1 0,0 0 16,0 1-16,0-1 0,0 1 16,0-54-16,0 18 0,0 0 0,0 36 0,0-19 15,0-281 1,0 282-16,0 17 0,0-17 0,0 17 16,0 0-16,0 1 0,18-54 0,-18 53 15,0 1-15,17-1 0,-17 1 0,0-1 0,0 0 16,0 1-16,0-1 0,0 0 0,18 1 15,-18-1-15,18 0 16,-18 1-16,0-1 0,0 1 0,17-1 0,-17 0 16,0 1-16,0-1 15,0 0-15,0 1 0,18-1 0,-18 0 0,18 1 16,-18-1-16,0-17 0,0 17 0,0 1 0,53-160 31,-36 142-15,-17 17-16,53-52 15,-53 52-15,0 0 0,18 18 16,-18-17-16,17-1 0,-17 1 16,0-1-16,18 18 0,-18-18 0,18 1 0,-18-1 0,0 0 15,17 1-15,1 17 0,-18-18 0,0 0 16,53-70 0,-36 71-16,-17-1 0,18 18 15,-18-18-15,18 1 0,-1 17 0,-17-18 0,0 0 16,18 18-16,0-17 0,-18-1 0,17 18 15,-17-18-15,18 1 0,0-1 16,-1-17 0,1 35-1,-1-18-15,-17 1 16,18-1-16,0 18 0,-1-18 16,1 1-16,0 17 15,-18-18-15,17 18 0,1-18 0,-18 1 16,18 17-16,-1 0 0,1-18 0,-1 18 15,-17-17-15,18 17 0,70-36 16,-70 19 0,-18-1-16,18 18 0,-18-18 0,17 18 0,1 0 15,0 0-15,-18-17 0,17 17 0,1-18 0,-1 18 16,-17-18-16,18 18 0,-18-17 0,18 17 16,-1 0-16,1 0 0,0 0 0,-1 0 15,1-18-15,0 18 0,-1-18 16,1 18-16,-1 0 0,1 0 0,0 0 15,-1-17-15,1 17 0,-18-18 16,18 18-16,-1 0 16,1 0-16,0 0 0,-1 0 15,1-17-15,0 17 0,-1 0 0,-17-18 16,18 18-16,-1 0 0,1 0 16,35-35 15,-35 35-31,17 0 0,-17 0 0,17 0 15,-18 0-15,19 0 0,-19 0 0,1 0 16,0 0-16,-1 0 0,1 0 0,0 0 16,-1 0-16,1 0 0,-1 0 15,1 0-15,0 0 0,-1 0 16,1 0-16,0 0 0,-1 0 0,1 0 16,0 0-16,-1 0 15,1 0-15,-1 0 47,1 0-47,0 0 16,-1 0-16,1 0 0,0 0 0,-1 0 15,19 0-15,-19 0 0,1 0 0,0 0 16,-1 0-16,18 0 0,-17 0 0,0 0 16,-1 0-16,1 0 0,35-18 0,106 0 0,-71 18 0,-53 0 0,18 0 15,-18 0-15,89-17 0,-89 17 0,-17 0 0,17 0 0,0 0 16,1 0-16,-1 0 0,-18 0 0,1 0 0,0 0 15,-1 0-15,1 0 0,0 0 0,-1 0 0,19 0 0,-19 0 16,54 0 0,-54 0-16,1 0 0,0 0 0,-1 0 15,1 0-15,0 0 16,-1 0-16,1 0 16,0 0-16,-1 0 0,1 0 0,-1 0 15,19 0-15,-19 0 0,1 0 16,17 0-16,106 0 15,-105 0-15,-19 0 0,19 0 0,-1 0 0,141 0 16,-140 0-16,-1 0 0,35 0 0,-34 0 0,17 0 0,-18 0 0,18 0 16,0-18-16,0 18 0,-1 0 0,-16 0 0,34 0 0,-34 0 0,17-18 15,17 18-15,-35 0 0,18-17 0,0 17 0,-35 0 0,17-18 0,18 18 16,212-17 0,-248 17-16,1-18 0,0 18 0,-1 0 0,1 0 15,17 0 1,-17 0-16,-1 0 47,1 0-32,0 0-15,-1 0 16,1 0-16,0-18 16,-1 18-16,1-17 15,-1 17-15,1 0 31,0 0-31,17 0 16,-17 0 0,-1 0-16,1 0 93,0 17-93,34 19 16,-34-36-16,0 0 0,-1 0 31</inkml:trace>
  <inkml:trace contextRef="#ctx0" brushRef="#br1" timeOffset="92037.38">18080 4780 0,'18'0'93,"-1"0"-93,1 0 0,-1 0 32,1 0-32,0 0 15,-1 0-15,1 0 0,0 0 31,-1 0 79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EDDB-27C4-4CA9-B52C-06F1CD375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8A9D4-9EC0-45F8-95D5-04FB577D0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28BCE-9B83-4814-8CAC-C7E3B529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D7F6-8DDA-46FF-A610-9AB16655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CC0AE-E500-4EC9-B3B4-E6B4CC9E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4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08CC-10D0-4CA5-9AC4-126466EA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8D1DB-E579-4044-9C31-E28082B49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1ED38-EE6D-4023-BE3B-017EA61A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4315A-57CF-4DDD-8879-254EA35D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5AA6-0D4A-4713-8153-8F1202D7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3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CFB4A-8E6F-4F34-BD55-275D6E4CD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0F346-6DB8-48A8-85D4-B41EA0A9E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83B9E-0A0A-46BF-AC81-1E67359A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255E7-073B-46F7-92E9-57BD4D09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8A97-9B59-4BBF-BDAA-661E60B8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4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4EDD-7252-4ED6-A875-D5AE85DD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FC65-AAD0-4D58-8B23-40CEA1F71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0C355-23AE-4E13-A58D-697F030B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9B87E-973F-42E3-A835-9D2E622F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64D38-23E7-4EA0-9934-928A5115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BAF6-0C24-4220-9C7E-EF1883D5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B2954-2BD7-4F83-B6EF-0B7322240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ADF-BB22-4280-ACAB-689318A5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4557-13C0-4875-AF47-D4023603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FAA61-D348-4DA9-9214-723CA19D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0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B161-C9B8-48DD-A89E-F8026E01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69BC-8FEA-470F-A9CE-404FF80FB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05586-94E3-4237-8FDA-5D2689B40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4DABB-B989-4DC3-A248-E4B0A878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B0CE1-A715-4628-97C1-D9E56980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92FAB-9898-4D9E-A678-BE3177DE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7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8D66-F485-4481-997D-CB448EAC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CC1CC-7EAE-4CE3-A762-5526A11B2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26033-B291-4710-91CA-95CEA4760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803F3-7450-45D3-8B47-51E412E3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AEE91-CCA3-4679-8F8A-E4696BCCC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C45CB-0C26-43BE-B7C1-CD36640F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71AEA-E1F7-4D96-AF18-CA289BCA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EA6B4-CFE3-4610-87A4-16D6672E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9F66-B270-4DCF-9FE6-4F6A6CAA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E030B-17B8-4B87-98AC-9CB39B97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D15D3-DE95-4DC3-BA4C-37333A72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4C5BE-EE92-48F7-919A-79C2EB45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5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6344E-F63D-4466-BF6C-5ACD8C5E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CEBE1-165A-47D1-AE21-8BF12B5B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3FB76-3D4F-4FFA-82DA-935392EB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41AF-7B53-4544-9C92-74DFA791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D51B9-03B6-4608-90E0-BE5535758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B4DC2-B99F-4D10-9794-995596873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849BC-22E9-400B-A3CA-B3A32F07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D9439-4322-43F3-905B-E800E4FB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92B3C-36CF-4676-B52A-AFB911F3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50A6-BE6F-4557-A0B0-CA1DF430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84CAD-909B-486C-AC1C-349756E1D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25A28-AD04-45A7-8CED-E80A1C0ED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4B3DE-7232-412E-BE46-E3B6FA96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A6C7B-49DD-4A3B-9289-3F12F2DC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A1A4C-DAC3-4217-93D0-C73695F7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5F1C70-B22D-4C05-823A-3F4207B5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45D74-5DE5-4509-B7C0-CDFD1F10C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5BB61-3A5C-4EAB-9FF4-D15B4DDFE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3CF6-C73B-4096-82A3-AC792E5639B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4C9B2-1206-4BAA-93C5-0CE34EF65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99A46-B02E-4CC2-B134-A1B8B598B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E8ED-5A2A-4617-9E4E-4E72C91BB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s-PE" sz="5400" dirty="0">
                <a:latin typeface="Segoe UI" panose="020B0502040204020203" pitchFamily="34" charset="0"/>
                <a:cs typeface="Segoe UI" panose="020B0502040204020203" pitchFamily="34" charset="0"/>
              </a:rPr>
              <a:t>El problema de clasificación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R y GIS: qué es R y su relación con los SIG - MappingGIS">
            <a:extLst>
              <a:ext uri="{FF2B5EF4-FFF2-40B4-BE49-F238E27FC236}">
                <a16:creationId xmlns:a16="http://schemas.microsoft.com/office/drawing/2014/main" id="{CF0BE2AA-8C7C-49D5-9AEC-D0AED3B91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8" r="8752" b="3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293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D7919B6-2E4D-4802-BFE5-1EDF3907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8" y="417400"/>
            <a:ext cx="7086600" cy="558511"/>
          </a:xfrm>
        </p:spPr>
        <p:txBody>
          <a:bodyPr>
            <a:noAutofit/>
          </a:bodyPr>
          <a:lstStyle/>
          <a:p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Random</a:t>
            </a:r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Forest </a:t>
            </a:r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Classifier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6" descr="R y GIS: qué es R y su relación con los SIG - MappingGIS">
            <a:extLst>
              <a:ext uri="{FF2B5EF4-FFF2-40B4-BE49-F238E27FC236}">
                <a16:creationId xmlns:a16="http://schemas.microsoft.com/office/drawing/2014/main" id="{6D7068EE-F162-4132-AA62-8C4258D60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133721"/>
            <a:ext cx="1452996" cy="11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7FBCA1-C0B6-44A8-9D64-325B81F8C3B6}"/>
              </a:ext>
            </a:extLst>
          </p:cNvPr>
          <p:cNvSpPr txBox="1"/>
          <p:nvPr/>
        </p:nvSpPr>
        <p:spPr>
          <a:xfrm>
            <a:off x="487217" y="1312114"/>
            <a:ext cx="34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atin typeface="Segoe UI" panose="020B0502040204020203" pitchFamily="34" charset="0"/>
                <a:cs typeface="Segoe UI" panose="020B0502040204020203" pitchFamily="34" charset="0"/>
              </a:rPr>
              <a:t>Un viejo conocido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A01D54-5905-403D-B764-3347F2B17F34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 descr="What is a Random Forest? | TIBCO Software">
            <a:extLst>
              <a:ext uri="{FF2B5EF4-FFF2-40B4-BE49-F238E27FC236}">
                <a16:creationId xmlns:a16="http://schemas.microsoft.com/office/drawing/2014/main" id="{AF035B30-6BD5-4670-B1DA-E072968686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What is a Random Forest? | TIBCO Software">
            <a:extLst>
              <a:ext uri="{FF2B5EF4-FFF2-40B4-BE49-F238E27FC236}">
                <a16:creationId xmlns:a16="http://schemas.microsoft.com/office/drawing/2014/main" id="{95917FEB-D292-4B57-9058-85BBF911DC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Random Forest Diagram">
            <a:extLst>
              <a:ext uri="{FF2B5EF4-FFF2-40B4-BE49-F238E27FC236}">
                <a16:creationId xmlns:a16="http://schemas.microsoft.com/office/drawing/2014/main" id="{92AB4E15-04A3-4656-B30A-5ACC65BF31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7BDD65-2739-4E0E-9882-2A6CB01C8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972" y="1835691"/>
            <a:ext cx="6025597" cy="428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3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D7919B6-2E4D-4802-BFE5-1EDF3907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8" y="417400"/>
            <a:ext cx="7086600" cy="558511"/>
          </a:xfrm>
        </p:spPr>
        <p:txBody>
          <a:bodyPr>
            <a:noAutofit/>
          </a:bodyPr>
          <a:lstStyle/>
          <a:p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Aprender de los errores previos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6" descr="R y GIS: qué es R y su relación con los SIG - MappingGIS">
            <a:extLst>
              <a:ext uri="{FF2B5EF4-FFF2-40B4-BE49-F238E27FC236}">
                <a16:creationId xmlns:a16="http://schemas.microsoft.com/office/drawing/2014/main" id="{6D7068EE-F162-4132-AA62-8C4258D60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133721"/>
            <a:ext cx="1452996" cy="11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7FBCA1-C0B6-44A8-9D64-325B81F8C3B6}"/>
              </a:ext>
            </a:extLst>
          </p:cNvPr>
          <p:cNvSpPr txBox="1"/>
          <p:nvPr/>
        </p:nvSpPr>
        <p:spPr>
          <a:xfrm>
            <a:off x="487217" y="1312114"/>
            <a:ext cx="34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>
                <a:latin typeface="Segoe UI" panose="020B0502040204020203" pitchFamily="34" charset="0"/>
                <a:cs typeface="Segoe UI" panose="020B0502040204020203" pitchFamily="34" charset="0"/>
              </a:rPr>
              <a:t>Boosting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A01D54-5905-403D-B764-3347F2B17F34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 descr="What is a Random Forest? | TIBCO Software">
            <a:extLst>
              <a:ext uri="{FF2B5EF4-FFF2-40B4-BE49-F238E27FC236}">
                <a16:creationId xmlns:a16="http://schemas.microsoft.com/office/drawing/2014/main" id="{AF035B30-6BD5-4670-B1DA-E072968686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What is a Random Forest? | TIBCO Software">
            <a:extLst>
              <a:ext uri="{FF2B5EF4-FFF2-40B4-BE49-F238E27FC236}">
                <a16:creationId xmlns:a16="http://schemas.microsoft.com/office/drawing/2014/main" id="{95917FEB-D292-4B57-9058-85BBF911DC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Random Forest Diagram">
            <a:extLst>
              <a:ext uri="{FF2B5EF4-FFF2-40B4-BE49-F238E27FC236}">
                <a16:creationId xmlns:a16="http://schemas.microsoft.com/office/drawing/2014/main" id="{92AB4E15-04A3-4656-B30A-5ACC65BF31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C75F3-8AF2-59DF-66B8-84659CEF0CD0}"/>
              </a:ext>
            </a:extLst>
          </p:cNvPr>
          <p:cNvSpPr txBox="1"/>
          <p:nvPr/>
        </p:nvSpPr>
        <p:spPr>
          <a:xfrm>
            <a:off x="487217" y="1832983"/>
            <a:ext cx="9640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RandomForest</a:t>
            </a:r>
            <a:r>
              <a:rPr lang="es-PE" sz="1400" dirty="0">
                <a:latin typeface="Segoe UI" panose="020B0502040204020203" pitchFamily="34" charset="0"/>
                <a:cs typeface="Segoe UI" panose="020B0502040204020203" pitchFamily="34" charset="0"/>
              </a:rPr>
              <a:t> entrena árboles en paralelo (</a:t>
            </a:r>
            <a:r>
              <a:rPr lang="es-PE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bagging</a:t>
            </a:r>
            <a:r>
              <a:rPr lang="es-PE" sz="1400" dirty="0">
                <a:latin typeface="Segoe UI" panose="020B0502040204020203" pitchFamily="34" charset="0"/>
                <a:cs typeface="Segoe UI" panose="020B0502040204020203" pitchFamily="34" charset="0"/>
              </a:rPr>
              <a:t>), sin embargo, ¿qué pasaría si </a:t>
            </a:r>
            <a:r>
              <a:rPr lang="es-PE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entrenaramos</a:t>
            </a:r>
            <a:r>
              <a:rPr lang="es-PE" sz="1400" dirty="0">
                <a:latin typeface="Segoe UI" panose="020B0502040204020203" pitchFamily="34" charset="0"/>
                <a:cs typeface="Segoe UI" panose="020B0502040204020203" pitchFamily="34" charset="0"/>
              </a:rPr>
              <a:t> los árboles de manera secuencial? A este proceso se le llama </a:t>
            </a:r>
            <a:r>
              <a:rPr lang="es-PE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Boosting</a:t>
            </a:r>
            <a:r>
              <a:rPr lang="es-PE" sz="1400" dirty="0">
                <a:latin typeface="Segoe UI" panose="020B0502040204020203" pitchFamily="34" charset="0"/>
                <a:cs typeface="Segoe UI" panose="020B0502040204020203" pitchFamily="34" charset="0"/>
              </a:rPr>
              <a:t>. Existen, principalmente, dos tipos de </a:t>
            </a:r>
            <a:r>
              <a:rPr lang="es-PE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boosting</a:t>
            </a:r>
            <a:r>
              <a:rPr lang="es-PE" sz="1400" dirty="0">
                <a:latin typeface="Segoe UI" panose="020B0502040204020203" pitchFamily="34" charset="0"/>
                <a:cs typeface="Segoe UI" panose="020B0502040204020203" pitchFamily="34" charset="0"/>
              </a:rPr>
              <a:t>: Adaptative </a:t>
            </a:r>
            <a:r>
              <a:rPr lang="es-PE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Boosting</a:t>
            </a:r>
            <a:r>
              <a:rPr lang="es-PE" sz="14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PE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Gradient</a:t>
            </a:r>
            <a:r>
              <a:rPr lang="es-PE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PE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Boosting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C2D8A-5B4A-B2A7-CDD9-F63084CEBA27}"/>
              </a:ext>
            </a:extLst>
          </p:cNvPr>
          <p:cNvSpPr txBox="1"/>
          <p:nvPr/>
        </p:nvSpPr>
        <p:spPr>
          <a:xfrm>
            <a:off x="487217" y="2826339"/>
            <a:ext cx="34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atin typeface="Segoe UI" panose="020B0502040204020203" pitchFamily="34" charset="0"/>
                <a:cs typeface="Segoe UI" panose="020B0502040204020203" pitchFamily="34" charset="0"/>
              </a:rPr>
              <a:t>Adaptative </a:t>
            </a:r>
            <a:r>
              <a:rPr lang="es-PE" b="1" dirty="0" err="1">
                <a:latin typeface="Segoe UI" panose="020B0502040204020203" pitchFamily="34" charset="0"/>
                <a:cs typeface="Segoe UI" panose="020B0502040204020203" pitchFamily="34" charset="0"/>
              </a:rPr>
              <a:t>Boosting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CC00B-418C-C868-C00C-CD4A7667778D}"/>
              </a:ext>
            </a:extLst>
          </p:cNvPr>
          <p:cNvSpPr txBox="1"/>
          <p:nvPr/>
        </p:nvSpPr>
        <p:spPr>
          <a:xfrm>
            <a:off x="583044" y="3886200"/>
            <a:ext cx="3643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AdaBoost</a:t>
            </a:r>
            <a:r>
              <a:rPr lang="es-PE" sz="1200" dirty="0">
                <a:latin typeface="Segoe UI" panose="020B0502040204020203" pitchFamily="34" charset="0"/>
                <a:cs typeface="Segoe UI" panose="020B0502040204020203" pitchFamily="34" charset="0"/>
              </a:rPr>
              <a:t> entrena una muestra con </a:t>
            </a:r>
            <a:r>
              <a:rPr lang="es-P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bootstraping</a:t>
            </a:r>
            <a:r>
              <a:rPr lang="es-PE" sz="1200" dirty="0">
                <a:latin typeface="Segoe UI" panose="020B0502040204020203" pitchFamily="34" charset="0"/>
                <a:cs typeface="Segoe UI" panose="020B0502040204020203" pitchFamily="34" charset="0"/>
              </a:rPr>
              <a:t> donde todos los elementos tienen el mismo peso. Se generan las predicciones y se asigna un peso mayor a aquellas que tienen error. A partir de eso, se entrena otro árbol. De esta manera, el modelo aprende de los errores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613D5F-DA9B-CB49-B09E-7A9BC1157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660" y="2800639"/>
            <a:ext cx="6189784" cy="363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47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D7919B6-2E4D-4802-BFE5-1EDF3907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8" y="417400"/>
            <a:ext cx="7086600" cy="558511"/>
          </a:xfrm>
        </p:spPr>
        <p:txBody>
          <a:bodyPr>
            <a:noAutofit/>
          </a:bodyPr>
          <a:lstStyle/>
          <a:p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Aprender de los errores previos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6" descr="R y GIS: qué es R y su relación con los SIG - MappingGIS">
            <a:extLst>
              <a:ext uri="{FF2B5EF4-FFF2-40B4-BE49-F238E27FC236}">
                <a16:creationId xmlns:a16="http://schemas.microsoft.com/office/drawing/2014/main" id="{6D7068EE-F162-4132-AA62-8C4258D60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133721"/>
            <a:ext cx="1452996" cy="11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7FBCA1-C0B6-44A8-9D64-325B81F8C3B6}"/>
              </a:ext>
            </a:extLst>
          </p:cNvPr>
          <p:cNvSpPr txBox="1"/>
          <p:nvPr/>
        </p:nvSpPr>
        <p:spPr>
          <a:xfrm>
            <a:off x="487217" y="1312114"/>
            <a:ext cx="34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>
                <a:latin typeface="Segoe UI" panose="020B0502040204020203" pitchFamily="34" charset="0"/>
                <a:cs typeface="Segoe UI" panose="020B0502040204020203" pitchFamily="34" charset="0"/>
              </a:rPr>
              <a:t>Boosting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A01D54-5905-403D-B764-3347F2B17F34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 descr="What is a Random Forest? | TIBCO Software">
            <a:extLst>
              <a:ext uri="{FF2B5EF4-FFF2-40B4-BE49-F238E27FC236}">
                <a16:creationId xmlns:a16="http://schemas.microsoft.com/office/drawing/2014/main" id="{AF035B30-6BD5-4670-B1DA-E072968686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What is a Random Forest? | TIBCO Software">
            <a:extLst>
              <a:ext uri="{FF2B5EF4-FFF2-40B4-BE49-F238E27FC236}">
                <a16:creationId xmlns:a16="http://schemas.microsoft.com/office/drawing/2014/main" id="{95917FEB-D292-4B57-9058-85BBF911DC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Random Forest Diagram">
            <a:extLst>
              <a:ext uri="{FF2B5EF4-FFF2-40B4-BE49-F238E27FC236}">
                <a16:creationId xmlns:a16="http://schemas.microsoft.com/office/drawing/2014/main" id="{92AB4E15-04A3-4656-B30A-5ACC65BF31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C75F3-8AF2-59DF-66B8-84659CEF0CD0}"/>
              </a:ext>
            </a:extLst>
          </p:cNvPr>
          <p:cNvSpPr txBox="1"/>
          <p:nvPr/>
        </p:nvSpPr>
        <p:spPr>
          <a:xfrm>
            <a:off x="487217" y="1832983"/>
            <a:ext cx="9640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RandomForest</a:t>
            </a:r>
            <a:r>
              <a:rPr lang="es-PE" sz="1400" dirty="0">
                <a:latin typeface="Segoe UI" panose="020B0502040204020203" pitchFamily="34" charset="0"/>
                <a:cs typeface="Segoe UI" panose="020B0502040204020203" pitchFamily="34" charset="0"/>
              </a:rPr>
              <a:t> entrena árboles en paralelo (</a:t>
            </a:r>
            <a:r>
              <a:rPr lang="es-PE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bagging</a:t>
            </a:r>
            <a:r>
              <a:rPr lang="es-PE" sz="1400" dirty="0">
                <a:latin typeface="Segoe UI" panose="020B0502040204020203" pitchFamily="34" charset="0"/>
                <a:cs typeface="Segoe UI" panose="020B0502040204020203" pitchFamily="34" charset="0"/>
              </a:rPr>
              <a:t>), sin embargo, ¿qué pasaría si </a:t>
            </a:r>
            <a:r>
              <a:rPr lang="es-PE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entrenaramos</a:t>
            </a:r>
            <a:r>
              <a:rPr lang="es-PE" sz="1400" dirty="0">
                <a:latin typeface="Segoe UI" panose="020B0502040204020203" pitchFamily="34" charset="0"/>
                <a:cs typeface="Segoe UI" panose="020B0502040204020203" pitchFamily="34" charset="0"/>
              </a:rPr>
              <a:t> los árboles de manera secuencial? A este proceso se le llama </a:t>
            </a:r>
            <a:r>
              <a:rPr lang="es-PE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Boosting</a:t>
            </a:r>
            <a:r>
              <a:rPr lang="es-PE" sz="1400" dirty="0">
                <a:latin typeface="Segoe UI" panose="020B0502040204020203" pitchFamily="34" charset="0"/>
                <a:cs typeface="Segoe UI" panose="020B0502040204020203" pitchFamily="34" charset="0"/>
              </a:rPr>
              <a:t>. Existen, principalmente, dos tipos de </a:t>
            </a:r>
            <a:r>
              <a:rPr lang="es-PE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boosting</a:t>
            </a:r>
            <a:r>
              <a:rPr lang="es-PE" sz="1400" dirty="0">
                <a:latin typeface="Segoe UI" panose="020B0502040204020203" pitchFamily="34" charset="0"/>
                <a:cs typeface="Segoe UI" panose="020B0502040204020203" pitchFamily="34" charset="0"/>
              </a:rPr>
              <a:t>: Adaptative </a:t>
            </a:r>
            <a:r>
              <a:rPr lang="es-PE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Boosting</a:t>
            </a:r>
            <a:r>
              <a:rPr lang="es-PE" sz="14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PE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Gradient</a:t>
            </a:r>
            <a:r>
              <a:rPr lang="es-PE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PE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Boosting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C2D8A-5B4A-B2A7-CDD9-F63084CEBA27}"/>
              </a:ext>
            </a:extLst>
          </p:cNvPr>
          <p:cNvSpPr txBox="1"/>
          <p:nvPr/>
        </p:nvSpPr>
        <p:spPr>
          <a:xfrm>
            <a:off x="487217" y="2826339"/>
            <a:ext cx="34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Gradient</a:t>
            </a:r>
            <a:r>
              <a:rPr lang="es-PE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PE" b="1" dirty="0" err="1">
                <a:latin typeface="Segoe UI" panose="020B0502040204020203" pitchFamily="34" charset="0"/>
                <a:cs typeface="Segoe UI" panose="020B0502040204020203" pitchFamily="34" charset="0"/>
              </a:rPr>
              <a:t>Boosting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CC00B-418C-C868-C00C-CD4A7667778D}"/>
              </a:ext>
            </a:extLst>
          </p:cNvPr>
          <p:cNvSpPr txBox="1"/>
          <p:nvPr/>
        </p:nvSpPr>
        <p:spPr>
          <a:xfrm>
            <a:off x="583044" y="3886200"/>
            <a:ext cx="3643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AdaBoost</a:t>
            </a:r>
            <a:r>
              <a:rPr lang="es-PE" sz="1200" dirty="0">
                <a:latin typeface="Segoe UI" panose="020B0502040204020203" pitchFamily="34" charset="0"/>
                <a:cs typeface="Segoe UI" panose="020B0502040204020203" pitchFamily="34" charset="0"/>
              </a:rPr>
              <a:t> entrena una muestra con </a:t>
            </a:r>
            <a:r>
              <a:rPr lang="es-P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bootstraping</a:t>
            </a:r>
            <a:r>
              <a:rPr lang="es-PE" sz="1200" dirty="0">
                <a:latin typeface="Segoe UI" panose="020B0502040204020203" pitchFamily="34" charset="0"/>
                <a:cs typeface="Segoe UI" panose="020B0502040204020203" pitchFamily="34" charset="0"/>
              </a:rPr>
              <a:t> donde todos los elementos tienen el mismo peso. Se generan las predicciones. A partir de los residuos de estas, se entrena otro árbol. De esta manera, el modelo aprende de los errores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Impulso de gradiente - Lo que necesitas saber — Aprendizaje automático —  DATA SCIENCE">
            <a:extLst>
              <a:ext uri="{FF2B5EF4-FFF2-40B4-BE49-F238E27FC236}">
                <a16:creationId xmlns:a16="http://schemas.microsoft.com/office/drawing/2014/main" id="{05475747-FBFD-C9B0-1FAB-B07B65134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02" y="2970152"/>
            <a:ext cx="6297977" cy="347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36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D7919B6-2E4D-4802-BFE5-1EDF3907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8" y="417400"/>
            <a:ext cx="7086600" cy="558511"/>
          </a:xfrm>
        </p:spPr>
        <p:txBody>
          <a:bodyPr>
            <a:noAutofit/>
          </a:bodyPr>
          <a:lstStyle/>
          <a:p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Vector Machine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6" descr="R y GIS: qué es R y su relación con los SIG - MappingGIS">
            <a:extLst>
              <a:ext uri="{FF2B5EF4-FFF2-40B4-BE49-F238E27FC236}">
                <a16:creationId xmlns:a16="http://schemas.microsoft.com/office/drawing/2014/main" id="{6D7068EE-F162-4132-AA62-8C4258D60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133721"/>
            <a:ext cx="1452996" cy="11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7FBCA1-C0B6-44A8-9D64-325B81F8C3B6}"/>
              </a:ext>
            </a:extLst>
          </p:cNvPr>
          <p:cNvSpPr txBox="1"/>
          <p:nvPr/>
        </p:nvSpPr>
        <p:spPr>
          <a:xfrm>
            <a:off x="487217" y="1312114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Encontrar un hiperplano que haga que la distancia entre clases sea la máxima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A01D54-5905-403D-B764-3347F2B17F34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 descr="What is a Random Forest? | TIBCO Software">
            <a:extLst>
              <a:ext uri="{FF2B5EF4-FFF2-40B4-BE49-F238E27FC236}">
                <a16:creationId xmlns:a16="http://schemas.microsoft.com/office/drawing/2014/main" id="{AF035B30-6BD5-4670-B1DA-E072968686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What is a Random Forest? | TIBCO Software">
            <a:extLst>
              <a:ext uri="{FF2B5EF4-FFF2-40B4-BE49-F238E27FC236}">
                <a16:creationId xmlns:a16="http://schemas.microsoft.com/office/drawing/2014/main" id="{95917FEB-D292-4B57-9058-85BBF911DC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Random Forest Diagram">
            <a:extLst>
              <a:ext uri="{FF2B5EF4-FFF2-40B4-BE49-F238E27FC236}">
                <a16:creationId xmlns:a16="http://schemas.microsoft.com/office/drawing/2014/main" id="{92AB4E15-04A3-4656-B30A-5ACC65BF31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EA8CA-ED61-44FC-9353-458FFA77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89" y="2337207"/>
            <a:ext cx="7678222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D7919B6-2E4D-4802-BFE5-1EDF3907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8" y="417400"/>
            <a:ext cx="7086600" cy="558511"/>
          </a:xfrm>
        </p:spPr>
        <p:txBody>
          <a:bodyPr>
            <a:noAutofit/>
          </a:bodyPr>
          <a:lstStyle/>
          <a:p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Naive</a:t>
            </a:r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Bayes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6" descr="R y GIS: qué es R y su relación con los SIG - MappingGIS">
            <a:extLst>
              <a:ext uri="{FF2B5EF4-FFF2-40B4-BE49-F238E27FC236}">
                <a16:creationId xmlns:a16="http://schemas.microsoft.com/office/drawing/2014/main" id="{6D7068EE-F162-4132-AA62-8C4258D60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133721"/>
            <a:ext cx="1452996" cy="11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7FBCA1-C0B6-44A8-9D64-325B81F8C3B6}"/>
              </a:ext>
            </a:extLst>
          </p:cNvPr>
          <p:cNvSpPr txBox="1"/>
          <p:nvPr/>
        </p:nvSpPr>
        <p:spPr>
          <a:xfrm>
            <a:off x="487217" y="1312114"/>
            <a:ext cx="7086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Grupo de algoritmos basados en el teorema de Bayes.</a:t>
            </a:r>
          </a:p>
          <a:p>
            <a:endParaRPr lang="es-P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PE" b="1" dirty="0">
                <a:latin typeface="Segoe UI" panose="020B0502040204020203" pitchFamily="34" charset="0"/>
                <a:cs typeface="Segoe UI" panose="020B0502040204020203" pitchFamily="34" charset="0"/>
              </a:rPr>
              <a:t>Supuestos:</a:t>
            </a:r>
          </a:p>
          <a:p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Independencia entre las características y la clase.</a:t>
            </a:r>
          </a:p>
          <a:p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Cada características contribuye de igual manera a la clasificación</a:t>
            </a:r>
          </a:p>
          <a:p>
            <a:endParaRPr lang="es-P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PE" sz="1000" dirty="0">
                <a:latin typeface="Segoe UI" panose="020B0502040204020203" pitchFamily="34" charset="0"/>
                <a:cs typeface="Segoe UI" panose="020B0502040204020203" pitchFamily="34" charset="0"/>
              </a:rPr>
              <a:t>*Los supuestos generalmente no se cumplen en situaciones de la vidas real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A01D54-5905-403D-B764-3347F2B17F34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 descr="What is a Random Forest? | TIBCO Software">
            <a:extLst>
              <a:ext uri="{FF2B5EF4-FFF2-40B4-BE49-F238E27FC236}">
                <a16:creationId xmlns:a16="http://schemas.microsoft.com/office/drawing/2014/main" id="{AF035B30-6BD5-4670-B1DA-E072968686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What is a Random Forest? | TIBCO Software">
            <a:extLst>
              <a:ext uri="{FF2B5EF4-FFF2-40B4-BE49-F238E27FC236}">
                <a16:creationId xmlns:a16="http://schemas.microsoft.com/office/drawing/2014/main" id="{95917FEB-D292-4B57-9058-85BBF911DC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Random Forest Diagram">
            <a:extLst>
              <a:ext uri="{FF2B5EF4-FFF2-40B4-BE49-F238E27FC236}">
                <a16:creationId xmlns:a16="http://schemas.microsoft.com/office/drawing/2014/main" id="{92AB4E15-04A3-4656-B30A-5ACC65BF31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B1108E9-C8D6-48B6-A570-5706C694D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92" y="3429000"/>
            <a:ext cx="4867416" cy="295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27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ED53E2A-BE9C-4F8D-9BB0-201590FAE3F3}"/>
              </a:ext>
            </a:extLst>
          </p:cNvPr>
          <p:cNvSpPr txBox="1">
            <a:spLocks/>
          </p:cNvSpPr>
          <p:nvPr/>
        </p:nvSpPr>
        <p:spPr>
          <a:xfrm>
            <a:off x="5596501" y="489508"/>
            <a:ext cx="5754896" cy="1667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Carlos Adrián Alarcón</a:t>
            </a:r>
          </a:p>
        </p:txBody>
      </p:sp>
      <p:pic>
        <p:nvPicPr>
          <p:cNvPr id="6" name="Picture 5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2D7F507-B8D2-443B-9146-297BBC7D8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30" y="1360157"/>
            <a:ext cx="3876165" cy="370599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02973C0-F7AE-4EBD-AC16-CE2A64F998F6}"/>
              </a:ext>
            </a:extLst>
          </p:cNvPr>
          <p:cNvSpPr txBox="1">
            <a:spLocks/>
          </p:cNvSpPr>
          <p:nvPr/>
        </p:nvSpPr>
        <p:spPr bwMode="hidden">
          <a:xfrm>
            <a:off x="5596501" y="2405894"/>
            <a:ext cx="5754896" cy="3197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Data Scientist </a:t>
            </a:r>
            <a:r>
              <a:rPr lang="en-US" sz="1800" dirty="0" err="1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en</a:t>
            </a:r>
            <a:r>
              <a:rPr lang="en-US" sz="18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Belcorp</a:t>
            </a:r>
            <a:r>
              <a:rPr lang="en-US" sz="18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</a:t>
            </a:r>
          </a:p>
          <a:p>
            <a:pPr marL="4572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+4 </a:t>
            </a:r>
            <a:r>
              <a:rPr lang="en-US" sz="1800" dirty="0" err="1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años</a:t>
            </a:r>
            <a:r>
              <a:rPr lang="en-US" sz="18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de </a:t>
            </a:r>
            <a:r>
              <a:rPr lang="en-US" sz="1800" dirty="0" err="1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experiencia</a:t>
            </a:r>
            <a:r>
              <a:rPr lang="en-US" sz="18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en</a:t>
            </a:r>
            <a:r>
              <a:rPr lang="en-US" sz="18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proyectos</a:t>
            </a:r>
            <a:r>
              <a:rPr lang="en-US" sz="18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de Business Analytics y Business Intelligence.</a:t>
            </a:r>
          </a:p>
          <a:p>
            <a:pPr marL="4572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MBA y </a:t>
            </a:r>
            <a:r>
              <a:rPr lang="en-US" sz="1800" dirty="0" err="1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Candidato</a:t>
            </a:r>
            <a:r>
              <a:rPr lang="en-US" sz="18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a Master in Data Science </a:t>
            </a:r>
            <a:r>
              <a:rPr lang="en-US" sz="1800" dirty="0" err="1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por</a:t>
            </a:r>
            <a:r>
              <a:rPr lang="en-US" sz="18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la Universidad de </a:t>
            </a:r>
            <a:r>
              <a:rPr lang="en-US" sz="1800" dirty="0" err="1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los</a:t>
            </a:r>
            <a:r>
              <a:rPr lang="en-US" sz="18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Andes </a:t>
            </a:r>
            <a:r>
              <a:rPr lang="en-US" sz="1800" dirty="0" err="1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en</a:t>
            </a:r>
            <a:r>
              <a:rPr lang="en-US" sz="18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Colombia y Universidad Adolfo </a:t>
            </a:r>
            <a:r>
              <a:rPr lang="en-US" sz="1800" dirty="0" err="1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Ibañez</a:t>
            </a:r>
            <a:r>
              <a:rPr lang="en-US" sz="18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de Chile.</a:t>
            </a:r>
          </a:p>
          <a:p>
            <a:pPr marL="4572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Experiencia</a:t>
            </a:r>
            <a:r>
              <a:rPr lang="en-US" sz="18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en</a:t>
            </a:r>
            <a:r>
              <a:rPr lang="en-US" sz="18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los</a:t>
            </a:r>
            <a:r>
              <a:rPr lang="en-US" sz="18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roles de BI Analyst, Data Analyst y Data Scientist.</a:t>
            </a:r>
          </a:p>
          <a:p>
            <a:pPr marL="4572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Instructor de Python, R y Machine Learning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8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7741-E68A-4F1D-A672-082D927B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8" y="417400"/>
            <a:ext cx="7086600" cy="558511"/>
          </a:xfrm>
        </p:spPr>
        <p:txBody>
          <a:bodyPr>
            <a:noAutofit/>
          </a:bodyPr>
          <a:lstStyle/>
          <a:p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El problema de clasificación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BC253-6FA3-46D4-B7C0-7E74FF57A33F}"/>
              </a:ext>
            </a:extLst>
          </p:cNvPr>
          <p:cNvSpPr txBox="1"/>
          <p:nvPr/>
        </p:nvSpPr>
        <p:spPr>
          <a:xfrm>
            <a:off x="487216" y="1309553"/>
            <a:ext cx="674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atin typeface="Segoe UI" panose="020B0502040204020203" pitchFamily="34" charset="0"/>
                <a:cs typeface="Segoe UI" panose="020B0502040204020203" pitchFamily="34" charset="0"/>
              </a:rPr>
              <a:t>¿Aprobaré el curso o no?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0" name="Picture 6" descr="R y GIS: qué es R y su relación con los SIG - MappingGIS">
            <a:extLst>
              <a:ext uri="{FF2B5EF4-FFF2-40B4-BE49-F238E27FC236}">
                <a16:creationId xmlns:a16="http://schemas.microsoft.com/office/drawing/2014/main" id="{41D78AA8-AEE8-4546-B21A-60D2A1BB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133721"/>
            <a:ext cx="1452996" cy="11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AE5BD7-2987-4539-96C1-F07A527720B1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ow I build a classification model with R | by Martin Decombarieu | Towards  Data Science">
            <a:extLst>
              <a:ext uri="{FF2B5EF4-FFF2-40B4-BE49-F238E27FC236}">
                <a16:creationId xmlns:a16="http://schemas.microsoft.com/office/drawing/2014/main" id="{CD45197A-5B80-48F8-B36A-6CB83EFF1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58585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7741-E68A-4F1D-A672-082D927B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8" y="417400"/>
            <a:ext cx="7086600" cy="558511"/>
          </a:xfrm>
        </p:spPr>
        <p:txBody>
          <a:bodyPr>
            <a:noAutofit/>
          </a:bodyPr>
          <a:lstStyle/>
          <a:p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El problema de clasificación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BC253-6FA3-46D4-B7C0-7E74FF57A33F}"/>
              </a:ext>
            </a:extLst>
          </p:cNvPr>
          <p:cNvSpPr txBox="1"/>
          <p:nvPr/>
        </p:nvSpPr>
        <p:spPr>
          <a:xfrm>
            <a:off x="487216" y="1309553"/>
            <a:ext cx="9277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Los modelos de clasificación buscan determinar si determinados datos entrarán en alguna categoría.</a:t>
            </a:r>
          </a:p>
          <a:p>
            <a:endParaRPr lang="es-P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Se suelen complementar con técnicas de reducción de dimensionalidad.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0" name="Picture 6" descr="R y GIS: qué es R y su relación con los SIG - MappingGIS">
            <a:extLst>
              <a:ext uri="{FF2B5EF4-FFF2-40B4-BE49-F238E27FC236}">
                <a16:creationId xmlns:a16="http://schemas.microsoft.com/office/drawing/2014/main" id="{41D78AA8-AEE8-4546-B21A-60D2A1BB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133721"/>
            <a:ext cx="1452996" cy="11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AE5BD7-2987-4539-96C1-F07A527720B1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4 Types of Classification Tasks in Machine Learning">
            <a:extLst>
              <a:ext uri="{FF2B5EF4-FFF2-40B4-BE49-F238E27FC236}">
                <a16:creationId xmlns:a16="http://schemas.microsoft.com/office/drawing/2014/main" id="{9BD8E647-8C40-4CBC-8FA9-8E72C0C92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048" y="2924353"/>
            <a:ext cx="4497239" cy="337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17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78D71D-FD93-4737-A858-8059A4B0F98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001C2-92EC-40EF-9BDD-74C7F6184095}"/>
              </a:ext>
            </a:extLst>
          </p:cNvPr>
          <p:cNvSpPr txBox="1"/>
          <p:nvPr/>
        </p:nvSpPr>
        <p:spPr>
          <a:xfrm>
            <a:off x="487218" y="1255023"/>
            <a:ext cx="2743200" cy="382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atin typeface="Segoe UI" panose="020B0502040204020203" pitchFamily="34" charset="0"/>
                <a:cs typeface="Segoe UI" panose="020B0502040204020203" pitchFamily="34" charset="0"/>
              </a:rPr>
              <a:t>Data desbalanceada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9D6801D-A9A8-4C73-88C5-E18F48230B49}"/>
              </a:ext>
            </a:extLst>
          </p:cNvPr>
          <p:cNvSpPr txBox="1">
            <a:spLocks/>
          </p:cNvSpPr>
          <p:nvPr/>
        </p:nvSpPr>
        <p:spPr>
          <a:xfrm>
            <a:off x="487218" y="417400"/>
            <a:ext cx="7086600" cy="558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Dataprep</a:t>
            </a:r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machine </a:t>
            </a:r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learning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8D7F5A-8461-4C63-8BA2-B8B5933EC2AD}"/>
              </a:ext>
            </a:extLst>
          </p:cNvPr>
          <p:cNvSpPr txBox="1"/>
          <p:nvPr/>
        </p:nvSpPr>
        <p:spPr>
          <a:xfrm>
            <a:off x="487217" y="1943213"/>
            <a:ext cx="625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Si hay datos desbalanceados … , ¿qué hacemos?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A04B00-6676-46E9-9FDD-DB717B325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10390"/>
            <a:ext cx="10318985" cy="3304773"/>
          </a:xfrm>
          <a:prstGeom prst="rect">
            <a:avLst/>
          </a:prstGeom>
        </p:spPr>
      </p:pic>
      <p:pic>
        <p:nvPicPr>
          <p:cNvPr id="15" name="Picture 6" descr="R y GIS: qué es R y su relación con los SIG - MappingGIS">
            <a:extLst>
              <a:ext uri="{FF2B5EF4-FFF2-40B4-BE49-F238E27FC236}">
                <a16:creationId xmlns:a16="http://schemas.microsoft.com/office/drawing/2014/main" id="{0EA4F5FF-4624-4EED-8E81-B2242C7A6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133721"/>
            <a:ext cx="1452996" cy="11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887479A-F44E-4147-9A7A-41E528B0E6EF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EBD4B3-CB3D-427D-A53D-433E2FCE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74" y="3215110"/>
            <a:ext cx="7554379" cy="2219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05E49E-24B5-44AE-8021-CFAEA4AC0743}"/>
              </a:ext>
            </a:extLst>
          </p:cNvPr>
          <p:cNvSpPr txBox="1"/>
          <p:nvPr/>
        </p:nvSpPr>
        <p:spPr>
          <a:xfrm>
            <a:off x="487218" y="1255023"/>
            <a:ext cx="2743200" cy="382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atin typeface="Segoe UI" panose="020B0502040204020203" pitchFamily="34" charset="0"/>
                <a:cs typeface="Segoe UI" panose="020B0502040204020203" pitchFamily="34" charset="0"/>
              </a:rPr>
              <a:t>Data desbalanceada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378DD4-7F8E-45D5-8EA8-F679A98FB27B}"/>
              </a:ext>
            </a:extLst>
          </p:cNvPr>
          <p:cNvSpPr txBox="1">
            <a:spLocks/>
          </p:cNvSpPr>
          <p:nvPr/>
        </p:nvSpPr>
        <p:spPr>
          <a:xfrm>
            <a:off x="487218" y="417400"/>
            <a:ext cx="7086600" cy="558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Dataprep</a:t>
            </a:r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machine </a:t>
            </a:r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learning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151282-24B2-490B-9CBD-A404262FA0DF}"/>
              </a:ext>
            </a:extLst>
          </p:cNvPr>
          <p:cNvSpPr txBox="1"/>
          <p:nvPr/>
        </p:nvSpPr>
        <p:spPr>
          <a:xfrm>
            <a:off x="487217" y="1943213"/>
            <a:ext cx="625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Si hay datos desbalanceados … , ¿qué hacemos?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6" descr="R y GIS: qué es R y su relación con los SIG - MappingGIS">
            <a:extLst>
              <a:ext uri="{FF2B5EF4-FFF2-40B4-BE49-F238E27FC236}">
                <a16:creationId xmlns:a16="http://schemas.microsoft.com/office/drawing/2014/main" id="{8259EB17-97BF-470B-8EE4-AB89E0131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133721"/>
            <a:ext cx="1452996" cy="11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47DEC2-6862-4394-8797-A1C509EE032D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5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7741-E68A-4F1D-A672-082D927B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8" y="417400"/>
            <a:ext cx="7086600" cy="558511"/>
          </a:xfrm>
        </p:spPr>
        <p:txBody>
          <a:bodyPr>
            <a:noAutofit/>
          </a:bodyPr>
          <a:lstStyle/>
          <a:p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El problema de clasificación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0" name="Picture 6" descr="R y GIS: qué es R y su relación con los SIG - MappingGIS">
            <a:extLst>
              <a:ext uri="{FF2B5EF4-FFF2-40B4-BE49-F238E27FC236}">
                <a16:creationId xmlns:a16="http://schemas.microsoft.com/office/drawing/2014/main" id="{41D78AA8-AEE8-4546-B21A-60D2A1BB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133721"/>
            <a:ext cx="1452996" cy="11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AE5BD7-2987-4539-96C1-F07A527720B1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38922-F376-4711-B1CA-F769DBA07F5D}"/>
              </a:ext>
            </a:extLst>
          </p:cNvPr>
          <p:cNvSpPr txBox="1"/>
          <p:nvPr/>
        </p:nvSpPr>
        <p:spPr>
          <a:xfrm>
            <a:off x="487216" y="1309553"/>
            <a:ext cx="674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atin typeface="Segoe UI" panose="020B0502040204020203" pitchFamily="34" charset="0"/>
                <a:cs typeface="Segoe UI" panose="020B0502040204020203" pitchFamily="34" charset="0"/>
              </a:rPr>
              <a:t>¿Cómo medimos su performance?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The Inaccuracy of Accuracy. The Importance of Understanding Your… | by  Payson Chadrow | Medium">
            <a:extLst>
              <a:ext uri="{FF2B5EF4-FFF2-40B4-BE49-F238E27FC236}">
                <a16:creationId xmlns:a16="http://schemas.microsoft.com/office/drawing/2014/main" id="{9F6EB388-9DEF-4A7D-9852-D7E43D6B6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18" y="2363360"/>
            <a:ext cx="42862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10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7741-E68A-4F1D-A672-082D927B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8" y="417400"/>
            <a:ext cx="7086600" cy="558511"/>
          </a:xfrm>
        </p:spPr>
        <p:txBody>
          <a:bodyPr>
            <a:noAutofit/>
          </a:bodyPr>
          <a:lstStyle/>
          <a:p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El problema de clasificación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0" name="Picture 6" descr="R y GIS: qué es R y su relación con los SIG - MappingGIS">
            <a:extLst>
              <a:ext uri="{FF2B5EF4-FFF2-40B4-BE49-F238E27FC236}">
                <a16:creationId xmlns:a16="http://schemas.microsoft.com/office/drawing/2014/main" id="{41D78AA8-AEE8-4546-B21A-60D2A1BB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133721"/>
            <a:ext cx="1452996" cy="11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AE5BD7-2987-4539-96C1-F07A527720B1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38922-F376-4711-B1CA-F769DBA07F5D}"/>
              </a:ext>
            </a:extLst>
          </p:cNvPr>
          <p:cNvSpPr txBox="1"/>
          <p:nvPr/>
        </p:nvSpPr>
        <p:spPr>
          <a:xfrm>
            <a:off x="487216" y="1309553"/>
            <a:ext cx="674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atin typeface="Segoe UI" panose="020B0502040204020203" pitchFamily="34" charset="0"/>
                <a:cs typeface="Segoe UI" panose="020B0502040204020203" pitchFamily="34" charset="0"/>
              </a:rPr>
              <a:t>¿Cómo medimos su performance?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0" name="Picture 4" descr="Data Science and Machine Learning : Confusion Matrix">
            <a:extLst>
              <a:ext uri="{FF2B5EF4-FFF2-40B4-BE49-F238E27FC236}">
                <a16:creationId xmlns:a16="http://schemas.microsoft.com/office/drawing/2014/main" id="{C45F4C72-A3E1-4E26-A689-5344ABC25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645" y="2439920"/>
            <a:ext cx="71818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8ACB5E-2D14-49B3-A040-4ED764E30C85}"/>
              </a:ext>
            </a:extLst>
          </p:cNvPr>
          <p:cNvSpPr txBox="1"/>
          <p:nvPr/>
        </p:nvSpPr>
        <p:spPr>
          <a:xfrm>
            <a:off x="487216" y="1754212"/>
            <a:ext cx="674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Matriz de confusión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C9366D-E247-4B6C-81B7-A4A6BFA30943}"/>
                  </a:ext>
                </a:extLst>
              </p14:cNvPr>
              <p14:cNvContentPartPr/>
              <p14:nvPr/>
            </p14:nvContentPartPr>
            <p14:xfrm>
              <a:off x="1930320" y="2063880"/>
              <a:ext cx="7944120" cy="3213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C9366D-E247-4B6C-81B7-A4A6BFA309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0960" y="2054520"/>
                <a:ext cx="7962840" cy="32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06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7741-E68A-4F1D-A672-082D927B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8" y="417400"/>
            <a:ext cx="7086600" cy="558511"/>
          </a:xfrm>
        </p:spPr>
        <p:txBody>
          <a:bodyPr>
            <a:noAutofit/>
          </a:bodyPr>
          <a:lstStyle/>
          <a:p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El problema de clasificación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0" name="Picture 6" descr="R y GIS: qué es R y su relación con los SIG - MappingGIS">
            <a:extLst>
              <a:ext uri="{FF2B5EF4-FFF2-40B4-BE49-F238E27FC236}">
                <a16:creationId xmlns:a16="http://schemas.microsoft.com/office/drawing/2014/main" id="{41D78AA8-AEE8-4546-B21A-60D2A1BB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133721"/>
            <a:ext cx="1452996" cy="11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AE5BD7-2987-4539-96C1-F07A527720B1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38922-F376-4711-B1CA-F769DBA07F5D}"/>
              </a:ext>
            </a:extLst>
          </p:cNvPr>
          <p:cNvSpPr txBox="1"/>
          <p:nvPr/>
        </p:nvSpPr>
        <p:spPr>
          <a:xfrm>
            <a:off x="487216" y="1309553"/>
            <a:ext cx="674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atin typeface="Segoe UI" panose="020B0502040204020203" pitchFamily="34" charset="0"/>
                <a:cs typeface="Segoe UI" panose="020B0502040204020203" pitchFamily="34" charset="0"/>
              </a:rPr>
              <a:t>¿Cómo medimos su performance?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ACB5E-2D14-49B3-A040-4ED764E30C85}"/>
              </a:ext>
            </a:extLst>
          </p:cNvPr>
          <p:cNvSpPr txBox="1"/>
          <p:nvPr/>
        </p:nvSpPr>
        <p:spPr>
          <a:xfrm>
            <a:off x="487216" y="1754212"/>
            <a:ext cx="674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Curva ROC y AUC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46" name="Picture 2" descr="Curvas ROC">
            <a:extLst>
              <a:ext uri="{FF2B5EF4-FFF2-40B4-BE49-F238E27FC236}">
                <a16:creationId xmlns:a16="http://schemas.microsoft.com/office/drawing/2014/main" id="{5A765A8B-6629-4E43-BB17-1A4C9D0A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073" y="2398143"/>
            <a:ext cx="5187491" cy="411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6F63AB-DF4D-415B-8D0A-760F4E73119D}"/>
                  </a:ext>
                </a:extLst>
              </p14:cNvPr>
              <p14:cNvContentPartPr/>
              <p14:nvPr/>
            </p14:nvContentPartPr>
            <p14:xfrm>
              <a:off x="4356000" y="1720800"/>
              <a:ext cx="3346920" cy="4001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6F63AB-DF4D-415B-8D0A-760F4E7311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6640" y="1711440"/>
                <a:ext cx="3365640" cy="40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659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443</Words>
  <Application>Microsoft Office PowerPoint</Application>
  <PresentationFormat>Widescreen</PresentationFormat>
  <Paragraphs>49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Office Theme</vt:lpstr>
      <vt:lpstr>El problema de clasificación</vt:lpstr>
      <vt:lpstr>PowerPoint Presentation</vt:lpstr>
      <vt:lpstr>El problema de clasificación</vt:lpstr>
      <vt:lpstr>El problema de clasificación</vt:lpstr>
      <vt:lpstr>PowerPoint Presentation</vt:lpstr>
      <vt:lpstr>PowerPoint Presentation</vt:lpstr>
      <vt:lpstr>El problema de clasificación</vt:lpstr>
      <vt:lpstr>El problema de clasificación</vt:lpstr>
      <vt:lpstr>El problema de clasificación</vt:lpstr>
      <vt:lpstr>Random Forest Classifier</vt:lpstr>
      <vt:lpstr>Aprender de los errores previos</vt:lpstr>
      <vt:lpstr>Aprender de los errores previos</vt:lpstr>
      <vt:lpstr>Support Vector Machine</vt:lpstr>
      <vt:lpstr>Naive Bayes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Adrian Alarcon Delgado</dc:creator>
  <cp:lastModifiedBy>Carlos Adrian Alarcon Delgado</cp:lastModifiedBy>
  <cp:revision>8</cp:revision>
  <dcterms:created xsi:type="dcterms:W3CDTF">2022-02-09T05:29:34Z</dcterms:created>
  <dcterms:modified xsi:type="dcterms:W3CDTF">2022-05-18T00:05:13Z</dcterms:modified>
</cp:coreProperties>
</file>