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72" r:id="rId10"/>
    <p:sldId id="273" r:id="rId11"/>
    <p:sldId id="269" r:id="rId12"/>
    <p:sldId id="270" r:id="rId13"/>
    <p:sldId id="271" r:id="rId14"/>
    <p:sldId id="264" r:id="rId15"/>
    <p:sldId id="261" r:id="rId16"/>
    <p:sldId id="262" r:id="rId17"/>
    <p:sldId id="26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685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7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95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03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376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4583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2809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079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1174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49B5A5-B6F0-C778-C6FE-3236702E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FFA154-4237-EE66-43BB-1B18775FDA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B45EBB-3541-9947-312A-34E9102E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F3D5F3-EA3B-4B27-7351-417E12F0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A5CCF5-E8D7-840F-0CB2-44AE1D69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762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914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444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611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383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3037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31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025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96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4DD5C3C-3BAF-45C9-97C3-9A385B80518F}" type="datetimeFigureOut">
              <a:rPr lang="fr-FR" smtClean="0"/>
              <a:t>26/03/2025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C426-D2C6-48FE-9931-D45EC75976C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40883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3C8E7-C324-419B-3F80-4310FA32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/>
              <a:t>Projet Argent Bank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3D30DA7-8A97-213B-2750-7C1AAD5960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Développement d'une application bancaire web</a:t>
            </a:r>
          </a:p>
        </p:txBody>
      </p:sp>
    </p:spTree>
    <p:extLst>
      <p:ext uri="{BB962C8B-B14F-4D97-AF65-F5344CB8AC3E}">
        <p14:creationId xmlns:p14="http://schemas.microsoft.com/office/powerpoint/2010/main" val="39191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BDD908-B70B-FE75-0050-12AB56CE2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792" y="467958"/>
            <a:ext cx="11241088" cy="5709322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fr-FR" b="0" i="0" dirty="0">
                <a:effectLst/>
                <a:latin typeface="fkGrotesk"/>
              </a:rPr>
              <a:t>Avantages de cette configuration :</a:t>
            </a:r>
          </a:p>
          <a:p>
            <a:pPr algn="l">
              <a:buNone/>
            </a:pPr>
            <a:endParaRPr lang="fr-FR" b="0" i="0" dirty="0">
              <a:effectLst/>
              <a:latin typeface="fkGrotesk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Simplicité : Configuration concise et lisible.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Performance : Optimisations par défaut de </a:t>
            </a:r>
            <a:r>
              <a:rPr lang="fr-FR" b="0" i="0" dirty="0" err="1">
                <a:effectLst/>
                <a:latin typeface="fkGroteskNeue"/>
              </a:rPr>
              <a:t>Redux</a:t>
            </a:r>
            <a:r>
              <a:rPr lang="fr-FR" b="0" i="0" dirty="0">
                <a:effectLst/>
                <a:latin typeface="fkGroteskNeue"/>
              </a:rPr>
              <a:t> Toolkit.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Flexibilité : Facile à étendre avec d'autres </a:t>
            </a:r>
            <a:r>
              <a:rPr lang="fr-FR" b="0" i="0" dirty="0" err="1">
                <a:effectLst/>
                <a:latin typeface="fkGroteskNeue"/>
              </a:rPr>
              <a:t>reducers</a:t>
            </a:r>
            <a:r>
              <a:rPr lang="fr-FR" b="0" i="0" dirty="0">
                <a:effectLst/>
                <a:latin typeface="fkGroteskNeue"/>
              </a:rPr>
              <a:t> ou middleware.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fkGroteskNeue"/>
            </a:endParaRPr>
          </a:p>
          <a:p>
            <a:pPr algn="l">
              <a:buNone/>
            </a:pPr>
            <a:r>
              <a:rPr lang="fr-FR" b="0" i="0" dirty="0">
                <a:effectLst/>
                <a:latin typeface="fkGrotesk"/>
              </a:rPr>
              <a:t>Bonnes pratiques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Séparer les slices par domaine fonctionnel.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Utiliser les </a:t>
            </a:r>
            <a:r>
              <a:rPr lang="fr-FR" b="0" i="0" dirty="0" err="1">
                <a:effectLst/>
                <a:latin typeface="fkGroteskNeue"/>
              </a:rPr>
              <a:t>DevTools</a:t>
            </a:r>
            <a:r>
              <a:rPr lang="fr-FR" b="0" i="0" dirty="0">
                <a:effectLst/>
                <a:latin typeface="fkGroteskNeue"/>
              </a:rPr>
              <a:t> en développement uniquement.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Considérer l'ajout de middleware pour des fonctionnalités comme le </a:t>
            </a:r>
            <a:r>
              <a:rPr lang="fr-FR" b="0" i="0" dirty="0" err="1">
                <a:effectLst/>
                <a:latin typeface="fkGroteskNeue"/>
              </a:rPr>
              <a:t>logging</a:t>
            </a:r>
            <a:r>
              <a:rPr lang="fr-FR" b="0" i="0" dirty="0">
                <a:effectLst/>
                <a:latin typeface="fkGroteskNeue"/>
              </a:rPr>
              <a:t> ou la gestion des effets secondaires.</a:t>
            </a:r>
          </a:p>
          <a:p>
            <a:pPr algn="l"/>
            <a:r>
              <a:rPr lang="fr-FR" b="0" i="0" dirty="0">
                <a:effectLst/>
                <a:latin typeface="fkGroteskNeue"/>
              </a:rPr>
              <a:t>Cette configuration du store permet une gestion d'état robuste et efficace, essentielle pour le bon fonctionnement de l'application Argent Bank.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12292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76838D-0212-464D-DAA7-E952FF05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63566"/>
          </a:xfrm>
        </p:spPr>
        <p:txBody>
          <a:bodyPr/>
          <a:lstStyle/>
          <a:p>
            <a:r>
              <a:rPr lang="fr-FR" b="0" i="0" dirty="0">
                <a:effectLst/>
                <a:latin typeface="fkGrotesk"/>
              </a:rPr>
              <a:t>Cycle de vie des actions </a:t>
            </a:r>
            <a:r>
              <a:rPr lang="fr-FR" b="0" i="0" dirty="0" err="1">
                <a:effectLst/>
                <a:latin typeface="fkGrotesk"/>
              </a:rPr>
              <a:t>Redux</a:t>
            </a:r>
            <a:r>
              <a:rPr lang="fr-FR" b="0" i="0" dirty="0">
                <a:effectLst/>
                <a:latin typeface="fkGrotesk"/>
              </a:rPr>
              <a:t> Toolkit</a:t>
            </a:r>
            <a:br>
              <a:rPr lang="fr-FR" b="0" i="0" dirty="0">
                <a:effectLst/>
                <a:latin typeface="fkGrotesk"/>
              </a:rPr>
            </a:b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73FE9D7-2421-FB43-2340-34EAB573A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73620" y="1796170"/>
            <a:ext cx="1189877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Prenons l'exemple de l'action asynchrone 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getUserProfile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 Voici comment elle fonctionne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Déclenchement via dispatch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fr-FR" altLang="fr-FR" sz="18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fr-FR" altLang="fr-FR" sz="18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fr-FR" altLang="fr-FR" sz="18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Cycle de vie des états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Lorsque l'action commence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pending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),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Redux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Toolkit met automatiquement à jour l'état pour indiquer que la requête est en cours.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 la requête réussit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fulfilled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), les données utilisateur sont ajoutées au state.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Si la requête échoue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rejected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), un message d'erreur est ajouté au state.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89FAD71-41D7-7B2A-CAB2-94FF5C97F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830" y="2621210"/>
            <a:ext cx="6721422" cy="161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459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17FDE9-AD12-650A-A8C4-4B60815AD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854" y="478761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3. Gestion dans le slice :</a:t>
            </a:r>
          </a:p>
          <a:p>
            <a:pPr marL="0" indent="0">
              <a:buNone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BD011BE-9D6E-DF29-5526-B1ACF9A0E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258" y="1044748"/>
            <a:ext cx="6370872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94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67C4150-89B5-92E2-DD25-B25DAD76E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8797" y="589874"/>
            <a:ext cx="10437089" cy="4580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"/>
              </a:rPr>
              <a:t>Résumé du flux global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Un composant appelle une action via 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dispatch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L'action mise en place par 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createAsyncThunk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effectue un appel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Pendant ce temps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L'état passe en mode "chargement"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pending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Lorsque l'API répond 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Si succès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fulfilled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) : Les données sont ajoutées au state.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Si échec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rejected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) : Une erreur est ajoutée au state.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Les composants accèdent aux données ou aux erreurs via 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useSelector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0557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47F808-AD54-2DD7-14DB-E594014D5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b="0" i="0" dirty="0">
                <a:effectLst/>
                <a:latin typeface="fkGrotesk"/>
              </a:rPr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9610B7A-9966-3047-8305-C151F2A20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111" y="1446862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fr-FR" b="0" i="0" dirty="0">
                <a:effectLst/>
                <a:latin typeface="fkGroteskNeue"/>
              </a:rPr>
              <a:t>Voici comment tout cela s'intègre dans le store principal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F986D72-CFFA-2BE4-603F-91E87A2D3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32" y="2122914"/>
            <a:ext cx="7712108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69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17F49D-FDDA-171B-F5CA-078FC3DC9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 2: Transactions - </a:t>
            </a:r>
            <a:r>
              <a:rPr lang="fr-FR" dirty="0" err="1"/>
              <a:t>Endpoints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1E02C8C-8DE5-B3B1-6CF7-102086261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1277" y="2506977"/>
            <a:ext cx="11130118" cy="32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Dans cette phase, mon rôle a été de spécifier les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endpoints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nécessaires pour les fonctionnalités liées aux transactions bancaires. Voici les détails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Endpoints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proposés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GET /transactions : Récupérer toutes les transactions du mois en cours.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GET /transaction/{id} : Obtenir les détails d'une transaction spécifique.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POST /transaction : Ajouter une nouvelle transaction.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PUT /transaction/{id} : Modifier une transaction existante.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DELETE /transaction/{id} : Supprimer une transaction.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491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33504-6F8E-8FBB-077B-D452C4D1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Phase 2: Détails des endpoints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53C40F-2EAE-D5FD-E302-4D3CC3A1A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fr-FR" b="0" i="0" dirty="0">
                <a:effectLst/>
                <a:latin typeface="fkGroteskNeue"/>
              </a:rPr>
              <a:t>Chaque </a:t>
            </a:r>
            <a:r>
              <a:rPr lang="fr-FR" b="0" i="0" dirty="0" err="1">
                <a:effectLst/>
                <a:latin typeface="fkGroteskNeue"/>
              </a:rPr>
              <a:t>endpoint</a:t>
            </a:r>
            <a:r>
              <a:rPr lang="fr-FR" b="0" i="0" dirty="0">
                <a:effectLst/>
                <a:latin typeface="fkGroteskNeue"/>
              </a:rPr>
              <a:t> inclut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La méthode HTTP (GET, POST, PUT, DELETE).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Les paramètres requis (ex. : ID de transaction).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Les réponses possibles avec codes d'erreur (ex. : 200 pour succès, 404 pour non trouvé).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 b="0" i="0" dirty="0">
              <a:effectLst/>
              <a:latin typeface="fkGroteskNeue"/>
            </a:endParaRPr>
          </a:p>
          <a:p>
            <a:pPr marL="0" indent="0" algn="l">
              <a:buNone/>
            </a:pPr>
            <a:r>
              <a:rPr lang="fr-FR" b="0" i="0" dirty="0" err="1">
                <a:effectLst/>
                <a:latin typeface="fkGroteskNeue"/>
              </a:rPr>
              <a:t>Swagger</a:t>
            </a:r>
            <a:r>
              <a:rPr lang="fr-FR" b="0" i="0" dirty="0">
                <a:effectLst/>
                <a:latin typeface="fkGroteskNeue"/>
              </a:rPr>
              <a:t> a été utilisé pour modéliser ces </a:t>
            </a:r>
            <a:r>
              <a:rPr lang="fr-FR" b="0" i="0" dirty="0" err="1">
                <a:effectLst/>
                <a:latin typeface="fkGroteskNeue"/>
              </a:rPr>
              <a:t>endpoints</a:t>
            </a:r>
            <a:r>
              <a:rPr lang="fr-FR" b="0" i="0" dirty="0">
                <a:effectLst/>
                <a:latin typeface="fkGroteskNeue"/>
              </a:rPr>
              <a:t> dans un fichier YAML afin de garantir leur conformité et leur clarté.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0156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7C08CC-A828-FB0E-0001-EF521B5A3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Conclusion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CDE940-89AE-B7AC-5449-45C15AC9A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b="0" i="0" dirty="0">
                <a:effectLst/>
                <a:latin typeface="fkGroteskNeue"/>
              </a:rPr>
              <a:t>Ce projet m'a permis de renforcer mes compétences en développement </a:t>
            </a:r>
            <a:r>
              <a:rPr lang="fr-FR" b="0" i="0" dirty="0" err="1">
                <a:effectLst/>
                <a:latin typeface="fkGroteskNeue"/>
              </a:rPr>
              <a:t>front-end</a:t>
            </a:r>
            <a:r>
              <a:rPr lang="fr-FR" b="0" i="0" dirty="0">
                <a:effectLst/>
                <a:latin typeface="fkGroteskNeue"/>
              </a:rPr>
              <a:t> avec </a:t>
            </a:r>
            <a:r>
              <a:rPr lang="fr-FR" b="0" i="0" dirty="0" err="1">
                <a:effectLst/>
                <a:latin typeface="fkGroteskNeue"/>
              </a:rPr>
              <a:t>React</a:t>
            </a:r>
            <a:r>
              <a:rPr lang="fr-FR" b="0" i="0" dirty="0">
                <a:effectLst/>
                <a:latin typeface="fkGroteskNeue"/>
              </a:rPr>
              <a:t> et </a:t>
            </a:r>
            <a:r>
              <a:rPr lang="fr-FR" b="0" i="0" dirty="0" err="1">
                <a:effectLst/>
                <a:latin typeface="fkGroteskNeue"/>
              </a:rPr>
              <a:t>Redux</a:t>
            </a:r>
            <a:r>
              <a:rPr lang="fr-FR" b="0" i="0" dirty="0">
                <a:effectLst/>
                <a:latin typeface="fkGroteskNeue"/>
              </a:rPr>
              <a:t>, ainsi qu'en intégration d'API via </a:t>
            </a:r>
            <a:r>
              <a:rPr lang="fr-FR" b="0" i="0" dirty="0" err="1">
                <a:effectLst/>
                <a:latin typeface="fkGroteskNeue"/>
              </a:rPr>
              <a:t>Swagger</a:t>
            </a:r>
            <a:r>
              <a:rPr lang="fr-FR" b="0" i="0" dirty="0">
                <a:effectLst/>
                <a:latin typeface="fkGroteskNeue"/>
              </a:rPr>
              <a:t>.</a:t>
            </a:r>
          </a:p>
          <a:p>
            <a:pPr marL="0" indent="0">
              <a:buNone/>
            </a:pPr>
            <a:endParaRPr lang="fr-FR" dirty="0">
              <a:latin typeface="fkGroteskNeue"/>
            </a:endParaRPr>
          </a:p>
          <a:p>
            <a:pPr marL="0" indent="0">
              <a:buNone/>
            </a:pPr>
            <a:r>
              <a:rPr lang="fr-FR" b="0" i="0" dirty="0">
                <a:effectLst/>
                <a:latin typeface="fkGroteskNeue"/>
              </a:rPr>
              <a:t>La phase 2 m'a donné l'opportunité d'explorer la conception d'API en tenant compte des besoins fonctionnels d'une application bancaire complexe.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68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06DF09-9F6D-9194-8B80-6A461366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But de la mission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B35F74-F994-F601-76EC-4399A889A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312" y="1484672"/>
            <a:ext cx="8946541" cy="4763728"/>
          </a:xfrm>
        </p:spPr>
        <p:txBody>
          <a:bodyPr/>
          <a:lstStyle/>
          <a:p>
            <a:pPr algn="l">
              <a:buNone/>
            </a:pPr>
            <a:r>
              <a:rPr lang="fr-FR" b="0" i="0" dirty="0">
                <a:effectLst/>
                <a:latin typeface="fkGroteskNeue"/>
              </a:rPr>
              <a:t>Le projet Argent Bank vise à développer une application bancaire web permettant aux utilisateurs de gérer leurs comptes et leurs transactions. Il se divise en deux phases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Phase 1 : Authentification des utilisateurs</a:t>
            </a:r>
            <a:br>
              <a:rPr lang="fr-FR" b="0" i="0" dirty="0">
                <a:effectLst/>
                <a:latin typeface="fkGroteskNeue"/>
              </a:rPr>
            </a:br>
            <a:r>
              <a:rPr lang="fr-FR" b="0" i="0" dirty="0">
                <a:effectLst/>
                <a:latin typeface="fkGroteskNeue"/>
              </a:rPr>
              <a:t>Création d'une interface utilisateur responsive avec </a:t>
            </a:r>
            <a:r>
              <a:rPr lang="fr-FR" b="0" i="0" dirty="0" err="1">
                <a:effectLst/>
                <a:latin typeface="fkGroteskNeue"/>
              </a:rPr>
              <a:t>React</a:t>
            </a:r>
            <a:r>
              <a:rPr lang="fr-FR" b="0" i="0" dirty="0">
                <a:effectLst/>
                <a:latin typeface="fkGroteskNeue"/>
              </a:rPr>
              <a:t> pour permettre aux clients de se connecter, gérer leurs profils et consulter leurs informations bancaires.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Phase 2 : Transactions</a:t>
            </a:r>
            <a:br>
              <a:rPr lang="fr-FR" b="0" i="0" dirty="0">
                <a:effectLst/>
                <a:latin typeface="fkGroteskNeue"/>
              </a:rPr>
            </a:br>
            <a:r>
              <a:rPr lang="fr-FR" b="0" i="0" dirty="0">
                <a:effectLst/>
                <a:latin typeface="fkGroteskNeue"/>
              </a:rPr>
              <a:t>Conception des </a:t>
            </a:r>
            <a:r>
              <a:rPr lang="fr-FR" b="0" i="0" dirty="0" err="1">
                <a:effectLst/>
                <a:latin typeface="fkGroteskNeue"/>
              </a:rPr>
              <a:t>endpoints</a:t>
            </a:r>
            <a:r>
              <a:rPr lang="fr-FR" b="0" i="0" dirty="0">
                <a:effectLst/>
                <a:latin typeface="fkGroteskNeue"/>
              </a:rPr>
              <a:t> d'API nécessaires pour visualiser, ajouter, modifier ou supprimer des transactions bancaires.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12940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86C65-B86B-5B76-2C80-1245222F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Outils utilisés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84DF57-7D49-16B3-19D4-3EE2CC292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fr-FR" b="0" i="0" dirty="0">
                <a:effectLst/>
                <a:latin typeface="fkGroteskNeue"/>
              </a:rPr>
              <a:t>Pour ce projet, les technologies et outils suivants ont été employés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effectLst/>
                <a:latin typeface="fkGroteskNeue"/>
              </a:rPr>
              <a:t>React</a:t>
            </a:r>
            <a:r>
              <a:rPr lang="fr-FR" b="0" i="0" dirty="0">
                <a:effectLst/>
                <a:latin typeface="fkGroteskNeue"/>
              </a:rPr>
              <a:t> : Développement de l'interface utilisateur dynamique et responsive.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effectLst/>
                <a:latin typeface="fkGroteskNeue"/>
              </a:rPr>
              <a:t>Redux</a:t>
            </a:r>
            <a:r>
              <a:rPr lang="fr-FR" b="0" i="0" dirty="0">
                <a:effectLst/>
                <a:latin typeface="fkGroteskNeue"/>
              </a:rPr>
              <a:t> : Gestion globale de l'état de l'application.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effectLst/>
                <a:latin typeface="fkGroteskNeue"/>
              </a:rPr>
              <a:t>Swagger</a:t>
            </a:r>
            <a:r>
              <a:rPr lang="fr-FR" b="0" i="0" dirty="0">
                <a:effectLst/>
                <a:latin typeface="fkGroteskNeue"/>
              </a:rPr>
              <a:t> : Documentation et modélisation des </a:t>
            </a:r>
            <a:r>
              <a:rPr lang="fr-FR" b="0" i="0" dirty="0" err="1">
                <a:effectLst/>
                <a:latin typeface="fkGroteskNeue"/>
              </a:rPr>
              <a:t>endpoints</a:t>
            </a:r>
            <a:r>
              <a:rPr lang="fr-FR" b="0" i="0" dirty="0">
                <a:effectLst/>
                <a:latin typeface="fkGroteskNeue"/>
              </a:rPr>
              <a:t> API.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Node.js : Exécution du code côté serveur.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MongoDB : Stockage des données utilisateur.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 err="1">
                <a:effectLst/>
                <a:latin typeface="fkGroteskNeue"/>
              </a:rPr>
              <a:t>Sass</a:t>
            </a:r>
            <a:r>
              <a:rPr lang="fr-FR" b="0" i="0" dirty="0">
                <a:effectLst/>
                <a:latin typeface="fkGroteskNeue"/>
              </a:rPr>
              <a:t> : Stylisation avancée.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38897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27CC3E-8FD9-F0C9-D650-1DCB2E771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23798"/>
          </a:xfrm>
        </p:spPr>
        <p:txBody>
          <a:bodyPr/>
          <a:lstStyle/>
          <a:p>
            <a:r>
              <a:rPr lang="fr-FR" b="0" i="0" dirty="0">
                <a:effectLst/>
                <a:latin typeface="fkGrotesk"/>
              </a:rPr>
              <a:t>Choix des outils et méthodes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297D55-7100-ECC2-3569-0F14B94847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fr-FR" b="0" i="0" dirty="0" err="1">
                <a:effectLst/>
                <a:latin typeface="fkGroteskNeue"/>
              </a:rPr>
              <a:t>React</a:t>
            </a:r>
            <a:r>
              <a:rPr lang="fr-FR" b="0" i="0" dirty="0">
                <a:effectLst/>
                <a:latin typeface="fkGroteskNeue"/>
              </a:rPr>
              <a:t> a été choisi pour sa capacité à construire des interfaces modulaires et réactives, essentielles pour une application bancaire moderne.</a:t>
            </a:r>
          </a:p>
          <a:p>
            <a:pPr algn="l">
              <a:buFont typeface="+mj-lt"/>
              <a:buAutoNum type="arabicPeriod"/>
            </a:pPr>
            <a:r>
              <a:rPr lang="fr-FR" b="0" i="0" dirty="0" err="1">
                <a:effectLst/>
                <a:latin typeface="fkGroteskNeue"/>
              </a:rPr>
              <a:t>Redux</a:t>
            </a:r>
            <a:r>
              <a:rPr lang="fr-FR" b="0" i="0" dirty="0">
                <a:effectLst/>
                <a:latin typeface="fkGroteskNeue"/>
              </a:rPr>
              <a:t> a été utilisé pour maintenir un état cohérent entre les différentes parties de l'application, notamment lors de la gestion des données utilisateur.</a:t>
            </a:r>
          </a:p>
          <a:p>
            <a:pPr algn="l">
              <a:buFont typeface="+mj-lt"/>
              <a:buAutoNum type="arabicPeriod"/>
            </a:pPr>
            <a:r>
              <a:rPr lang="fr-FR" b="0" i="0" dirty="0" err="1">
                <a:effectLst/>
                <a:latin typeface="fkGroteskNeue"/>
              </a:rPr>
              <a:t>Swagger</a:t>
            </a:r>
            <a:r>
              <a:rPr lang="fr-FR" b="0" i="0" dirty="0">
                <a:effectLst/>
                <a:latin typeface="fkGroteskNeue"/>
              </a:rPr>
              <a:t> a permis une documentation claire et maintenable des </a:t>
            </a:r>
            <a:r>
              <a:rPr lang="fr-FR" b="0" i="0" dirty="0" err="1">
                <a:effectLst/>
                <a:latin typeface="fkGroteskNeue"/>
              </a:rPr>
              <a:t>endpoints</a:t>
            </a:r>
            <a:r>
              <a:rPr lang="fr-FR" b="0" i="0" dirty="0">
                <a:effectLst/>
                <a:latin typeface="fkGroteskNeue"/>
              </a:rPr>
              <a:t> API, facilitant la collaboration avec les développeurs </a:t>
            </a:r>
            <a:r>
              <a:rPr lang="fr-FR" b="0" i="0" dirty="0" err="1">
                <a:effectLst/>
                <a:latin typeface="fkGroteskNeue"/>
              </a:rPr>
              <a:t>back-end</a:t>
            </a:r>
            <a:r>
              <a:rPr lang="fr-F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effectLst/>
                <a:latin typeface="fkGroteskNeue"/>
              </a:rPr>
              <a:t>L'utilisation de Node.js garantit une bonne performance côté serveur tout en permettant une communication fluide entre le </a:t>
            </a:r>
            <a:r>
              <a:rPr lang="fr-FR" b="0" i="0" dirty="0" err="1">
                <a:effectLst/>
                <a:latin typeface="fkGroteskNeue"/>
              </a:rPr>
              <a:t>front-end</a:t>
            </a:r>
            <a:r>
              <a:rPr lang="fr-FR" b="0" i="0" dirty="0">
                <a:effectLst/>
                <a:latin typeface="fkGroteskNeue"/>
              </a:rPr>
              <a:t> et le </a:t>
            </a:r>
            <a:r>
              <a:rPr lang="fr-FR" b="0" i="0" dirty="0" err="1">
                <a:effectLst/>
                <a:latin typeface="fkGroteskNeue"/>
              </a:rPr>
              <a:t>back-end</a:t>
            </a:r>
            <a:r>
              <a:rPr lang="fr-FR" b="0" i="0" dirty="0">
                <a:effectLst/>
                <a:latin typeface="fkGroteskNeue"/>
              </a:rPr>
              <a:t> via des appels API REST.</a:t>
            </a:r>
          </a:p>
          <a:p>
            <a:pPr algn="l">
              <a:buFont typeface="+mj-lt"/>
              <a:buAutoNum type="arabicPeriod"/>
            </a:pPr>
            <a:r>
              <a:rPr lang="fr-FR" b="0" i="0" dirty="0">
                <a:effectLst/>
                <a:latin typeface="fkGroteskNeue"/>
              </a:rPr>
              <a:t>Enfin, l'intégration de MongoDB assure une gestion sécurisée des données sensibles.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3800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395EF6D-9D87-EA2A-8220-145106D8D4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3589" y="390203"/>
            <a:ext cx="80354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"/>
              </a:rPr>
              <a:t>Création d'un slice avec 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"/>
              </a:rPr>
              <a:t>createSlice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8FA3E8B-5646-6D6E-56AC-923AF620E8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458" y="1070408"/>
            <a:ext cx="10648335" cy="574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"/>
              </a:rPr>
              <a:t>Structure du Slice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userSlice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Actions asynchrones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createAsyncThunk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est utilisé pour gérer les appels API (comme la connexion, la récupération ou la mise à jour des données utilisateur).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Les actions générées 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loginUser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getUserProfile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 etc.) gèrent automatiquement les états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pending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fulfilled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et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rejected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Reducers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synchrones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Les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reducers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comme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setToken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et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logoutUser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sont utilisés pour des mises à jour directes du state.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ExtraReducers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Neue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Permet de gérer les résultats des actions asynchrones 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fulfilled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,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rejected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) et d'ajuster l'état en conséquence.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737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0B1820-40D7-5372-6017-30E630CA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472" y="209305"/>
            <a:ext cx="5484661" cy="1400530"/>
          </a:xfrm>
        </p:spPr>
        <p:txBody>
          <a:bodyPr/>
          <a:lstStyle/>
          <a:p>
            <a:r>
              <a:rPr lang="fr-FR" b="0" i="0" dirty="0">
                <a:effectLst/>
                <a:latin typeface="fkGrotesk"/>
              </a:rPr>
              <a:t>Appel des actions dans les composants</a:t>
            </a:r>
            <a:br>
              <a:rPr lang="fr-FR" b="0" i="0" dirty="0">
                <a:effectLst/>
                <a:latin typeface="fkGrotesk"/>
              </a:rPr>
            </a:br>
            <a:br>
              <a:rPr lang="fr-FR" b="0" i="0" dirty="0">
                <a:effectLst/>
                <a:latin typeface="fkGrotesk"/>
              </a:rPr>
            </a:br>
            <a:br>
              <a:rPr lang="fr-FR" b="0" i="0" dirty="0">
                <a:effectLst/>
                <a:latin typeface="fkGrotesk"/>
              </a:rPr>
            </a:br>
            <a:br>
              <a:rPr lang="fr-FR" b="0" i="0" dirty="0">
                <a:effectLst/>
                <a:latin typeface="fkGrotesk"/>
              </a:rPr>
            </a:br>
            <a:endParaRPr lang="fr-FR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6993DE5-EA7D-2794-BF17-F0781448F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71" y="1647562"/>
            <a:ext cx="5484661" cy="1692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"/>
              </a:rPr>
              <a:t>1. Composant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"/>
              </a:rPr>
              <a:t>Login.jsx</a:t>
            </a:r>
            <a:endParaRPr lang="fr-FR" altLang="fr-FR" sz="2400" dirty="0"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Le composant de connexion utilise l'action asynchrone 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loginUser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 Voici un exemple d'implémentation 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C54176D5-3691-1C55-E06B-96359008D7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0470" y="3570929"/>
            <a:ext cx="5484661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"/>
              </a:rPr>
              <a:t>Explication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Appel de l'action : L'action asynchrone 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loginUser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est déclenchée via 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dispatch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Gestion des résultats : Si l'action réussit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fulfilled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), 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token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est stocké dans le state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Redux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et dans le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localStorage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Gestion des erreurs : En cas d'échec (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rejected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), un message d'erreur est affiché.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3D12BE1-4C07-D003-314E-F00246C83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133" y="140801"/>
            <a:ext cx="6487419" cy="657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458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4ACCF-93D4-FCA3-9D5B-5DE128BB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48" y="637000"/>
            <a:ext cx="6442947" cy="774198"/>
          </a:xfrm>
        </p:spPr>
        <p:txBody>
          <a:bodyPr/>
          <a:lstStyle/>
          <a:p>
            <a:r>
              <a:rPr lang="fr-FR" sz="2400" b="0" i="0" dirty="0">
                <a:effectLst/>
                <a:latin typeface="fkGrotesk"/>
              </a:rPr>
              <a:t>2. Composant </a:t>
            </a:r>
            <a:r>
              <a:rPr lang="fr-FR" sz="2400" b="0" i="0" dirty="0" err="1">
                <a:effectLst/>
                <a:latin typeface="fkGrotesk"/>
              </a:rPr>
              <a:t>User.jsx</a:t>
            </a:r>
            <a:br>
              <a:rPr lang="fr-FR" b="0" i="0" dirty="0">
                <a:effectLst/>
                <a:latin typeface="fkGrotesk"/>
              </a:rPr>
            </a:br>
            <a:br>
              <a:rPr lang="fr-FR" b="0" i="0" dirty="0">
                <a:effectLst/>
                <a:latin typeface="fkGrotesk"/>
              </a:rPr>
            </a:br>
            <a:br>
              <a:rPr lang="fr-FR" b="0" i="0" dirty="0">
                <a:effectLst/>
                <a:latin typeface="fkGrotesk"/>
              </a:rPr>
            </a:br>
            <a:endParaRPr lang="fr-FR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9D6BBE-507C-6D62-B7F5-0F5E7882C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48" y="1411198"/>
            <a:ext cx="644294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buNone/>
            </a:pPr>
            <a:r>
              <a:rPr lang="fr-FR" sz="2000" b="0" i="0" dirty="0">
                <a:effectLst/>
                <a:latin typeface="fkGroteskNeue"/>
              </a:rPr>
              <a:t>Ce composant affiche le profil de l'utilisateur connecté. Il permet également de modifier les informations personnelles de l'utilisateur.</a:t>
            </a:r>
          </a:p>
          <a:p>
            <a:pPr algn="l">
              <a:buNone/>
            </a:pPr>
            <a:r>
              <a:rPr lang="fr-FR" sz="2000" b="0" i="0" dirty="0">
                <a:effectLst/>
                <a:latin typeface="fkGrotesk"/>
              </a:rPr>
              <a:t>Fonctionnalités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0" dirty="0">
                <a:effectLst/>
                <a:latin typeface="fkGroteskNeue"/>
              </a:rPr>
              <a:t>Affichage du profil : Le composant récupère et affiche les informations de l'utilisateur, telles que son prénom et son nom.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fr-FR" sz="20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0" dirty="0">
                <a:effectLst/>
                <a:latin typeface="fkGroteskNeue"/>
              </a:rPr>
              <a:t>Édition du profil : L'utilisateur peut modifier ses informations personnelles via un formulaire intégré.</a:t>
            </a:r>
          </a:p>
          <a:p>
            <a:pPr algn="l"/>
            <a:endParaRPr lang="fr-FR" sz="20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sz="2000" b="0" i="0" dirty="0">
                <a:effectLst/>
                <a:latin typeface="fkGroteskNeue"/>
              </a:rPr>
              <a:t>Composant </a:t>
            </a:r>
            <a:r>
              <a:rPr lang="fr-FR" sz="2000" b="0" i="0" dirty="0" err="1">
                <a:effectLst/>
                <a:latin typeface="fkGroteskNeue"/>
              </a:rPr>
              <a:t>Account</a:t>
            </a:r>
            <a:r>
              <a:rPr lang="fr-FR" sz="2000" b="0" i="0" dirty="0">
                <a:effectLst/>
                <a:latin typeface="fkGroteskNeue"/>
              </a:rPr>
              <a:t>  après la phase 2 : Le composant </a:t>
            </a:r>
            <a:r>
              <a:rPr lang="fr-FR" sz="2000" b="0" i="0" dirty="0" err="1">
                <a:effectLst/>
                <a:latin typeface="fkGroteskNeue"/>
              </a:rPr>
              <a:t>incluera</a:t>
            </a:r>
            <a:r>
              <a:rPr lang="fr-FR" sz="2000" b="0" i="0" dirty="0">
                <a:effectLst/>
                <a:latin typeface="fkGroteskNeue"/>
              </a:rPr>
              <a:t> également un affichage des comptes bancaires de l'utilisateur.</a:t>
            </a:r>
          </a:p>
          <a:p>
            <a:pPr algn="l"/>
            <a:endParaRPr lang="fr-FR" sz="2000" b="0" i="0" dirty="0">
              <a:effectLst/>
              <a:latin typeface="fkGrotesk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57F1BF4-572F-EA7E-C51E-028C7E651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1661" y="258805"/>
            <a:ext cx="5270339" cy="6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9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54BD2F-141A-464F-A4B7-915E9F7A3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98" y="178134"/>
            <a:ext cx="5233828" cy="852014"/>
          </a:xfrm>
        </p:spPr>
        <p:txBody>
          <a:bodyPr/>
          <a:lstStyle/>
          <a:p>
            <a:r>
              <a:rPr lang="fr-FR" sz="2400" dirty="0">
                <a:latin typeface="fkGrotesk"/>
              </a:rPr>
              <a:t>3</a:t>
            </a:r>
            <a:r>
              <a:rPr lang="fr-FR" sz="2400" b="0" i="0" dirty="0">
                <a:effectLst/>
                <a:latin typeface="fkGrotesk"/>
              </a:rPr>
              <a:t>. Composant </a:t>
            </a:r>
            <a:r>
              <a:rPr lang="fr-FR" sz="2400" b="0" i="0" dirty="0" err="1">
                <a:effectLst/>
                <a:latin typeface="fkGrotesk"/>
              </a:rPr>
              <a:t>LogoutButton</a:t>
            </a:r>
            <a:endParaRPr lang="fr-FR" sz="240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73EFF9-B2B9-626F-B6D6-F3512FF1A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471" y="1479629"/>
            <a:ext cx="5945529" cy="3898739"/>
          </a:xfrm>
        </p:spPr>
        <p:txBody>
          <a:bodyPr/>
          <a:lstStyle/>
          <a:p>
            <a:pPr marL="0" indent="0">
              <a:buNone/>
            </a:pPr>
            <a:r>
              <a:rPr lang="fr-FR" b="0" i="0" dirty="0">
                <a:effectLst/>
                <a:latin typeface="fkGroteskNeue"/>
              </a:rPr>
              <a:t>Le composant </a:t>
            </a:r>
            <a:r>
              <a:rPr lang="fr-FR" b="0" i="0" dirty="0" err="1">
                <a:effectLst/>
                <a:latin typeface="fkGroteskNeue"/>
              </a:rPr>
              <a:t>LogoutButton</a:t>
            </a:r>
            <a:r>
              <a:rPr lang="fr-FR" b="0" i="0" dirty="0">
                <a:effectLst/>
                <a:latin typeface="fkGroteskNeue"/>
              </a:rPr>
              <a:t> gère la déconnexion de l'utilisateur en utilisant </a:t>
            </a:r>
            <a:r>
              <a:rPr lang="fr-FR" b="0" i="0" dirty="0" err="1">
                <a:effectLst/>
                <a:latin typeface="fkGroteskNeue"/>
              </a:rPr>
              <a:t>Redux</a:t>
            </a:r>
            <a:r>
              <a:rPr lang="fr-FR" b="0" i="0" dirty="0">
                <a:effectLst/>
                <a:latin typeface="fkGroteskNeue"/>
              </a:rPr>
              <a:t>.</a:t>
            </a:r>
          </a:p>
          <a:p>
            <a:pPr marL="0" indent="0">
              <a:buNone/>
            </a:pPr>
            <a:endParaRPr lang="fr-FR" dirty="0">
              <a:latin typeface="fkGroteskNeue"/>
            </a:endParaRPr>
          </a:p>
          <a:p>
            <a:pPr algn="l">
              <a:buNone/>
            </a:pPr>
            <a:r>
              <a:rPr lang="fr-FR" b="0" i="0" dirty="0">
                <a:effectLst/>
                <a:latin typeface="fkGroteskNeue"/>
              </a:rPr>
              <a:t>Fonctionnalités clés 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Utilise </a:t>
            </a:r>
            <a:r>
              <a:rPr lang="fr-FR" b="0" i="0" dirty="0" err="1">
                <a:effectLst/>
                <a:latin typeface="fkGroteskNeue"/>
              </a:rPr>
              <a:t>useDispatch</a:t>
            </a:r>
            <a:r>
              <a:rPr lang="fr-FR" b="0" i="0" dirty="0">
                <a:effectLst/>
                <a:latin typeface="fkGroteskNeue"/>
              </a:rPr>
              <a:t> pour déclencher l'action de déconnexion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Nettoie le </a:t>
            </a:r>
            <a:r>
              <a:rPr lang="fr-FR" b="0" i="0" dirty="0" err="1">
                <a:effectLst/>
                <a:latin typeface="fkGroteskNeue"/>
              </a:rPr>
              <a:t>localStorage</a:t>
            </a:r>
            <a:endParaRPr lang="fr-F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fr-FR" b="0" i="0" dirty="0">
                <a:effectLst/>
                <a:latin typeface="fkGroteskNeue"/>
              </a:rPr>
              <a:t>Redirige l'utilisateur après la déconnexion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4E3BB9E-DC84-9C24-5BBC-9BBA0D9B8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30068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927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05FE02-DF26-839D-9840-7016BAA8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31" y="152599"/>
            <a:ext cx="5988369" cy="843647"/>
          </a:xfrm>
        </p:spPr>
        <p:txBody>
          <a:bodyPr/>
          <a:lstStyle/>
          <a:p>
            <a:r>
              <a:rPr lang="fr-FR" b="0" i="0" dirty="0">
                <a:effectLst/>
                <a:latin typeface="fkGrotesk"/>
              </a:rPr>
              <a:t>Configuration du Store </a:t>
            </a:r>
            <a:r>
              <a:rPr lang="fr-FR" b="0" i="0" dirty="0" err="1">
                <a:effectLst/>
                <a:latin typeface="fkGrotesk"/>
              </a:rPr>
              <a:t>Redux</a:t>
            </a:r>
            <a:br>
              <a:rPr lang="fr-FR" b="0" i="0" dirty="0">
                <a:effectLst/>
                <a:latin typeface="fkGrotesk"/>
              </a:rPr>
            </a:b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0E8AD5-D0BC-2088-5AA8-993E184BB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6484" y="1672542"/>
            <a:ext cx="6182390" cy="752354"/>
          </a:xfrm>
        </p:spPr>
        <p:txBody>
          <a:bodyPr/>
          <a:lstStyle/>
          <a:p>
            <a:pPr marL="0" indent="0">
              <a:buNone/>
            </a:pPr>
            <a:r>
              <a:rPr lang="fr-FR" b="0" i="0" dirty="0">
                <a:effectLst/>
                <a:latin typeface="fkGroteskNeue"/>
              </a:rPr>
              <a:t>Le store est le cœur de la gestion d'état avec </a:t>
            </a:r>
            <a:r>
              <a:rPr lang="fr-FR" b="0" i="0" dirty="0" err="1">
                <a:effectLst/>
                <a:latin typeface="fkGroteskNeue"/>
              </a:rPr>
              <a:t>Redux</a:t>
            </a:r>
            <a:r>
              <a:rPr lang="fr-FR" b="0" i="0" dirty="0">
                <a:effectLst/>
                <a:latin typeface="fkGroteskNeue"/>
              </a:rPr>
              <a:t> dans notre application Argent Bank.</a:t>
            </a:r>
          </a:p>
          <a:p>
            <a:pPr marL="0" indent="0">
              <a:buNone/>
            </a:pPr>
            <a:endParaRPr lang="fr-FR" b="0" i="0" dirty="0">
              <a:effectLst/>
              <a:latin typeface="fkGroteskNeue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077B99-6BE5-0718-4FC3-799D33390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30" y="3395886"/>
            <a:ext cx="11959186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"/>
              </a:rPr>
              <a:t>Points clés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Utilisation de 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configureStore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Simplifie la configuration du store par rapport à la méthode traditionnelle.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Combine automatiquement plusieurs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reducers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Reducers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user: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userReducer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: Gère l'état lié à l'utilisateur (authentification, profil,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DevTools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devTools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  <a:t>true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 : Active les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Redux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DevTools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 pour le débogage.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À désactiver en production pour des raisons de performance et de sécurité.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Middleware personnalisé 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Désactive la vérification de sérialisation pour gérer des données complexes.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kGroteskNeue"/>
              </a:rPr>
              <a:t>de l'application Argent Bank.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0E87BF-3CD2-70D8-A41E-1D4DD3378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7520" y="59727"/>
            <a:ext cx="5217996" cy="336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6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2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2C4863AC-9F83-4A24-8A7C-1B1D3252828F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AFADB65C-FAAC-4DC4-B075-E6964B26B7BA}">
  <we:reference id="wa200003964" version="1.0.0.0" store="fr-FR" storeType="OMEX"/>
  <we:alternateReferences>
    <we:reference id="wa200003964" version="1.0.0.0" store="wa200003964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1159</Words>
  <Application>Microsoft Office PowerPoint</Application>
  <PresentationFormat>Grand écran</PresentationFormat>
  <Paragraphs>138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berkeleyMono</vt:lpstr>
      <vt:lpstr>Century Gothic</vt:lpstr>
      <vt:lpstr>fkGrotesk</vt:lpstr>
      <vt:lpstr>fkGroteskNeue</vt:lpstr>
      <vt:lpstr>Wingdings 3</vt:lpstr>
      <vt:lpstr>Ion</vt:lpstr>
      <vt:lpstr>Projet Argent Bank</vt:lpstr>
      <vt:lpstr>But de la mission</vt:lpstr>
      <vt:lpstr>Outils utilisés</vt:lpstr>
      <vt:lpstr>Choix des outils et méthodes</vt:lpstr>
      <vt:lpstr>Création d'un slice avec createSlice </vt:lpstr>
      <vt:lpstr>Appel des actions dans les composants    </vt:lpstr>
      <vt:lpstr>2. Composant User.jsx   </vt:lpstr>
      <vt:lpstr>3. Composant LogoutButton</vt:lpstr>
      <vt:lpstr>Configuration du Store Redux </vt:lpstr>
      <vt:lpstr>Présentation PowerPoint</vt:lpstr>
      <vt:lpstr>Cycle de vie des actions Redux Toolkit </vt:lpstr>
      <vt:lpstr>Présentation PowerPoint</vt:lpstr>
      <vt:lpstr>Présentation PowerPoint</vt:lpstr>
      <vt:lpstr> </vt:lpstr>
      <vt:lpstr>Phase 2: Transactions - Endpoints</vt:lpstr>
      <vt:lpstr>Phase 2: Détails des endpoints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Samira Chamari</dc:creator>
  <cp:lastModifiedBy>Samira Chamari</cp:lastModifiedBy>
  <cp:revision>3</cp:revision>
  <dcterms:created xsi:type="dcterms:W3CDTF">2025-03-24T21:44:27Z</dcterms:created>
  <dcterms:modified xsi:type="dcterms:W3CDTF">2025-03-26T12:57:01Z</dcterms:modified>
</cp:coreProperties>
</file>