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8002250" cy="25455563"/>
  <p:notesSz cx="6858000" cy="9144000"/>
  <p:defaultTextStyle>
    <a:defPPr>
      <a:defRPr lang="sr-Latn-RS"/>
    </a:defPPr>
    <a:lvl1pPr marL="0" algn="l" defTabSz="2483236" rtl="0" eaLnBrk="1" latinLnBrk="0" hangingPunct="1">
      <a:defRPr sz="4900" kern="1200">
        <a:solidFill>
          <a:schemeClr val="tx1"/>
        </a:solidFill>
        <a:latin typeface="+mn-lt"/>
        <a:ea typeface="+mn-ea"/>
        <a:cs typeface="+mn-cs"/>
      </a:defRPr>
    </a:lvl1pPr>
    <a:lvl2pPr marL="1241618" algn="l" defTabSz="2483236" rtl="0" eaLnBrk="1" latinLnBrk="0" hangingPunct="1">
      <a:defRPr sz="4900" kern="1200">
        <a:solidFill>
          <a:schemeClr val="tx1"/>
        </a:solidFill>
        <a:latin typeface="+mn-lt"/>
        <a:ea typeface="+mn-ea"/>
        <a:cs typeface="+mn-cs"/>
      </a:defRPr>
    </a:lvl2pPr>
    <a:lvl3pPr marL="2483236" algn="l" defTabSz="2483236" rtl="0" eaLnBrk="1" latinLnBrk="0" hangingPunct="1">
      <a:defRPr sz="4900" kern="1200">
        <a:solidFill>
          <a:schemeClr val="tx1"/>
        </a:solidFill>
        <a:latin typeface="+mn-lt"/>
        <a:ea typeface="+mn-ea"/>
        <a:cs typeface="+mn-cs"/>
      </a:defRPr>
    </a:lvl3pPr>
    <a:lvl4pPr marL="3724854" algn="l" defTabSz="2483236" rtl="0" eaLnBrk="1" latinLnBrk="0" hangingPunct="1">
      <a:defRPr sz="4900" kern="1200">
        <a:solidFill>
          <a:schemeClr val="tx1"/>
        </a:solidFill>
        <a:latin typeface="+mn-lt"/>
        <a:ea typeface="+mn-ea"/>
        <a:cs typeface="+mn-cs"/>
      </a:defRPr>
    </a:lvl4pPr>
    <a:lvl5pPr marL="4966472" algn="l" defTabSz="2483236" rtl="0" eaLnBrk="1" latinLnBrk="0" hangingPunct="1">
      <a:defRPr sz="4900" kern="1200">
        <a:solidFill>
          <a:schemeClr val="tx1"/>
        </a:solidFill>
        <a:latin typeface="+mn-lt"/>
        <a:ea typeface="+mn-ea"/>
        <a:cs typeface="+mn-cs"/>
      </a:defRPr>
    </a:lvl5pPr>
    <a:lvl6pPr marL="6208090" algn="l" defTabSz="2483236" rtl="0" eaLnBrk="1" latinLnBrk="0" hangingPunct="1">
      <a:defRPr sz="4900" kern="1200">
        <a:solidFill>
          <a:schemeClr val="tx1"/>
        </a:solidFill>
        <a:latin typeface="+mn-lt"/>
        <a:ea typeface="+mn-ea"/>
        <a:cs typeface="+mn-cs"/>
      </a:defRPr>
    </a:lvl6pPr>
    <a:lvl7pPr marL="7449708" algn="l" defTabSz="2483236" rtl="0" eaLnBrk="1" latinLnBrk="0" hangingPunct="1">
      <a:defRPr sz="4900" kern="1200">
        <a:solidFill>
          <a:schemeClr val="tx1"/>
        </a:solidFill>
        <a:latin typeface="+mn-lt"/>
        <a:ea typeface="+mn-ea"/>
        <a:cs typeface="+mn-cs"/>
      </a:defRPr>
    </a:lvl7pPr>
    <a:lvl8pPr marL="8691326" algn="l" defTabSz="2483236" rtl="0" eaLnBrk="1" latinLnBrk="0" hangingPunct="1">
      <a:defRPr sz="4900" kern="1200">
        <a:solidFill>
          <a:schemeClr val="tx1"/>
        </a:solidFill>
        <a:latin typeface="+mn-lt"/>
        <a:ea typeface="+mn-ea"/>
        <a:cs typeface="+mn-cs"/>
      </a:defRPr>
    </a:lvl8pPr>
    <a:lvl9pPr marL="9932944" algn="l" defTabSz="2483236"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18">
          <p15:clr>
            <a:srgbClr val="A4A3A4"/>
          </p15:clr>
        </p15:guide>
        <p15:guide id="2" pos="56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588" autoAdjust="0"/>
    <p:restoredTop sz="94660"/>
  </p:normalViewPr>
  <p:slideViewPr>
    <p:cSldViewPr>
      <p:cViewPr>
        <p:scale>
          <a:sx n="66" d="100"/>
          <a:sy n="66" d="100"/>
        </p:scale>
        <p:origin x="288" y="-4494"/>
      </p:cViewPr>
      <p:guideLst>
        <p:guide orient="horz" pos="8018"/>
        <p:guide pos="56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9BBC7C-2A75-4F38-8E2B-B031B0430F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s-Latn-BA"/>
          </a:p>
        </p:txBody>
      </p:sp>
      <p:sp>
        <p:nvSpPr>
          <p:cNvPr id="3" name="Date Placeholder 2">
            <a:extLst>
              <a:ext uri="{FF2B5EF4-FFF2-40B4-BE49-F238E27FC236}">
                <a16:creationId xmlns:a16="http://schemas.microsoft.com/office/drawing/2014/main" id="{4FC2BE3C-D954-46AC-840B-22984FA908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A850BB-F9D1-4922-9879-44F7AD97FD96}" type="datetimeFigureOut">
              <a:rPr lang="bs-Latn-BA" smtClean="0"/>
              <a:t>10.2.2019.</a:t>
            </a:fld>
            <a:endParaRPr lang="bs-Latn-BA"/>
          </a:p>
        </p:txBody>
      </p:sp>
      <p:sp>
        <p:nvSpPr>
          <p:cNvPr id="4" name="Footer Placeholder 3">
            <a:extLst>
              <a:ext uri="{FF2B5EF4-FFF2-40B4-BE49-F238E27FC236}">
                <a16:creationId xmlns:a16="http://schemas.microsoft.com/office/drawing/2014/main" id="{2FED17B2-F0B7-4402-BF95-A1035E23C1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s-Latn-BA"/>
          </a:p>
        </p:txBody>
      </p:sp>
      <p:sp>
        <p:nvSpPr>
          <p:cNvPr id="5" name="Slide Number Placeholder 4">
            <a:extLst>
              <a:ext uri="{FF2B5EF4-FFF2-40B4-BE49-F238E27FC236}">
                <a16:creationId xmlns:a16="http://schemas.microsoft.com/office/drawing/2014/main" id="{55C38971-B7FC-4D54-B22C-B558AD1CDF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8AB79A-784C-48F7-BB3D-EF4CF07E8F58}" type="slidenum">
              <a:rPr lang="bs-Latn-BA" smtClean="0"/>
              <a:t>‹#›</a:t>
            </a:fld>
            <a:endParaRPr lang="bs-Latn-BA"/>
          </a:p>
        </p:txBody>
      </p:sp>
    </p:spTree>
    <p:extLst>
      <p:ext uri="{BB962C8B-B14F-4D97-AF65-F5344CB8AC3E}">
        <p14:creationId xmlns:p14="http://schemas.microsoft.com/office/powerpoint/2010/main" val="34946952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s-Latn-B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C46B6-BE9A-4198-9448-035CDF11C0D6}" type="datetimeFigureOut">
              <a:rPr lang="bs-Latn-BA" smtClean="0"/>
              <a:t>10.2.2019.</a:t>
            </a:fld>
            <a:endParaRPr lang="bs-Latn-BA"/>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bs-Latn-B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s-Latn-B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0537A-CACE-44A2-940A-4693E101DF94}" type="slidenum">
              <a:rPr lang="bs-Latn-BA" smtClean="0"/>
              <a:t>‹#›</a:t>
            </a:fld>
            <a:endParaRPr lang="bs-Latn-BA"/>
          </a:p>
        </p:txBody>
      </p:sp>
    </p:spTree>
    <p:extLst>
      <p:ext uri="{BB962C8B-B14F-4D97-AF65-F5344CB8AC3E}">
        <p14:creationId xmlns:p14="http://schemas.microsoft.com/office/powerpoint/2010/main" val="36734124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C:\Users\Destiny\Desktop\EMBEDDED SYSTEMS\II SEMESTER\PosterTemplateA-0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007" y="54373"/>
            <a:ext cx="18002250" cy="25450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5616748" y="6535093"/>
            <a:ext cx="12486073" cy="46085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13" name="Rectangle 12"/>
          <p:cNvSpPr/>
          <p:nvPr userDrawn="1"/>
        </p:nvSpPr>
        <p:spPr>
          <a:xfrm>
            <a:off x="720205" y="20000589"/>
            <a:ext cx="17382617" cy="50405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Tree>
    <p:extLst>
      <p:ext uri="{BB962C8B-B14F-4D97-AF65-F5344CB8AC3E}">
        <p14:creationId xmlns:p14="http://schemas.microsoft.com/office/powerpoint/2010/main" val="117322166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140449"/>
      </p:ext>
    </p:extLst>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ctr" defTabSz="2483236" rtl="0" eaLnBrk="1" latinLnBrk="0" hangingPunct="1">
        <a:spcBef>
          <a:spcPct val="0"/>
        </a:spcBef>
        <a:buNone/>
        <a:defRPr sz="11900" kern="1200">
          <a:solidFill>
            <a:schemeClr val="tx1"/>
          </a:solidFill>
          <a:latin typeface="+mj-lt"/>
          <a:ea typeface="+mj-ea"/>
          <a:cs typeface="+mj-cs"/>
        </a:defRPr>
      </a:lvl1pPr>
    </p:titleStyle>
    <p:bodyStyle>
      <a:lvl1pPr marL="931214" indent="-931214" algn="l" defTabSz="2483236" rtl="0" eaLnBrk="1" latinLnBrk="0" hangingPunct="1">
        <a:spcBef>
          <a:spcPct val="20000"/>
        </a:spcBef>
        <a:buFont typeface="Arial" pitchFamily="34" charset="0"/>
        <a:buChar char="•"/>
        <a:defRPr sz="8700" kern="1200">
          <a:solidFill>
            <a:schemeClr val="tx1"/>
          </a:solidFill>
          <a:latin typeface="+mn-lt"/>
          <a:ea typeface="+mn-ea"/>
          <a:cs typeface="+mn-cs"/>
        </a:defRPr>
      </a:lvl1pPr>
      <a:lvl2pPr marL="2017629" indent="-776011" algn="l" defTabSz="2483236" rtl="0" eaLnBrk="1" latinLnBrk="0" hangingPunct="1">
        <a:spcBef>
          <a:spcPct val="20000"/>
        </a:spcBef>
        <a:buFont typeface="Arial" pitchFamily="34" charset="0"/>
        <a:buChar char="–"/>
        <a:defRPr sz="7600" kern="1200">
          <a:solidFill>
            <a:schemeClr val="tx1"/>
          </a:solidFill>
          <a:latin typeface="+mn-lt"/>
          <a:ea typeface="+mn-ea"/>
          <a:cs typeface="+mn-cs"/>
        </a:defRPr>
      </a:lvl2pPr>
      <a:lvl3pPr marL="3104045" indent="-620809" algn="l" defTabSz="2483236" rtl="0" eaLnBrk="1" latinLnBrk="0" hangingPunct="1">
        <a:spcBef>
          <a:spcPct val="20000"/>
        </a:spcBef>
        <a:buFont typeface="Arial" pitchFamily="34" charset="0"/>
        <a:buChar char="•"/>
        <a:defRPr sz="6500" kern="1200">
          <a:solidFill>
            <a:schemeClr val="tx1"/>
          </a:solidFill>
          <a:latin typeface="+mn-lt"/>
          <a:ea typeface="+mn-ea"/>
          <a:cs typeface="+mn-cs"/>
        </a:defRPr>
      </a:lvl3pPr>
      <a:lvl4pPr marL="4345663" indent="-620809" algn="l" defTabSz="2483236" rtl="0" eaLnBrk="1" latinLnBrk="0" hangingPunct="1">
        <a:spcBef>
          <a:spcPct val="20000"/>
        </a:spcBef>
        <a:buFont typeface="Arial" pitchFamily="34" charset="0"/>
        <a:buChar char="–"/>
        <a:defRPr sz="5400" kern="1200">
          <a:solidFill>
            <a:schemeClr val="tx1"/>
          </a:solidFill>
          <a:latin typeface="+mn-lt"/>
          <a:ea typeface="+mn-ea"/>
          <a:cs typeface="+mn-cs"/>
        </a:defRPr>
      </a:lvl4pPr>
      <a:lvl5pPr marL="5587281" indent="-620809" algn="l" defTabSz="2483236" rtl="0" eaLnBrk="1" latinLnBrk="0" hangingPunct="1">
        <a:spcBef>
          <a:spcPct val="20000"/>
        </a:spcBef>
        <a:buFont typeface="Arial" pitchFamily="34" charset="0"/>
        <a:buChar char="»"/>
        <a:defRPr sz="5400" kern="1200">
          <a:solidFill>
            <a:schemeClr val="tx1"/>
          </a:solidFill>
          <a:latin typeface="+mn-lt"/>
          <a:ea typeface="+mn-ea"/>
          <a:cs typeface="+mn-cs"/>
        </a:defRPr>
      </a:lvl5pPr>
      <a:lvl6pPr marL="6828899" indent="-620809" algn="l" defTabSz="2483236" rtl="0" eaLnBrk="1" latinLnBrk="0" hangingPunct="1">
        <a:spcBef>
          <a:spcPct val="20000"/>
        </a:spcBef>
        <a:buFont typeface="Arial" pitchFamily="34" charset="0"/>
        <a:buChar char="•"/>
        <a:defRPr sz="5400" kern="1200">
          <a:solidFill>
            <a:schemeClr val="tx1"/>
          </a:solidFill>
          <a:latin typeface="+mn-lt"/>
          <a:ea typeface="+mn-ea"/>
          <a:cs typeface="+mn-cs"/>
        </a:defRPr>
      </a:lvl6pPr>
      <a:lvl7pPr marL="8070517" indent="-620809" algn="l" defTabSz="2483236" rtl="0" eaLnBrk="1" latinLnBrk="0" hangingPunct="1">
        <a:spcBef>
          <a:spcPct val="20000"/>
        </a:spcBef>
        <a:buFont typeface="Arial" pitchFamily="34" charset="0"/>
        <a:buChar char="•"/>
        <a:defRPr sz="5400" kern="1200">
          <a:solidFill>
            <a:schemeClr val="tx1"/>
          </a:solidFill>
          <a:latin typeface="+mn-lt"/>
          <a:ea typeface="+mn-ea"/>
          <a:cs typeface="+mn-cs"/>
        </a:defRPr>
      </a:lvl7pPr>
      <a:lvl8pPr marL="9312135" indent="-620809" algn="l" defTabSz="2483236" rtl="0" eaLnBrk="1" latinLnBrk="0" hangingPunct="1">
        <a:spcBef>
          <a:spcPct val="20000"/>
        </a:spcBef>
        <a:buFont typeface="Arial" pitchFamily="34" charset="0"/>
        <a:buChar char="•"/>
        <a:defRPr sz="5400" kern="1200">
          <a:solidFill>
            <a:schemeClr val="tx1"/>
          </a:solidFill>
          <a:latin typeface="+mn-lt"/>
          <a:ea typeface="+mn-ea"/>
          <a:cs typeface="+mn-cs"/>
        </a:defRPr>
      </a:lvl8pPr>
      <a:lvl9pPr marL="10553753" indent="-620809" algn="l" defTabSz="2483236" rtl="0" eaLnBrk="1" latinLnBrk="0" hangingPunct="1">
        <a:spcBef>
          <a:spcPct val="20000"/>
        </a:spcBef>
        <a:buFont typeface="Arial" pitchFamily="34" charset="0"/>
        <a:buChar char="•"/>
        <a:defRPr sz="5400" kern="1200">
          <a:solidFill>
            <a:schemeClr val="tx1"/>
          </a:solidFill>
          <a:latin typeface="+mn-lt"/>
          <a:ea typeface="+mn-ea"/>
          <a:cs typeface="+mn-cs"/>
        </a:defRPr>
      </a:lvl9pPr>
    </p:bodyStyle>
    <p:otherStyle>
      <a:defPPr>
        <a:defRPr lang="sr-Latn-RS"/>
      </a:defPPr>
      <a:lvl1pPr marL="0" algn="l" defTabSz="2483236" rtl="0" eaLnBrk="1" latinLnBrk="0" hangingPunct="1">
        <a:defRPr sz="4900" kern="1200">
          <a:solidFill>
            <a:schemeClr val="tx1"/>
          </a:solidFill>
          <a:latin typeface="+mn-lt"/>
          <a:ea typeface="+mn-ea"/>
          <a:cs typeface="+mn-cs"/>
        </a:defRPr>
      </a:lvl1pPr>
      <a:lvl2pPr marL="1241618" algn="l" defTabSz="2483236" rtl="0" eaLnBrk="1" latinLnBrk="0" hangingPunct="1">
        <a:defRPr sz="4900" kern="1200">
          <a:solidFill>
            <a:schemeClr val="tx1"/>
          </a:solidFill>
          <a:latin typeface="+mn-lt"/>
          <a:ea typeface="+mn-ea"/>
          <a:cs typeface="+mn-cs"/>
        </a:defRPr>
      </a:lvl2pPr>
      <a:lvl3pPr marL="2483236" algn="l" defTabSz="2483236" rtl="0" eaLnBrk="1" latinLnBrk="0" hangingPunct="1">
        <a:defRPr sz="4900" kern="1200">
          <a:solidFill>
            <a:schemeClr val="tx1"/>
          </a:solidFill>
          <a:latin typeface="+mn-lt"/>
          <a:ea typeface="+mn-ea"/>
          <a:cs typeface="+mn-cs"/>
        </a:defRPr>
      </a:lvl3pPr>
      <a:lvl4pPr marL="3724854" algn="l" defTabSz="2483236" rtl="0" eaLnBrk="1" latinLnBrk="0" hangingPunct="1">
        <a:defRPr sz="4900" kern="1200">
          <a:solidFill>
            <a:schemeClr val="tx1"/>
          </a:solidFill>
          <a:latin typeface="+mn-lt"/>
          <a:ea typeface="+mn-ea"/>
          <a:cs typeface="+mn-cs"/>
        </a:defRPr>
      </a:lvl4pPr>
      <a:lvl5pPr marL="4966472" algn="l" defTabSz="2483236" rtl="0" eaLnBrk="1" latinLnBrk="0" hangingPunct="1">
        <a:defRPr sz="4900" kern="1200">
          <a:solidFill>
            <a:schemeClr val="tx1"/>
          </a:solidFill>
          <a:latin typeface="+mn-lt"/>
          <a:ea typeface="+mn-ea"/>
          <a:cs typeface="+mn-cs"/>
        </a:defRPr>
      </a:lvl5pPr>
      <a:lvl6pPr marL="6208090" algn="l" defTabSz="2483236" rtl="0" eaLnBrk="1" latinLnBrk="0" hangingPunct="1">
        <a:defRPr sz="4900" kern="1200">
          <a:solidFill>
            <a:schemeClr val="tx1"/>
          </a:solidFill>
          <a:latin typeface="+mn-lt"/>
          <a:ea typeface="+mn-ea"/>
          <a:cs typeface="+mn-cs"/>
        </a:defRPr>
      </a:lvl6pPr>
      <a:lvl7pPr marL="7449708" algn="l" defTabSz="2483236" rtl="0" eaLnBrk="1" latinLnBrk="0" hangingPunct="1">
        <a:defRPr sz="4900" kern="1200">
          <a:solidFill>
            <a:schemeClr val="tx1"/>
          </a:solidFill>
          <a:latin typeface="+mn-lt"/>
          <a:ea typeface="+mn-ea"/>
          <a:cs typeface="+mn-cs"/>
        </a:defRPr>
      </a:lvl7pPr>
      <a:lvl8pPr marL="8691326" algn="l" defTabSz="2483236" rtl="0" eaLnBrk="1" latinLnBrk="0" hangingPunct="1">
        <a:defRPr sz="4900" kern="1200">
          <a:solidFill>
            <a:schemeClr val="tx1"/>
          </a:solidFill>
          <a:latin typeface="+mn-lt"/>
          <a:ea typeface="+mn-ea"/>
          <a:cs typeface="+mn-cs"/>
        </a:defRPr>
      </a:lvl8pPr>
      <a:lvl9pPr marL="9932944" algn="l" defTabSz="2483236"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smailbejtovic@stu.ibu.edu.ba"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mailto:jasmin.kevric@ibu.edu.b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estiny\Desktop\EMBEDDED SYSTEMS\II SEMESTER\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4781" y="6823125"/>
            <a:ext cx="566167" cy="5661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47206" y="6880917"/>
            <a:ext cx="10801200" cy="430887"/>
          </a:xfrm>
          <a:prstGeom prst="rect">
            <a:avLst/>
          </a:prstGeom>
          <a:noFill/>
        </p:spPr>
        <p:txBody>
          <a:bodyPr wrap="square" rtlCol="0">
            <a:spAutoFit/>
          </a:bodyPr>
          <a:lstStyle/>
          <a:p>
            <a:r>
              <a:rPr lang="en-GB" sz="2200" b="1" dirty="0">
                <a:solidFill>
                  <a:srgbClr val="003A6A"/>
                </a:solidFill>
                <a:latin typeface="Raleway" pitchFamily="34" charset="-18"/>
              </a:rPr>
              <a:t>Prediction of </a:t>
            </a:r>
            <a:r>
              <a:rPr lang="bs-Latn-BA" sz="2200" b="1" dirty="0">
                <a:solidFill>
                  <a:srgbClr val="003A6A"/>
                </a:solidFill>
                <a:latin typeface="Raleway" pitchFamily="34" charset="-18"/>
              </a:rPr>
              <a:t>Coronary Heart Disease.</a:t>
            </a:r>
          </a:p>
        </p:txBody>
      </p:sp>
      <p:pic>
        <p:nvPicPr>
          <p:cNvPr id="10" name="Picture 3" descr="C:\Users\Destiny\Desktop\EMBEDDED SYSTEMS\II SEMESTER\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4778" y="7944487"/>
            <a:ext cx="566167" cy="5661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01421" y="7927102"/>
            <a:ext cx="10801200" cy="430887"/>
          </a:xfrm>
          <a:prstGeom prst="rect">
            <a:avLst/>
          </a:prstGeom>
          <a:noFill/>
        </p:spPr>
        <p:txBody>
          <a:bodyPr wrap="square" rtlCol="0">
            <a:spAutoFit/>
          </a:bodyPr>
          <a:lstStyle/>
          <a:p>
            <a:r>
              <a:rPr lang="en-US" sz="2200" b="1" dirty="0">
                <a:solidFill>
                  <a:srgbClr val="003A6A"/>
                </a:solidFill>
                <a:latin typeface="Raleway" pitchFamily="34" charset="-18"/>
              </a:rPr>
              <a:t>Training set mostly based on artificial samples</a:t>
            </a:r>
            <a:r>
              <a:rPr lang="bs-Latn-BA" sz="2200" b="1" dirty="0">
                <a:solidFill>
                  <a:srgbClr val="003A6A"/>
                </a:solidFill>
                <a:latin typeface="Raleway" pitchFamily="34" charset="-18"/>
              </a:rPr>
              <a:t> tested on real data.	</a:t>
            </a:r>
          </a:p>
        </p:txBody>
      </p:sp>
      <p:pic>
        <p:nvPicPr>
          <p:cNvPr id="14" name="Picture 3" descr="C:\Users\Destiny\Desktop\EMBEDDED SYSTEMS\II SEMESTER\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4778" y="9127467"/>
            <a:ext cx="566167" cy="56616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647206" y="9183520"/>
            <a:ext cx="10801200" cy="430887"/>
          </a:xfrm>
          <a:prstGeom prst="rect">
            <a:avLst/>
          </a:prstGeom>
          <a:noFill/>
        </p:spPr>
        <p:txBody>
          <a:bodyPr wrap="square" rtlCol="0">
            <a:spAutoFit/>
          </a:bodyPr>
          <a:lstStyle/>
          <a:p>
            <a:r>
              <a:rPr lang="en-US" sz="2200" b="1">
                <a:solidFill>
                  <a:srgbClr val="003A6A"/>
                </a:solidFill>
                <a:latin typeface="Raleway" pitchFamily="34" charset="-18"/>
              </a:rPr>
              <a:t>Two </a:t>
            </a:r>
            <a:r>
              <a:rPr lang="bs-Latn-BA" sz="2200" b="1">
                <a:solidFill>
                  <a:srgbClr val="003A6A"/>
                </a:solidFill>
                <a:latin typeface="Raleway" pitchFamily="34" charset="-18"/>
              </a:rPr>
              <a:t>classification</a:t>
            </a:r>
            <a:r>
              <a:rPr lang="en-US" sz="2200" b="1">
                <a:solidFill>
                  <a:srgbClr val="003A6A"/>
                </a:solidFill>
                <a:latin typeface="Raleway" pitchFamily="34" charset="-18"/>
              </a:rPr>
              <a:t> algorithms combined with SMOTE.</a:t>
            </a:r>
            <a:endParaRPr lang="bs-Latn-BA" sz="2200" b="1" dirty="0">
              <a:solidFill>
                <a:srgbClr val="003A6A"/>
              </a:solidFill>
              <a:latin typeface="Raleway" pitchFamily="34" charset="-18"/>
            </a:endParaRPr>
          </a:p>
        </p:txBody>
      </p:sp>
      <p:pic>
        <p:nvPicPr>
          <p:cNvPr id="16" name="Picture 3" descr="C:\Users\Destiny\Desktop\EMBEDDED SYSTEMS\II SEMESTER\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4780" y="10279509"/>
            <a:ext cx="566167" cy="5661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3832" y="20212362"/>
            <a:ext cx="16938640" cy="4708981"/>
          </a:xfrm>
          <a:prstGeom prst="rect">
            <a:avLst/>
          </a:prstGeom>
          <a:noFill/>
        </p:spPr>
        <p:txBody>
          <a:bodyPr wrap="square" numCol="2" spcCol="540000" rtlCol="0">
            <a:spAutoFit/>
          </a:bodyPr>
          <a:lstStyle/>
          <a:p>
            <a:pPr algn="just"/>
            <a:r>
              <a:rPr lang="en-US" sz="2000" dirty="0">
                <a:latin typeface="Raleway" pitchFamily="34" charset="-18"/>
              </a:rPr>
              <a:t>The main keywords of this </a:t>
            </a:r>
            <a:r>
              <a:rPr lang="bs-Latn-BA" sz="2000" dirty="0">
                <a:latin typeface="Raleway" pitchFamily="34" charset="-18"/>
              </a:rPr>
              <a:t>work</a:t>
            </a:r>
            <a:r>
              <a:rPr lang="en-US" sz="2000" dirty="0">
                <a:latin typeface="Raleway" pitchFamily="34" charset="-18"/>
              </a:rPr>
              <a:t> are</a:t>
            </a:r>
            <a:r>
              <a:rPr lang="bs-Latn-BA" sz="2000" dirty="0">
                <a:latin typeface="Raleway" pitchFamily="34" charset="-18"/>
              </a:rPr>
              <a:t>:</a:t>
            </a:r>
          </a:p>
          <a:p>
            <a:pPr algn="just"/>
            <a:endParaRPr lang="bs-Latn-BA" sz="2000" dirty="0">
              <a:latin typeface="Raleway" pitchFamily="34" charset="-18"/>
            </a:endParaRPr>
          </a:p>
          <a:p>
            <a:pPr marL="342900" indent="-342900" algn="just">
              <a:buFont typeface="Arial" panose="020B0604020202020204" pitchFamily="34" charset="0"/>
              <a:buChar char="•"/>
            </a:pPr>
            <a:r>
              <a:rPr lang="bs-Latn-BA" sz="2000" dirty="0">
                <a:latin typeface="Raleway" pitchFamily="34" charset="-18"/>
              </a:rPr>
              <a:t>SMOTE &amp; Resampling Data</a:t>
            </a:r>
          </a:p>
          <a:p>
            <a:pPr marL="342900" indent="-342900" algn="just">
              <a:buFont typeface="Arial" panose="020B0604020202020204" pitchFamily="34" charset="0"/>
              <a:buChar char="•"/>
            </a:pPr>
            <a:r>
              <a:rPr lang="bs-Latn-BA" sz="2000" dirty="0">
                <a:latin typeface="Raleway" pitchFamily="34" charset="-18"/>
              </a:rPr>
              <a:t>Random Forest and KStar</a:t>
            </a:r>
          </a:p>
          <a:p>
            <a:pPr algn="just"/>
            <a:endParaRPr lang="bs-Latn-BA" sz="2000" dirty="0">
              <a:latin typeface="Raleway" pitchFamily="34" charset="-18"/>
            </a:endParaRPr>
          </a:p>
          <a:p>
            <a:pPr algn="just"/>
            <a:r>
              <a:rPr lang="bs-Latn-BA" sz="2000" dirty="0">
                <a:latin typeface="Raleway" pitchFamily="34" charset="-18"/>
              </a:rPr>
              <a:t>SMOTE in this particular analysis played huge role</a:t>
            </a:r>
            <a:r>
              <a:rPr lang="en-US" sz="2000" dirty="0">
                <a:latin typeface="Raleway" pitchFamily="34" charset="-18"/>
              </a:rPr>
              <a:t>.</a:t>
            </a:r>
            <a:r>
              <a:rPr lang="bs-Latn-BA" sz="2000" dirty="0">
                <a:latin typeface="Raleway" pitchFamily="34" charset="-18"/>
              </a:rPr>
              <a:t> Creating</a:t>
            </a:r>
            <a:r>
              <a:rPr lang="en-US" sz="2000" dirty="0">
                <a:latin typeface="Raleway" pitchFamily="34" charset="-18"/>
              </a:rPr>
              <a:t> synthetic artificial samples for training set, mixed with original real data gave unexpectedly useful results.</a:t>
            </a:r>
            <a:r>
              <a:rPr lang="bs-Latn-BA" sz="2000" dirty="0">
                <a:latin typeface="Raleway" pitchFamily="34" charset="-18"/>
              </a:rPr>
              <a:t> Imbalanced dataset requiered creating almost 450% of synthetic samples of users with Coronary Heart Disease. Practice showed, oversampling both of clasess and then resampling up to 50% gave the best results.</a:t>
            </a:r>
          </a:p>
          <a:p>
            <a:pPr algn="just"/>
            <a:endParaRPr lang="bs-Latn-BA" sz="2000" dirty="0">
              <a:latin typeface="Raleway" pitchFamily="34" charset="-18"/>
            </a:endParaRPr>
          </a:p>
          <a:p>
            <a:pPr algn="just"/>
            <a:r>
              <a:rPr lang="bs-Latn-BA" sz="2000" dirty="0">
                <a:latin typeface="Raleway" pitchFamily="34" charset="-18"/>
              </a:rPr>
              <a:t>In past, many habits and body conditions were considered as risk factors for Coronary Heart Disease. Here, in this dataset, we have two of them, at first sight irrelevant, education and cigarettes per day. Excluding them, number of correctly classified instances decreased.</a:t>
            </a:r>
          </a:p>
          <a:p>
            <a:pPr algn="just"/>
            <a:endParaRPr lang="bs-Latn-BA" sz="2000" dirty="0">
              <a:latin typeface="Raleway" pitchFamily="34" charset="-18"/>
            </a:endParaRPr>
          </a:p>
          <a:p>
            <a:pPr algn="just"/>
            <a:r>
              <a:rPr lang="en-US" sz="2000" dirty="0">
                <a:latin typeface="Raleway" pitchFamily="34" charset="-18"/>
              </a:rPr>
              <a:t>The individual use of algorithms has yielded good results in the classification of one class, whether of sick or healthy patients.</a:t>
            </a:r>
            <a:r>
              <a:rPr lang="bs-Latn-BA" sz="2000" dirty="0">
                <a:latin typeface="Raleway" pitchFamily="34" charset="-18"/>
              </a:rPr>
              <a:t> Random Forest showed as good candidate for clasification of healthy people. At the other hand, lazy KStar gave better results of </a:t>
            </a:r>
          </a:p>
          <a:p>
            <a:pPr algn="just"/>
            <a:r>
              <a:rPr lang="bs-Latn-BA" sz="2000" dirty="0">
                <a:latin typeface="Raleway" pitchFamily="34" charset="-18"/>
              </a:rPr>
              <a:t>classification unhealty patients. Combining them together, individual TP rate of healthy and unhealthy patients slightly decreased, but almost indentical and over 90%.</a:t>
            </a:r>
          </a:p>
          <a:p>
            <a:pPr algn="just"/>
            <a:endParaRPr lang="bs-Latn-BA" sz="2000" dirty="0">
              <a:latin typeface="Raleway" pitchFamily="34" charset="-18"/>
            </a:endParaRPr>
          </a:p>
          <a:p>
            <a:pPr algn="just"/>
            <a:r>
              <a:rPr lang="en-US" sz="2000" dirty="0">
                <a:latin typeface="Raleway" pitchFamily="34" charset="-18"/>
              </a:rPr>
              <a:t>At the end, after creating synthetic artificial samples and resampling, algorithms were </a:t>
            </a:r>
            <a:r>
              <a:rPr lang="en-US" sz="2000" dirty="0" err="1">
                <a:latin typeface="Raleway" pitchFamily="34" charset="-18"/>
              </a:rPr>
              <a:t>teached</a:t>
            </a:r>
            <a:r>
              <a:rPr lang="en-US" sz="2000" dirty="0">
                <a:latin typeface="Raleway" pitchFamily="34" charset="-18"/>
              </a:rPr>
              <a:t> enough to make good decision whether patient would have </a:t>
            </a:r>
            <a:r>
              <a:rPr lang="bs-Latn-BA" sz="2000" dirty="0">
                <a:latin typeface="Raleway" pitchFamily="34" charset="-18"/>
              </a:rPr>
              <a:t>CHD</a:t>
            </a:r>
            <a:r>
              <a:rPr lang="en-US" sz="2000" dirty="0">
                <a:latin typeface="Raleway" pitchFamily="34" charset="-18"/>
              </a:rPr>
              <a:t> or not.</a:t>
            </a:r>
            <a:r>
              <a:rPr lang="bs-Latn-BA" sz="2000" dirty="0">
                <a:latin typeface="Raleway" pitchFamily="34" charset="-18"/>
              </a:rPr>
              <a:t> In future yaers, this could help doctors at least to confirm their opinions and maybe to change their minds. </a:t>
            </a:r>
          </a:p>
        </p:txBody>
      </p:sp>
      <p:sp>
        <p:nvSpPr>
          <p:cNvPr id="18" name="TextBox 17"/>
          <p:cNvSpPr txBox="1"/>
          <p:nvPr/>
        </p:nvSpPr>
        <p:spPr>
          <a:xfrm>
            <a:off x="599629" y="5911408"/>
            <a:ext cx="4845693" cy="5632311"/>
          </a:xfrm>
          <a:prstGeom prst="rect">
            <a:avLst/>
          </a:prstGeom>
          <a:noFill/>
        </p:spPr>
        <p:txBody>
          <a:bodyPr wrap="square" rtlCol="0">
            <a:spAutoFit/>
          </a:bodyPr>
          <a:lstStyle/>
          <a:p>
            <a:pPr algn="just"/>
            <a:r>
              <a:rPr lang="en-US" sz="2400" dirty="0"/>
              <a:t>Subject of this research is </a:t>
            </a:r>
            <a:r>
              <a:rPr lang="bs-Latn-BA" sz="2400" dirty="0"/>
              <a:t>predicting Coronary Heart Disease (CHD). Dataset is based on Framingham Heart Study, founded in 1948. This </a:t>
            </a:r>
            <a:r>
              <a:rPr lang="en-US" sz="2400" dirty="0"/>
              <a:t>dataset contains</a:t>
            </a:r>
            <a:r>
              <a:rPr lang="bs-Latn-BA" sz="2400" dirty="0"/>
              <a:t> </a:t>
            </a:r>
            <a:r>
              <a:rPr lang="en-US" sz="2400" dirty="0"/>
              <a:t>4240 instances. There are 15</a:t>
            </a:r>
            <a:r>
              <a:rPr lang="bs-Latn-BA" sz="2400" dirty="0"/>
              <a:t> </a:t>
            </a:r>
            <a:r>
              <a:rPr lang="en-US" sz="2400" dirty="0"/>
              <a:t>attributes and one single class</a:t>
            </a:r>
            <a:r>
              <a:rPr lang="bs-Latn-BA" sz="2400" dirty="0"/>
              <a:t> - </a:t>
            </a:r>
            <a:r>
              <a:rPr lang="en-US" sz="2400" dirty="0"/>
              <a:t>patient has or does not have</a:t>
            </a:r>
            <a:r>
              <a:rPr lang="bs-Latn-BA" sz="2400" dirty="0"/>
              <a:t> </a:t>
            </a:r>
            <a:r>
              <a:rPr lang="en-US" sz="2400" dirty="0"/>
              <a:t>CHD.</a:t>
            </a:r>
            <a:r>
              <a:rPr lang="bs-Latn-BA" sz="2400" dirty="0"/>
              <a:t> </a:t>
            </a:r>
            <a:r>
              <a:rPr lang="en-US" sz="2400" dirty="0"/>
              <a:t>Preprocessing of data performed due to incomplete information. </a:t>
            </a:r>
            <a:r>
              <a:rPr lang="bs-Latn-BA" sz="2400" dirty="0"/>
              <a:t>Since dataset was imbalanced, the use of Synthetic Minority Over-sampling Technique (SMOTE) was necessary. Out of many algorithms, combination of Random forest and Kstar best performed.</a:t>
            </a:r>
          </a:p>
        </p:txBody>
      </p:sp>
      <p:sp>
        <p:nvSpPr>
          <p:cNvPr id="21" name="TextBox 20"/>
          <p:cNvSpPr txBox="1"/>
          <p:nvPr/>
        </p:nvSpPr>
        <p:spPr>
          <a:xfrm>
            <a:off x="883052" y="13216149"/>
            <a:ext cx="4589682" cy="707886"/>
          </a:xfrm>
          <a:prstGeom prst="rect">
            <a:avLst/>
          </a:prstGeom>
          <a:noFill/>
        </p:spPr>
        <p:txBody>
          <a:bodyPr wrap="square" numCol="2" spcCol="540000" rtlCol="0">
            <a:spAutoFit/>
          </a:bodyPr>
          <a:lstStyle/>
          <a:p>
            <a:pPr algn="just"/>
            <a:endParaRPr lang="en-US" sz="2000" b="1" dirty="0">
              <a:latin typeface="Raleway" pitchFamily="34" charset="-18"/>
            </a:endParaRPr>
          </a:p>
          <a:p>
            <a:pPr algn="just"/>
            <a:endParaRPr lang="en-US" sz="2000" dirty="0">
              <a:latin typeface="Raleway" pitchFamily="34" charset="-18"/>
            </a:endParaRPr>
          </a:p>
        </p:txBody>
      </p:sp>
      <p:sp>
        <p:nvSpPr>
          <p:cNvPr id="20" name="TextBox 19"/>
          <p:cNvSpPr txBox="1"/>
          <p:nvPr/>
        </p:nvSpPr>
        <p:spPr>
          <a:xfrm>
            <a:off x="80381" y="2413226"/>
            <a:ext cx="18022441" cy="646331"/>
          </a:xfrm>
          <a:prstGeom prst="rect">
            <a:avLst/>
          </a:prstGeom>
          <a:noFill/>
        </p:spPr>
        <p:txBody>
          <a:bodyPr wrap="square" rtlCol="0">
            <a:spAutoFit/>
          </a:bodyPr>
          <a:lstStyle/>
          <a:p>
            <a:pPr algn="ctr"/>
            <a:r>
              <a:rPr lang="bs-Latn-BA" sz="3600" b="1" dirty="0">
                <a:solidFill>
                  <a:srgbClr val="003A6A"/>
                </a:solidFill>
                <a:latin typeface="Raleway" pitchFamily="34" charset="-18"/>
              </a:rPr>
              <a:t>Coronary Heart Disease predicting using machine learning algorithms</a:t>
            </a:r>
            <a:endParaRPr lang="en-US" sz="3600" b="1" dirty="0">
              <a:solidFill>
                <a:srgbClr val="003A6A"/>
              </a:solidFill>
              <a:latin typeface="Raleway" pitchFamily="34" charset="-18"/>
            </a:endParaRPr>
          </a:p>
        </p:txBody>
      </p:sp>
      <p:sp>
        <p:nvSpPr>
          <p:cNvPr id="22" name="TextBox 21"/>
          <p:cNvSpPr txBox="1"/>
          <p:nvPr/>
        </p:nvSpPr>
        <p:spPr>
          <a:xfrm>
            <a:off x="-36192" y="3438749"/>
            <a:ext cx="18022441" cy="553998"/>
          </a:xfrm>
          <a:prstGeom prst="rect">
            <a:avLst/>
          </a:prstGeom>
          <a:noFill/>
        </p:spPr>
        <p:txBody>
          <a:bodyPr wrap="square" rtlCol="0">
            <a:spAutoFit/>
          </a:bodyPr>
          <a:lstStyle/>
          <a:p>
            <a:pPr algn="ctr"/>
            <a:r>
              <a:rPr lang="bs-Latn-BA" sz="3000" dirty="0">
                <a:latin typeface="Raleway" pitchFamily="34" charset="-18"/>
              </a:rPr>
              <a:t>Aladin Kapić and Prof.dr. Jasmin Kevrić</a:t>
            </a:r>
          </a:p>
        </p:txBody>
      </p:sp>
      <p:sp>
        <p:nvSpPr>
          <p:cNvPr id="23" name="TextBox 22"/>
          <p:cNvSpPr txBox="1"/>
          <p:nvPr/>
        </p:nvSpPr>
        <p:spPr>
          <a:xfrm>
            <a:off x="125" y="4736634"/>
            <a:ext cx="18022441" cy="430887"/>
          </a:xfrm>
          <a:prstGeom prst="rect">
            <a:avLst/>
          </a:prstGeom>
          <a:noFill/>
        </p:spPr>
        <p:txBody>
          <a:bodyPr wrap="square" rtlCol="0">
            <a:spAutoFit/>
          </a:bodyPr>
          <a:lstStyle/>
          <a:p>
            <a:pPr algn="ctr"/>
            <a:r>
              <a:rPr lang="bs-Latn-BA" sz="2200" i="1" dirty="0">
                <a:solidFill>
                  <a:schemeClr val="tx2">
                    <a:lumMod val="75000"/>
                  </a:schemeClr>
                </a:solidFill>
                <a:latin typeface="Raleway" pitchFamily="34" charset="-18"/>
                <a:hlinkClick r:id="rId3"/>
              </a:rPr>
              <a:t>aladin.kapic@stu.ibu.edu.ba</a:t>
            </a:r>
            <a:r>
              <a:rPr lang="bs-Latn-BA" sz="2200" i="1" dirty="0">
                <a:solidFill>
                  <a:schemeClr val="tx2">
                    <a:lumMod val="75000"/>
                  </a:schemeClr>
                </a:solidFill>
                <a:latin typeface="Raleway" pitchFamily="34" charset="-18"/>
              </a:rPr>
              <a:t>        </a:t>
            </a:r>
            <a:r>
              <a:rPr lang="bs-Latn-BA" sz="2200" i="1" dirty="0">
                <a:solidFill>
                  <a:schemeClr val="tx2">
                    <a:lumMod val="75000"/>
                  </a:schemeClr>
                </a:solidFill>
                <a:latin typeface="Raleway" pitchFamily="34" charset="-18"/>
                <a:hlinkClick r:id="rId4"/>
              </a:rPr>
              <a:t>jasmin.kevric@ibu.edu.ba</a:t>
            </a:r>
            <a:r>
              <a:rPr lang="bs-Latn-BA" sz="2200" i="1" dirty="0">
                <a:solidFill>
                  <a:schemeClr val="tx2">
                    <a:lumMod val="75000"/>
                  </a:schemeClr>
                </a:solidFill>
                <a:latin typeface="Raleway" pitchFamily="34" charset="-18"/>
              </a:rPr>
              <a:t> </a:t>
            </a:r>
            <a:r>
              <a:rPr lang="bs-Latn-BA" sz="2200" i="1" dirty="0">
                <a:latin typeface="Raleway" pitchFamily="34" charset="-18"/>
              </a:rPr>
              <a:t> </a:t>
            </a:r>
          </a:p>
        </p:txBody>
      </p:sp>
      <p:sp>
        <p:nvSpPr>
          <p:cNvPr id="24" name="TextBox 23"/>
          <p:cNvSpPr txBox="1"/>
          <p:nvPr/>
        </p:nvSpPr>
        <p:spPr>
          <a:xfrm>
            <a:off x="5519056" y="5673294"/>
            <a:ext cx="12583766" cy="707886"/>
          </a:xfrm>
          <a:prstGeom prst="rect">
            <a:avLst/>
          </a:prstGeom>
          <a:noFill/>
        </p:spPr>
        <p:txBody>
          <a:bodyPr wrap="square" rtlCol="0">
            <a:spAutoFit/>
          </a:bodyPr>
          <a:lstStyle/>
          <a:p>
            <a:pPr algn="l"/>
            <a:r>
              <a:rPr lang="bs-Latn-BA" sz="4000" b="1" dirty="0">
                <a:solidFill>
                  <a:srgbClr val="003A6A"/>
                </a:solidFill>
                <a:latin typeface="Raleway" pitchFamily="34" charset="-18"/>
              </a:rPr>
              <a:t>HIGHLIGHTS</a:t>
            </a:r>
            <a:endParaRPr lang="en-US" sz="4000" b="1" dirty="0">
              <a:solidFill>
                <a:srgbClr val="003A6A"/>
              </a:solidFill>
              <a:latin typeface="Raleway" pitchFamily="34" charset="-18"/>
            </a:endParaRPr>
          </a:p>
        </p:txBody>
      </p:sp>
      <p:sp>
        <p:nvSpPr>
          <p:cNvPr id="25" name="TextBox 24"/>
          <p:cNvSpPr txBox="1"/>
          <p:nvPr/>
        </p:nvSpPr>
        <p:spPr>
          <a:xfrm>
            <a:off x="334181" y="19074383"/>
            <a:ext cx="17526633" cy="707886"/>
          </a:xfrm>
          <a:prstGeom prst="rect">
            <a:avLst/>
          </a:prstGeom>
          <a:noFill/>
        </p:spPr>
        <p:txBody>
          <a:bodyPr wrap="square" rtlCol="0">
            <a:spAutoFit/>
          </a:bodyPr>
          <a:lstStyle/>
          <a:p>
            <a:pPr algn="l"/>
            <a:r>
              <a:rPr lang="bs-Latn-BA" sz="4000" b="1" dirty="0">
                <a:solidFill>
                  <a:srgbClr val="003A6A"/>
                </a:solidFill>
                <a:latin typeface="Raleway" pitchFamily="34" charset="-18"/>
              </a:rPr>
              <a:t>RESULTS &amp;</a:t>
            </a:r>
            <a:r>
              <a:rPr lang="bs-Latn-BA" sz="4000" b="1" baseline="0" dirty="0">
                <a:solidFill>
                  <a:srgbClr val="003A6A"/>
                </a:solidFill>
                <a:latin typeface="Raleway" pitchFamily="34" charset="-18"/>
              </a:rPr>
              <a:t> ANALYSIS</a:t>
            </a:r>
            <a:endParaRPr lang="en-US" sz="4000" b="1" dirty="0">
              <a:solidFill>
                <a:srgbClr val="003A6A"/>
              </a:solidFill>
              <a:latin typeface="Raleway" pitchFamily="34" charset="-18"/>
            </a:endParaRPr>
          </a:p>
        </p:txBody>
      </p:sp>
      <p:sp>
        <p:nvSpPr>
          <p:cNvPr id="26" name="TextBox 25"/>
          <p:cNvSpPr txBox="1"/>
          <p:nvPr/>
        </p:nvSpPr>
        <p:spPr>
          <a:xfrm>
            <a:off x="5519056" y="11287621"/>
            <a:ext cx="12583766" cy="707886"/>
          </a:xfrm>
          <a:prstGeom prst="rect">
            <a:avLst/>
          </a:prstGeom>
          <a:noFill/>
        </p:spPr>
        <p:txBody>
          <a:bodyPr wrap="square" rtlCol="0">
            <a:spAutoFit/>
          </a:bodyPr>
          <a:lstStyle/>
          <a:p>
            <a:pPr algn="l"/>
            <a:r>
              <a:rPr lang="bs-Latn-BA" sz="4000" b="1" dirty="0">
                <a:solidFill>
                  <a:srgbClr val="003A6A"/>
                </a:solidFill>
                <a:latin typeface="Raleway" pitchFamily="34" charset="-18"/>
              </a:rPr>
              <a:t>GRAPHICAL  ABSTRACT</a:t>
            </a:r>
            <a:endParaRPr lang="en-US" sz="4000" b="1" dirty="0">
              <a:solidFill>
                <a:srgbClr val="003A6A"/>
              </a:solidFill>
              <a:latin typeface="Raleway" pitchFamily="34" charset="-18"/>
            </a:endParaRPr>
          </a:p>
        </p:txBody>
      </p:sp>
      <p:graphicFrame>
        <p:nvGraphicFramePr>
          <p:cNvPr id="3" name="Table 2">
            <a:extLst>
              <a:ext uri="{FF2B5EF4-FFF2-40B4-BE49-F238E27FC236}">
                <a16:creationId xmlns:a16="http://schemas.microsoft.com/office/drawing/2014/main" id="{F9A69F7E-41D3-4C47-947E-B9E3151CD1D4}"/>
              </a:ext>
            </a:extLst>
          </p:cNvPr>
          <p:cNvGraphicFramePr>
            <a:graphicFrameLocks noGrp="1"/>
          </p:cNvGraphicFramePr>
          <p:nvPr>
            <p:extLst>
              <p:ext uri="{D42A27DB-BD31-4B8C-83A1-F6EECF244321}">
                <p14:modId xmlns:p14="http://schemas.microsoft.com/office/powerpoint/2010/main" val="1568666535"/>
              </p:ext>
            </p:extLst>
          </p:nvPr>
        </p:nvGraphicFramePr>
        <p:xfrm>
          <a:off x="334181" y="12307011"/>
          <a:ext cx="7946864" cy="2011680"/>
        </p:xfrm>
        <a:graphic>
          <a:graphicData uri="http://schemas.openxmlformats.org/drawingml/2006/table">
            <a:tbl>
              <a:tblPr>
                <a:tableStyleId>{5C22544A-7EE6-4342-B048-85BDC9FD1C3A}</a:tableStyleId>
              </a:tblPr>
              <a:tblGrid>
                <a:gridCol w="2759925">
                  <a:extLst>
                    <a:ext uri="{9D8B030D-6E8A-4147-A177-3AD203B41FA5}">
                      <a16:colId xmlns:a16="http://schemas.microsoft.com/office/drawing/2014/main" val="16706427"/>
                    </a:ext>
                  </a:extLst>
                </a:gridCol>
                <a:gridCol w="1664545">
                  <a:extLst>
                    <a:ext uri="{9D8B030D-6E8A-4147-A177-3AD203B41FA5}">
                      <a16:colId xmlns:a16="http://schemas.microsoft.com/office/drawing/2014/main" val="990859534"/>
                    </a:ext>
                  </a:extLst>
                </a:gridCol>
                <a:gridCol w="1771936">
                  <a:extLst>
                    <a:ext uri="{9D8B030D-6E8A-4147-A177-3AD203B41FA5}">
                      <a16:colId xmlns:a16="http://schemas.microsoft.com/office/drawing/2014/main" val="4152246733"/>
                    </a:ext>
                  </a:extLst>
                </a:gridCol>
                <a:gridCol w="1750458">
                  <a:extLst>
                    <a:ext uri="{9D8B030D-6E8A-4147-A177-3AD203B41FA5}">
                      <a16:colId xmlns:a16="http://schemas.microsoft.com/office/drawing/2014/main" val="4026286593"/>
                    </a:ext>
                  </a:extLst>
                </a:gridCol>
              </a:tblGrid>
              <a:tr h="640080">
                <a:tc gridSpan="4">
                  <a:txBody>
                    <a:bodyPr/>
                    <a:lstStyle/>
                    <a:p>
                      <a:pPr algn="ctr" fontAlgn="b"/>
                      <a:r>
                        <a:rPr lang="bs-Latn-BA" sz="2800" b="1" u="none" strike="noStrike" dirty="0">
                          <a:solidFill>
                            <a:schemeClr val="bg1"/>
                          </a:solidFill>
                          <a:effectLst/>
                        </a:rPr>
                        <a:t>Random Forest</a:t>
                      </a:r>
                      <a:endParaRPr lang="bs-Latn-BA" sz="2800" b="1" i="0" u="none" strike="noStrike" dirty="0">
                        <a:solidFill>
                          <a:schemeClr val="bg1"/>
                        </a:solidFill>
                        <a:effectLst/>
                        <a:latin typeface="Calibri" panose="020F0502020204030204" pitchFamily="34" charset="0"/>
                      </a:endParaRPr>
                    </a:p>
                  </a:txBody>
                  <a:tcPr marL="6350" marR="6350" marT="6350" marB="0" anchor="ctr">
                    <a:solidFill>
                      <a:schemeClr val="tx2">
                        <a:lumMod val="60000"/>
                        <a:lumOff val="40000"/>
                      </a:schemeClr>
                    </a:solidFill>
                  </a:tcPr>
                </a:tc>
                <a:tc hMerge="1">
                  <a:txBody>
                    <a:bodyPr/>
                    <a:lstStyle/>
                    <a:p>
                      <a:endParaRPr lang="bs-Latn-BA"/>
                    </a:p>
                  </a:txBody>
                  <a:tcPr/>
                </a:tc>
                <a:tc hMerge="1">
                  <a:txBody>
                    <a:bodyPr/>
                    <a:lstStyle/>
                    <a:p>
                      <a:endParaRPr lang="bs-Latn-BA"/>
                    </a:p>
                  </a:txBody>
                  <a:tcPr/>
                </a:tc>
                <a:tc hMerge="1">
                  <a:txBody>
                    <a:bodyPr/>
                    <a:lstStyle/>
                    <a:p>
                      <a:endParaRPr lang="bs-Latn-BA"/>
                    </a:p>
                  </a:txBody>
                  <a:tcPr/>
                </a:tc>
                <a:extLst>
                  <a:ext uri="{0D108BD9-81ED-4DB2-BD59-A6C34878D82A}">
                    <a16:rowId xmlns:a16="http://schemas.microsoft.com/office/drawing/2014/main" val="890331995"/>
                  </a:ext>
                </a:extLst>
              </a:tr>
              <a:tr h="640080">
                <a:tc>
                  <a:txBody>
                    <a:bodyPr/>
                    <a:lstStyle/>
                    <a:p>
                      <a:pPr algn="ctr" fontAlgn="b"/>
                      <a:r>
                        <a:rPr lang="bs-Latn-BA" sz="1800" b="1" u="none" strike="noStrike" dirty="0">
                          <a:effectLst/>
                        </a:rPr>
                        <a:t>Summary</a:t>
                      </a:r>
                      <a:endParaRPr lang="en-US"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b="1" i="0" u="none" strike="noStrike" dirty="0">
                          <a:solidFill>
                            <a:srgbClr val="000000"/>
                          </a:solidFill>
                          <a:effectLst/>
                          <a:latin typeface="Calibri" panose="020F0502020204030204" pitchFamily="34" charset="0"/>
                        </a:rPr>
                        <a:t>TP rate</a:t>
                      </a:r>
                    </a:p>
                  </a:txBody>
                  <a:tcPr marL="6350" marR="6350" marT="6350" marB="0" anchor="ctr">
                    <a:solidFill>
                      <a:schemeClr val="tx2">
                        <a:lumMod val="40000"/>
                        <a:lumOff val="60000"/>
                      </a:schemeClr>
                    </a:solidFill>
                  </a:tcPr>
                </a:tc>
                <a:tc>
                  <a:txBody>
                    <a:bodyPr/>
                    <a:lstStyle/>
                    <a:p>
                      <a:pPr algn="ctr" fontAlgn="b"/>
                      <a:r>
                        <a:rPr lang="bs-Latn-BA" sz="1800" b="1" u="none" strike="noStrike" dirty="0">
                          <a:effectLst/>
                        </a:rPr>
                        <a:t>ROC Area</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b="1" u="none" strike="noStrike" dirty="0">
                          <a:effectLst/>
                        </a:rPr>
                        <a:t>Total Accuracy</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extLst>
                  <a:ext uri="{0D108BD9-81ED-4DB2-BD59-A6C34878D82A}">
                    <a16:rowId xmlns:a16="http://schemas.microsoft.com/office/drawing/2014/main" val="3313829546"/>
                  </a:ext>
                </a:extLst>
              </a:tr>
              <a:tr h="365760">
                <a:tc>
                  <a:txBody>
                    <a:bodyPr/>
                    <a:lstStyle/>
                    <a:p>
                      <a:pPr algn="ctr" fontAlgn="b"/>
                      <a:r>
                        <a:rPr lang="bs-Latn-BA" sz="1800" b="1" u="none" strike="noStrike" dirty="0">
                          <a:effectLst/>
                        </a:rPr>
                        <a:t>Class True</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0.851</a:t>
                      </a:r>
                      <a:endParaRPr lang="bs-Latn-BA"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bs-Latn-BA" sz="1800" u="none" strike="noStrike" dirty="0">
                          <a:effectLst/>
                        </a:rPr>
                        <a:t>0.964</a:t>
                      </a:r>
                      <a:endParaRPr lang="bs-Latn-BA" sz="18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ctr" fontAlgn="b"/>
                      <a:r>
                        <a:rPr lang="bs-Latn-BA" sz="1800" b="0" i="0" u="none" strike="noStrike" dirty="0">
                          <a:solidFill>
                            <a:srgbClr val="000000"/>
                          </a:solidFill>
                          <a:effectLst/>
                          <a:latin typeface="Calibri" panose="020F0502020204030204" pitchFamily="34" charset="0"/>
                        </a:rPr>
                        <a:t>92.13%</a:t>
                      </a:r>
                    </a:p>
                  </a:txBody>
                  <a:tcPr marL="6350" marR="6350" marT="6350" marB="0" anchor="ctr"/>
                </a:tc>
                <a:extLst>
                  <a:ext uri="{0D108BD9-81ED-4DB2-BD59-A6C34878D82A}">
                    <a16:rowId xmlns:a16="http://schemas.microsoft.com/office/drawing/2014/main" val="3476804676"/>
                  </a:ext>
                </a:extLst>
              </a:tr>
              <a:tr h="365760">
                <a:tc>
                  <a:txBody>
                    <a:bodyPr/>
                    <a:lstStyle/>
                    <a:p>
                      <a:pPr algn="ctr" fontAlgn="b"/>
                      <a:r>
                        <a:rPr lang="bs-Latn-BA" sz="1800" b="1" u="none" strike="noStrike" dirty="0">
                          <a:effectLst/>
                        </a:rPr>
                        <a:t>Class False</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u="none" strike="noStrike" dirty="0">
                          <a:effectLst/>
                        </a:rPr>
                        <a:t>0.938</a:t>
                      </a:r>
                      <a:endParaRPr lang="bs-Latn-BA"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bs-Latn-BA" sz="1800" u="none" strike="noStrike" dirty="0">
                          <a:effectLst/>
                        </a:rPr>
                        <a:t>0.964</a:t>
                      </a:r>
                      <a:endParaRPr lang="bs-Latn-BA" sz="18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bs-Latn-BA"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7032003"/>
                  </a:ext>
                </a:extLst>
              </a:tr>
            </a:tbl>
          </a:graphicData>
        </a:graphic>
      </p:graphicFrame>
      <p:pic>
        <p:nvPicPr>
          <p:cNvPr id="27" name="Picture 26">
            <a:extLst>
              <a:ext uri="{FF2B5EF4-FFF2-40B4-BE49-F238E27FC236}">
                <a16:creationId xmlns:a16="http://schemas.microsoft.com/office/drawing/2014/main" id="{A4B4E96C-98B9-45A3-98AD-0A8FC815A6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768" y="39764"/>
            <a:ext cx="2435153" cy="2435153"/>
          </a:xfrm>
          <a:prstGeom prst="rect">
            <a:avLst/>
          </a:prstGeom>
        </p:spPr>
      </p:pic>
      <p:sp>
        <p:nvSpPr>
          <p:cNvPr id="28" name="TextBox 27"/>
          <p:cNvSpPr txBox="1"/>
          <p:nvPr/>
        </p:nvSpPr>
        <p:spPr>
          <a:xfrm>
            <a:off x="6647206" y="10299847"/>
            <a:ext cx="10801200" cy="430887"/>
          </a:xfrm>
          <a:prstGeom prst="rect">
            <a:avLst/>
          </a:prstGeom>
          <a:noFill/>
        </p:spPr>
        <p:txBody>
          <a:bodyPr wrap="square" rtlCol="0">
            <a:spAutoFit/>
          </a:bodyPr>
          <a:lstStyle/>
          <a:p>
            <a:r>
              <a:rPr lang="bs-Latn-BA" sz="2200" b="1" dirty="0">
                <a:solidFill>
                  <a:srgbClr val="003A6A"/>
                </a:solidFill>
                <a:latin typeface="Raleway" pitchFamily="34" charset="-18"/>
              </a:rPr>
              <a:t>Accuracy of prediction of CHD over 90%.</a:t>
            </a:r>
          </a:p>
        </p:txBody>
      </p:sp>
      <p:graphicFrame>
        <p:nvGraphicFramePr>
          <p:cNvPr id="2" name="Table 1">
            <a:extLst>
              <a:ext uri="{FF2B5EF4-FFF2-40B4-BE49-F238E27FC236}">
                <a16:creationId xmlns:a16="http://schemas.microsoft.com/office/drawing/2014/main" id="{E336792C-3D02-428B-87A1-70566AD4021B}"/>
              </a:ext>
            </a:extLst>
          </p:cNvPr>
          <p:cNvGraphicFramePr>
            <a:graphicFrameLocks noGrp="1"/>
          </p:cNvGraphicFramePr>
          <p:nvPr>
            <p:extLst>
              <p:ext uri="{D42A27DB-BD31-4B8C-83A1-F6EECF244321}">
                <p14:modId xmlns:p14="http://schemas.microsoft.com/office/powerpoint/2010/main" val="2945317485"/>
              </p:ext>
            </p:extLst>
          </p:nvPr>
        </p:nvGraphicFramePr>
        <p:xfrm>
          <a:off x="9188175" y="16258889"/>
          <a:ext cx="8571782" cy="2684774"/>
        </p:xfrm>
        <a:graphic>
          <a:graphicData uri="http://schemas.openxmlformats.org/drawingml/2006/table">
            <a:tbl>
              <a:tblPr>
                <a:tableStyleId>{5C22544A-7EE6-4342-B048-85BDC9FD1C3A}</a:tableStyleId>
              </a:tblPr>
              <a:tblGrid>
                <a:gridCol w="2316041">
                  <a:extLst>
                    <a:ext uri="{9D8B030D-6E8A-4147-A177-3AD203B41FA5}">
                      <a16:colId xmlns:a16="http://schemas.microsoft.com/office/drawing/2014/main" val="4291674456"/>
                    </a:ext>
                  </a:extLst>
                </a:gridCol>
                <a:gridCol w="2085247">
                  <a:extLst>
                    <a:ext uri="{9D8B030D-6E8A-4147-A177-3AD203B41FA5}">
                      <a16:colId xmlns:a16="http://schemas.microsoft.com/office/drawing/2014/main" val="4057847756"/>
                    </a:ext>
                  </a:extLst>
                </a:gridCol>
                <a:gridCol w="2085247">
                  <a:extLst>
                    <a:ext uri="{9D8B030D-6E8A-4147-A177-3AD203B41FA5}">
                      <a16:colId xmlns:a16="http://schemas.microsoft.com/office/drawing/2014/main" val="227123997"/>
                    </a:ext>
                  </a:extLst>
                </a:gridCol>
                <a:gridCol w="2085247">
                  <a:extLst>
                    <a:ext uri="{9D8B030D-6E8A-4147-A177-3AD203B41FA5}">
                      <a16:colId xmlns:a16="http://schemas.microsoft.com/office/drawing/2014/main" val="200498797"/>
                    </a:ext>
                  </a:extLst>
                </a:gridCol>
              </a:tblGrid>
              <a:tr h="365760">
                <a:tc>
                  <a:txBody>
                    <a:bodyPr/>
                    <a:lstStyle/>
                    <a:p>
                      <a:pPr algn="ctr" fontAlgn="b"/>
                      <a:r>
                        <a:rPr lang="bs-Latn-BA" sz="1800" b="1" u="none" strike="noStrike" dirty="0">
                          <a:solidFill>
                            <a:schemeClr val="bg1"/>
                          </a:solidFill>
                          <a:effectLst/>
                        </a:rPr>
                        <a:t>Name of Attribute</a:t>
                      </a:r>
                      <a:endParaRPr lang="bs-Latn-BA" sz="1800" b="1" i="0" u="none" strike="noStrike" dirty="0">
                        <a:solidFill>
                          <a:schemeClr val="bg1"/>
                        </a:solidFill>
                        <a:effectLst/>
                        <a:latin typeface="Calibri" panose="020F0502020204030204" pitchFamily="34" charset="0"/>
                      </a:endParaRPr>
                    </a:p>
                  </a:txBody>
                  <a:tcPr marL="9525" marR="9525" marT="9525" marB="0" anchor="ctr">
                    <a:solidFill>
                      <a:srgbClr val="0070C0"/>
                    </a:solidFill>
                  </a:tcPr>
                </a:tc>
                <a:tc>
                  <a:txBody>
                    <a:bodyPr/>
                    <a:lstStyle/>
                    <a:p>
                      <a:pPr algn="ctr" fontAlgn="b"/>
                      <a:r>
                        <a:rPr lang="bs-Latn-BA" sz="1800" b="1" i="0" u="none" strike="noStrike" dirty="0">
                          <a:solidFill>
                            <a:schemeClr val="bg1"/>
                          </a:solidFill>
                          <a:effectLst/>
                          <a:latin typeface="Calibri" panose="020F0502020204030204" pitchFamily="34" charset="0"/>
                        </a:rPr>
                        <a:t>Possible Values</a:t>
                      </a:r>
                    </a:p>
                  </a:txBody>
                  <a:tcPr marL="9525" marR="9525" marT="9525" marB="0" anchor="ctr">
                    <a:solidFill>
                      <a:srgbClr val="0070C0"/>
                    </a:solidFill>
                  </a:tcPr>
                </a:tc>
                <a:tc>
                  <a:txBody>
                    <a:bodyPr/>
                    <a:lstStyle/>
                    <a:p>
                      <a:pPr algn="ctr" fontAlgn="b"/>
                      <a:r>
                        <a:rPr lang="bs-Latn-BA" sz="1800" b="1" u="none" strike="noStrike" dirty="0">
                          <a:solidFill>
                            <a:schemeClr val="bg1"/>
                          </a:solidFill>
                          <a:effectLst/>
                        </a:rPr>
                        <a:t>Name of Attribute</a:t>
                      </a:r>
                      <a:endParaRPr lang="bs-Latn-BA" sz="1800" b="1" i="0" u="none" strike="noStrike" dirty="0">
                        <a:solidFill>
                          <a:schemeClr val="bg1"/>
                        </a:solidFill>
                        <a:effectLst/>
                        <a:latin typeface="Calibri" panose="020F0502020204030204" pitchFamily="34" charset="0"/>
                      </a:endParaRPr>
                    </a:p>
                  </a:txBody>
                  <a:tcPr marL="9525" marR="9525" marT="9525" marB="0" anchor="ctr">
                    <a:solidFill>
                      <a:srgbClr val="0070C0"/>
                    </a:solidFill>
                  </a:tcPr>
                </a:tc>
                <a:tc>
                  <a:txBody>
                    <a:bodyPr/>
                    <a:lstStyle/>
                    <a:p>
                      <a:pPr algn="ctr" fontAlgn="b"/>
                      <a:r>
                        <a:rPr lang="bs-Latn-BA" sz="1800" b="1" i="0" u="none" strike="noStrike" dirty="0">
                          <a:solidFill>
                            <a:schemeClr val="bg1"/>
                          </a:solidFill>
                          <a:effectLst/>
                          <a:latin typeface="Calibri" panose="020F0502020204030204" pitchFamily="34" charset="0"/>
                        </a:rPr>
                        <a:t>Possible Values</a:t>
                      </a:r>
                    </a:p>
                  </a:txBody>
                  <a:tcPr marL="9525" marR="9525" marT="9525" marB="0" anchor="ctr">
                    <a:solidFill>
                      <a:srgbClr val="0070C0"/>
                    </a:solidFill>
                  </a:tcPr>
                </a:tc>
                <a:extLst>
                  <a:ext uri="{0D108BD9-81ED-4DB2-BD59-A6C34878D82A}">
                    <a16:rowId xmlns:a16="http://schemas.microsoft.com/office/drawing/2014/main" val="2863315465"/>
                  </a:ext>
                </a:extLst>
              </a:tr>
              <a:tr h="311180">
                <a:tc>
                  <a:txBody>
                    <a:bodyPr/>
                    <a:lstStyle/>
                    <a:p>
                      <a:pPr algn="ctr" fontAlgn="b"/>
                      <a:r>
                        <a:rPr lang="bs-Latn-BA" sz="1800" u="none" strike="noStrike" dirty="0">
                          <a:effectLst/>
                        </a:rPr>
                        <a:t>Gender</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Has Diabetes</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4200439468"/>
                  </a:ext>
                </a:extLst>
              </a:tr>
              <a:tr h="255699">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Age Of Patient</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39</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Cholesterol Level</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242</a:t>
                      </a:r>
                    </a:p>
                  </a:txBody>
                  <a:tcPr marL="9525" marR="9525" marT="9525" marB="0" anchor="ctr"/>
                </a:tc>
                <a:extLst>
                  <a:ext uri="{0D108BD9-81ED-4DB2-BD59-A6C34878D82A}">
                    <a16:rowId xmlns:a16="http://schemas.microsoft.com/office/drawing/2014/main" val="1321032308"/>
                  </a:ext>
                </a:extLst>
              </a:tr>
              <a:tr h="255699">
                <a:tc>
                  <a:txBody>
                    <a:bodyPr/>
                    <a:lstStyle/>
                    <a:p>
                      <a:pPr algn="ctr" fontAlgn="b"/>
                      <a:r>
                        <a:rPr lang="bs-Latn-BA" sz="1800" b="0" i="0" u="none" strike="noStrike" dirty="0">
                          <a:solidFill>
                            <a:srgbClr val="000000"/>
                          </a:solidFill>
                          <a:effectLst/>
                          <a:latin typeface="Calibri" panose="020F0502020204030204" pitchFamily="34" charset="0"/>
                        </a:rPr>
                        <a:t>Education Level</a:t>
                      </a: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Systolic BP</a:t>
                      </a: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232</a:t>
                      </a:r>
                    </a:p>
                  </a:txBody>
                  <a:tcPr marL="9525" marR="9525" marT="9525" marB="0" anchor="ctr"/>
                </a:tc>
                <a:extLst>
                  <a:ext uri="{0D108BD9-81ED-4DB2-BD59-A6C34878D82A}">
                    <a16:rowId xmlns:a16="http://schemas.microsoft.com/office/drawing/2014/main" val="1675806393"/>
                  </a:ext>
                </a:extLst>
              </a:tr>
              <a:tr h="255699">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Smoking Habit</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Diastolic BP</a:t>
                      </a: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142</a:t>
                      </a:r>
                    </a:p>
                  </a:txBody>
                  <a:tcPr marL="9525" marR="9525" marT="9525" marB="0" anchor="ctr"/>
                </a:tc>
                <a:extLst>
                  <a:ext uri="{0D108BD9-81ED-4DB2-BD59-A6C34878D82A}">
                    <a16:rowId xmlns:a16="http://schemas.microsoft.com/office/drawing/2014/main" val="253960346"/>
                  </a:ext>
                </a:extLst>
              </a:tr>
              <a:tr h="255699">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Cigarretes per Day</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33</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Body Mass Index</a:t>
                      </a: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1312</a:t>
                      </a:r>
                    </a:p>
                  </a:txBody>
                  <a:tcPr marL="9525" marR="9525" marT="9525" marB="0" anchor="ctr"/>
                </a:tc>
                <a:extLst>
                  <a:ext uri="{0D108BD9-81ED-4DB2-BD59-A6C34878D82A}">
                    <a16:rowId xmlns:a16="http://schemas.microsoft.com/office/drawing/2014/main" val="3551623639"/>
                  </a:ext>
                </a:extLst>
              </a:tr>
              <a:tr h="255699">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BP Bedicaments</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Heart Rate</a:t>
                      </a:r>
                    </a:p>
                  </a:txBody>
                  <a:tcPr marL="9525" marR="9525" marT="9525" marB="0" anchor="ctr"/>
                </a:tc>
                <a:tc>
                  <a:txBody>
                    <a:bodyPr/>
                    <a:lstStyle/>
                    <a:p>
                      <a:pPr algn="ctr" fontAlgn="b"/>
                      <a:r>
                        <a:rPr lang="bs-Latn-BA" sz="1800" b="0" i="0" u="none" strike="noStrike" dirty="0">
                          <a:solidFill>
                            <a:srgbClr val="000000"/>
                          </a:solidFill>
                          <a:effectLst/>
                          <a:latin typeface="Calibri" panose="020F0502020204030204" pitchFamily="34" charset="0"/>
                        </a:rPr>
                        <a:t>72</a:t>
                      </a:r>
                    </a:p>
                  </a:txBody>
                  <a:tcPr marL="9525" marR="9525" marT="9525" marB="0" anchor="ctr"/>
                </a:tc>
                <a:extLst>
                  <a:ext uri="{0D108BD9-81ED-4DB2-BD59-A6C34878D82A}">
                    <a16:rowId xmlns:a16="http://schemas.microsoft.com/office/drawing/2014/main" val="1556441546"/>
                  </a:ext>
                </a:extLst>
              </a:tr>
              <a:tr h="255699">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Had Stroke</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Glucose Level</a:t>
                      </a:r>
                    </a:p>
                  </a:txBody>
                  <a:tcPr marL="9525" marR="9525" marT="9525" marB="0" anchor="ctr"/>
                </a:tc>
                <a:tc>
                  <a:txBody>
                    <a:bodyPr/>
                    <a:lstStyle/>
                    <a:p>
                      <a:pPr algn="ctr" fontAlgn="b"/>
                      <a:r>
                        <a:rPr lang="bs-Latn-BA" sz="1800" b="0" i="0" u="none" strike="noStrike">
                          <a:solidFill>
                            <a:srgbClr val="000000"/>
                          </a:solidFill>
                          <a:effectLst/>
                          <a:latin typeface="Calibri" panose="020F0502020204030204" pitchFamily="34" charset="0"/>
                        </a:rPr>
                        <a:t>142</a:t>
                      </a:r>
                      <a:endParaRPr lang="bs-Latn-BA"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155948"/>
                  </a:ext>
                </a:extLst>
              </a:tr>
              <a:tr h="304764">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u="none" strike="noStrike" dirty="0">
                          <a:effectLst/>
                        </a:rPr>
                        <a:t>Was Hipertensive</a:t>
                      </a: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endParaRPr lang="bs-Latn-B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bs-Latn-BA"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9833728"/>
                  </a:ext>
                </a:extLst>
              </a:tr>
            </a:tbl>
          </a:graphicData>
        </a:graphic>
      </p:graphicFrame>
      <p:graphicFrame>
        <p:nvGraphicFramePr>
          <p:cNvPr id="30" name="Table 29">
            <a:extLst>
              <a:ext uri="{FF2B5EF4-FFF2-40B4-BE49-F238E27FC236}">
                <a16:creationId xmlns:a16="http://schemas.microsoft.com/office/drawing/2014/main" id="{A10D2A45-5FDC-4490-82AC-8137E07328AC}"/>
              </a:ext>
            </a:extLst>
          </p:cNvPr>
          <p:cNvGraphicFramePr>
            <a:graphicFrameLocks noGrp="1"/>
          </p:cNvGraphicFramePr>
          <p:nvPr>
            <p:extLst>
              <p:ext uri="{D42A27DB-BD31-4B8C-83A1-F6EECF244321}">
                <p14:modId xmlns:p14="http://schemas.microsoft.com/office/powerpoint/2010/main" val="1397848489"/>
              </p:ext>
            </p:extLst>
          </p:nvPr>
        </p:nvGraphicFramePr>
        <p:xfrm>
          <a:off x="334181" y="14620803"/>
          <a:ext cx="7946864" cy="2011680"/>
        </p:xfrm>
        <a:graphic>
          <a:graphicData uri="http://schemas.openxmlformats.org/drawingml/2006/table">
            <a:tbl>
              <a:tblPr>
                <a:tableStyleId>{5C22544A-7EE6-4342-B048-85BDC9FD1C3A}</a:tableStyleId>
              </a:tblPr>
              <a:tblGrid>
                <a:gridCol w="2759925">
                  <a:extLst>
                    <a:ext uri="{9D8B030D-6E8A-4147-A177-3AD203B41FA5}">
                      <a16:colId xmlns:a16="http://schemas.microsoft.com/office/drawing/2014/main" val="16706427"/>
                    </a:ext>
                  </a:extLst>
                </a:gridCol>
                <a:gridCol w="1664545">
                  <a:extLst>
                    <a:ext uri="{9D8B030D-6E8A-4147-A177-3AD203B41FA5}">
                      <a16:colId xmlns:a16="http://schemas.microsoft.com/office/drawing/2014/main" val="990859534"/>
                    </a:ext>
                  </a:extLst>
                </a:gridCol>
                <a:gridCol w="1771936">
                  <a:extLst>
                    <a:ext uri="{9D8B030D-6E8A-4147-A177-3AD203B41FA5}">
                      <a16:colId xmlns:a16="http://schemas.microsoft.com/office/drawing/2014/main" val="4152246733"/>
                    </a:ext>
                  </a:extLst>
                </a:gridCol>
                <a:gridCol w="1750458">
                  <a:extLst>
                    <a:ext uri="{9D8B030D-6E8A-4147-A177-3AD203B41FA5}">
                      <a16:colId xmlns:a16="http://schemas.microsoft.com/office/drawing/2014/main" val="4026286593"/>
                    </a:ext>
                  </a:extLst>
                </a:gridCol>
              </a:tblGrid>
              <a:tr h="640080">
                <a:tc gridSpan="4">
                  <a:txBody>
                    <a:bodyPr/>
                    <a:lstStyle/>
                    <a:p>
                      <a:pPr algn="ctr" fontAlgn="b"/>
                      <a:r>
                        <a:rPr lang="bs-Latn-BA" sz="2800" b="1" i="0" u="none" strike="noStrike" dirty="0">
                          <a:solidFill>
                            <a:schemeClr val="bg1"/>
                          </a:solidFill>
                          <a:effectLst/>
                          <a:latin typeface="Calibri" panose="020F0502020204030204" pitchFamily="34" charset="0"/>
                        </a:rPr>
                        <a:t>Lazy KStar</a:t>
                      </a:r>
                    </a:p>
                  </a:txBody>
                  <a:tcPr marL="6350" marR="6350" marT="6350" marB="0" anchor="ctr">
                    <a:solidFill>
                      <a:schemeClr val="tx2">
                        <a:lumMod val="60000"/>
                        <a:lumOff val="40000"/>
                      </a:schemeClr>
                    </a:solidFill>
                  </a:tcPr>
                </a:tc>
                <a:tc hMerge="1">
                  <a:txBody>
                    <a:bodyPr/>
                    <a:lstStyle/>
                    <a:p>
                      <a:endParaRPr lang="bs-Latn-BA"/>
                    </a:p>
                  </a:txBody>
                  <a:tcPr/>
                </a:tc>
                <a:tc hMerge="1">
                  <a:txBody>
                    <a:bodyPr/>
                    <a:lstStyle/>
                    <a:p>
                      <a:endParaRPr lang="bs-Latn-BA"/>
                    </a:p>
                  </a:txBody>
                  <a:tcPr/>
                </a:tc>
                <a:tc hMerge="1">
                  <a:txBody>
                    <a:bodyPr/>
                    <a:lstStyle/>
                    <a:p>
                      <a:endParaRPr lang="bs-Latn-BA"/>
                    </a:p>
                  </a:txBody>
                  <a:tcPr/>
                </a:tc>
                <a:extLst>
                  <a:ext uri="{0D108BD9-81ED-4DB2-BD59-A6C34878D82A}">
                    <a16:rowId xmlns:a16="http://schemas.microsoft.com/office/drawing/2014/main" val="890331995"/>
                  </a:ext>
                </a:extLst>
              </a:tr>
              <a:tr h="640080">
                <a:tc>
                  <a:txBody>
                    <a:bodyPr/>
                    <a:lstStyle/>
                    <a:p>
                      <a:pPr algn="ctr" fontAlgn="b"/>
                      <a:r>
                        <a:rPr lang="bs-Latn-BA" sz="1800" b="1" u="none" strike="noStrike" dirty="0">
                          <a:effectLst/>
                        </a:rPr>
                        <a:t>Summary</a:t>
                      </a:r>
                      <a:endParaRPr lang="en-US"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b="1" i="0" u="none" strike="noStrike" dirty="0">
                          <a:solidFill>
                            <a:srgbClr val="000000"/>
                          </a:solidFill>
                          <a:effectLst/>
                          <a:latin typeface="Calibri" panose="020F0502020204030204" pitchFamily="34" charset="0"/>
                        </a:rPr>
                        <a:t>TP rate</a:t>
                      </a:r>
                    </a:p>
                  </a:txBody>
                  <a:tcPr marL="6350" marR="6350" marT="6350" marB="0" anchor="ctr">
                    <a:solidFill>
                      <a:schemeClr val="tx2">
                        <a:lumMod val="40000"/>
                        <a:lumOff val="60000"/>
                      </a:schemeClr>
                    </a:solidFill>
                  </a:tcPr>
                </a:tc>
                <a:tc>
                  <a:txBody>
                    <a:bodyPr/>
                    <a:lstStyle/>
                    <a:p>
                      <a:pPr algn="ctr" fontAlgn="b"/>
                      <a:r>
                        <a:rPr lang="bs-Latn-BA" sz="1800" b="1" u="none" strike="noStrike" dirty="0">
                          <a:effectLst/>
                        </a:rPr>
                        <a:t>ROC Area</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b="1" u="none" strike="noStrike" dirty="0">
                          <a:effectLst/>
                        </a:rPr>
                        <a:t>Total Accuracy</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extLst>
                  <a:ext uri="{0D108BD9-81ED-4DB2-BD59-A6C34878D82A}">
                    <a16:rowId xmlns:a16="http://schemas.microsoft.com/office/drawing/2014/main" val="3313829546"/>
                  </a:ext>
                </a:extLst>
              </a:tr>
              <a:tr h="365760">
                <a:tc>
                  <a:txBody>
                    <a:bodyPr/>
                    <a:lstStyle/>
                    <a:p>
                      <a:pPr algn="ctr" fontAlgn="b"/>
                      <a:r>
                        <a:rPr lang="bs-Latn-BA" sz="1800" b="1" u="none" strike="noStrike" dirty="0">
                          <a:effectLst/>
                        </a:rPr>
                        <a:t>Class True</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u="none" strike="noStrike" dirty="0">
                          <a:effectLst/>
                        </a:rPr>
                        <a:t>0.979</a:t>
                      </a:r>
                      <a:endParaRPr lang="bs-Latn-BA"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bs-Latn-BA" sz="1800" u="none" strike="noStrike" dirty="0">
                          <a:effectLst/>
                        </a:rPr>
                        <a:t>0.993 </a:t>
                      </a:r>
                      <a:endParaRPr lang="bs-Latn-BA" sz="18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ctr" fontAlgn="b"/>
                      <a:r>
                        <a:rPr lang="bs-Latn-BA" sz="1800" b="0" i="0" u="none" strike="noStrike" dirty="0">
                          <a:solidFill>
                            <a:srgbClr val="000000"/>
                          </a:solidFill>
                          <a:effectLst/>
                          <a:latin typeface="Calibri" panose="020F0502020204030204" pitchFamily="34" charset="0"/>
                        </a:rPr>
                        <a:t>92.97%</a:t>
                      </a:r>
                    </a:p>
                  </a:txBody>
                  <a:tcPr marL="6350" marR="6350" marT="6350" marB="0" anchor="ctr"/>
                </a:tc>
                <a:extLst>
                  <a:ext uri="{0D108BD9-81ED-4DB2-BD59-A6C34878D82A}">
                    <a16:rowId xmlns:a16="http://schemas.microsoft.com/office/drawing/2014/main" val="3476804676"/>
                  </a:ext>
                </a:extLst>
              </a:tr>
              <a:tr h="365760">
                <a:tc>
                  <a:txBody>
                    <a:bodyPr/>
                    <a:lstStyle/>
                    <a:p>
                      <a:pPr algn="ctr" fontAlgn="b"/>
                      <a:r>
                        <a:rPr lang="bs-Latn-BA" sz="1800" b="1" u="none" strike="noStrike" dirty="0">
                          <a:effectLst/>
                        </a:rPr>
                        <a:t>Class False</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u="none" strike="noStrike" dirty="0">
                          <a:effectLst/>
                        </a:rPr>
                        <a:t>0.921</a:t>
                      </a:r>
                      <a:endParaRPr lang="bs-Latn-BA"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bs-Latn-BA" sz="1800" u="none" strike="noStrike" dirty="0">
                          <a:effectLst/>
                        </a:rPr>
                        <a:t>0.993 </a:t>
                      </a:r>
                      <a:endParaRPr lang="bs-Latn-BA" sz="18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bs-Latn-BA"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7032003"/>
                  </a:ext>
                </a:extLst>
              </a:tr>
            </a:tbl>
          </a:graphicData>
        </a:graphic>
      </p:graphicFrame>
      <p:graphicFrame>
        <p:nvGraphicFramePr>
          <p:cNvPr id="31" name="Table 30">
            <a:extLst>
              <a:ext uri="{FF2B5EF4-FFF2-40B4-BE49-F238E27FC236}">
                <a16:creationId xmlns:a16="http://schemas.microsoft.com/office/drawing/2014/main" id="{A3485371-8EB7-4974-83E7-18E15A5BC897}"/>
              </a:ext>
            </a:extLst>
          </p:cNvPr>
          <p:cNvGraphicFramePr>
            <a:graphicFrameLocks noGrp="1"/>
          </p:cNvGraphicFramePr>
          <p:nvPr>
            <p:extLst>
              <p:ext uri="{D42A27DB-BD31-4B8C-83A1-F6EECF244321}">
                <p14:modId xmlns:p14="http://schemas.microsoft.com/office/powerpoint/2010/main" val="1122675921"/>
              </p:ext>
            </p:extLst>
          </p:nvPr>
        </p:nvGraphicFramePr>
        <p:xfrm>
          <a:off x="334181" y="16934595"/>
          <a:ext cx="7946864" cy="2011680"/>
        </p:xfrm>
        <a:graphic>
          <a:graphicData uri="http://schemas.openxmlformats.org/drawingml/2006/table">
            <a:tbl>
              <a:tblPr>
                <a:tableStyleId>{5C22544A-7EE6-4342-B048-85BDC9FD1C3A}</a:tableStyleId>
              </a:tblPr>
              <a:tblGrid>
                <a:gridCol w="2759925">
                  <a:extLst>
                    <a:ext uri="{9D8B030D-6E8A-4147-A177-3AD203B41FA5}">
                      <a16:colId xmlns:a16="http://schemas.microsoft.com/office/drawing/2014/main" val="16706427"/>
                    </a:ext>
                  </a:extLst>
                </a:gridCol>
                <a:gridCol w="1664545">
                  <a:extLst>
                    <a:ext uri="{9D8B030D-6E8A-4147-A177-3AD203B41FA5}">
                      <a16:colId xmlns:a16="http://schemas.microsoft.com/office/drawing/2014/main" val="990859534"/>
                    </a:ext>
                  </a:extLst>
                </a:gridCol>
                <a:gridCol w="1771936">
                  <a:extLst>
                    <a:ext uri="{9D8B030D-6E8A-4147-A177-3AD203B41FA5}">
                      <a16:colId xmlns:a16="http://schemas.microsoft.com/office/drawing/2014/main" val="4152246733"/>
                    </a:ext>
                  </a:extLst>
                </a:gridCol>
                <a:gridCol w="1750458">
                  <a:extLst>
                    <a:ext uri="{9D8B030D-6E8A-4147-A177-3AD203B41FA5}">
                      <a16:colId xmlns:a16="http://schemas.microsoft.com/office/drawing/2014/main" val="4026286593"/>
                    </a:ext>
                  </a:extLst>
                </a:gridCol>
              </a:tblGrid>
              <a:tr h="640080">
                <a:tc gridSpan="4">
                  <a:txBody>
                    <a:bodyPr/>
                    <a:lstStyle/>
                    <a:p>
                      <a:pPr marL="0" marR="0" lvl="0" indent="0" algn="ctr" defTabSz="2483236" rtl="0" eaLnBrk="1" fontAlgn="b" latinLnBrk="0" hangingPunct="1">
                        <a:lnSpc>
                          <a:spcPct val="100000"/>
                        </a:lnSpc>
                        <a:spcBef>
                          <a:spcPts val="0"/>
                        </a:spcBef>
                        <a:spcAft>
                          <a:spcPts val="0"/>
                        </a:spcAft>
                        <a:buClrTx/>
                        <a:buSzTx/>
                        <a:buFontTx/>
                        <a:buNone/>
                        <a:tabLst/>
                        <a:defRPr/>
                      </a:pPr>
                      <a:r>
                        <a:rPr lang="bs-Latn-BA" sz="2800" b="1" u="none" strike="noStrike" dirty="0">
                          <a:solidFill>
                            <a:schemeClr val="bg1"/>
                          </a:solidFill>
                          <a:effectLst/>
                        </a:rPr>
                        <a:t>Random Forest and </a:t>
                      </a:r>
                      <a:r>
                        <a:rPr lang="bs-Latn-BA" sz="2800" b="1" i="0" u="none" strike="noStrike" dirty="0">
                          <a:solidFill>
                            <a:schemeClr val="bg1"/>
                          </a:solidFill>
                          <a:effectLst/>
                          <a:latin typeface="Calibri" panose="020F0502020204030204" pitchFamily="34" charset="0"/>
                        </a:rPr>
                        <a:t>Lazy KStar</a:t>
                      </a:r>
                    </a:p>
                  </a:txBody>
                  <a:tcPr marL="6350" marR="6350" marT="6350" marB="0" anchor="ctr">
                    <a:solidFill>
                      <a:schemeClr val="tx2">
                        <a:lumMod val="60000"/>
                        <a:lumOff val="40000"/>
                      </a:schemeClr>
                    </a:solidFill>
                  </a:tcPr>
                </a:tc>
                <a:tc hMerge="1">
                  <a:txBody>
                    <a:bodyPr/>
                    <a:lstStyle/>
                    <a:p>
                      <a:endParaRPr lang="bs-Latn-BA"/>
                    </a:p>
                  </a:txBody>
                  <a:tcPr/>
                </a:tc>
                <a:tc hMerge="1">
                  <a:txBody>
                    <a:bodyPr/>
                    <a:lstStyle/>
                    <a:p>
                      <a:endParaRPr lang="bs-Latn-BA"/>
                    </a:p>
                  </a:txBody>
                  <a:tcPr/>
                </a:tc>
                <a:tc hMerge="1">
                  <a:txBody>
                    <a:bodyPr/>
                    <a:lstStyle/>
                    <a:p>
                      <a:endParaRPr lang="bs-Latn-BA"/>
                    </a:p>
                  </a:txBody>
                  <a:tcPr/>
                </a:tc>
                <a:extLst>
                  <a:ext uri="{0D108BD9-81ED-4DB2-BD59-A6C34878D82A}">
                    <a16:rowId xmlns:a16="http://schemas.microsoft.com/office/drawing/2014/main" val="890331995"/>
                  </a:ext>
                </a:extLst>
              </a:tr>
              <a:tr h="640080">
                <a:tc>
                  <a:txBody>
                    <a:bodyPr/>
                    <a:lstStyle/>
                    <a:p>
                      <a:pPr algn="ctr" fontAlgn="b"/>
                      <a:r>
                        <a:rPr lang="bs-Latn-BA" sz="1800" b="1" u="none" strike="noStrike" dirty="0">
                          <a:effectLst/>
                        </a:rPr>
                        <a:t>Summary</a:t>
                      </a:r>
                      <a:endParaRPr lang="en-US"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b="1" i="0" u="none" strike="noStrike" dirty="0">
                          <a:solidFill>
                            <a:srgbClr val="000000"/>
                          </a:solidFill>
                          <a:effectLst/>
                          <a:latin typeface="Calibri" panose="020F0502020204030204" pitchFamily="34" charset="0"/>
                        </a:rPr>
                        <a:t>TP rate</a:t>
                      </a:r>
                    </a:p>
                  </a:txBody>
                  <a:tcPr marL="6350" marR="6350" marT="6350" marB="0" anchor="ctr">
                    <a:solidFill>
                      <a:schemeClr val="tx2">
                        <a:lumMod val="40000"/>
                        <a:lumOff val="60000"/>
                      </a:schemeClr>
                    </a:solidFill>
                  </a:tcPr>
                </a:tc>
                <a:tc>
                  <a:txBody>
                    <a:bodyPr/>
                    <a:lstStyle/>
                    <a:p>
                      <a:pPr algn="ctr" fontAlgn="b"/>
                      <a:r>
                        <a:rPr lang="bs-Latn-BA" sz="1800" b="1" u="none" strike="noStrike" dirty="0">
                          <a:effectLst/>
                        </a:rPr>
                        <a:t>ROC Area</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b="1" u="none" strike="noStrike" dirty="0">
                          <a:effectLst/>
                        </a:rPr>
                        <a:t>Total Accuracy</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extLst>
                  <a:ext uri="{0D108BD9-81ED-4DB2-BD59-A6C34878D82A}">
                    <a16:rowId xmlns:a16="http://schemas.microsoft.com/office/drawing/2014/main" val="3313829546"/>
                  </a:ext>
                </a:extLst>
              </a:tr>
              <a:tr h="365760">
                <a:tc>
                  <a:txBody>
                    <a:bodyPr/>
                    <a:lstStyle/>
                    <a:p>
                      <a:pPr algn="ctr" fontAlgn="b"/>
                      <a:r>
                        <a:rPr lang="bs-Latn-BA" sz="1800" b="1" u="none" strike="noStrike" dirty="0">
                          <a:effectLst/>
                        </a:rPr>
                        <a:t>Class True</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u="none" strike="noStrike" dirty="0">
                          <a:effectLst/>
                        </a:rPr>
                        <a:t>0.971</a:t>
                      </a:r>
                      <a:endParaRPr lang="bs-Latn-BA"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bs-Latn-BA" sz="1800" u="none" strike="noStrike" dirty="0">
                          <a:effectLst/>
                        </a:rPr>
                        <a:t>0.989</a:t>
                      </a:r>
                      <a:endParaRPr lang="bs-Latn-BA" sz="18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ctr" fontAlgn="b"/>
                      <a:r>
                        <a:rPr lang="bs-Latn-BA" sz="1800" b="0" i="0" u="none" strike="noStrike" dirty="0">
                          <a:solidFill>
                            <a:srgbClr val="000000"/>
                          </a:solidFill>
                          <a:effectLst/>
                          <a:latin typeface="Calibri" panose="020F0502020204030204" pitchFamily="34" charset="0"/>
                        </a:rPr>
                        <a:t>94.00%</a:t>
                      </a:r>
                    </a:p>
                  </a:txBody>
                  <a:tcPr marL="6350" marR="6350" marT="6350" marB="0" anchor="ctr"/>
                </a:tc>
                <a:extLst>
                  <a:ext uri="{0D108BD9-81ED-4DB2-BD59-A6C34878D82A}">
                    <a16:rowId xmlns:a16="http://schemas.microsoft.com/office/drawing/2014/main" val="3476804676"/>
                  </a:ext>
                </a:extLst>
              </a:tr>
              <a:tr h="365760">
                <a:tc>
                  <a:txBody>
                    <a:bodyPr/>
                    <a:lstStyle/>
                    <a:p>
                      <a:pPr algn="ctr" fontAlgn="b"/>
                      <a:r>
                        <a:rPr lang="bs-Latn-BA" sz="1800" b="1" u="none" strike="noStrike" dirty="0">
                          <a:effectLst/>
                        </a:rPr>
                        <a:t>Class False</a:t>
                      </a:r>
                      <a:endParaRPr lang="bs-Latn-BA" sz="1800" b="1" i="0" u="none" strike="noStrike" dirty="0">
                        <a:solidFill>
                          <a:srgbClr val="000000"/>
                        </a:solidFill>
                        <a:effectLst/>
                        <a:latin typeface="Calibri" panose="020F0502020204030204" pitchFamily="34" charset="0"/>
                      </a:endParaRPr>
                    </a:p>
                  </a:txBody>
                  <a:tcPr marL="6350" marR="6350" marT="6350" marB="0" anchor="ctr">
                    <a:solidFill>
                      <a:schemeClr val="tx2">
                        <a:lumMod val="40000"/>
                        <a:lumOff val="60000"/>
                      </a:schemeClr>
                    </a:solidFill>
                  </a:tcPr>
                </a:tc>
                <a:tc>
                  <a:txBody>
                    <a:bodyPr/>
                    <a:lstStyle/>
                    <a:p>
                      <a:pPr algn="ctr" fontAlgn="b"/>
                      <a:r>
                        <a:rPr lang="bs-Latn-BA" sz="1800" u="none" strike="noStrike" dirty="0">
                          <a:effectLst/>
                        </a:rPr>
                        <a:t>0.934</a:t>
                      </a:r>
                      <a:endParaRPr lang="bs-Latn-BA"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bs-Latn-BA" sz="1800" u="none" strike="noStrike" dirty="0">
                          <a:effectLst/>
                        </a:rPr>
                        <a:t>0.989</a:t>
                      </a:r>
                      <a:endParaRPr lang="bs-Latn-BA" sz="18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bs-Latn-BA"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7032003"/>
                  </a:ext>
                </a:extLst>
              </a:tr>
            </a:tbl>
          </a:graphicData>
        </a:graphic>
      </p:graphicFrame>
      <p:pic>
        <p:nvPicPr>
          <p:cNvPr id="5" name="Picture 4">
            <a:extLst>
              <a:ext uri="{FF2B5EF4-FFF2-40B4-BE49-F238E27FC236}">
                <a16:creationId xmlns:a16="http://schemas.microsoft.com/office/drawing/2014/main" id="{E8B61F5D-F0AC-492B-BC51-25DFA7350C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8175" y="12307768"/>
            <a:ext cx="8550334" cy="3805146"/>
          </a:xfrm>
          <a:prstGeom prst="rect">
            <a:avLst/>
          </a:prstGeom>
        </p:spPr>
      </p:pic>
    </p:spTree>
    <p:extLst>
      <p:ext uri="{BB962C8B-B14F-4D97-AF65-F5344CB8AC3E}">
        <p14:creationId xmlns:p14="http://schemas.microsoft.com/office/powerpoint/2010/main" val="175714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5123</TotalTime>
  <Words>532</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Raleway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Destiny</dc:creator>
  <cp:lastModifiedBy>Aladin Kapic</cp:lastModifiedBy>
  <cp:revision>94</cp:revision>
  <dcterms:created xsi:type="dcterms:W3CDTF">2016-05-30T08:35:09Z</dcterms:created>
  <dcterms:modified xsi:type="dcterms:W3CDTF">2019-02-10T17:50:52Z</dcterms:modified>
</cp:coreProperties>
</file>