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notesMasterIdLst>
    <p:notesMasterId r:id="rId20"/>
  </p:notesMasterIdLst>
  <p:sldIdLst>
    <p:sldId id="279" r:id="rId2"/>
    <p:sldId id="280" r:id="rId3"/>
    <p:sldId id="281" r:id="rId4"/>
    <p:sldId id="270" r:id="rId5"/>
    <p:sldId id="257" r:id="rId6"/>
    <p:sldId id="283" r:id="rId7"/>
    <p:sldId id="277" r:id="rId8"/>
    <p:sldId id="258" r:id="rId9"/>
    <p:sldId id="261" r:id="rId10"/>
    <p:sldId id="262" r:id="rId11"/>
    <p:sldId id="260" r:id="rId12"/>
    <p:sldId id="264" r:id="rId13"/>
    <p:sldId id="276" r:id="rId14"/>
    <p:sldId id="274" r:id="rId15"/>
    <p:sldId id="275" r:id="rId16"/>
    <p:sldId id="265"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5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4088E-AA3E-41CA-8FC4-BB404A6BCE0C}"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FF58D-9398-4E29-BF8D-C5E4B51F225E}" type="slidenum">
              <a:rPr lang="en-US" smtClean="0"/>
              <a:t>‹#›</a:t>
            </a:fld>
            <a:endParaRPr lang="en-US"/>
          </a:p>
        </p:txBody>
      </p:sp>
    </p:spTree>
    <p:extLst>
      <p:ext uri="{BB962C8B-B14F-4D97-AF65-F5344CB8AC3E}">
        <p14:creationId xmlns:p14="http://schemas.microsoft.com/office/powerpoint/2010/main" val="92794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7FF58D-9398-4E29-BF8D-C5E4B51F225E}" type="slidenum">
              <a:rPr lang="en-US" smtClean="0"/>
              <a:t>4</a:t>
            </a:fld>
            <a:endParaRPr lang="en-US"/>
          </a:p>
        </p:txBody>
      </p:sp>
    </p:spTree>
    <p:extLst>
      <p:ext uri="{BB962C8B-B14F-4D97-AF65-F5344CB8AC3E}">
        <p14:creationId xmlns:p14="http://schemas.microsoft.com/office/powerpoint/2010/main" val="45760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7151" y="1905004"/>
            <a:ext cx="9437699" cy="1625599"/>
          </a:xfrm>
        </p:spPr>
        <p:txBody>
          <a:bodyPr>
            <a:normAutofit/>
          </a:bodyPr>
          <a:lstStyle>
            <a:lvl1pPr algn="ctr">
              <a:lnSpc>
                <a:spcPct val="90000"/>
              </a:lnSpc>
              <a:defRPr sz="48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382464" y="3657124"/>
            <a:ext cx="9432387"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1/15/2019</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9200" y="1600200"/>
            <a:ext cx="9742283"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9200" y="4851400"/>
            <a:ext cx="9742283"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24087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2E125CB-59AF-4317-8E51-6FC2F169D54F}" type="datetime1">
              <a:rPr lang="en-US" smtClean="0"/>
              <a:t>1/15/2019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92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7125" y="434976"/>
            <a:ext cx="1168704" cy="56610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930" y="434976"/>
            <a:ext cx="8415942" cy="566102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C8C729F8-F647-4152-93CB-637B9C04FAA8}" type="datetime1">
              <a:rPr lang="en-US" smtClean="0"/>
              <a:t>1/15/2019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808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F6272E0E-FC70-4F4A-95A9-657542A98649}" type="datetime1">
              <a:rPr lang="en-US" smtClean="0"/>
              <a:t>1/15/2019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412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1" y="990600"/>
            <a:ext cx="9347199" cy="2235203"/>
          </a:xfrm>
        </p:spPr>
        <p:txBody>
          <a:bodyPr anchor="b">
            <a:normAutofit/>
          </a:bodyPr>
          <a:lstStyle>
            <a:lvl1pPr algn="ctr">
              <a:lnSpc>
                <a:spcPct val="9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422401" y="3733800"/>
            <a:ext cx="9347199"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81AAA857-FF56-41F7-AD3F-EFF1DBA72EF1}" type="datetime1">
              <a:rPr lang="en-US" smtClean="0"/>
              <a:t>1/15/2019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grpSp>
        <p:nvGrpSpPr>
          <p:cNvPr id="13" name="Group 12"/>
          <p:cNvGrpSpPr/>
          <p:nvPr/>
        </p:nvGrpSpPr>
        <p:grpSpPr>
          <a:xfrm>
            <a:off x="3274635" y="3475736"/>
            <a:ext cx="5642734"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103863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9200" y="1803400"/>
            <a:ext cx="4775200"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7600" y="1803400"/>
            <a:ext cx="4775200"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BCBB2C44-19C6-4E70-8BE6-DD4748E07A12}" type="datetime1">
              <a:rPr lang="en-US" smtClean="0"/>
              <a:t>1/15/2019</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29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23264" y="1803400"/>
            <a:ext cx="4771048"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9200" y="2514600"/>
            <a:ext cx="4775200"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01664" y="1803400"/>
            <a:ext cx="4771048"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7600" y="2514600"/>
            <a:ext cx="4775200"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A1FA40FB-3FEC-4932-83DA-61BCA75115F8}" type="datetime1">
              <a:rPr lang="en-US" smtClean="0"/>
              <a:t>1/15/2019</a:t>
            </a:fld>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556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46A3766B-C74F-4216-8BA2-2959D0676826}" type="datetime1">
              <a:rPr lang="en-US" smtClean="0"/>
              <a:t>1/15/2019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282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2C1C3B1C-9F9B-4422-94D6-14C213F65F07}"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42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19201" y="1803401"/>
            <a:ext cx="660400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8000" y="1803401"/>
            <a:ext cx="2844801"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792ED991-B7E7-44E4-A838-B1D05E3AD2EC}" type="datetime1">
              <a:rPr lang="en-US" smtClean="0"/>
              <a:t>1/15/2019</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259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8" name="Rectangle 7"/>
          <p:cNvSpPr/>
          <p:nvPr/>
        </p:nvSpPr>
        <p:spPr>
          <a:xfrm>
            <a:off x="1219200" y="1803400"/>
            <a:ext cx="6604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3" name="Picture Placeholder 2" descr="An empty placeholder to add an image. Click on the placeholder and select the image that you wish to add."/>
          <p:cNvSpPr>
            <a:spLocks noGrp="1"/>
          </p:cNvSpPr>
          <p:nvPr>
            <p:ph type="pic" idx="1"/>
          </p:nvPr>
        </p:nvSpPr>
        <p:spPr>
          <a:xfrm>
            <a:off x="1339088" y="1925320"/>
            <a:ext cx="6364224"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8000" y="1803401"/>
            <a:ext cx="2844801"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25E181D1-1FF8-4BAF-9FF0-0D30F3666598}" type="datetime1">
              <a:rPr lang="en-US" smtClean="0"/>
              <a:t>1/15/2019</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40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1" y="0"/>
            <a:ext cx="12192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801" y="301752"/>
            <a:ext cx="115824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Placeholder 1"/>
          <p:cNvSpPr>
            <a:spLocks noGrp="1"/>
          </p:cNvSpPr>
          <p:nvPr>
            <p:ph type="title"/>
          </p:nvPr>
        </p:nvSpPr>
        <p:spPr>
          <a:xfrm>
            <a:off x="1219201" y="431800"/>
            <a:ext cx="9753600" cy="11684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9201" y="1803400"/>
            <a:ext cx="97536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19200" y="6172200"/>
            <a:ext cx="7416801" cy="304800"/>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839200" y="6172200"/>
            <a:ext cx="1219201" cy="304800"/>
          </a:xfrm>
          <a:prstGeom prst="rect">
            <a:avLst/>
          </a:prstGeom>
        </p:spPr>
        <p:txBody>
          <a:bodyPr vert="horz" lIns="91440" tIns="45720" rIns="91440" bIns="45720" rtlCol="0" anchor="ctr"/>
          <a:lstStyle>
            <a:lvl1pPr algn="r">
              <a:defRPr sz="1100">
                <a:solidFill>
                  <a:schemeClr val="tx1"/>
                </a:solidFill>
              </a:defRPr>
            </a:lvl1pPr>
          </a:lstStyle>
          <a:p>
            <a:fld id="{023A295C-ABC6-481A-AF41-860CF2740D48}" type="datetime1">
              <a:rPr lang="en-US" smtClean="0"/>
              <a:t>1/15/2019</a:t>
            </a:fld>
            <a:endParaRPr lang="en-US" dirty="0"/>
          </a:p>
        </p:txBody>
      </p:sp>
      <p:sp>
        <p:nvSpPr>
          <p:cNvPr id="6" name="Slide Number Placeholder 5"/>
          <p:cNvSpPr>
            <a:spLocks noGrp="1"/>
          </p:cNvSpPr>
          <p:nvPr>
            <p:ph type="sldNum" sz="quarter" idx="4"/>
          </p:nvPr>
        </p:nvSpPr>
        <p:spPr>
          <a:xfrm>
            <a:off x="10261601" y="6172200"/>
            <a:ext cx="711200" cy="304800"/>
          </a:xfrm>
          <a:prstGeom prst="rect">
            <a:avLst/>
          </a:prstGeom>
        </p:spPr>
        <p:txBody>
          <a:bodyPr vert="horz" lIns="91440" tIns="45720" rIns="91440" bIns="45720" rtlCol="0" anchor="ctr"/>
          <a:lstStyle>
            <a:lvl1pPr algn="r">
              <a:defRPr sz="11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610492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ingaursakter.blogspot.se/" TargetMode="External"/><Relationship Id="rId3" Type="http://schemas.openxmlformats.org/officeDocument/2006/relationships/hyperlink" Target="https://www.wikipedia.org/" TargetMode="External"/><Relationship Id="rId7" Type="http://schemas.openxmlformats.org/officeDocument/2006/relationships/hyperlink" Target="http://worldwithoutexcuses.blogspot.se/" TargetMode="Externa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hyperlink" Target="http://frivetenskapligpublicering.blogspot.se/" TargetMode="External"/><Relationship Id="rId5" Type="http://schemas.openxmlformats.org/officeDocument/2006/relationships/hyperlink" Target="https://www.wired.com/2014/02/flappy-bird/" TargetMode="External"/><Relationship Id="rId4" Type="http://schemas.openxmlformats.org/officeDocument/2006/relationships/hyperlink" Target="https://mashable.com/2014/02/10/flappy-bird-stor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vignette.wikia.nocookie.net/flappybird/images/f/f2/Bronze.png/revision/latest?cb=20140301173400" TargetMode="External"/><Relationship Id="rId7" Type="http://schemas.openxmlformats.org/officeDocument/2006/relationships/hyperlink" Target="https://vignette.wikia.nocookie.net/flappybird/images/1/10/Gold.png/revision/latest?cb=20140301173433" TargetMode="Externa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hyperlink" Target="https://vignette.wikia.nocookie.net/flappybird/images/0/0b/Silver.png/revision/latest?cb=20140301173415" TargetMode="External"/><Relationship Id="rId10" Type="http://schemas.openxmlformats.org/officeDocument/2006/relationships/hyperlink" Target="https://vignette.wikia.nocookie.net/flappybird/images/6/60/Platinummedal.png/revision/latest?cb=20140301171752" TargetMode="External"/><Relationship Id="rId4" Type="http://schemas.openxmlformats.org/officeDocument/2006/relationships/image" Target="../media/image10.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74370" y="297180"/>
            <a:ext cx="10789920" cy="6275070"/>
          </a:xfrm>
          <a:prstGeom prst="rect">
            <a:avLst/>
          </a:prstGeom>
          <a:blipFill dpi="0" rotWithShape="1">
            <a:blip r:embed="rId2">
              <a:alphaModFix amt="15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sz="6000" dirty="0" smtClean="0">
                <a:solidFill>
                  <a:schemeClr val="accent2">
                    <a:lumMod val="75000"/>
                  </a:schemeClr>
                </a:solidFill>
              </a:rPr>
              <a:t> </a:t>
            </a:r>
            <a:r>
              <a:rPr lang="en-US" sz="6000" dirty="0" smtClean="0">
                <a:solidFill>
                  <a:schemeClr val="accent4">
                    <a:lumMod val="50000"/>
                  </a:schemeClr>
                </a:solidFill>
              </a:rPr>
              <a:t>Team Name</a:t>
            </a:r>
            <a:r>
              <a:rPr lang="en-US" sz="5400" b="1" dirty="0" smtClean="0">
                <a:solidFill>
                  <a:schemeClr val="accent4">
                    <a:lumMod val="50000"/>
                  </a:schemeClr>
                </a:solidFill>
              </a:rPr>
              <a:t>: The Brainy Fools</a:t>
            </a:r>
            <a:endParaRPr lang="en-US" sz="6000" b="1" dirty="0">
              <a:solidFill>
                <a:schemeClr val="accent4">
                  <a:lumMod val="50000"/>
                </a:schemeClr>
              </a:solidFill>
            </a:endParaRPr>
          </a:p>
        </p:txBody>
      </p:sp>
      <p:sp>
        <p:nvSpPr>
          <p:cNvPr id="7" name="Date Placeholder 6"/>
          <p:cNvSpPr>
            <a:spLocks noGrp="1"/>
          </p:cNvSpPr>
          <p:nvPr>
            <p:ph type="dt" sz="half" idx="10"/>
          </p:nvPr>
        </p:nvSpPr>
        <p:spPr>
          <a:xfrm>
            <a:off x="7429760" y="6768161"/>
            <a:ext cx="5048920" cy="365125"/>
          </a:xfrm>
        </p:spPr>
        <p:txBody>
          <a:bodyPr/>
          <a:lstStyle/>
          <a:p>
            <a:fld id="{ACD1E019-E64A-4BF2-91D6-AC2815AE658E}" type="datetime1">
              <a:rPr lang="en-US" smtClean="0"/>
              <a:t>1/15/2019</a:t>
            </a:fld>
            <a:endParaRPr lang="en-US" dirty="0"/>
          </a:p>
        </p:txBody>
      </p:sp>
      <p:sp>
        <p:nvSpPr>
          <p:cNvPr id="6" name="Slide Number Placeholder 5"/>
          <p:cNvSpPr>
            <a:spLocks noGrp="1"/>
          </p:cNvSpPr>
          <p:nvPr>
            <p:ph type="sldNum" sz="quarter" idx="12"/>
          </p:nvPr>
        </p:nvSpPr>
        <p:spPr>
          <a:xfrm>
            <a:off x="8486399" y="6821419"/>
            <a:ext cx="1549101" cy="365125"/>
          </a:xfrm>
        </p:spPr>
        <p:txBody>
          <a:bodyPr/>
          <a:lstStyle/>
          <a:p>
            <a:fld id="{6D22F896-40B5-4ADD-8801-0D06FADFA095}" type="slidenum">
              <a:rPr lang="en-US" smtClean="0"/>
              <a:t>1</a:t>
            </a:fld>
            <a:endParaRPr lang="en-US" dirty="0"/>
          </a:p>
        </p:txBody>
      </p:sp>
      <p:sp>
        <p:nvSpPr>
          <p:cNvPr id="10" name="Rectangle 9"/>
          <p:cNvSpPr/>
          <p:nvPr/>
        </p:nvSpPr>
        <p:spPr>
          <a:xfrm>
            <a:off x="2537460" y="2743200"/>
            <a:ext cx="7063740" cy="2068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69130" y="4720590"/>
            <a:ext cx="6995160" cy="165735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6600" dirty="0" smtClean="0">
                <a:solidFill>
                  <a:schemeClr val="accent3">
                    <a:lumMod val="50000"/>
                  </a:schemeClr>
                </a:solidFill>
              </a:rPr>
              <a:t>Flappy Bird</a:t>
            </a:r>
            <a:endParaRPr lang="en-US" sz="6600" dirty="0">
              <a:solidFill>
                <a:schemeClr val="accent3">
                  <a:lumMod val="50000"/>
                </a:schemeClr>
              </a:solidFill>
            </a:endParaRPr>
          </a:p>
        </p:txBody>
      </p:sp>
    </p:spTree>
    <p:extLst>
      <p:ext uri="{BB962C8B-B14F-4D97-AF65-F5344CB8AC3E}">
        <p14:creationId xmlns:p14="http://schemas.microsoft.com/office/powerpoint/2010/main" val="41857762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80">
                                          <p:stCondLst>
                                            <p:cond delay="0"/>
                                          </p:stCondLst>
                                        </p:cTn>
                                        <p:tgtEl>
                                          <p:spTgt spid="11">
                                            <p:txEl>
                                              <p:pRg st="0" end="0"/>
                                            </p:txEl>
                                          </p:spTgt>
                                        </p:tgtEl>
                                      </p:cBhvr>
                                    </p:animEffect>
                                    <p:anim calcmode="lin" valueType="num">
                                      <p:cBhvr>
                                        <p:cTn id="8"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xEl>
                                              <p:pRg st="0" end="0"/>
                                            </p:txEl>
                                          </p:spTgt>
                                        </p:tgtEl>
                                      </p:cBhvr>
                                      <p:to x="100000" y="60000"/>
                                    </p:animScale>
                                    <p:animScale>
                                      <p:cBhvr>
                                        <p:cTn id="14" dur="166" decel="50000">
                                          <p:stCondLst>
                                            <p:cond delay="676"/>
                                          </p:stCondLst>
                                        </p:cTn>
                                        <p:tgtEl>
                                          <p:spTgt spid="11">
                                            <p:txEl>
                                              <p:pRg st="0" end="0"/>
                                            </p:txEl>
                                          </p:spTgt>
                                        </p:tgtEl>
                                      </p:cBhvr>
                                      <p:to x="100000" y="100000"/>
                                    </p:animScale>
                                    <p:animScale>
                                      <p:cBhvr>
                                        <p:cTn id="15" dur="26">
                                          <p:stCondLst>
                                            <p:cond delay="1312"/>
                                          </p:stCondLst>
                                        </p:cTn>
                                        <p:tgtEl>
                                          <p:spTgt spid="11">
                                            <p:txEl>
                                              <p:pRg st="0" end="0"/>
                                            </p:txEl>
                                          </p:spTgt>
                                        </p:tgtEl>
                                      </p:cBhvr>
                                      <p:to x="100000" y="80000"/>
                                    </p:animScale>
                                    <p:animScale>
                                      <p:cBhvr>
                                        <p:cTn id="16" dur="166" decel="50000">
                                          <p:stCondLst>
                                            <p:cond delay="1338"/>
                                          </p:stCondLst>
                                        </p:cTn>
                                        <p:tgtEl>
                                          <p:spTgt spid="11">
                                            <p:txEl>
                                              <p:pRg st="0" end="0"/>
                                            </p:txEl>
                                          </p:spTgt>
                                        </p:tgtEl>
                                      </p:cBhvr>
                                      <p:to x="100000" y="100000"/>
                                    </p:animScale>
                                    <p:animScale>
                                      <p:cBhvr>
                                        <p:cTn id="17" dur="26">
                                          <p:stCondLst>
                                            <p:cond delay="1642"/>
                                          </p:stCondLst>
                                        </p:cTn>
                                        <p:tgtEl>
                                          <p:spTgt spid="11">
                                            <p:txEl>
                                              <p:pRg st="0" end="0"/>
                                            </p:txEl>
                                          </p:spTgt>
                                        </p:tgtEl>
                                      </p:cBhvr>
                                      <p:to x="100000" y="90000"/>
                                    </p:animScale>
                                    <p:animScale>
                                      <p:cBhvr>
                                        <p:cTn id="18" dur="166" decel="50000">
                                          <p:stCondLst>
                                            <p:cond delay="1668"/>
                                          </p:stCondLst>
                                        </p:cTn>
                                        <p:tgtEl>
                                          <p:spTgt spid="11">
                                            <p:txEl>
                                              <p:pRg st="0" end="0"/>
                                            </p:txEl>
                                          </p:spTgt>
                                        </p:tgtEl>
                                      </p:cBhvr>
                                      <p:to x="100000" y="100000"/>
                                    </p:animScale>
                                    <p:animScale>
                                      <p:cBhvr>
                                        <p:cTn id="19" dur="26">
                                          <p:stCondLst>
                                            <p:cond delay="1808"/>
                                          </p:stCondLst>
                                        </p:cTn>
                                        <p:tgtEl>
                                          <p:spTgt spid="11">
                                            <p:txEl>
                                              <p:pRg st="0" end="0"/>
                                            </p:txEl>
                                          </p:spTgt>
                                        </p:tgtEl>
                                      </p:cBhvr>
                                      <p:to x="100000" y="95000"/>
                                    </p:animScale>
                                    <p:animScale>
                                      <p:cBhvr>
                                        <p:cTn id="20" dur="166" decel="50000">
                                          <p:stCondLst>
                                            <p:cond delay="1834"/>
                                          </p:stCondLst>
                                        </p:cTn>
                                        <p:tgtEl>
                                          <p:spTgt spid="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725998"/>
            <a:ext cx="9753600" cy="1168400"/>
          </a:xfrm>
        </p:spPr>
        <p:txBody>
          <a:bodyPr>
            <a:normAutofit fontScale="90000"/>
          </a:bodyPr>
          <a:lstStyle/>
          <a:p>
            <a:r>
              <a:rPr lang="en-SG" sz="7200" b="1" dirty="0" smtClean="0"/>
              <a:t>Scope</a:t>
            </a:r>
            <a:endParaRPr lang="en-US" sz="7200" b="1" dirty="0"/>
          </a:p>
        </p:txBody>
      </p:sp>
      <p:sp>
        <p:nvSpPr>
          <p:cNvPr id="3" name="Content Placeholder 2"/>
          <p:cNvSpPr>
            <a:spLocks noGrp="1"/>
          </p:cNvSpPr>
          <p:nvPr>
            <p:ph idx="1"/>
          </p:nvPr>
        </p:nvSpPr>
        <p:spPr>
          <a:xfrm>
            <a:off x="1162757" y="2043485"/>
            <a:ext cx="9877777" cy="4082678"/>
          </a:xfrm>
        </p:spPr>
        <p:txBody>
          <a:bodyPr/>
          <a:lstStyle/>
          <a:p>
            <a:pPr marL="0" indent="0">
              <a:buNone/>
            </a:pPr>
            <a:endParaRPr lang="en-SG" dirty="0" smtClean="0"/>
          </a:p>
          <a:p>
            <a:pPr>
              <a:buFont typeface="Wingdings" panose="05000000000000000000" pitchFamily="2" charset="2"/>
              <a:buChar char="v"/>
            </a:pPr>
            <a:r>
              <a:rPr lang="en-SG" dirty="0" smtClean="0"/>
              <a:t> This game will be available on Desktop and PC version.</a:t>
            </a:r>
          </a:p>
          <a:p>
            <a:pPr>
              <a:buFont typeface="Wingdings" panose="05000000000000000000" pitchFamily="2" charset="2"/>
              <a:buChar char="v"/>
            </a:pPr>
            <a:r>
              <a:rPr lang="en-SG" dirty="0" smtClean="0"/>
              <a:t> Later version may be developed for Android.</a:t>
            </a:r>
            <a:endParaRPr lang="en-US" dirty="0"/>
          </a:p>
        </p:txBody>
      </p:sp>
      <p:sp>
        <p:nvSpPr>
          <p:cNvPr id="5" name="Date Placeholder 4"/>
          <p:cNvSpPr>
            <a:spLocks noGrp="1"/>
          </p:cNvSpPr>
          <p:nvPr>
            <p:ph type="dt" sz="half" idx="10"/>
          </p:nvPr>
        </p:nvSpPr>
        <p:spPr/>
        <p:txBody>
          <a:bodyPr/>
          <a:lstStyle/>
          <a:p>
            <a:fld id="{528996E6-B40D-4C0F-8827-A8D829E00914}"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Rectangle 5"/>
          <p:cNvSpPr/>
          <p:nvPr/>
        </p:nvSpPr>
        <p:spPr>
          <a:xfrm>
            <a:off x="261257" y="296883"/>
            <a:ext cx="11709070" cy="6282047"/>
          </a:xfrm>
          <a:prstGeom prst="rect">
            <a:avLst/>
          </a:prstGeom>
          <a:blipFill dpi="0" rotWithShape="1">
            <a:blip r:embed="rId2">
              <a:alphaModFix amt="11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8177489"/>
      </p:ext>
    </p:extLst>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016" y="358648"/>
            <a:ext cx="10972800" cy="2049272"/>
          </a:xfrm>
        </p:spPr>
        <p:txBody>
          <a:bodyPr>
            <a:noAutofit/>
          </a:bodyPr>
          <a:lstStyle/>
          <a:p>
            <a:r>
              <a:rPr lang="en-SG" sz="5400" b="1" dirty="0" smtClean="0"/>
              <a:t>Favourite and hardest functionality</a:t>
            </a:r>
            <a:endParaRPr lang="en-US" sz="5400" b="1" dirty="0"/>
          </a:p>
        </p:txBody>
      </p:sp>
      <p:sp>
        <p:nvSpPr>
          <p:cNvPr id="3" name="Content Placeholder 2"/>
          <p:cNvSpPr>
            <a:spLocks noGrp="1"/>
          </p:cNvSpPr>
          <p:nvPr>
            <p:ph idx="1"/>
          </p:nvPr>
        </p:nvSpPr>
        <p:spPr>
          <a:xfrm>
            <a:off x="1065475" y="2759102"/>
            <a:ext cx="9907326" cy="3311497"/>
          </a:xfrm>
        </p:spPr>
        <p:txBody>
          <a:bodyPr/>
          <a:lstStyle/>
          <a:p>
            <a:pPr>
              <a:buFont typeface="Wingdings" panose="05000000000000000000" pitchFamily="2" charset="2"/>
              <a:buChar char="Ø"/>
            </a:pPr>
            <a:r>
              <a:rPr lang="en-SG" sz="2400" dirty="0" smtClean="0"/>
              <a:t>Favourite Feature : </a:t>
            </a:r>
          </a:p>
          <a:p>
            <a:pPr algn="ctr">
              <a:buFont typeface="Wingdings" panose="05000000000000000000" pitchFamily="2" charset="2"/>
              <a:buChar char="v"/>
            </a:pPr>
            <a:r>
              <a:rPr lang="en-SG" dirty="0" smtClean="0"/>
              <a:t>  The flapping function and the art.</a:t>
            </a:r>
          </a:p>
          <a:p>
            <a:pPr>
              <a:buFont typeface="Wingdings" panose="05000000000000000000" pitchFamily="2" charset="2"/>
              <a:buChar char="Ø"/>
            </a:pPr>
            <a:r>
              <a:rPr lang="en-SG" sz="2400" dirty="0" smtClean="0"/>
              <a:t>Most difficult part to code :</a:t>
            </a:r>
            <a:endParaRPr lang="en-SG" dirty="0" smtClean="0"/>
          </a:p>
          <a:p>
            <a:pPr algn="ctr">
              <a:buFont typeface="Wingdings" panose="05000000000000000000" pitchFamily="2" charset="2"/>
              <a:buChar char="v"/>
            </a:pPr>
            <a:r>
              <a:rPr lang="en-SG" dirty="0" smtClean="0"/>
              <a:t> </a:t>
            </a:r>
            <a:r>
              <a:rPr lang="en-SG" dirty="0"/>
              <a:t>The flapping function </a:t>
            </a:r>
          </a:p>
        </p:txBody>
      </p:sp>
      <p:sp>
        <p:nvSpPr>
          <p:cNvPr id="5" name="Date Placeholder 4"/>
          <p:cNvSpPr>
            <a:spLocks noGrp="1"/>
          </p:cNvSpPr>
          <p:nvPr>
            <p:ph type="dt" sz="half" idx="10"/>
          </p:nvPr>
        </p:nvSpPr>
        <p:spPr/>
        <p:txBody>
          <a:bodyPr/>
          <a:lstStyle/>
          <a:p>
            <a:fld id="{4513FDFF-0E11-43DA-97F8-243E6FC9D239}"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
        <p:nvSpPr>
          <p:cNvPr id="6" name="Rectangle 5"/>
          <p:cNvSpPr/>
          <p:nvPr/>
        </p:nvSpPr>
        <p:spPr>
          <a:xfrm>
            <a:off x="296884" y="285008"/>
            <a:ext cx="11566566" cy="6305798"/>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797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3132" y="296883"/>
            <a:ext cx="11637819" cy="6270172"/>
          </a:xfrm>
          <a:prstGeom prst="rect">
            <a:avLst/>
          </a:prstGeom>
          <a:blipFill dpi="0" rotWithShape="1">
            <a:blip r:embed="rId2">
              <a:alphaModFix amt="12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3601" y="829365"/>
            <a:ext cx="9753600" cy="1168400"/>
          </a:xfrm>
        </p:spPr>
        <p:txBody>
          <a:bodyPr>
            <a:normAutofit fontScale="90000"/>
          </a:bodyPr>
          <a:lstStyle/>
          <a:p>
            <a:r>
              <a:rPr lang="en-SG" sz="7200" b="1" dirty="0" smtClean="0"/>
              <a:t>Motivation</a:t>
            </a:r>
            <a:endParaRPr lang="en-US" sz="7200" b="1" dirty="0"/>
          </a:p>
        </p:txBody>
      </p:sp>
      <p:sp>
        <p:nvSpPr>
          <p:cNvPr id="3" name="Content Placeholder 2"/>
          <p:cNvSpPr>
            <a:spLocks noGrp="1"/>
          </p:cNvSpPr>
          <p:nvPr>
            <p:ph idx="1"/>
          </p:nvPr>
        </p:nvSpPr>
        <p:spPr>
          <a:xfrm>
            <a:off x="1468553" y="2530247"/>
            <a:ext cx="9930788" cy="4247984"/>
          </a:xfrm>
        </p:spPr>
        <p:txBody>
          <a:bodyPr>
            <a:normAutofit fontScale="25000" lnSpcReduction="20000"/>
          </a:bodyPr>
          <a:lstStyle/>
          <a:p>
            <a:pPr marL="0" indent="0">
              <a:buNone/>
            </a:pPr>
            <a:r>
              <a:rPr lang="en-SG" sz="9600" dirty="0" smtClean="0"/>
              <a:t>Flappy Bird is a popular game among children in Bangladesh.</a:t>
            </a:r>
          </a:p>
          <a:p>
            <a:pPr marL="0" indent="0">
              <a:buNone/>
            </a:pPr>
            <a:r>
              <a:rPr lang="en-SG" sz="9600" dirty="0" smtClean="0"/>
              <a:t>Previously Nokia 3310 model mobile gives scope to play this game which was not available at any other mobile phone. As new android mobile are available in our local market, the previous version of Nokia will be vanished.</a:t>
            </a:r>
          </a:p>
          <a:p>
            <a:pPr marL="0" indent="0">
              <a:buNone/>
            </a:pPr>
            <a:r>
              <a:rPr lang="en-SG" sz="9600" dirty="0" smtClean="0"/>
              <a:t>That’s why we wanted to implement this game on </a:t>
            </a:r>
            <a:r>
              <a:rPr lang="en-SG" sz="9600" dirty="0" smtClean="0"/>
              <a:t>Desktop.</a:t>
            </a:r>
            <a:endParaRPr lang="en-SG" sz="9600" dirty="0"/>
          </a:p>
          <a:p>
            <a:pPr marL="0" indent="0">
              <a:buNone/>
            </a:pPr>
            <a:endParaRPr lang="en-SG" sz="11200" dirty="0" smtClean="0"/>
          </a:p>
          <a:p>
            <a:pPr marL="0" indent="0">
              <a:buNone/>
            </a:pPr>
            <a:endParaRPr lang="en-SG" sz="11200"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endParaRPr lang="en-SG" dirty="0" smtClean="0"/>
          </a:p>
          <a:p>
            <a:pPr marL="0" indent="0">
              <a:buNone/>
            </a:pPr>
            <a:endParaRPr lang="en-SG" dirty="0"/>
          </a:p>
          <a:p>
            <a:pPr marL="0" indent="0">
              <a:buNone/>
            </a:pPr>
            <a:r>
              <a:rPr lang="en-SG" dirty="0" err="1" smtClean="0"/>
              <a:t>ersion</a:t>
            </a:r>
            <a:r>
              <a:rPr lang="en-SG" dirty="0" smtClean="0"/>
              <a:t>.</a:t>
            </a:r>
            <a:endParaRPr lang="en-US" dirty="0"/>
          </a:p>
        </p:txBody>
      </p:sp>
      <p:sp>
        <p:nvSpPr>
          <p:cNvPr id="5" name="Date Placeholder 4"/>
          <p:cNvSpPr>
            <a:spLocks noGrp="1"/>
          </p:cNvSpPr>
          <p:nvPr>
            <p:ph type="dt" sz="half" idx="10"/>
          </p:nvPr>
        </p:nvSpPr>
        <p:spPr/>
        <p:txBody>
          <a:bodyPr/>
          <a:lstStyle/>
          <a:p>
            <a:fld id="{ED7CEB65-BC01-45A9-BE43-EFE09A4167A2}"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864854449"/>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400" b="1" dirty="0" smtClean="0"/>
              <a:t>Deliverables</a:t>
            </a:r>
            <a:r>
              <a:rPr lang="en-US" sz="4800" b="1" dirty="0" smtClean="0"/>
              <a:t> </a:t>
            </a:r>
            <a:endParaRPr lang="en-US" sz="4800" b="1" dirty="0"/>
          </a:p>
        </p:txBody>
      </p:sp>
      <p:sp>
        <p:nvSpPr>
          <p:cNvPr id="3" name="Content Placeholder 2"/>
          <p:cNvSpPr>
            <a:spLocks noGrp="1"/>
          </p:cNvSpPr>
          <p:nvPr>
            <p:ph idx="1"/>
          </p:nvPr>
        </p:nvSpPr>
        <p:spPr>
          <a:xfrm>
            <a:off x="1219201" y="2091192"/>
            <a:ext cx="9753600" cy="3979407"/>
          </a:xfrm>
        </p:spPr>
        <p:txBody>
          <a:bodyPr/>
          <a:lstStyle/>
          <a:p>
            <a:pPr>
              <a:buFont typeface="Wingdings" panose="05000000000000000000" pitchFamily="2" charset="2"/>
              <a:buChar char="v"/>
            </a:pPr>
            <a:r>
              <a:rPr lang="en-SG" dirty="0" smtClean="0"/>
              <a:t> Source code</a:t>
            </a:r>
          </a:p>
          <a:p>
            <a:pPr>
              <a:buFont typeface="Wingdings" panose="05000000000000000000" pitchFamily="2" charset="2"/>
              <a:buChar char="v"/>
            </a:pPr>
            <a:r>
              <a:rPr lang="en-SG" dirty="0"/>
              <a:t> </a:t>
            </a:r>
            <a:r>
              <a:rPr lang="en-SG" dirty="0" smtClean="0"/>
              <a:t>Documentation</a:t>
            </a:r>
          </a:p>
          <a:p>
            <a:pPr>
              <a:buFont typeface="Wingdings" panose="05000000000000000000" pitchFamily="2" charset="2"/>
              <a:buChar char="v"/>
            </a:pPr>
            <a:r>
              <a:rPr lang="en-SG" dirty="0"/>
              <a:t> </a:t>
            </a:r>
            <a:r>
              <a:rPr lang="en-SG" dirty="0" smtClean="0"/>
              <a:t>User Manual </a:t>
            </a:r>
            <a:endParaRPr lang="en-US" dirty="0"/>
          </a:p>
        </p:txBody>
      </p:sp>
      <p:sp>
        <p:nvSpPr>
          <p:cNvPr id="4" name="Date Placeholder 3"/>
          <p:cNvSpPr>
            <a:spLocks noGrp="1"/>
          </p:cNvSpPr>
          <p:nvPr>
            <p:ph type="dt" sz="half" idx="10"/>
          </p:nvPr>
        </p:nvSpPr>
        <p:spPr/>
        <p:txBody>
          <a:bodyPr/>
          <a:lstStyle/>
          <a:p>
            <a:fld id="{F6272E0E-FC70-4F4A-95A9-657542A98649}" type="datetime1">
              <a:rPr lang="en-US" smtClean="0"/>
              <a:t>1/15/2019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
        <p:nvSpPr>
          <p:cNvPr id="6" name="Rectangle 5"/>
          <p:cNvSpPr/>
          <p:nvPr/>
        </p:nvSpPr>
        <p:spPr>
          <a:xfrm>
            <a:off x="0" y="159327"/>
            <a:ext cx="11720945" cy="6317673"/>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441867"/>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6104" y="548640"/>
            <a:ext cx="10336697" cy="866692"/>
          </a:xfrm>
        </p:spPr>
        <p:txBody>
          <a:bodyPr>
            <a:normAutofit/>
          </a:bodyPr>
          <a:lstStyle/>
          <a:p>
            <a:r>
              <a:rPr lang="en-US" sz="4800" b="1" dirty="0">
                <a:solidFill>
                  <a:schemeClr val="tx1"/>
                </a:solidFill>
              </a:rPr>
              <a:t>Work </a:t>
            </a:r>
            <a:r>
              <a:rPr lang="en-US" sz="4800" b="1" dirty="0" smtClean="0">
                <a:solidFill>
                  <a:schemeClr val="tx1"/>
                </a:solidFill>
              </a:rPr>
              <a:t>Distribution</a:t>
            </a:r>
            <a:endParaRPr lang="en-US" sz="4800" b="1"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85231941"/>
              </p:ext>
            </p:extLst>
          </p:nvPr>
        </p:nvGraphicFramePr>
        <p:xfrm>
          <a:off x="310101" y="1669773"/>
          <a:ext cx="11577944" cy="4688748"/>
        </p:xfrm>
        <a:graphic>
          <a:graphicData uri="http://schemas.openxmlformats.org/drawingml/2006/table">
            <a:tbl>
              <a:tblPr firstRow="1" bandRow="1">
                <a:tableStyleId>{5C22544A-7EE6-4342-B048-85BDC9FD1C3A}</a:tableStyleId>
              </a:tblPr>
              <a:tblGrid>
                <a:gridCol w="5788972"/>
                <a:gridCol w="5788972"/>
              </a:tblGrid>
              <a:tr h="479066">
                <a:tc>
                  <a:txBody>
                    <a:bodyPr/>
                    <a:lstStyle/>
                    <a:p>
                      <a:pPr algn="just"/>
                      <a:r>
                        <a:rPr lang="en-US" sz="3200" dirty="0" smtClean="0">
                          <a:solidFill>
                            <a:schemeClr val="tx1"/>
                          </a:solidFill>
                        </a:rPr>
                        <a:t>                    </a:t>
                      </a:r>
                      <a:r>
                        <a:rPr lang="en-US" sz="2800" baseline="0" dirty="0" smtClean="0">
                          <a:solidFill>
                            <a:schemeClr val="tx1"/>
                          </a:solidFill>
                        </a:rPr>
                        <a:t>   </a:t>
                      </a:r>
                      <a:r>
                        <a:rPr lang="en-US" sz="2400" baseline="0" dirty="0" smtClean="0">
                          <a:solidFill>
                            <a:schemeClr val="bg1"/>
                          </a:solidFill>
                        </a:rPr>
                        <a:t>Task</a:t>
                      </a:r>
                      <a:endParaRPr lang="en-US" sz="2400" dirty="0">
                        <a:solidFill>
                          <a:schemeClr val="tx1"/>
                        </a:solidFill>
                      </a:endParaRPr>
                    </a:p>
                  </a:txBody>
                  <a:tcPr/>
                </a:tc>
                <a:tc>
                  <a:txBody>
                    <a:bodyPr/>
                    <a:lstStyle/>
                    <a:p>
                      <a:pPr algn="ctr"/>
                      <a:r>
                        <a:rPr lang="en-US" sz="2400" dirty="0" smtClean="0">
                          <a:solidFill>
                            <a:schemeClr val="tx1"/>
                          </a:solidFill>
                        </a:rPr>
                        <a:t>           </a:t>
                      </a:r>
                      <a:r>
                        <a:rPr lang="en-US" sz="2400" b="1" baseline="0" dirty="0" smtClean="0">
                          <a:solidFill>
                            <a:schemeClr val="bg1"/>
                          </a:solidFill>
                        </a:rPr>
                        <a:t>Active </a:t>
                      </a:r>
                      <a:r>
                        <a:rPr lang="en-US" sz="2400" b="1" baseline="0" dirty="0" err="1" smtClean="0">
                          <a:solidFill>
                            <a:schemeClr val="bg1"/>
                          </a:solidFill>
                        </a:rPr>
                        <a:t>Members</a:t>
                      </a:r>
                      <a:r>
                        <a:rPr lang="en-US" sz="2400" b="1" dirty="0" err="1" smtClean="0">
                          <a:solidFill>
                            <a:schemeClr val="tx1"/>
                          </a:solidFill>
                        </a:rPr>
                        <a:t>er</a:t>
                      </a:r>
                      <a:endParaRPr lang="en-US" sz="2400" b="1" dirty="0" smtClean="0">
                        <a:solidFill>
                          <a:schemeClr val="tx1"/>
                        </a:solidFill>
                      </a:endParaRPr>
                    </a:p>
                    <a:p>
                      <a:pPr algn="ctr"/>
                      <a:endParaRPr lang="en-US" sz="2400" b="1" dirty="0"/>
                    </a:p>
                  </a:txBody>
                  <a:tcPr/>
                </a:tc>
              </a:tr>
              <a:tr h="576838">
                <a:tc>
                  <a:txBody>
                    <a:bodyPr/>
                    <a:lstStyle/>
                    <a:p>
                      <a:pPr algn="just"/>
                      <a:r>
                        <a:rPr lang="en-US" sz="2400" dirty="0" smtClean="0">
                          <a:solidFill>
                            <a:schemeClr val="tx1"/>
                          </a:solidFill>
                        </a:rPr>
                        <a:t>Proposal</a:t>
                      </a:r>
                      <a:endParaRPr lang="en-US" sz="2400" dirty="0">
                        <a:solidFill>
                          <a:schemeClr val="tx1"/>
                        </a:solidFill>
                      </a:endParaRPr>
                    </a:p>
                  </a:txBody>
                  <a:tcPr/>
                </a:tc>
                <a:tc>
                  <a:txBody>
                    <a:bodyPr/>
                    <a:lstStyle/>
                    <a:p>
                      <a:pPr marL="0" indent="0">
                        <a:buNone/>
                      </a:pPr>
                      <a:r>
                        <a:rPr lang="en-SG" dirty="0" err="1" smtClean="0">
                          <a:solidFill>
                            <a:schemeClr val="tx1"/>
                          </a:solidFill>
                        </a:rPr>
                        <a:t>Md</a:t>
                      </a:r>
                      <a:r>
                        <a:rPr lang="en-SG" dirty="0" smtClean="0">
                          <a:solidFill>
                            <a:schemeClr val="tx1"/>
                          </a:solidFill>
                        </a:rPr>
                        <a:t> Al-</a:t>
                      </a:r>
                      <a:r>
                        <a:rPr lang="en-SG" dirty="0" err="1" smtClean="0">
                          <a:solidFill>
                            <a:schemeClr val="tx1"/>
                          </a:solidFill>
                        </a:rPr>
                        <a:t>Adnan,Moonmoon</a:t>
                      </a:r>
                      <a:r>
                        <a:rPr lang="en-SG" dirty="0" smtClean="0">
                          <a:solidFill>
                            <a:schemeClr val="tx1"/>
                          </a:solidFill>
                        </a:rPr>
                        <a:t> </a:t>
                      </a:r>
                      <a:r>
                        <a:rPr lang="en-SG" dirty="0" err="1" smtClean="0">
                          <a:solidFill>
                            <a:schemeClr val="tx1"/>
                          </a:solidFill>
                        </a:rPr>
                        <a:t>Das,Akash</a:t>
                      </a:r>
                      <a:r>
                        <a:rPr lang="en-SG" dirty="0" smtClean="0">
                          <a:solidFill>
                            <a:schemeClr val="tx1"/>
                          </a:solidFill>
                        </a:rPr>
                        <a:t> Chandra </a:t>
                      </a:r>
                      <a:r>
                        <a:rPr lang="en-SG" dirty="0" err="1" smtClean="0">
                          <a:solidFill>
                            <a:schemeClr val="tx1"/>
                          </a:solidFill>
                        </a:rPr>
                        <a:t>Debnath</a:t>
                      </a:r>
                      <a:endParaRPr lang="en-US" dirty="0"/>
                    </a:p>
                  </a:txBody>
                  <a:tcPr/>
                </a:tc>
              </a:tr>
              <a:tr h="576838">
                <a:tc>
                  <a:txBody>
                    <a:bodyPr/>
                    <a:lstStyle/>
                    <a:p>
                      <a:pPr algn="just"/>
                      <a:r>
                        <a:rPr lang="en-US" sz="2400" dirty="0" smtClean="0">
                          <a:solidFill>
                            <a:schemeClr val="tx1"/>
                          </a:solidFill>
                        </a:rPr>
                        <a:t>Requirement Analysis, Specification</a:t>
                      </a:r>
                      <a:endParaRPr lang="en-US" sz="2400" dirty="0">
                        <a:solidFill>
                          <a:schemeClr val="tx1"/>
                        </a:solidFill>
                      </a:endParaRPr>
                    </a:p>
                  </a:txBody>
                  <a:tcPr/>
                </a:tc>
                <a:tc>
                  <a:txBody>
                    <a:bodyPr/>
                    <a:lstStyle/>
                    <a:p>
                      <a:pPr marL="0" indent="0">
                        <a:buNone/>
                      </a:pPr>
                      <a:r>
                        <a:rPr lang="en-SG" dirty="0" err="1" smtClean="0">
                          <a:solidFill>
                            <a:schemeClr val="tx1"/>
                          </a:solidFill>
                        </a:rPr>
                        <a:t>Md</a:t>
                      </a:r>
                      <a:r>
                        <a:rPr lang="en-SG" dirty="0" smtClean="0">
                          <a:solidFill>
                            <a:schemeClr val="tx1"/>
                          </a:solidFill>
                        </a:rPr>
                        <a:t> Al-Adnan, </a:t>
                      </a:r>
                      <a:r>
                        <a:rPr lang="en-SG" dirty="0" err="1" smtClean="0">
                          <a:solidFill>
                            <a:schemeClr val="tx1"/>
                          </a:solidFill>
                        </a:rPr>
                        <a:t>Moonmoon</a:t>
                      </a:r>
                      <a:r>
                        <a:rPr lang="en-SG" dirty="0" smtClean="0">
                          <a:solidFill>
                            <a:schemeClr val="tx1"/>
                          </a:solidFill>
                        </a:rPr>
                        <a:t> </a:t>
                      </a:r>
                      <a:r>
                        <a:rPr lang="en-SG" dirty="0" err="1" smtClean="0">
                          <a:solidFill>
                            <a:schemeClr val="tx1"/>
                          </a:solidFill>
                        </a:rPr>
                        <a:t>Das,Akash</a:t>
                      </a:r>
                      <a:r>
                        <a:rPr lang="en-SG" dirty="0" smtClean="0">
                          <a:solidFill>
                            <a:schemeClr val="tx1"/>
                          </a:solidFill>
                        </a:rPr>
                        <a:t> Chandra </a:t>
                      </a:r>
                      <a:r>
                        <a:rPr lang="en-SG" dirty="0" err="1" smtClean="0">
                          <a:solidFill>
                            <a:schemeClr val="tx1"/>
                          </a:solidFill>
                        </a:rPr>
                        <a:t>Debnath</a:t>
                      </a:r>
                      <a:endParaRPr lang="en-US" dirty="0"/>
                    </a:p>
                  </a:txBody>
                  <a:tcPr/>
                </a:tc>
              </a:tr>
              <a:tr h="824053">
                <a:tc>
                  <a:txBody>
                    <a:bodyPr/>
                    <a:lstStyle/>
                    <a:p>
                      <a:pPr algn="just"/>
                      <a:r>
                        <a:rPr lang="en-US" sz="2400" dirty="0" smtClean="0">
                          <a:solidFill>
                            <a:schemeClr val="tx1"/>
                          </a:solidFill>
                        </a:rPr>
                        <a:t>Design</a:t>
                      </a:r>
                      <a:endParaRPr 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err="1" smtClean="0">
                          <a:solidFill>
                            <a:schemeClr val="tx1"/>
                          </a:solidFill>
                        </a:rPr>
                        <a:t>Md</a:t>
                      </a:r>
                      <a:r>
                        <a:rPr lang="en-SG" dirty="0" smtClean="0">
                          <a:solidFill>
                            <a:schemeClr val="tx1"/>
                          </a:solidFill>
                        </a:rPr>
                        <a:t> Al-Adnan, </a:t>
                      </a:r>
                      <a:r>
                        <a:rPr lang="en-SG" dirty="0" err="1" smtClean="0">
                          <a:solidFill>
                            <a:schemeClr val="tx1"/>
                          </a:solidFill>
                        </a:rPr>
                        <a:t>Moonmoon</a:t>
                      </a:r>
                      <a:r>
                        <a:rPr lang="en-SG" dirty="0" smtClean="0">
                          <a:solidFill>
                            <a:schemeClr val="tx1"/>
                          </a:solidFill>
                        </a:rPr>
                        <a:t> </a:t>
                      </a:r>
                      <a:r>
                        <a:rPr lang="en-SG" dirty="0" err="1" smtClean="0">
                          <a:solidFill>
                            <a:schemeClr val="tx1"/>
                          </a:solidFill>
                        </a:rPr>
                        <a:t>Das,Akash</a:t>
                      </a:r>
                      <a:r>
                        <a:rPr lang="en-SG" dirty="0" smtClean="0">
                          <a:solidFill>
                            <a:schemeClr val="tx1"/>
                          </a:solidFill>
                        </a:rPr>
                        <a:t> Chandra </a:t>
                      </a:r>
                      <a:r>
                        <a:rPr lang="en-SG" dirty="0" err="1" smtClean="0">
                          <a:solidFill>
                            <a:schemeClr val="tx1"/>
                          </a:solidFill>
                        </a:rPr>
                        <a:t>Debnath</a:t>
                      </a:r>
                      <a:endParaRPr lang="en-US" dirty="0" smtClean="0"/>
                    </a:p>
                    <a:p>
                      <a:endParaRPr lang="en-US" dirty="0"/>
                    </a:p>
                  </a:txBody>
                  <a:tcPr/>
                </a:tc>
              </a:tr>
              <a:tr h="824053">
                <a:tc>
                  <a:txBody>
                    <a:bodyPr/>
                    <a:lstStyle/>
                    <a:p>
                      <a:pPr algn="just"/>
                      <a:r>
                        <a:rPr lang="en-US" sz="2400" dirty="0" smtClean="0">
                          <a:solidFill>
                            <a:schemeClr val="tx1"/>
                          </a:solidFill>
                        </a:rPr>
                        <a:t>Study</a:t>
                      </a:r>
                      <a:endParaRPr lang="en-US" sz="2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err="1" smtClean="0">
                          <a:solidFill>
                            <a:schemeClr val="tx1"/>
                          </a:solidFill>
                        </a:rPr>
                        <a:t>Md</a:t>
                      </a:r>
                      <a:r>
                        <a:rPr lang="en-SG" dirty="0" smtClean="0">
                          <a:solidFill>
                            <a:schemeClr val="tx1"/>
                          </a:solidFill>
                        </a:rPr>
                        <a:t> Al-</a:t>
                      </a:r>
                      <a:r>
                        <a:rPr lang="en-SG" dirty="0" err="1" smtClean="0">
                          <a:solidFill>
                            <a:schemeClr val="tx1"/>
                          </a:solidFill>
                        </a:rPr>
                        <a:t>Adnan,Moonmoon</a:t>
                      </a:r>
                      <a:r>
                        <a:rPr lang="en-SG" dirty="0" smtClean="0">
                          <a:solidFill>
                            <a:schemeClr val="tx1"/>
                          </a:solidFill>
                        </a:rPr>
                        <a:t> </a:t>
                      </a:r>
                      <a:r>
                        <a:rPr lang="en-SG" dirty="0" err="1" smtClean="0">
                          <a:solidFill>
                            <a:schemeClr val="tx1"/>
                          </a:solidFill>
                        </a:rPr>
                        <a:t>Das,Akash</a:t>
                      </a:r>
                      <a:r>
                        <a:rPr lang="en-SG" dirty="0" smtClean="0">
                          <a:solidFill>
                            <a:schemeClr val="tx1"/>
                          </a:solidFill>
                        </a:rPr>
                        <a:t> Chandra </a:t>
                      </a:r>
                      <a:r>
                        <a:rPr lang="en-SG" dirty="0" err="1" smtClean="0">
                          <a:solidFill>
                            <a:schemeClr val="tx1"/>
                          </a:solidFill>
                        </a:rPr>
                        <a:t>Debnath</a:t>
                      </a:r>
                      <a:endParaRPr lang="en-US" dirty="0" smtClean="0"/>
                    </a:p>
                    <a:p>
                      <a:endParaRPr lang="en-US" dirty="0"/>
                    </a:p>
                  </a:txBody>
                  <a:tcPr/>
                </a:tc>
              </a:tr>
              <a:tr h="576838">
                <a:tc>
                  <a:txBody>
                    <a:bodyPr/>
                    <a:lstStyle/>
                    <a:p>
                      <a:pPr algn="just"/>
                      <a:r>
                        <a:rPr lang="en-US" sz="2400" dirty="0" smtClean="0">
                          <a:solidFill>
                            <a:schemeClr val="tx1"/>
                          </a:solidFill>
                        </a:rPr>
                        <a:t>Coding</a:t>
                      </a:r>
                      <a:endParaRPr lang="en-US" sz="2400" dirty="0">
                        <a:solidFill>
                          <a:schemeClr val="tx1"/>
                        </a:solidFill>
                      </a:endParaRPr>
                    </a:p>
                  </a:txBody>
                  <a:tcPr/>
                </a:tc>
                <a:tc>
                  <a:txBody>
                    <a:bodyPr/>
                    <a:lstStyle/>
                    <a:p>
                      <a:pPr marL="0" indent="0">
                        <a:buNone/>
                      </a:pPr>
                      <a:r>
                        <a:rPr lang="en-SG" dirty="0" err="1" smtClean="0">
                          <a:solidFill>
                            <a:schemeClr val="tx1"/>
                          </a:solidFill>
                        </a:rPr>
                        <a:t>Md</a:t>
                      </a:r>
                      <a:r>
                        <a:rPr lang="en-SG" dirty="0" smtClean="0">
                          <a:solidFill>
                            <a:schemeClr val="tx1"/>
                          </a:solidFill>
                        </a:rPr>
                        <a:t> Al-</a:t>
                      </a:r>
                      <a:r>
                        <a:rPr lang="en-SG" dirty="0" err="1" smtClean="0">
                          <a:solidFill>
                            <a:schemeClr val="tx1"/>
                          </a:solidFill>
                        </a:rPr>
                        <a:t>Adnan,Moonmoon</a:t>
                      </a:r>
                      <a:r>
                        <a:rPr lang="en-SG" dirty="0" smtClean="0">
                          <a:solidFill>
                            <a:schemeClr val="tx1"/>
                          </a:solidFill>
                        </a:rPr>
                        <a:t> </a:t>
                      </a:r>
                      <a:r>
                        <a:rPr lang="en-SG" dirty="0" err="1" smtClean="0">
                          <a:solidFill>
                            <a:schemeClr val="tx1"/>
                          </a:solidFill>
                        </a:rPr>
                        <a:t>Das,Akash</a:t>
                      </a:r>
                      <a:r>
                        <a:rPr lang="en-SG" dirty="0" smtClean="0">
                          <a:solidFill>
                            <a:schemeClr val="tx1"/>
                          </a:solidFill>
                        </a:rPr>
                        <a:t> Chandra </a:t>
                      </a:r>
                      <a:r>
                        <a:rPr lang="en-SG" dirty="0" err="1" smtClean="0">
                          <a:solidFill>
                            <a:schemeClr val="tx1"/>
                          </a:solidFill>
                        </a:rPr>
                        <a:t>Debnath</a:t>
                      </a:r>
                      <a:endParaRPr lang="en-US" dirty="0"/>
                    </a:p>
                  </a:txBody>
                  <a:tcPr/>
                </a:tc>
              </a:tr>
              <a:tr h="487168">
                <a:tc>
                  <a:txBody>
                    <a:bodyPr/>
                    <a:lstStyle/>
                    <a:p>
                      <a:pPr algn="just"/>
                      <a:r>
                        <a:rPr lang="en-US" sz="2400" smtClean="0">
                          <a:solidFill>
                            <a:schemeClr val="tx1"/>
                          </a:solidFill>
                        </a:rPr>
                        <a:t>Final Testing</a:t>
                      </a:r>
                      <a:endParaRPr lang="en-US" sz="2400" dirty="0">
                        <a:solidFill>
                          <a:schemeClr val="tx1"/>
                        </a:solidFill>
                      </a:endParaRPr>
                    </a:p>
                  </a:txBody>
                  <a:tcPr/>
                </a:tc>
                <a:tc>
                  <a:txBody>
                    <a:bodyPr/>
                    <a:lstStyle/>
                    <a:p>
                      <a:pPr marL="0" indent="0">
                        <a:buNone/>
                      </a:pPr>
                      <a:r>
                        <a:rPr lang="en-SG" dirty="0" err="1" smtClean="0">
                          <a:solidFill>
                            <a:schemeClr val="tx1"/>
                          </a:solidFill>
                        </a:rPr>
                        <a:t>Md</a:t>
                      </a:r>
                      <a:r>
                        <a:rPr lang="en-SG" dirty="0" smtClean="0">
                          <a:solidFill>
                            <a:schemeClr val="tx1"/>
                          </a:solidFill>
                        </a:rPr>
                        <a:t> Al-Adnan, </a:t>
                      </a:r>
                      <a:r>
                        <a:rPr lang="en-SG" dirty="0" err="1" smtClean="0">
                          <a:solidFill>
                            <a:schemeClr val="tx1"/>
                          </a:solidFill>
                        </a:rPr>
                        <a:t>Moonmoon</a:t>
                      </a:r>
                      <a:r>
                        <a:rPr lang="en-SG" dirty="0" smtClean="0">
                          <a:solidFill>
                            <a:schemeClr val="tx1"/>
                          </a:solidFill>
                        </a:rPr>
                        <a:t> </a:t>
                      </a:r>
                      <a:r>
                        <a:rPr lang="en-SG" dirty="0" err="1" smtClean="0">
                          <a:solidFill>
                            <a:schemeClr val="tx1"/>
                          </a:solidFill>
                        </a:rPr>
                        <a:t>Das,Akash</a:t>
                      </a:r>
                      <a:r>
                        <a:rPr lang="en-SG" dirty="0" smtClean="0">
                          <a:solidFill>
                            <a:schemeClr val="tx1"/>
                          </a:solidFill>
                        </a:rPr>
                        <a:t> Chandra </a:t>
                      </a:r>
                      <a:r>
                        <a:rPr lang="en-SG" dirty="0" err="1" smtClean="0">
                          <a:solidFill>
                            <a:schemeClr val="tx1"/>
                          </a:solidFill>
                        </a:rPr>
                        <a:t>Debnath</a:t>
                      </a:r>
                      <a:endParaRPr lang="en-US" dirty="0"/>
                    </a:p>
                  </a:txBody>
                  <a:tcPr/>
                </a:tc>
              </a:tr>
            </a:tbl>
          </a:graphicData>
        </a:graphic>
      </p:graphicFrame>
      <p:sp>
        <p:nvSpPr>
          <p:cNvPr id="3" name="Date Placeholder 2"/>
          <p:cNvSpPr>
            <a:spLocks noGrp="1"/>
          </p:cNvSpPr>
          <p:nvPr>
            <p:ph type="dt" sz="half" idx="10"/>
          </p:nvPr>
        </p:nvSpPr>
        <p:spPr/>
        <p:txBody>
          <a:bodyPr/>
          <a:lstStyle/>
          <a:p>
            <a:fld id="{F6272E0E-FC70-4F4A-95A9-657542A98649}"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2571422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solidFill>
                  <a:schemeClr val="tx1"/>
                </a:solidFill>
              </a:rPr>
              <a:t> </a:t>
            </a:r>
            <a:r>
              <a:rPr lang="en-US" sz="5400" b="1" dirty="0">
                <a:solidFill>
                  <a:schemeClr val="tx1"/>
                </a:solidFill>
              </a:rPr>
              <a:t>Proposed Time </a:t>
            </a:r>
            <a:r>
              <a:rPr lang="en-US" sz="5400" b="1" dirty="0" smtClean="0">
                <a:solidFill>
                  <a:schemeClr val="tx1"/>
                </a:solidFill>
              </a:rPr>
              <a:t>Line</a:t>
            </a:r>
            <a:endParaRPr lang="en-US" sz="5400" b="1"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19414525"/>
              </p:ext>
            </p:extLst>
          </p:nvPr>
        </p:nvGraphicFramePr>
        <p:xfrm>
          <a:off x="1219200" y="1803400"/>
          <a:ext cx="9753602" cy="3420285"/>
        </p:xfrm>
        <a:graphic>
          <a:graphicData uri="http://schemas.openxmlformats.org/drawingml/2006/table">
            <a:tbl>
              <a:tblPr firstRow="1" bandRow="1">
                <a:tableStyleId>{5C22544A-7EE6-4342-B048-85BDC9FD1C3A}</a:tableStyleId>
              </a:tblPr>
              <a:tblGrid>
                <a:gridCol w="4876801"/>
                <a:gridCol w="4876801"/>
              </a:tblGrid>
              <a:tr h="556041">
                <a:tc>
                  <a:txBody>
                    <a:bodyPr/>
                    <a:lstStyle/>
                    <a:p>
                      <a:r>
                        <a:rPr lang="en-US" sz="2400" b="1" dirty="0" smtClean="0"/>
                        <a:t>                         </a:t>
                      </a:r>
                      <a:r>
                        <a:rPr lang="en-US" sz="2400" b="1" baseline="0" dirty="0" smtClean="0"/>
                        <a:t> </a:t>
                      </a:r>
                      <a:r>
                        <a:rPr lang="en-US" sz="2400" b="1" dirty="0" smtClean="0"/>
                        <a:t>Task</a:t>
                      </a:r>
                      <a:endParaRPr lang="en-US" sz="2400" b="1" dirty="0"/>
                    </a:p>
                  </a:txBody>
                  <a:tcPr marL="90279" marR="90279"/>
                </a:tc>
                <a:tc>
                  <a:txBody>
                    <a:bodyPr/>
                    <a:lstStyle/>
                    <a:p>
                      <a:r>
                        <a:rPr lang="en-US" sz="2400" b="1" dirty="0" smtClean="0"/>
                        <a:t>                        Deadline</a:t>
                      </a:r>
                      <a:endParaRPr lang="en-US" sz="2400" b="1" dirty="0"/>
                    </a:p>
                  </a:txBody>
                  <a:tcPr marL="90279" marR="90279"/>
                </a:tc>
              </a:tr>
              <a:tr h="556041">
                <a:tc>
                  <a:txBody>
                    <a:bodyPr/>
                    <a:lstStyle/>
                    <a:p>
                      <a:pPr algn="ctr"/>
                      <a:r>
                        <a:rPr lang="en-US" dirty="0" smtClean="0"/>
                        <a:t>Proposal</a:t>
                      </a:r>
                      <a:endParaRPr lang="en-US" dirty="0"/>
                    </a:p>
                  </a:txBody>
                  <a:tcPr marL="90279" marR="90279"/>
                </a:tc>
                <a:tc>
                  <a:txBody>
                    <a:bodyPr/>
                    <a:lstStyle/>
                    <a:p>
                      <a:pPr algn="ctr"/>
                      <a:r>
                        <a:rPr lang="en-US" dirty="0" smtClean="0"/>
                        <a:t> Within 3rd week of January </a:t>
                      </a:r>
                      <a:endParaRPr lang="en-US" dirty="0"/>
                    </a:p>
                  </a:txBody>
                  <a:tcPr marL="90279" marR="90279"/>
                </a:tc>
              </a:tr>
              <a:tr h="556041">
                <a:tc>
                  <a:txBody>
                    <a:bodyPr/>
                    <a:lstStyle/>
                    <a:p>
                      <a:pPr algn="ctr"/>
                      <a:r>
                        <a:rPr lang="en-US" dirty="0" smtClean="0"/>
                        <a:t>Requirement Analysis, Specification</a:t>
                      </a:r>
                      <a:endParaRPr lang="en-US" dirty="0"/>
                    </a:p>
                  </a:txBody>
                  <a:tcPr marL="90279" marR="90279"/>
                </a:tc>
                <a:tc>
                  <a:txBody>
                    <a:bodyPr/>
                    <a:lstStyle/>
                    <a:p>
                      <a:pPr algn="ctr"/>
                      <a:r>
                        <a:rPr lang="en-US" dirty="0" smtClean="0"/>
                        <a:t> Within 21th</a:t>
                      </a:r>
                      <a:r>
                        <a:rPr lang="en-US" baseline="0" dirty="0" smtClean="0"/>
                        <a:t> Jan</a:t>
                      </a:r>
                      <a:r>
                        <a:rPr lang="en-US" dirty="0" smtClean="0"/>
                        <a:t>uary</a:t>
                      </a:r>
                      <a:endParaRPr lang="en-US" dirty="0"/>
                    </a:p>
                  </a:txBody>
                  <a:tcPr marL="90279" marR="90279"/>
                </a:tc>
              </a:tr>
              <a:tr h="556041">
                <a:tc>
                  <a:txBody>
                    <a:bodyPr/>
                    <a:lstStyle/>
                    <a:p>
                      <a:pPr algn="ctr"/>
                      <a:r>
                        <a:rPr lang="en-US" dirty="0" smtClean="0"/>
                        <a:t>Designing, Study </a:t>
                      </a:r>
                      <a:endParaRPr lang="en-US" dirty="0"/>
                    </a:p>
                  </a:txBody>
                  <a:tcPr marL="90279" marR="90279"/>
                </a:tc>
                <a:tc>
                  <a:txBody>
                    <a:bodyPr/>
                    <a:lstStyle/>
                    <a:p>
                      <a:pPr algn="ctr"/>
                      <a:r>
                        <a:rPr lang="en-US" dirty="0" smtClean="0"/>
                        <a:t> Within 28th</a:t>
                      </a:r>
                      <a:r>
                        <a:rPr lang="en-US" baseline="0" dirty="0" smtClean="0"/>
                        <a:t> Jan</a:t>
                      </a:r>
                      <a:r>
                        <a:rPr lang="en-US" dirty="0" smtClean="0"/>
                        <a:t>uary</a:t>
                      </a:r>
                      <a:endParaRPr lang="en-US" dirty="0"/>
                    </a:p>
                  </a:txBody>
                  <a:tcPr marL="90279" marR="90279"/>
                </a:tc>
              </a:tr>
              <a:tr h="556041">
                <a:tc>
                  <a:txBody>
                    <a:bodyPr/>
                    <a:lstStyle/>
                    <a:p>
                      <a:pPr algn="ctr"/>
                      <a:r>
                        <a:rPr lang="en-US" dirty="0" smtClean="0"/>
                        <a:t>Coding</a:t>
                      </a:r>
                      <a:endParaRPr lang="en-US" dirty="0"/>
                    </a:p>
                  </a:txBody>
                  <a:tcPr marL="90279" marR="9027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Within 24th</a:t>
                      </a:r>
                      <a:r>
                        <a:rPr lang="en-US" baseline="0" dirty="0" smtClean="0"/>
                        <a:t> Febr</a:t>
                      </a:r>
                      <a:r>
                        <a:rPr lang="en-US" dirty="0" smtClean="0"/>
                        <a:t>uary</a:t>
                      </a:r>
                    </a:p>
                    <a:p>
                      <a:pPr algn="ctr"/>
                      <a:endParaRPr lang="en-US" dirty="0"/>
                    </a:p>
                  </a:txBody>
                  <a:tcPr marL="90279" marR="90279"/>
                </a:tc>
              </a:tr>
              <a:tr h="556041">
                <a:tc>
                  <a:txBody>
                    <a:bodyPr/>
                    <a:lstStyle/>
                    <a:p>
                      <a:pPr algn="ctr"/>
                      <a:r>
                        <a:rPr lang="en-US" dirty="0" smtClean="0"/>
                        <a:t>Final Testing</a:t>
                      </a:r>
                      <a:endParaRPr lang="en-US" dirty="0"/>
                    </a:p>
                  </a:txBody>
                  <a:tcPr marL="90279" marR="9027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Within </a:t>
                      </a:r>
                      <a:r>
                        <a:rPr lang="en-US" baseline="0" dirty="0" smtClean="0"/>
                        <a:t>3</a:t>
                      </a:r>
                      <a:r>
                        <a:rPr lang="en-US" baseline="30000" dirty="0" smtClean="0"/>
                        <a:t>rd</a:t>
                      </a:r>
                      <a:r>
                        <a:rPr lang="en-US" baseline="0" dirty="0" smtClean="0"/>
                        <a:t> March</a:t>
                      </a:r>
                      <a:endParaRPr lang="en-US" dirty="0"/>
                    </a:p>
                  </a:txBody>
                  <a:tcPr marL="90279" marR="90279"/>
                </a:tc>
              </a:tr>
            </a:tbl>
          </a:graphicData>
        </a:graphic>
      </p:graphicFrame>
      <p:sp>
        <p:nvSpPr>
          <p:cNvPr id="3" name="Date Placeholder 2"/>
          <p:cNvSpPr>
            <a:spLocks noGrp="1"/>
          </p:cNvSpPr>
          <p:nvPr>
            <p:ph type="dt" sz="half" idx="10"/>
          </p:nvPr>
        </p:nvSpPr>
        <p:spPr/>
        <p:txBody>
          <a:bodyPr/>
          <a:lstStyle/>
          <a:p>
            <a:fld id="{F6272E0E-FC70-4F4A-95A9-657542A98649}"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799854988"/>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5400" b="1" dirty="0" smtClean="0"/>
              <a:t>Future Plan</a:t>
            </a:r>
            <a:endParaRPr lang="en-US" sz="5400" b="1" dirty="0"/>
          </a:p>
        </p:txBody>
      </p:sp>
      <p:sp>
        <p:nvSpPr>
          <p:cNvPr id="3" name="Content Placeholder 2"/>
          <p:cNvSpPr>
            <a:spLocks noGrp="1"/>
          </p:cNvSpPr>
          <p:nvPr>
            <p:ph idx="1"/>
          </p:nvPr>
        </p:nvSpPr>
        <p:spPr>
          <a:xfrm>
            <a:off x="1219201" y="2027583"/>
            <a:ext cx="9753600" cy="4043017"/>
          </a:xfrm>
        </p:spPr>
        <p:txBody>
          <a:bodyPr/>
          <a:lstStyle/>
          <a:p>
            <a:pPr>
              <a:buFont typeface="Wingdings" panose="05000000000000000000" pitchFamily="2" charset="2"/>
              <a:buChar char="v"/>
            </a:pPr>
            <a:r>
              <a:rPr lang="en-SG" dirty="0" smtClean="0"/>
              <a:t> Add power ups and other features once the base game is done.</a:t>
            </a:r>
            <a:endParaRPr lang="en-US" dirty="0"/>
          </a:p>
          <a:p>
            <a:pPr>
              <a:buFont typeface="Wingdings" panose="05000000000000000000" pitchFamily="2" charset="2"/>
              <a:buChar char="v"/>
            </a:pPr>
            <a:r>
              <a:rPr lang="en-SG" dirty="0" smtClean="0"/>
              <a:t> Algorithm for image moving.</a:t>
            </a:r>
            <a:endParaRPr lang="en-US" dirty="0"/>
          </a:p>
        </p:txBody>
      </p:sp>
      <p:sp>
        <p:nvSpPr>
          <p:cNvPr id="5" name="Date Placeholder 4"/>
          <p:cNvSpPr>
            <a:spLocks noGrp="1"/>
          </p:cNvSpPr>
          <p:nvPr>
            <p:ph type="dt" sz="half" idx="10"/>
          </p:nvPr>
        </p:nvSpPr>
        <p:spPr/>
        <p:txBody>
          <a:bodyPr/>
          <a:lstStyle/>
          <a:p>
            <a:fld id="{D5A7E052-9719-4A87-B297-C270894BF952}"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Rectangle 5"/>
          <p:cNvSpPr/>
          <p:nvPr/>
        </p:nvSpPr>
        <p:spPr>
          <a:xfrm>
            <a:off x="296883" y="261257"/>
            <a:ext cx="11602192" cy="6353299"/>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678751"/>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634" y="178129"/>
            <a:ext cx="11637818" cy="6282047"/>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a:bodyPr>
          <a:lstStyle/>
          <a:p>
            <a:r>
              <a:rPr lang="en-SG" sz="5400" b="1" dirty="0" err="1" smtClean="0"/>
              <a:t>Refference</a:t>
            </a:r>
            <a:endParaRPr lang="en-US" sz="5400" b="1" dirty="0"/>
          </a:p>
        </p:txBody>
      </p:sp>
      <p:sp>
        <p:nvSpPr>
          <p:cNvPr id="2" name="Content Placeholder 1"/>
          <p:cNvSpPr>
            <a:spLocks noGrp="1"/>
          </p:cNvSpPr>
          <p:nvPr>
            <p:ph idx="1"/>
          </p:nvPr>
        </p:nvSpPr>
        <p:spPr>
          <a:xfrm>
            <a:off x="1219201" y="1864426"/>
            <a:ext cx="9753600" cy="4206173"/>
          </a:xfrm>
        </p:spPr>
        <p:txBody>
          <a:bodyPr>
            <a:normAutofit fontScale="47500" lnSpcReduction="20000"/>
          </a:bodyPr>
          <a:lstStyle/>
          <a:p>
            <a:r>
              <a:rPr lang="en-US" sz="4900" dirty="0">
                <a:hlinkClick r:id="rId3"/>
              </a:rPr>
              <a:t>https://</a:t>
            </a:r>
            <a:r>
              <a:rPr lang="en-US" sz="4900" dirty="0" smtClean="0">
                <a:hlinkClick r:id="rId3"/>
              </a:rPr>
              <a:t>www.wikipedia.org/flappybirds</a:t>
            </a:r>
          </a:p>
          <a:p>
            <a:r>
              <a:rPr lang="en-US" sz="4900" dirty="0">
                <a:hlinkClick r:id="rId4"/>
              </a:rPr>
              <a:t>https://mashable.com/2014/02/10/flappy-bird-story/</a:t>
            </a:r>
          </a:p>
          <a:p>
            <a:r>
              <a:rPr lang="en-US" sz="4900" dirty="0">
                <a:hlinkClick r:id="rId5"/>
              </a:rPr>
              <a:t>https://www.wired.com/2014/02/flappy-bird</a:t>
            </a:r>
            <a:r>
              <a:rPr lang="en-US" sz="4900" dirty="0" smtClean="0">
                <a:hlinkClick r:id="rId5"/>
              </a:rPr>
              <a:t>/</a:t>
            </a:r>
          </a:p>
          <a:p>
            <a:pPr fontAlgn="base"/>
            <a:r>
              <a:rPr lang="en-US" sz="4900" dirty="0"/>
              <a:t> </a:t>
            </a:r>
            <a:r>
              <a:rPr lang="en-US" sz="4900" u="sng" dirty="0">
                <a:hlinkClick r:id="rId6"/>
              </a:rPr>
              <a:t>http://frivetenskapligpublicering.blogspot.se/</a:t>
            </a:r>
            <a:endParaRPr lang="en-US" sz="4900" dirty="0"/>
          </a:p>
          <a:p>
            <a:pPr fontAlgn="base"/>
            <a:r>
              <a:rPr lang="en-US" sz="4900" dirty="0"/>
              <a:t> </a:t>
            </a:r>
            <a:r>
              <a:rPr lang="en-US" sz="4900" dirty="0">
                <a:hlinkClick r:id="rId7"/>
              </a:rPr>
              <a:t>http://worldwithoutexcuses.blogspot.se/</a:t>
            </a:r>
            <a:endParaRPr lang="en-US" sz="4900" dirty="0"/>
          </a:p>
          <a:p>
            <a:pPr fontAlgn="base"/>
            <a:r>
              <a:rPr lang="en-US" sz="4900" dirty="0"/>
              <a:t> </a:t>
            </a:r>
            <a:r>
              <a:rPr lang="en-US" sz="4900" dirty="0">
                <a:hlinkClick r:id="rId8"/>
              </a:rPr>
              <a:t>http://ingaursakter.blogspot.se/</a:t>
            </a:r>
            <a:endParaRPr lang="en-US" sz="4900" dirty="0"/>
          </a:p>
          <a:p>
            <a:endParaRPr lang="en-US" sz="4900" dirty="0">
              <a:hlinkClick r:id="rId5"/>
            </a:endParaRPr>
          </a:p>
          <a:p>
            <a:pPr marL="0" indent="0">
              <a:buNone/>
            </a:pPr>
            <a:endParaRPr lang="en-US" dirty="0"/>
          </a:p>
          <a:p>
            <a:pPr marL="0" indent="0">
              <a:buNone/>
            </a:pPr>
            <a:r>
              <a:rPr lang="en-US" dirty="0"/>
              <a:t/>
            </a:r>
            <a:br>
              <a:rPr lang="en-US" dirty="0"/>
            </a:br>
            <a:endParaRPr lang="en-US" dirty="0"/>
          </a:p>
        </p:txBody>
      </p:sp>
      <p:sp>
        <p:nvSpPr>
          <p:cNvPr id="3" name="Date Placeholder 2"/>
          <p:cNvSpPr>
            <a:spLocks noGrp="1"/>
          </p:cNvSpPr>
          <p:nvPr>
            <p:ph type="dt" sz="half" idx="10"/>
          </p:nvPr>
        </p:nvSpPr>
        <p:spPr/>
        <p:txBody>
          <a:bodyPr/>
          <a:lstStyle/>
          <a:p>
            <a:fld id="{F6272E0E-FC70-4F4A-95A9-657542A98649}"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25627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023FA49-F9A9-4585-A052-9DA8F1A1C870}" type="datetime1">
              <a:rPr lang="en-US" smtClean="0"/>
              <a:t>1/15/2019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101" y="540690"/>
            <a:ext cx="11513489" cy="5701084"/>
          </a:xfrm>
        </p:spPr>
      </p:pic>
    </p:spTree>
    <p:extLst>
      <p:ext uri="{BB962C8B-B14F-4D97-AF65-F5344CB8AC3E}">
        <p14:creationId xmlns:p14="http://schemas.microsoft.com/office/powerpoint/2010/main" val="30221300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6259" y="219694"/>
            <a:ext cx="11578440" cy="6270171"/>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flipH="1" flipV="1">
            <a:off x="10486802" y="6267201"/>
            <a:ext cx="463138"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320635" y="434340"/>
            <a:ext cx="11578440" cy="6085212"/>
          </a:xfrm>
        </p:spPr>
        <p:txBody>
          <a:bodyPr>
            <a:normAutofit/>
          </a:bodyPr>
          <a:lstStyle/>
          <a:p>
            <a:pPr marL="0" indent="0">
              <a:buNone/>
            </a:pPr>
            <a:endParaRPr lang="en-SG" sz="3300" b="1" dirty="0"/>
          </a:p>
          <a:p>
            <a:pPr marL="0" indent="0">
              <a:buNone/>
            </a:pPr>
            <a:r>
              <a:rPr lang="en-SG" sz="3300" b="1" dirty="0" smtClean="0">
                <a:solidFill>
                  <a:schemeClr val="tx2"/>
                </a:solidFill>
              </a:rPr>
              <a:t>Project Mentor:</a:t>
            </a:r>
            <a:endParaRPr lang="en-SG" b="1" dirty="0">
              <a:solidFill>
                <a:schemeClr val="tx2"/>
              </a:solidFill>
            </a:endParaRPr>
          </a:p>
          <a:p>
            <a:pPr marL="0" indent="0">
              <a:buNone/>
            </a:pPr>
            <a:r>
              <a:rPr lang="en-SG" b="1" dirty="0"/>
              <a:t>         </a:t>
            </a:r>
            <a:r>
              <a:rPr lang="en-SG" dirty="0"/>
              <a:t>	</a:t>
            </a:r>
            <a:r>
              <a:rPr lang="en-SG" dirty="0" smtClean="0"/>
              <a:t>         </a:t>
            </a:r>
            <a:r>
              <a:rPr lang="en-SG" b="1" dirty="0" err="1" smtClean="0">
                <a:solidFill>
                  <a:schemeClr val="tx2"/>
                </a:solidFill>
              </a:rPr>
              <a:t>Falguni</a:t>
            </a:r>
            <a:r>
              <a:rPr lang="en-SG" b="1" dirty="0" smtClean="0">
                <a:solidFill>
                  <a:schemeClr val="tx2"/>
                </a:solidFill>
              </a:rPr>
              <a:t> </a:t>
            </a:r>
            <a:r>
              <a:rPr lang="en-SG" b="1" dirty="0">
                <a:solidFill>
                  <a:schemeClr val="tx2"/>
                </a:solidFill>
              </a:rPr>
              <a:t>Roy</a:t>
            </a:r>
          </a:p>
          <a:p>
            <a:pPr marL="0" indent="0">
              <a:buNone/>
            </a:pPr>
            <a:r>
              <a:rPr lang="en-SG" dirty="0">
                <a:solidFill>
                  <a:schemeClr val="tx2"/>
                </a:solidFill>
              </a:rPr>
              <a:t>	</a:t>
            </a:r>
            <a:r>
              <a:rPr lang="en-SG" dirty="0" smtClean="0">
                <a:solidFill>
                  <a:schemeClr val="tx2"/>
                </a:solidFill>
              </a:rPr>
              <a:t>         </a:t>
            </a:r>
            <a:r>
              <a:rPr lang="en-SG" b="1" dirty="0" smtClean="0">
                <a:solidFill>
                  <a:schemeClr val="tx2"/>
                </a:solidFill>
              </a:rPr>
              <a:t>Lecturer</a:t>
            </a:r>
            <a:endParaRPr lang="en-SG" b="1" dirty="0">
              <a:solidFill>
                <a:schemeClr val="tx2"/>
              </a:solidFill>
            </a:endParaRPr>
          </a:p>
          <a:p>
            <a:pPr marL="0" indent="0">
              <a:buNone/>
            </a:pPr>
            <a:r>
              <a:rPr lang="en-SG" b="1" dirty="0">
                <a:solidFill>
                  <a:schemeClr val="tx2"/>
                </a:solidFill>
              </a:rPr>
              <a:t>	</a:t>
            </a:r>
            <a:r>
              <a:rPr lang="en-SG" b="1" dirty="0" smtClean="0">
                <a:solidFill>
                  <a:schemeClr val="tx2"/>
                </a:solidFill>
              </a:rPr>
              <a:t>          IIT,NSTU   </a:t>
            </a:r>
            <a:r>
              <a:rPr lang="en-SG" b="1" dirty="0" smtClean="0"/>
              <a:t>                                           </a:t>
            </a:r>
            <a:endParaRPr lang="en-SG" b="1" dirty="0"/>
          </a:p>
          <a:p>
            <a:pPr marL="0" indent="0">
              <a:buNone/>
            </a:pPr>
            <a:r>
              <a:rPr lang="en-SG" dirty="0"/>
              <a:t>	</a:t>
            </a:r>
            <a:r>
              <a:rPr lang="en-SG" dirty="0" smtClean="0"/>
              <a:t>        </a:t>
            </a:r>
            <a:r>
              <a:rPr lang="en-SG" dirty="0"/>
              <a:t> </a:t>
            </a:r>
            <a:r>
              <a:rPr lang="en-SG" dirty="0" smtClean="0"/>
              <a:t>          </a:t>
            </a:r>
            <a:r>
              <a:rPr lang="en-SG" sz="3200" b="1" dirty="0" smtClean="0">
                <a:solidFill>
                  <a:schemeClr val="tx2"/>
                </a:solidFill>
              </a:rPr>
              <a:t>Team </a:t>
            </a:r>
            <a:r>
              <a:rPr lang="en-SG" sz="3200" b="1" dirty="0">
                <a:solidFill>
                  <a:schemeClr val="tx2"/>
                </a:solidFill>
              </a:rPr>
              <a:t>Members</a:t>
            </a:r>
            <a:r>
              <a:rPr lang="en-SG" sz="2800" b="1" dirty="0">
                <a:solidFill>
                  <a:schemeClr val="tx2"/>
                </a:solidFill>
              </a:rPr>
              <a:t>:</a:t>
            </a:r>
            <a:endParaRPr lang="en-SG" b="1" dirty="0">
              <a:solidFill>
                <a:schemeClr val="tx2"/>
              </a:solidFill>
            </a:endParaRPr>
          </a:p>
          <a:p>
            <a:pPr marL="0" indent="0">
              <a:buNone/>
            </a:pPr>
            <a:r>
              <a:rPr lang="en-SG" dirty="0" smtClean="0"/>
              <a:t>                                               </a:t>
            </a:r>
            <a:r>
              <a:rPr lang="en-SG" b="1" dirty="0">
                <a:solidFill>
                  <a:schemeClr val="tx2"/>
                </a:solidFill>
              </a:rPr>
              <a:t>1.Md Al-Adnan(ASH1825008M)</a:t>
            </a:r>
          </a:p>
          <a:p>
            <a:pPr marL="0" indent="0">
              <a:buNone/>
            </a:pPr>
            <a:r>
              <a:rPr lang="en-SG" b="1" dirty="0">
                <a:solidFill>
                  <a:schemeClr val="tx2"/>
                </a:solidFill>
              </a:rPr>
              <a:t>			</a:t>
            </a:r>
            <a:r>
              <a:rPr lang="en-SG" b="1" dirty="0" smtClean="0">
                <a:solidFill>
                  <a:schemeClr val="tx2"/>
                </a:solidFill>
              </a:rPr>
              <a:t>            </a:t>
            </a:r>
            <a:r>
              <a:rPr lang="en-SG" b="1" dirty="0">
                <a:solidFill>
                  <a:schemeClr val="tx2"/>
                </a:solidFill>
              </a:rPr>
              <a:t>2</a:t>
            </a:r>
            <a:r>
              <a:rPr lang="en-SG" b="1" dirty="0" smtClean="0">
                <a:solidFill>
                  <a:schemeClr val="tx2"/>
                </a:solidFill>
              </a:rPr>
              <a:t>. </a:t>
            </a:r>
            <a:r>
              <a:rPr lang="en-SG" b="1" dirty="0" err="1" smtClean="0">
                <a:solidFill>
                  <a:schemeClr val="tx2"/>
                </a:solidFill>
              </a:rPr>
              <a:t>Moonmoon</a:t>
            </a:r>
            <a:r>
              <a:rPr lang="en-SG" b="1" dirty="0" smtClean="0">
                <a:solidFill>
                  <a:schemeClr val="tx2"/>
                </a:solidFill>
              </a:rPr>
              <a:t> </a:t>
            </a:r>
            <a:r>
              <a:rPr lang="en-SG" b="1" dirty="0" smtClean="0">
                <a:solidFill>
                  <a:schemeClr val="tx2"/>
                </a:solidFill>
              </a:rPr>
              <a:t>Das(ASH1825027F</a:t>
            </a:r>
            <a:r>
              <a:rPr lang="en-SG" b="1" dirty="0">
                <a:solidFill>
                  <a:schemeClr val="tx2"/>
                </a:solidFill>
              </a:rPr>
              <a:t>)</a:t>
            </a:r>
          </a:p>
          <a:p>
            <a:pPr marL="0" indent="0">
              <a:buNone/>
            </a:pPr>
            <a:r>
              <a:rPr lang="en-SG" b="1" dirty="0">
                <a:solidFill>
                  <a:schemeClr val="tx2"/>
                </a:solidFill>
              </a:rPr>
              <a:t>		</a:t>
            </a:r>
            <a:r>
              <a:rPr lang="en-SG" b="1" dirty="0" smtClean="0">
                <a:solidFill>
                  <a:schemeClr val="tx2"/>
                </a:solidFill>
              </a:rPr>
              <a:t>                         </a:t>
            </a:r>
            <a:r>
              <a:rPr lang="en-SG" b="1" dirty="0">
                <a:solidFill>
                  <a:schemeClr val="tx2"/>
                </a:solidFill>
              </a:rPr>
              <a:t>3.Akash </a:t>
            </a:r>
            <a:r>
              <a:rPr lang="en-SG" b="1" dirty="0" smtClean="0">
                <a:solidFill>
                  <a:schemeClr val="tx2"/>
                </a:solidFill>
              </a:rPr>
              <a:t>Chandra </a:t>
            </a:r>
            <a:r>
              <a:rPr lang="en-SG" b="1" dirty="0" err="1" smtClean="0">
                <a:solidFill>
                  <a:schemeClr val="tx2"/>
                </a:solidFill>
              </a:rPr>
              <a:t>Debnath</a:t>
            </a:r>
            <a:r>
              <a:rPr lang="en-SG" b="1" dirty="0" smtClean="0">
                <a:solidFill>
                  <a:schemeClr val="tx2"/>
                </a:solidFill>
              </a:rPr>
              <a:t>(ASH1825037M</a:t>
            </a:r>
            <a:r>
              <a:rPr lang="en-SG" b="1" dirty="0">
                <a:solidFill>
                  <a:schemeClr val="tx2"/>
                </a:solidFill>
              </a:rPr>
              <a:t>)</a:t>
            </a:r>
            <a:endParaRPr lang="en-US" dirty="0">
              <a:solidFill>
                <a:schemeClr val="tx2"/>
              </a:solidFill>
            </a:endParaRPr>
          </a:p>
        </p:txBody>
      </p:sp>
      <p:sp>
        <p:nvSpPr>
          <p:cNvPr id="4" name="Date Placeholder 3"/>
          <p:cNvSpPr>
            <a:spLocks noGrp="1"/>
          </p:cNvSpPr>
          <p:nvPr>
            <p:ph type="dt" sz="half" idx="10"/>
          </p:nvPr>
        </p:nvSpPr>
        <p:spPr/>
        <p:txBody>
          <a:bodyPr/>
          <a:lstStyle/>
          <a:p>
            <a:fld id="{F6272E0E-FC70-4F4A-95A9-657542A98649}" type="datetime1">
              <a:rPr lang="en-US" smtClean="0"/>
              <a:t>1/15/2019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590784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fade">
                                      <p:cBhvr>
                                        <p:cTn id="44" dur="1000"/>
                                        <p:tgtEl>
                                          <p:spTgt spid="3">
                                            <p:txEl>
                                              <p:pRg st="1" end="1"/>
                                            </p:txEl>
                                          </p:spTgt>
                                        </p:tgtEl>
                                      </p:cBhvr>
                                    </p:animEffect>
                                    <p:anim calcmode="lin" valueType="num">
                                      <p:cBhvr>
                                        <p:cTn id="4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9312" y="247650"/>
            <a:ext cx="11804666" cy="6229350"/>
          </a:xfrm>
          <a:prstGeom prst="rect">
            <a:avLst/>
          </a:prstGeom>
          <a:blipFill dpi="0" rotWithShape="1">
            <a:blip r:embed="rId2">
              <a:alphaModFix amt="17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65662" y="769671"/>
            <a:ext cx="9607139" cy="910112"/>
          </a:xfrm>
        </p:spPr>
        <p:txBody>
          <a:bodyPr>
            <a:noAutofit/>
          </a:bodyPr>
          <a:lstStyle/>
          <a:p>
            <a:r>
              <a:rPr lang="en-SG" sz="6000" b="1" dirty="0" smtClean="0"/>
              <a:t>CONTENTS</a:t>
            </a:r>
            <a:endParaRPr lang="en-US" sz="6000" b="1" dirty="0"/>
          </a:p>
        </p:txBody>
      </p:sp>
      <p:sp>
        <p:nvSpPr>
          <p:cNvPr id="3" name="Content Placeholder 2"/>
          <p:cNvSpPr>
            <a:spLocks noGrp="1"/>
          </p:cNvSpPr>
          <p:nvPr>
            <p:ph idx="1"/>
          </p:nvPr>
        </p:nvSpPr>
        <p:spPr>
          <a:xfrm>
            <a:off x="1857152" y="2267981"/>
            <a:ext cx="3162753" cy="5124797"/>
          </a:xfrm>
        </p:spPr>
        <p:txBody>
          <a:bodyPr>
            <a:noAutofit/>
          </a:bodyPr>
          <a:lstStyle/>
          <a:p>
            <a:pPr>
              <a:buFont typeface="Wingdings" panose="05000000000000000000" pitchFamily="2" charset="2"/>
              <a:buChar char="v"/>
            </a:pPr>
            <a:r>
              <a:rPr lang="en-SG" sz="1800" b="1" dirty="0"/>
              <a:t>Introduction</a:t>
            </a:r>
            <a:endParaRPr lang="en-US" sz="1800" b="1" dirty="0"/>
          </a:p>
          <a:p>
            <a:pPr>
              <a:buFont typeface="Wingdings" panose="05000000000000000000" pitchFamily="2" charset="2"/>
              <a:buChar char="v"/>
            </a:pPr>
            <a:r>
              <a:rPr lang="en-US" sz="1800" b="1" dirty="0"/>
              <a:t>Gameplay </a:t>
            </a:r>
            <a:endParaRPr lang="en-US" sz="1800" b="1" dirty="0" smtClean="0"/>
          </a:p>
          <a:p>
            <a:pPr>
              <a:buFont typeface="Wingdings" panose="05000000000000000000" pitchFamily="2" charset="2"/>
              <a:buChar char="v"/>
            </a:pPr>
            <a:r>
              <a:rPr lang="en-US" sz="1800" b="1" dirty="0" smtClean="0"/>
              <a:t>Medals</a:t>
            </a:r>
            <a:endParaRPr lang="en-US" sz="1800" b="1" dirty="0"/>
          </a:p>
          <a:p>
            <a:pPr>
              <a:buFont typeface="Wingdings" panose="05000000000000000000" pitchFamily="2" charset="2"/>
              <a:buChar char="v"/>
            </a:pPr>
            <a:r>
              <a:rPr lang="en-US" sz="1800" b="1" dirty="0"/>
              <a:t>Game </a:t>
            </a:r>
            <a:r>
              <a:rPr lang="en-US" sz="1800" b="1" dirty="0" smtClean="0"/>
              <a:t>Layout</a:t>
            </a:r>
            <a:endParaRPr lang="en-US" sz="1800" b="1" dirty="0"/>
          </a:p>
          <a:p>
            <a:pPr>
              <a:buFont typeface="Wingdings" panose="05000000000000000000" pitchFamily="2" charset="2"/>
              <a:buChar char="v"/>
            </a:pPr>
            <a:r>
              <a:rPr lang="en-US" sz="1800" b="1" dirty="0"/>
              <a:t>Game </a:t>
            </a:r>
            <a:r>
              <a:rPr lang="en-US" sz="1800" b="1" dirty="0" smtClean="0"/>
              <a:t>Design </a:t>
            </a:r>
            <a:endParaRPr lang="en-US" sz="1800" b="1" dirty="0"/>
          </a:p>
          <a:p>
            <a:pPr>
              <a:buFont typeface="Wingdings" panose="05000000000000000000" pitchFamily="2" charset="2"/>
              <a:buChar char="v"/>
            </a:pPr>
            <a:r>
              <a:rPr lang="en-US" sz="1800" b="1" dirty="0"/>
              <a:t>Objectives </a:t>
            </a:r>
            <a:endParaRPr lang="en-US" sz="1800" b="1" dirty="0" smtClean="0"/>
          </a:p>
          <a:p>
            <a:pPr>
              <a:buFont typeface="Wingdings" panose="05000000000000000000" pitchFamily="2" charset="2"/>
              <a:buChar char="v"/>
            </a:pPr>
            <a:r>
              <a:rPr lang="en-US" sz="1800" b="1" dirty="0" smtClean="0"/>
              <a:t>Scope</a:t>
            </a:r>
            <a:endParaRPr lang="en-US" sz="1800" b="1" dirty="0"/>
          </a:p>
        </p:txBody>
      </p:sp>
      <p:sp>
        <p:nvSpPr>
          <p:cNvPr id="5" name="Date Placeholder 4"/>
          <p:cNvSpPr>
            <a:spLocks noGrp="1"/>
          </p:cNvSpPr>
          <p:nvPr>
            <p:ph type="dt" sz="half" idx="10"/>
          </p:nvPr>
        </p:nvSpPr>
        <p:spPr/>
        <p:txBody>
          <a:bodyPr/>
          <a:lstStyle/>
          <a:p>
            <a:fld id="{C28729A5-08D1-4FF9-9AA8-AAD898071DED}"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
        <p:nvSpPr>
          <p:cNvPr id="7" name="Rectangle 6"/>
          <p:cNvSpPr/>
          <p:nvPr/>
        </p:nvSpPr>
        <p:spPr>
          <a:xfrm>
            <a:off x="5588618" y="1341912"/>
            <a:ext cx="3901070" cy="5017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2"/>
          <p:cNvSpPr txBox="1">
            <a:spLocks/>
          </p:cNvSpPr>
          <p:nvPr/>
        </p:nvSpPr>
        <p:spPr>
          <a:xfrm>
            <a:off x="5487114" y="1869726"/>
            <a:ext cx="5302805" cy="5124797"/>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pPr>
              <a:buFont typeface="Wingdings" panose="05000000000000000000" pitchFamily="2" charset="2"/>
              <a:buChar char="v"/>
            </a:pPr>
            <a:endParaRPr lang="en-US" sz="2000" b="1" dirty="0" smtClean="0"/>
          </a:p>
          <a:p>
            <a:pPr>
              <a:buFont typeface="Wingdings" panose="05000000000000000000" pitchFamily="2" charset="2"/>
              <a:buChar char="v"/>
            </a:pPr>
            <a:r>
              <a:rPr lang="en-SG" sz="2000" b="1" dirty="0" smtClean="0"/>
              <a:t>Favourite and hardest functionality</a:t>
            </a:r>
            <a:endParaRPr lang="en-US" sz="2000" b="1" dirty="0" smtClean="0"/>
          </a:p>
          <a:p>
            <a:pPr>
              <a:buFont typeface="Wingdings" panose="05000000000000000000" pitchFamily="2" charset="2"/>
              <a:buChar char="v"/>
            </a:pPr>
            <a:r>
              <a:rPr lang="en-US" sz="2000" b="1" dirty="0" smtClean="0"/>
              <a:t>Motivation</a:t>
            </a:r>
          </a:p>
          <a:p>
            <a:pPr>
              <a:buFont typeface="Wingdings" panose="05000000000000000000" pitchFamily="2" charset="2"/>
              <a:buChar char="v"/>
            </a:pPr>
            <a:r>
              <a:rPr lang="en-SG" sz="2000" b="1" dirty="0" smtClean="0"/>
              <a:t>Deliverables</a:t>
            </a:r>
            <a:endParaRPr lang="en-US" sz="2000" b="1" dirty="0" smtClean="0"/>
          </a:p>
          <a:p>
            <a:pPr>
              <a:buFont typeface="Wingdings" panose="05000000000000000000" pitchFamily="2" charset="2"/>
              <a:buChar char="v"/>
            </a:pPr>
            <a:r>
              <a:rPr lang="en-SG" sz="2000" b="1" dirty="0" smtClean="0"/>
              <a:t>Work Distribution </a:t>
            </a:r>
          </a:p>
          <a:p>
            <a:pPr>
              <a:buFont typeface="Wingdings" panose="05000000000000000000" pitchFamily="2" charset="2"/>
              <a:buChar char="v"/>
            </a:pPr>
            <a:r>
              <a:rPr lang="en-SG" sz="2000" b="1" dirty="0" smtClean="0"/>
              <a:t>Timeline</a:t>
            </a:r>
            <a:endParaRPr lang="en-US" sz="2000" b="1" dirty="0" smtClean="0"/>
          </a:p>
          <a:p>
            <a:pPr>
              <a:buFont typeface="Wingdings" panose="05000000000000000000" pitchFamily="2" charset="2"/>
              <a:buChar char="v"/>
            </a:pPr>
            <a:r>
              <a:rPr lang="en-US" sz="2000" b="1" dirty="0" smtClean="0"/>
              <a:t>Future Plan</a:t>
            </a:r>
          </a:p>
          <a:p>
            <a:pPr>
              <a:buFont typeface="Wingdings" panose="05000000000000000000" pitchFamily="2" charset="2"/>
              <a:buChar char="v"/>
            </a:pPr>
            <a:endParaRPr lang="en-US" sz="2000" b="1" dirty="0" smtClean="0"/>
          </a:p>
          <a:p>
            <a:pPr>
              <a:buFont typeface="Wingdings" panose="05000000000000000000" pitchFamily="2" charset="2"/>
              <a:buChar char="v"/>
            </a:pPr>
            <a:endParaRPr lang="en-US" sz="2000" b="1" dirty="0"/>
          </a:p>
        </p:txBody>
      </p:sp>
    </p:spTree>
    <p:extLst>
      <p:ext uri="{BB962C8B-B14F-4D97-AF65-F5344CB8AC3E}">
        <p14:creationId xmlns:p14="http://schemas.microsoft.com/office/powerpoint/2010/main" val="47134438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6883" y="320634"/>
            <a:ext cx="11590317" cy="6222670"/>
          </a:xfrm>
          <a:prstGeom prst="rect">
            <a:avLst/>
          </a:prstGeom>
          <a:blipFill dpi="0" rotWithShape="1">
            <a:blip r:embed="rId3">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89328" y="628152"/>
            <a:ext cx="10493071" cy="1351723"/>
          </a:xfrm>
        </p:spPr>
        <p:txBody>
          <a:bodyPr>
            <a:normAutofit/>
          </a:bodyPr>
          <a:lstStyle/>
          <a:p>
            <a:r>
              <a:rPr lang="en-SG" sz="6600" b="1" dirty="0" smtClean="0"/>
              <a:t>Introduction</a:t>
            </a:r>
            <a:endParaRPr lang="en-US" sz="6600" b="1" dirty="0"/>
          </a:p>
        </p:txBody>
      </p:sp>
      <p:sp>
        <p:nvSpPr>
          <p:cNvPr id="2" name="Content Placeholder 1"/>
          <p:cNvSpPr>
            <a:spLocks noGrp="1"/>
          </p:cNvSpPr>
          <p:nvPr>
            <p:ph idx="1"/>
          </p:nvPr>
        </p:nvSpPr>
        <p:spPr>
          <a:xfrm>
            <a:off x="1089328" y="1979875"/>
            <a:ext cx="9883474" cy="4725724"/>
          </a:xfrm>
        </p:spPr>
        <p:txBody>
          <a:bodyPr/>
          <a:lstStyle/>
          <a:p>
            <a:pPr marL="0" indent="0">
              <a:buNone/>
            </a:pPr>
            <a:endParaRPr lang="en-US" dirty="0" smtClean="0"/>
          </a:p>
          <a:p>
            <a:pPr>
              <a:buFont typeface="Wingdings" panose="05000000000000000000" pitchFamily="2" charset="2"/>
              <a:buChar char="v"/>
            </a:pPr>
            <a:r>
              <a:rPr lang="en-US" dirty="0" smtClean="0"/>
              <a:t> Flappy bird </a:t>
            </a:r>
            <a:r>
              <a:rPr lang="en-US" dirty="0"/>
              <a:t>is a side-</a:t>
            </a:r>
            <a:r>
              <a:rPr lang="en-US" dirty="0" err="1"/>
              <a:t>scroller</a:t>
            </a:r>
            <a:r>
              <a:rPr lang="en-US" dirty="0"/>
              <a:t> </a:t>
            </a:r>
            <a:r>
              <a:rPr lang="en-US" dirty="0" smtClean="0"/>
              <a:t>game where </a:t>
            </a:r>
            <a:r>
              <a:rPr lang="en-US" dirty="0"/>
              <a:t>the player controls a bird, </a:t>
            </a:r>
            <a:r>
              <a:rPr lang="en-US" dirty="0" smtClean="0"/>
              <a:t> attempting to </a:t>
            </a:r>
            <a:r>
              <a:rPr lang="en-US" dirty="0"/>
              <a:t>fly between columns of green pipes without hitting them</a:t>
            </a:r>
            <a:r>
              <a:rPr lang="en-US" dirty="0" smtClean="0"/>
              <a:t>.</a:t>
            </a:r>
          </a:p>
          <a:p>
            <a:pPr>
              <a:buFont typeface="Wingdings" panose="05000000000000000000" pitchFamily="2" charset="2"/>
              <a:buChar char="v"/>
            </a:pPr>
            <a:r>
              <a:rPr lang="en-US" dirty="0" smtClean="0"/>
              <a:t> It’s a simple game of infinite level type. </a:t>
            </a:r>
          </a:p>
          <a:p>
            <a:pPr>
              <a:buFont typeface="Wingdings" panose="05000000000000000000" pitchFamily="2" charset="2"/>
              <a:buChar char="v"/>
            </a:pPr>
            <a:r>
              <a:rPr lang="en-SG" dirty="0" smtClean="0"/>
              <a:t> It is a challenging game for anyone. </a:t>
            </a:r>
            <a:endParaRPr lang="en-US" dirty="0" smtClean="0"/>
          </a:p>
          <a:p>
            <a:pPr marL="0" indent="0">
              <a:buNone/>
            </a:pPr>
            <a:r>
              <a:rPr lang="en-SG" dirty="0" smtClean="0"/>
              <a:t>  </a:t>
            </a:r>
            <a:endParaRPr lang="en-US" dirty="0"/>
          </a:p>
          <a:p>
            <a:endParaRPr lang="en-US" dirty="0"/>
          </a:p>
          <a:p>
            <a:endParaRPr lang="en-US" dirty="0"/>
          </a:p>
        </p:txBody>
      </p:sp>
      <p:sp>
        <p:nvSpPr>
          <p:cNvPr id="5" name="Date Placeholder 4"/>
          <p:cNvSpPr>
            <a:spLocks noGrp="1"/>
          </p:cNvSpPr>
          <p:nvPr>
            <p:ph type="dt" sz="half" idx="10"/>
          </p:nvPr>
        </p:nvSpPr>
        <p:spPr/>
        <p:txBody>
          <a:bodyPr/>
          <a:lstStyle/>
          <a:p>
            <a:fld id="{FAFE9DB7-5BCA-432F-855C-FB389166C54D}"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818891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3132" y="296883"/>
            <a:ext cx="11602193" cy="6270172"/>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2624" y="1828800"/>
            <a:ext cx="2520177" cy="4114799"/>
          </a:xfrm>
          <a:prstGeom prst="rect">
            <a:avLst/>
          </a:prstGeom>
          <a:blipFill dpi="0" rotWithShape="1">
            <a:blip r:embed="rId4"/>
            <a:srcRect/>
            <a:stretch>
              <a:fillRect/>
            </a:stretch>
          </a:blipFill>
        </p:spPr>
      </p:pic>
      <p:sp>
        <p:nvSpPr>
          <p:cNvPr id="2" name="Title 1"/>
          <p:cNvSpPr>
            <a:spLocks noGrp="1"/>
          </p:cNvSpPr>
          <p:nvPr>
            <p:ph type="title"/>
          </p:nvPr>
        </p:nvSpPr>
        <p:spPr/>
        <p:txBody>
          <a:bodyPr>
            <a:normAutofit fontScale="90000"/>
          </a:bodyPr>
          <a:lstStyle/>
          <a:p>
            <a:r>
              <a:rPr lang="en-SG" sz="7200" b="1" dirty="0" smtClean="0"/>
              <a:t>Gameplay</a:t>
            </a:r>
            <a:endParaRPr lang="en-US" sz="7200" b="1" dirty="0"/>
          </a:p>
        </p:txBody>
      </p:sp>
      <p:sp>
        <p:nvSpPr>
          <p:cNvPr id="3" name="Content Placeholder 2"/>
          <p:cNvSpPr>
            <a:spLocks noGrp="1"/>
          </p:cNvSpPr>
          <p:nvPr>
            <p:ph idx="1"/>
          </p:nvPr>
        </p:nvSpPr>
        <p:spPr>
          <a:xfrm>
            <a:off x="985357" y="1828801"/>
            <a:ext cx="10353762" cy="4648200"/>
          </a:xfrm>
        </p:spPr>
        <p:txBody>
          <a:bodyPr>
            <a:normAutofit fontScale="77500" lnSpcReduction="20000"/>
          </a:bodyPr>
          <a:lstStyle/>
          <a:p>
            <a:pPr algn="just">
              <a:buFont typeface="Wingdings" panose="05000000000000000000" pitchFamily="2" charset="2"/>
              <a:buChar char="v"/>
            </a:pPr>
            <a:r>
              <a:rPr lang="en-US" dirty="0" smtClean="0">
                <a:effectLst/>
              </a:rPr>
              <a:t> We </a:t>
            </a:r>
            <a:r>
              <a:rPr lang="en-US" dirty="0">
                <a:effectLst/>
              </a:rPr>
              <a:t>plan on creating a </a:t>
            </a:r>
            <a:r>
              <a:rPr lang="en-US" dirty="0" smtClean="0">
                <a:effectLst/>
              </a:rPr>
              <a:t>2D </a:t>
            </a:r>
            <a:r>
              <a:rPr lang="en-US" dirty="0">
                <a:effectLst/>
              </a:rPr>
              <a:t>version </a:t>
            </a:r>
            <a:r>
              <a:rPr lang="en-US" dirty="0" smtClean="0"/>
              <a:t> </a:t>
            </a:r>
            <a:r>
              <a:rPr lang="en-US" dirty="0" smtClean="0">
                <a:effectLst/>
              </a:rPr>
              <a:t>of </a:t>
            </a:r>
            <a:r>
              <a:rPr lang="en-US" dirty="0" smtClean="0"/>
              <a:t>Fla</a:t>
            </a:r>
            <a:r>
              <a:rPr lang="en-US" dirty="0" smtClean="0">
                <a:effectLst/>
              </a:rPr>
              <a:t>ppy </a:t>
            </a:r>
            <a:r>
              <a:rPr lang="en-US" dirty="0">
                <a:effectLst/>
              </a:rPr>
              <a:t>Bird. </a:t>
            </a:r>
            <a:endParaRPr lang="en-US" dirty="0"/>
          </a:p>
          <a:p>
            <a:pPr algn="just">
              <a:buFont typeface="Wingdings" panose="05000000000000000000" pitchFamily="2" charset="2"/>
              <a:buChar char="v"/>
            </a:pPr>
            <a:r>
              <a:rPr lang="en-US" dirty="0" smtClean="0">
                <a:effectLst/>
              </a:rPr>
              <a:t> The </a:t>
            </a:r>
            <a:r>
              <a:rPr lang="en-US" dirty="0">
                <a:effectLst/>
              </a:rPr>
              <a:t>bird will be moving </a:t>
            </a:r>
            <a:r>
              <a:rPr lang="en-US" dirty="0" smtClean="0">
                <a:effectLst/>
              </a:rPr>
              <a:t>forward continuously between sets of pipes.</a:t>
            </a:r>
          </a:p>
          <a:p>
            <a:pPr algn="just">
              <a:buFont typeface="Wingdings" panose="05000000000000000000" pitchFamily="2" charset="2"/>
              <a:buChar char="v"/>
            </a:pPr>
            <a:r>
              <a:rPr lang="en-US" dirty="0"/>
              <a:t> </a:t>
            </a:r>
            <a:r>
              <a:rPr lang="en-US" dirty="0" smtClean="0">
                <a:effectLst/>
              </a:rPr>
              <a:t>The </a:t>
            </a:r>
            <a:r>
              <a:rPr lang="en-US" dirty="0">
                <a:effectLst/>
              </a:rPr>
              <a:t>bird jumps up a small amount whenever </a:t>
            </a:r>
            <a:r>
              <a:rPr lang="en-US" dirty="0" smtClean="0">
                <a:effectLst/>
              </a:rPr>
              <a:t>the </a:t>
            </a:r>
            <a:r>
              <a:rPr lang="en-US" dirty="0">
                <a:effectLst/>
              </a:rPr>
              <a:t>spacebar </a:t>
            </a:r>
            <a:r>
              <a:rPr lang="en-US" dirty="0" smtClean="0">
                <a:effectLst/>
              </a:rPr>
              <a:t>is</a:t>
            </a:r>
          </a:p>
          <a:p>
            <a:pPr marL="0" indent="0" algn="just">
              <a:buNone/>
            </a:pPr>
            <a:r>
              <a:rPr lang="en-US" dirty="0"/>
              <a:t> </a:t>
            </a:r>
            <a:r>
              <a:rPr lang="en-US" dirty="0" smtClean="0"/>
              <a:t>   </a:t>
            </a:r>
            <a:r>
              <a:rPr lang="en-US" dirty="0" smtClean="0">
                <a:effectLst/>
              </a:rPr>
              <a:t> </a:t>
            </a:r>
            <a:r>
              <a:rPr lang="en-US" dirty="0">
                <a:effectLst/>
              </a:rPr>
              <a:t>pressed and can move to the left or right </a:t>
            </a:r>
            <a:r>
              <a:rPr lang="en-US" dirty="0" smtClean="0">
                <a:effectLst/>
              </a:rPr>
              <a:t>using </a:t>
            </a:r>
            <a:r>
              <a:rPr lang="en-US" dirty="0">
                <a:effectLst/>
              </a:rPr>
              <a:t>the left and </a:t>
            </a:r>
            <a:endParaRPr lang="en-US" dirty="0" smtClean="0">
              <a:effectLst/>
            </a:endParaRPr>
          </a:p>
          <a:p>
            <a:pPr marL="0" indent="0" algn="just">
              <a:buNone/>
            </a:pPr>
            <a:r>
              <a:rPr lang="en-US" dirty="0"/>
              <a:t> </a:t>
            </a:r>
            <a:r>
              <a:rPr lang="en-US" dirty="0" smtClean="0"/>
              <a:t>    </a:t>
            </a:r>
            <a:r>
              <a:rPr lang="en-US" smtClean="0">
                <a:effectLst/>
              </a:rPr>
              <a:t>right arrow keys</a:t>
            </a:r>
            <a:r>
              <a:rPr lang="en-US" dirty="0">
                <a:effectLst/>
              </a:rPr>
              <a:t>. </a:t>
            </a:r>
            <a:endParaRPr lang="en-US" dirty="0"/>
          </a:p>
          <a:p>
            <a:pPr algn="just">
              <a:buFont typeface="Wingdings" panose="05000000000000000000" pitchFamily="2" charset="2"/>
              <a:buChar char="v"/>
            </a:pPr>
            <a:r>
              <a:rPr lang="en-US" dirty="0" smtClean="0">
                <a:effectLst/>
              </a:rPr>
              <a:t> If </a:t>
            </a:r>
            <a:r>
              <a:rPr lang="en-US" dirty="0">
                <a:effectLst/>
              </a:rPr>
              <a:t>the bird collides with a pipe, the ground, or the ceiling</a:t>
            </a:r>
            <a:r>
              <a:rPr lang="en-US" dirty="0" smtClean="0">
                <a:effectLst/>
              </a:rPr>
              <a:t>,</a:t>
            </a:r>
          </a:p>
          <a:p>
            <a:pPr marL="0" indent="0" algn="just">
              <a:buNone/>
            </a:pPr>
            <a:r>
              <a:rPr lang="en-US" dirty="0"/>
              <a:t> </a:t>
            </a:r>
            <a:r>
              <a:rPr lang="en-US" dirty="0" smtClean="0"/>
              <a:t>   </a:t>
            </a:r>
            <a:r>
              <a:rPr lang="en-US" dirty="0" smtClean="0">
                <a:effectLst/>
              </a:rPr>
              <a:t> </a:t>
            </a:r>
            <a:r>
              <a:rPr lang="en-US" dirty="0">
                <a:effectLst/>
              </a:rPr>
              <a:t>then the game is over. The pipes will have a random </a:t>
            </a:r>
            <a:r>
              <a:rPr lang="en-US" dirty="0" smtClean="0">
                <a:effectLst/>
              </a:rPr>
              <a:t>size</a:t>
            </a:r>
          </a:p>
          <a:p>
            <a:pPr marL="0" indent="0" algn="just">
              <a:buNone/>
            </a:pPr>
            <a:r>
              <a:rPr lang="en-US" dirty="0" smtClean="0">
                <a:effectLst/>
              </a:rPr>
              <a:t>     and </a:t>
            </a:r>
            <a:r>
              <a:rPr lang="en-US" dirty="0">
                <a:effectLst/>
              </a:rPr>
              <a:t>be created in random locations</a:t>
            </a:r>
            <a:r>
              <a:rPr lang="en-US" dirty="0" smtClean="0">
                <a:effectLst/>
              </a:rPr>
              <a:t>. </a:t>
            </a:r>
          </a:p>
          <a:p>
            <a:pPr algn="just">
              <a:buFont typeface="Wingdings" panose="05000000000000000000" pitchFamily="2" charset="2"/>
              <a:buChar char="v"/>
            </a:pPr>
            <a:r>
              <a:rPr lang="en-US" dirty="0"/>
              <a:t> </a:t>
            </a:r>
            <a:r>
              <a:rPr lang="en-US" dirty="0" smtClean="0">
                <a:effectLst/>
              </a:rPr>
              <a:t>If any player navigates between each </a:t>
            </a:r>
            <a:r>
              <a:rPr lang="en-US" dirty="0">
                <a:effectLst/>
              </a:rPr>
              <a:t>pair of </a:t>
            </a:r>
            <a:r>
              <a:rPr lang="en-US" dirty="0" smtClean="0">
                <a:effectLst/>
              </a:rPr>
              <a:t>pipes,</a:t>
            </a:r>
          </a:p>
          <a:p>
            <a:pPr marL="0" indent="0" algn="just">
              <a:buNone/>
            </a:pPr>
            <a:r>
              <a:rPr lang="en-US" dirty="0"/>
              <a:t> </a:t>
            </a:r>
            <a:r>
              <a:rPr lang="en-US" dirty="0" smtClean="0"/>
              <a:t>   </a:t>
            </a:r>
            <a:r>
              <a:rPr lang="en-US" dirty="0" smtClean="0">
                <a:effectLst/>
              </a:rPr>
              <a:t> the player earn a </a:t>
            </a:r>
            <a:r>
              <a:rPr lang="en-US" dirty="0">
                <a:effectLst/>
              </a:rPr>
              <a:t>single </a:t>
            </a:r>
            <a:r>
              <a:rPr lang="en-US" dirty="0" smtClean="0">
                <a:effectLst/>
              </a:rPr>
              <a:t>point.</a:t>
            </a:r>
            <a:endParaRPr lang="en-US" dirty="0"/>
          </a:p>
          <a:p>
            <a:pPr algn="just">
              <a:buFont typeface="Wingdings" panose="05000000000000000000" pitchFamily="2" charset="2"/>
              <a:buChar char="v"/>
            </a:pPr>
            <a:r>
              <a:rPr lang="en-US" dirty="0">
                <a:effectLst/>
              </a:rPr>
              <a:t> </a:t>
            </a:r>
            <a:r>
              <a:rPr lang="en-US" dirty="0" smtClean="0">
                <a:effectLst/>
              </a:rPr>
              <a:t>Player score </a:t>
            </a:r>
            <a:r>
              <a:rPr lang="en-US" dirty="0">
                <a:effectLst/>
              </a:rPr>
              <a:t>will be tracked throughout the level. </a:t>
            </a:r>
            <a:endParaRPr lang="en-US" dirty="0" smtClean="0">
              <a:effectLst/>
            </a:endParaRPr>
          </a:p>
        </p:txBody>
      </p:sp>
      <p:sp>
        <p:nvSpPr>
          <p:cNvPr id="5" name="Date Placeholder 4"/>
          <p:cNvSpPr>
            <a:spLocks noGrp="1"/>
          </p:cNvSpPr>
          <p:nvPr>
            <p:ph type="dt" sz="half" idx="10"/>
          </p:nvPr>
        </p:nvSpPr>
        <p:spPr/>
        <p:txBody>
          <a:bodyPr/>
          <a:lstStyle/>
          <a:p>
            <a:fld id="{094DC15A-547E-4917-AE2D-0ED116FE1F90}"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0157173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8129" y="218704"/>
            <a:ext cx="11483439" cy="6258296"/>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95450" y="847965"/>
            <a:ext cx="9753600" cy="1168400"/>
          </a:xfrm>
        </p:spPr>
        <p:txBody>
          <a:bodyPr>
            <a:normAutofit fontScale="90000"/>
          </a:bodyPr>
          <a:lstStyle/>
          <a:p>
            <a:pPr lvl="0"/>
            <a:r>
              <a:rPr lang="en-US" sz="6700" b="1" dirty="0">
                <a:solidFill>
                  <a:schemeClr val="tx1">
                    <a:lumMod val="75000"/>
                  </a:schemeClr>
                </a:solidFill>
                <a:latin typeface="Helvetica Neue"/>
                <a:cs typeface="Arial" pitchFamily="34" charset="0"/>
              </a:rPr>
              <a:t>Medals</a:t>
            </a:r>
            <a:r>
              <a:rPr lang="en-US" b="1" dirty="0">
                <a:solidFill>
                  <a:srgbClr val="3A3A3A"/>
                </a:solidFill>
                <a:latin typeface="Helvetica Neue"/>
                <a:cs typeface="Arial" pitchFamily="34" charset="0"/>
              </a:rPr>
              <a:t/>
            </a:r>
            <a:br>
              <a:rPr lang="en-US" b="1" dirty="0">
                <a:solidFill>
                  <a:srgbClr val="3A3A3A"/>
                </a:solidFill>
                <a:latin typeface="Helvetica Neue"/>
                <a:cs typeface="Arial" pitchFamily="34" charset="0"/>
              </a:rPr>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54838747"/>
              </p:ext>
            </p:extLst>
          </p:nvPr>
        </p:nvGraphicFramePr>
        <p:xfrm>
          <a:off x="1124199" y="5260108"/>
          <a:ext cx="9373588" cy="880110"/>
        </p:xfrm>
        <a:graphic>
          <a:graphicData uri="http://schemas.openxmlformats.org/drawingml/2006/table">
            <a:tbl>
              <a:tblPr/>
              <a:tblGrid>
                <a:gridCol w="1339084"/>
                <a:gridCol w="1339084"/>
                <a:gridCol w="1339084"/>
                <a:gridCol w="1339084"/>
                <a:gridCol w="1339084"/>
                <a:gridCol w="1339084"/>
                <a:gridCol w="1339084"/>
              </a:tblGrid>
              <a:tr h="0">
                <a:tc>
                  <a:txBody>
                    <a:bodyPr/>
                    <a:lstStyle/>
                    <a:p>
                      <a:r>
                        <a:rPr lang="en-US" dirty="0"/>
                        <a:t> </a:t>
                      </a:r>
                      <a:r>
                        <a:rPr lang="en-US" dirty="0" smtClean="0"/>
                        <a:t/>
                      </a:r>
                      <a:br>
                        <a:rPr lang="en-US" dirty="0" smtClean="0"/>
                      </a:br>
                      <a:r>
                        <a:rPr lang="en-US" sz="1800" b="0" i="0" kern="1200" dirty="0" smtClean="0">
                          <a:solidFill>
                            <a:schemeClr val="tx1"/>
                          </a:solidFill>
                          <a:effectLst/>
                          <a:latin typeface="+mn-lt"/>
                          <a:ea typeface="+mn-ea"/>
                          <a:cs typeface="+mn-cs"/>
                        </a:rPr>
                        <a:t>Bronze</a:t>
                      </a:r>
                      <a:r>
                        <a:rPr lang="en-US" dirty="0" smtClean="0"/>
                        <a:t/>
                      </a:r>
                      <a:br>
                        <a:rPr lang="en-US" dirty="0" smtClean="0"/>
                      </a:br>
                      <a:endParaRPr lang="en-US" dirty="0"/>
                    </a:p>
                  </a:txBody>
                  <a:tcPr marL="28575" marR="28575" marT="28575" marB="28575" anchor="ctr">
                    <a:lnL>
                      <a:noFill/>
                    </a:lnL>
                    <a:lnR>
                      <a:noFill/>
                    </a:lnR>
                    <a:lnT>
                      <a:noFill/>
                    </a:lnT>
                    <a:lnB>
                      <a:noFill/>
                    </a:lnB>
                    <a:solidFill>
                      <a:srgbClr val="00FFAA"/>
                    </a:solidFill>
                  </a:tcPr>
                </a:tc>
                <a:tc>
                  <a:txBody>
                    <a:bodyPr/>
                    <a:lstStyle/>
                    <a:p>
                      <a:endParaRPr lang="en-US" b="1" dirty="0"/>
                    </a:p>
                  </a:txBody>
                  <a:tcPr marL="28575" marR="28575" marT="28575" marB="28575" anchor="ctr">
                    <a:lnL>
                      <a:noFill/>
                    </a:lnL>
                    <a:lnR>
                      <a:noFill/>
                    </a:lnR>
                    <a:lnT>
                      <a:noFill/>
                    </a:lnT>
                    <a:lnB>
                      <a:noFill/>
                    </a:lnB>
                    <a:solidFill>
                      <a:srgbClr val="00FFA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br>
                        <a:rPr lang="en-US" dirty="0"/>
                      </a:br>
                      <a:r>
                        <a:rPr lang="en-US" dirty="0" smtClean="0"/>
                        <a:t>Silver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marL="28575" marR="28575" marT="28575" marB="28575" anchor="ctr">
                    <a:lnL>
                      <a:noFill/>
                    </a:lnL>
                    <a:lnR>
                      <a:noFill/>
                    </a:lnR>
                    <a:lnT>
                      <a:noFill/>
                    </a:lnT>
                    <a:lnB>
                      <a:noFill/>
                    </a:lnB>
                    <a:solidFill>
                      <a:srgbClr val="00FFAA"/>
                    </a:solidFill>
                  </a:tcPr>
                </a:tc>
                <a:tc>
                  <a:txBody>
                    <a:bodyPr/>
                    <a:lstStyle/>
                    <a:p>
                      <a:endParaRPr lang="en-US"/>
                    </a:p>
                  </a:txBody>
                  <a:tcPr marL="28575" marR="28575" marT="28575" marB="28575" anchor="ctr">
                    <a:lnL>
                      <a:noFill/>
                    </a:lnL>
                    <a:lnR>
                      <a:noFill/>
                    </a:lnR>
                    <a:lnT>
                      <a:noFill/>
                    </a:lnT>
                    <a:lnB>
                      <a:noFill/>
                    </a:lnB>
                    <a:solidFill>
                      <a:srgbClr val="00FFAA"/>
                    </a:solidFill>
                  </a:tcPr>
                </a:tc>
                <a:tc>
                  <a:txBody>
                    <a:bodyPr/>
                    <a:lstStyle/>
                    <a:p>
                      <a:r>
                        <a:rPr lang="en-US" dirty="0" smtClean="0"/>
                        <a:t>Gold</a:t>
                      </a:r>
                      <a:endParaRPr lang="en-US" dirty="0"/>
                    </a:p>
                  </a:txBody>
                  <a:tcPr marL="28575" marR="28575" marT="28575" marB="28575" anchor="ctr">
                    <a:lnL>
                      <a:noFill/>
                    </a:lnL>
                    <a:lnR>
                      <a:noFill/>
                    </a:lnR>
                    <a:lnT>
                      <a:noFill/>
                    </a:lnT>
                    <a:lnB>
                      <a:noFill/>
                    </a:lnB>
                    <a:solidFill>
                      <a:srgbClr val="00FFAA"/>
                    </a:solidFill>
                  </a:tcPr>
                </a:tc>
                <a:tc>
                  <a:txBody>
                    <a:bodyPr/>
                    <a:lstStyle/>
                    <a:p>
                      <a:endParaRPr lang="en-US" dirty="0"/>
                    </a:p>
                  </a:txBody>
                  <a:tcPr marL="28575" marR="28575" marT="28575" marB="28575" anchor="ctr">
                    <a:lnL>
                      <a:noFill/>
                    </a:lnL>
                    <a:lnR>
                      <a:noFill/>
                    </a:lnR>
                    <a:lnT>
                      <a:noFill/>
                    </a:lnT>
                    <a:lnB>
                      <a:noFill/>
                    </a:lnB>
                    <a:solidFill>
                      <a:srgbClr val="00FFAA"/>
                    </a:solidFill>
                  </a:tcPr>
                </a:tc>
                <a:tc>
                  <a:txBody>
                    <a:bodyPr/>
                    <a:lstStyle/>
                    <a:p>
                      <a:pPr algn="just"/>
                      <a:r>
                        <a:rPr lang="en-US" sz="1800" b="0" i="0" kern="1200" dirty="0" smtClean="0">
                          <a:solidFill>
                            <a:schemeClr val="tx1"/>
                          </a:solidFill>
                          <a:effectLst/>
                          <a:latin typeface="+mn-lt"/>
                          <a:ea typeface="+mn-ea"/>
                          <a:cs typeface="+mn-cs"/>
                        </a:rPr>
                        <a:t>Platinum</a:t>
                      </a:r>
                      <a:endParaRPr lang="en-US" dirty="0"/>
                    </a:p>
                  </a:txBody>
                  <a:tcPr marL="28575" marR="28575" marT="28575" marB="28575" anchor="ctr">
                    <a:lnL>
                      <a:noFill/>
                    </a:lnL>
                    <a:lnR>
                      <a:noFill/>
                    </a:lnR>
                    <a:lnT>
                      <a:noFill/>
                    </a:lnT>
                    <a:lnB>
                      <a:noFill/>
                    </a:lnB>
                    <a:solidFill>
                      <a:srgbClr val="00FFAA"/>
                    </a:solidFill>
                  </a:tcPr>
                </a:tc>
              </a:tr>
            </a:tbl>
          </a:graphicData>
        </a:graphic>
      </p:graphicFrame>
      <p:sp>
        <p:nvSpPr>
          <p:cNvPr id="4" name="Date Placeholder 3"/>
          <p:cNvSpPr>
            <a:spLocks noGrp="1"/>
          </p:cNvSpPr>
          <p:nvPr>
            <p:ph type="dt" sz="half" idx="10"/>
          </p:nvPr>
        </p:nvSpPr>
        <p:spPr/>
        <p:txBody>
          <a:bodyPr/>
          <a:lstStyle/>
          <a:p>
            <a:fld id="{F6272E0E-FC70-4F4A-95A9-657542A98649}" type="datetime1">
              <a:rPr lang="en-US" smtClean="0"/>
              <a:t>1/15/2019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
        <p:nvSpPr>
          <p:cNvPr id="7" name="Rectangle 1"/>
          <p:cNvSpPr>
            <a:spLocks noChangeArrowheads="1"/>
          </p:cNvSpPr>
          <p:nvPr/>
        </p:nvSpPr>
        <p:spPr bwMode="auto">
          <a:xfrm>
            <a:off x="2721672" y="2735073"/>
            <a:ext cx="4266709" cy="692497"/>
          </a:xfrm>
          <a:prstGeom prst="rect">
            <a:avLst/>
          </a:prstGeom>
          <a:solidFill>
            <a:srgbClr val="00FFAA">
              <a:alpha val="0"/>
            </a:srgbClr>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A3A3A"/>
                </a:solidFill>
                <a:effectLst/>
                <a:latin typeface="Helvetica Neue"/>
                <a:cs typeface="Arial" pitchFamily="34" charset="0"/>
              </a:rPr>
              <a:t>          </a:t>
            </a:r>
            <a:r>
              <a:rPr kumimoji="0" lang="en-US" sz="4500" b="0" i="0" u="none" strike="noStrike" cap="none" normalizeH="0" baseline="0" dirty="0" smtClean="0">
                <a:ln>
                  <a:noFill/>
                </a:ln>
                <a:solidFill>
                  <a:srgbClr val="3A3A3A"/>
                </a:solidFill>
                <a:effectLst/>
                <a:latin typeface="Helvetica Neue"/>
                <a:cs typeface="Arial" pitchFamily="34" charset="0"/>
              </a:rPr>
              <a:t> </a:t>
            </a:r>
            <a:r>
              <a:rPr kumimoji="0" lang="en-US" sz="1000" b="0" i="0" u="none" strike="noStrike" cap="none" normalizeH="0" baseline="0" dirty="0" smtClean="0">
                <a:ln>
                  <a:noFill/>
                </a:ln>
                <a:solidFill>
                  <a:srgbClr val="3A3A3A"/>
                </a:solidFill>
                <a:effectLst/>
                <a:latin typeface="Helvetica Neue"/>
                <a:cs typeface="Arial" pitchFamily="34" charset="0"/>
              </a:rPr>
              <a:t>                  </a:t>
            </a:r>
            <a:endParaRPr kumimoji="0" lang="en-US" sz="1800" b="0" i="0" u="none" strike="noStrike" cap="none" normalizeH="0" baseline="0" dirty="0" smtClean="0">
              <a:ln>
                <a:noFill/>
              </a:ln>
              <a:solidFill>
                <a:srgbClr val="0148C2"/>
              </a:solidFill>
              <a:effectLst/>
              <a:latin typeface="Arial" pitchFamily="34" charset="0"/>
              <a:cs typeface="Arial" pitchFamily="34" charset="0"/>
            </a:endParaRPr>
          </a:p>
        </p:txBody>
      </p:sp>
      <p:pic>
        <p:nvPicPr>
          <p:cNvPr id="1026" name="Picture 2" descr="Bronz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197" y="4369054"/>
            <a:ext cx="847107" cy="91226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ilver">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1880" y="4416853"/>
            <a:ext cx="783111" cy="8166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ld">
            <a:hlinkClick r:id="rId7"/>
          </p:cNvPr>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36000"/>
                    </a14:imgEffect>
                    <a14:imgEffect>
                      <a14:brightnessContrast bright="2000" contrast="5000"/>
                    </a14:imgEffect>
                  </a14:imgLayer>
                </a14:imgProps>
              </a:ext>
              <a:ext uri="{28A0092B-C50C-407E-A947-70E740481C1C}">
                <a14:useLocalDpi xmlns:a14="http://schemas.microsoft.com/office/drawing/2010/main" val="0"/>
              </a:ext>
            </a:extLst>
          </a:blip>
          <a:srcRect/>
          <a:stretch>
            <a:fillRect/>
          </a:stretch>
        </p:blipFill>
        <p:spPr bwMode="auto">
          <a:xfrm>
            <a:off x="6317181" y="4369054"/>
            <a:ext cx="819887" cy="84266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latinummedal">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50156" y="4418125"/>
            <a:ext cx="804672" cy="8154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70168" y="4016492"/>
            <a:ext cx="4120738" cy="1365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65662" y="1472540"/>
            <a:ext cx="9108374"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270168" y="1662545"/>
            <a:ext cx="9203868" cy="2553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rPr>
              <a:t>Up till 40, every ten pipes you pass you will earn a medal ranging from bronze to </a:t>
            </a:r>
            <a:r>
              <a:rPr lang="en-US" dirty="0" err="1" smtClean="0">
                <a:solidFill>
                  <a:schemeClr val="tx1">
                    <a:lumMod val="75000"/>
                  </a:schemeClr>
                </a:solidFill>
              </a:rPr>
              <a:t>platinum.These</a:t>
            </a:r>
            <a:r>
              <a:rPr lang="en-US" dirty="0" smtClean="0">
                <a:solidFill>
                  <a:schemeClr val="tx1">
                    <a:lumMod val="75000"/>
                  </a:schemeClr>
                </a:solidFill>
              </a:rPr>
              <a:t> </a:t>
            </a:r>
            <a:r>
              <a:rPr lang="en-US" dirty="0">
                <a:solidFill>
                  <a:schemeClr val="tx1">
                    <a:lumMod val="75000"/>
                  </a:schemeClr>
                </a:solidFill>
              </a:rPr>
              <a:t>do not affect the gameplay, but they are an achievement to </a:t>
            </a:r>
            <a:r>
              <a:rPr lang="en-US" dirty="0" smtClean="0">
                <a:solidFill>
                  <a:schemeClr val="tx1">
                    <a:lumMod val="75000"/>
                  </a:schemeClr>
                </a:solidFill>
              </a:rPr>
              <a:t>earn:</a:t>
            </a:r>
          </a:p>
          <a:p>
            <a:pPr fontAlgn="base"/>
            <a:r>
              <a:rPr lang="en-US" b="1" dirty="0" smtClean="0">
                <a:solidFill>
                  <a:schemeClr val="tx1">
                    <a:lumMod val="75000"/>
                  </a:schemeClr>
                </a:solidFill>
              </a:rPr>
              <a:t>                     10 </a:t>
            </a:r>
            <a:r>
              <a:rPr lang="en-US" b="1" dirty="0">
                <a:solidFill>
                  <a:schemeClr val="tx1">
                    <a:lumMod val="75000"/>
                  </a:schemeClr>
                </a:solidFill>
              </a:rPr>
              <a:t>pipes- Bronze Medal</a:t>
            </a:r>
            <a:endParaRPr lang="en-US" dirty="0">
              <a:solidFill>
                <a:schemeClr val="tx1">
                  <a:lumMod val="75000"/>
                </a:schemeClr>
              </a:solidFill>
            </a:endParaRPr>
          </a:p>
          <a:p>
            <a:pPr fontAlgn="base"/>
            <a:r>
              <a:rPr lang="en-US" b="1" dirty="0" smtClean="0">
                <a:solidFill>
                  <a:schemeClr val="tx1">
                    <a:lumMod val="75000"/>
                  </a:schemeClr>
                </a:solidFill>
              </a:rPr>
              <a:t>                     20 </a:t>
            </a:r>
            <a:r>
              <a:rPr lang="en-US" b="1" dirty="0">
                <a:solidFill>
                  <a:schemeClr val="tx1">
                    <a:lumMod val="75000"/>
                  </a:schemeClr>
                </a:solidFill>
              </a:rPr>
              <a:t>pipes- Silver Medal</a:t>
            </a:r>
            <a:endParaRPr lang="en-US" dirty="0">
              <a:solidFill>
                <a:schemeClr val="tx1">
                  <a:lumMod val="75000"/>
                </a:schemeClr>
              </a:solidFill>
            </a:endParaRPr>
          </a:p>
          <a:p>
            <a:pPr fontAlgn="base"/>
            <a:r>
              <a:rPr lang="en-US" b="1" dirty="0" smtClean="0">
                <a:solidFill>
                  <a:schemeClr val="tx1">
                    <a:lumMod val="75000"/>
                  </a:schemeClr>
                </a:solidFill>
              </a:rPr>
              <a:t>                     30 </a:t>
            </a:r>
            <a:r>
              <a:rPr lang="en-US" b="1" dirty="0">
                <a:solidFill>
                  <a:schemeClr val="tx1">
                    <a:lumMod val="75000"/>
                  </a:schemeClr>
                </a:solidFill>
              </a:rPr>
              <a:t>pipes- Gold Medal</a:t>
            </a:r>
            <a:endParaRPr lang="en-US" dirty="0">
              <a:solidFill>
                <a:schemeClr val="tx1">
                  <a:lumMod val="75000"/>
                </a:schemeClr>
              </a:solidFill>
            </a:endParaRPr>
          </a:p>
          <a:p>
            <a:pPr fontAlgn="base"/>
            <a:r>
              <a:rPr lang="en-US" b="1" dirty="0" smtClean="0">
                <a:solidFill>
                  <a:schemeClr val="tx1">
                    <a:lumMod val="75000"/>
                  </a:schemeClr>
                </a:solidFill>
              </a:rPr>
              <a:t>                     40</a:t>
            </a:r>
            <a:r>
              <a:rPr lang="en-US" b="1" dirty="0">
                <a:solidFill>
                  <a:schemeClr val="tx1">
                    <a:lumMod val="75000"/>
                  </a:schemeClr>
                </a:solidFill>
              </a:rPr>
              <a:t>+ pipes- Platinum Medal</a:t>
            </a:r>
            <a:endParaRPr lang="en-US" dirty="0">
              <a:solidFill>
                <a:schemeClr val="tx1">
                  <a:lumMod val="75000"/>
                </a:schemeClr>
              </a:solidFill>
            </a:endParaRPr>
          </a:p>
          <a:p>
            <a:pPr algn="ctr"/>
            <a:endParaRPr lang="en-US" dirty="0">
              <a:solidFill>
                <a:schemeClr val="tx1">
                  <a:lumMod val="75000"/>
                </a:schemeClr>
              </a:solidFill>
            </a:endParaRPr>
          </a:p>
        </p:txBody>
      </p:sp>
    </p:spTree>
    <p:extLst>
      <p:ext uri="{BB962C8B-B14F-4D97-AF65-F5344CB8AC3E}">
        <p14:creationId xmlns:p14="http://schemas.microsoft.com/office/powerpoint/2010/main" val="289132925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6000" b="1" dirty="0" smtClean="0"/>
              <a:t>Game Layout</a:t>
            </a:r>
            <a:endParaRPr lang="en-US" sz="60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857" y="1766583"/>
            <a:ext cx="2520564" cy="4021967"/>
          </a:xfrm>
        </p:spPr>
      </p:pic>
      <p:sp>
        <p:nvSpPr>
          <p:cNvPr id="4" name="Date Placeholder 3"/>
          <p:cNvSpPr>
            <a:spLocks noGrp="1"/>
          </p:cNvSpPr>
          <p:nvPr>
            <p:ph type="dt" sz="half" idx="10"/>
          </p:nvPr>
        </p:nvSpPr>
        <p:spPr/>
        <p:txBody>
          <a:bodyPr/>
          <a:lstStyle/>
          <a:p>
            <a:fld id="{F6272E0E-FC70-4F4A-95A9-657542A98649}" type="datetime1">
              <a:rPr lang="en-US" smtClean="0"/>
              <a:t>1/15/2019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421" y="1766582"/>
            <a:ext cx="4762500" cy="402196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921" y="1766582"/>
            <a:ext cx="4217462" cy="4021968"/>
          </a:xfrm>
          <a:prstGeom prst="rect">
            <a:avLst/>
          </a:prstGeom>
        </p:spPr>
      </p:pic>
    </p:spTree>
    <p:extLst>
      <p:ext uri="{BB962C8B-B14F-4D97-AF65-F5344CB8AC3E}">
        <p14:creationId xmlns:p14="http://schemas.microsoft.com/office/powerpoint/2010/main" val="40101421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8758" y="285008"/>
            <a:ext cx="11614068" cy="6258296"/>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SG" sz="7200" b="1" dirty="0" smtClean="0"/>
              <a:t>Game design</a:t>
            </a:r>
            <a:endParaRPr lang="en-US" sz="7200" b="1" dirty="0"/>
          </a:p>
        </p:txBody>
      </p:sp>
      <p:sp>
        <p:nvSpPr>
          <p:cNvPr id="3" name="Content Placeholder 2"/>
          <p:cNvSpPr>
            <a:spLocks noGrp="1"/>
          </p:cNvSpPr>
          <p:nvPr>
            <p:ph idx="1"/>
          </p:nvPr>
        </p:nvSpPr>
        <p:spPr>
          <a:xfrm>
            <a:off x="1162757" y="2266122"/>
            <a:ext cx="9877777" cy="3860041"/>
          </a:xfrm>
        </p:spPr>
        <p:txBody>
          <a:bodyPr>
            <a:normAutofit/>
          </a:bodyPr>
          <a:lstStyle/>
          <a:p>
            <a:pPr>
              <a:buFont typeface="Wingdings" panose="05000000000000000000" pitchFamily="2" charset="2"/>
              <a:buChar char="v"/>
            </a:pPr>
            <a:r>
              <a:rPr lang="en-US" dirty="0">
                <a:effectLst/>
              </a:rPr>
              <a:t> </a:t>
            </a:r>
            <a:r>
              <a:rPr lang="en-US" dirty="0" smtClean="0">
                <a:effectLst/>
              </a:rPr>
              <a:t>We will design </a:t>
            </a:r>
            <a:r>
              <a:rPr lang="en-US" dirty="0">
                <a:effectLst/>
              </a:rPr>
              <a:t>a </a:t>
            </a:r>
            <a:r>
              <a:rPr lang="en-US" dirty="0" smtClean="0">
                <a:effectLst/>
              </a:rPr>
              <a:t>static </a:t>
            </a:r>
            <a:r>
              <a:rPr lang="en-US" dirty="0">
                <a:effectLst/>
              </a:rPr>
              <a:t>bird and </a:t>
            </a:r>
            <a:r>
              <a:rPr lang="en-US" dirty="0" smtClean="0">
                <a:effectLst/>
              </a:rPr>
              <a:t>many pipes </a:t>
            </a:r>
            <a:r>
              <a:rPr lang="en-US" dirty="0">
                <a:effectLst/>
              </a:rPr>
              <a:t>for the obstacle. </a:t>
            </a:r>
            <a:endParaRPr lang="en-US" dirty="0"/>
          </a:p>
          <a:p>
            <a:pPr>
              <a:buFont typeface="Wingdings" panose="05000000000000000000" pitchFamily="2" charset="2"/>
              <a:buChar char="v"/>
            </a:pPr>
            <a:r>
              <a:rPr lang="en-US" dirty="0" smtClean="0">
                <a:effectLst/>
              </a:rPr>
              <a:t> We will rotate </a:t>
            </a:r>
            <a:r>
              <a:rPr lang="en-US" dirty="0">
                <a:effectLst/>
              </a:rPr>
              <a:t>the pipe 180 degrees and used two separate images for the top and bottom pipes. </a:t>
            </a:r>
            <a:endParaRPr lang="en-US" dirty="0"/>
          </a:p>
          <a:p>
            <a:pPr>
              <a:buFont typeface="Wingdings" panose="05000000000000000000" pitchFamily="2" charset="2"/>
              <a:buChar char="v"/>
            </a:pPr>
            <a:r>
              <a:rPr lang="en-US" dirty="0" smtClean="0">
                <a:effectLst/>
              </a:rPr>
              <a:t> We will use </a:t>
            </a:r>
            <a:r>
              <a:rPr lang="en-US" dirty="0">
                <a:effectLst/>
              </a:rPr>
              <a:t>Photoshop Elements to design the </a:t>
            </a:r>
            <a:r>
              <a:rPr lang="en-US" dirty="0" smtClean="0">
                <a:effectLst/>
              </a:rPr>
              <a:t>images.</a:t>
            </a:r>
          </a:p>
          <a:p>
            <a:pPr>
              <a:buFont typeface="Wingdings" panose="05000000000000000000" pitchFamily="2" charset="2"/>
              <a:buChar char="v"/>
            </a:pPr>
            <a:r>
              <a:rPr lang="en-US" dirty="0"/>
              <a:t> </a:t>
            </a:r>
            <a:r>
              <a:rPr lang="en-US" dirty="0" smtClean="0">
                <a:effectLst/>
              </a:rPr>
              <a:t>In </a:t>
            </a:r>
            <a:r>
              <a:rPr lang="en-US" dirty="0">
                <a:effectLst/>
              </a:rPr>
              <a:t>the concept building phase, </a:t>
            </a:r>
            <a:r>
              <a:rPr lang="en-US" dirty="0" smtClean="0">
                <a:effectLst/>
              </a:rPr>
              <a:t>we will use the idea of </a:t>
            </a:r>
            <a:r>
              <a:rPr lang="en-US" dirty="0">
                <a:effectLst/>
              </a:rPr>
              <a:t>the GUI layout and general gameplay characteristics of the </a:t>
            </a:r>
            <a:r>
              <a:rPr lang="en-US" dirty="0" smtClean="0">
                <a:effectLst/>
              </a:rPr>
              <a:t>game.</a:t>
            </a:r>
          </a:p>
          <a:p>
            <a:pPr>
              <a:buFont typeface="Wingdings" panose="05000000000000000000" pitchFamily="2" charset="2"/>
              <a:buChar char="v"/>
            </a:pPr>
            <a:r>
              <a:rPr lang="en-US" dirty="0"/>
              <a:t> </a:t>
            </a:r>
            <a:r>
              <a:rPr lang="en-US" dirty="0" smtClean="0">
                <a:effectLst/>
              </a:rPr>
              <a:t>In </a:t>
            </a:r>
            <a:r>
              <a:rPr lang="en-US" dirty="0">
                <a:effectLst/>
              </a:rPr>
              <a:t>the center of the screen will be a button to click when </a:t>
            </a:r>
            <a:r>
              <a:rPr lang="en-US" dirty="0" smtClean="0">
                <a:effectLst/>
              </a:rPr>
              <a:t>players are </a:t>
            </a:r>
            <a:r>
              <a:rPr lang="en-US" dirty="0">
                <a:effectLst/>
              </a:rPr>
              <a:t>ready to </a:t>
            </a:r>
            <a:r>
              <a:rPr lang="en-US" dirty="0" smtClean="0">
                <a:effectLst/>
              </a:rPr>
              <a:t>play.</a:t>
            </a:r>
          </a:p>
        </p:txBody>
      </p:sp>
      <p:sp>
        <p:nvSpPr>
          <p:cNvPr id="5" name="Date Placeholder 4"/>
          <p:cNvSpPr>
            <a:spLocks noGrp="1"/>
          </p:cNvSpPr>
          <p:nvPr>
            <p:ph type="dt" sz="half" idx="10"/>
          </p:nvPr>
        </p:nvSpPr>
        <p:spPr/>
        <p:txBody>
          <a:bodyPr/>
          <a:lstStyle/>
          <a:p>
            <a:fld id="{4DF8961C-A13C-4AB4-AD30-261CC6DD2D39}"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7277547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9381" y="285008"/>
            <a:ext cx="11649693" cy="6270171"/>
          </a:xfrm>
          <a:prstGeom prst="rect">
            <a:avLst/>
          </a:prstGeom>
          <a:blipFill dpi="0" rotWithShape="1">
            <a:blip r:embed="rId2">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SG" sz="7200" b="1" dirty="0" smtClean="0"/>
              <a:t>Objectives</a:t>
            </a:r>
            <a:endParaRPr lang="en-US" sz="7200" b="1" dirty="0"/>
          </a:p>
        </p:txBody>
      </p:sp>
      <p:sp>
        <p:nvSpPr>
          <p:cNvPr id="3" name="Content Placeholder 2"/>
          <p:cNvSpPr>
            <a:spLocks noGrp="1"/>
          </p:cNvSpPr>
          <p:nvPr>
            <p:ph idx="1"/>
          </p:nvPr>
        </p:nvSpPr>
        <p:spPr>
          <a:xfrm>
            <a:off x="1219201" y="1701578"/>
            <a:ext cx="9753600" cy="4470622"/>
          </a:xfrm>
        </p:spPr>
        <p:txBody>
          <a:bodyPr>
            <a:normAutofit fontScale="92500" lnSpcReduction="20000"/>
          </a:bodyPr>
          <a:lstStyle/>
          <a:p>
            <a:pPr>
              <a:buFont typeface="Wingdings" panose="05000000000000000000" pitchFamily="2" charset="2"/>
              <a:buChar char="Ø"/>
            </a:pPr>
            <a:r>
              <a:rPr lang="en-US" sz="3200" dirty="0"/>
              <a:t>Through this project our goal is to </a:t>
            </a:r>
            <a:r>
              <a:rPr lang="en-US" sz="3200" dirty="0" smtClean="0"/>
              <a:t>learn-</a:t>
            </a:r>
          </a:p>
          <a:p>
            <a:pPr marL="0" indent="0">
              <a:buNone/>
            </a:pPr>
            <a:r>
              <a:rPr lang="en-SG" sz="3200" dirty="0"/>
              <a:t> </a:t>
            </a:r>
            <a:r>
              <a:rPr lang="en-SG" sz="3200" dirty="0" smtClean="0"/>
              <a:t>        </a:t>
            </a:r>
            <a:r>
              <a:rPr lang="en-SG" dirty="0" smtClean="0"/>
              <a:t>User : </a:t>
            </a:r>
          </a:p>
          <a:p>
            <a:pPr marL="0" indent="0">
              <a:buNone/>
            </a:pPr>
            <a:r>
              <a:rPr lang="en-SG" dirty="0"/>
              <a:t> </a:t>
            </a:r>
            <a:r>
              <a:rPr lang="en-SG" dirty="0" smtClean="0"/>
              <a:t>                           1. Entertainment</a:t>
            </a:r>
          </a:p>
          <a:p>
            <a:pPr marL="0" indent="0">
              <a:buNone/>
            </a:pPr>
            <a:r>
              <a:rPr lang="en-SG" dirty="0"/>
              <a:t> </a:t>
            </a:r>
            <a:r>
              <a:rPr lang="en-SG" dirty="0" smtClean="0"/>
              <a:t>                           2. Be more diligent</a:t>
            </a:r>
          </a:p>
          <a:p>
            <a:pPr marL="0" indent="0">
              <a:buNone/>
            </a:pPr>
            <a:r>
              <a:rPr lang="en-SG" dirty="0" smtClean="0"/>
              <a:t>	Developer : </a:t>
            </a:r>
            <a:endParaRPr lang="en-US" dirty="0"/>
          </a:p>
          <a:p>
            <a:pPr marL="0" indent="0">
              <a:buNone/>
            </a:pPr>
            <a:r>
              <a:rPr lang="en-US" sz="2000" dirty="0"/>
              <a:t> </a:t>
            </a:r>
            <a:r>
              <a:rPr lang="en-US" sz="2000" dirty="0" smtClean="0"/>
              <a:t>                                </a:t>
            </a:r>
            <a:r>
              <a:rPr lang="en-US" sz="2800" dirty="0" smtClean="0"/>
              <a:t>1. </a:t>
            </a:r>
            <a:r>
              <a:rPr lang="en-US" sz="2000" dirty="0" smtClean="0"/>
              <a:t>Competent OOP </a:t>
            </a:r>
            <a:r>
              <a:rPr lang="en-US" sz="2000" dirty="0"/>
              <a:t>using JAVA. </a:t>
            </a:r>
            <a:endParaRPr lang="en-US" sz="2000" dirty="0" smtClean="0"/>
          </a:p>
          <a:p>
            <a:pPr marL="0" indent="0">
              <a:buNone/>
            </a:pPr>
            <a:r>
              <a:rPr lang="en-SG" sz="2000" dirty="0" smtClean="0"/>
              <a:t>                                 </a:t>
            </a:r>
            <a:r>
              <a:rPr lang="en-SG" dirty="0" smtClean="0"/>
              <a:t>2. </a:t>
            </a:r>
            <a:r>
              <a:rPr lang="en-US" sz="2000" dirty="0" smtClean="0"/>
              <a:t>Graphics.</a:t>
            </a:r>
          </a:p>
          <a:p>
            <a:pPr marL="0" indent="0">
              <a:buNone/>
            </a:pPr>
            <a:r>
              <a:rPr lang="en-US" dirty="0"/>
              <a:t> </a:t>
            </a:r>
            <a:r>
              <a:rPr lang="en-US" dirty="0" smtClean="0"/>
              <a:t>                           3. </a:t>
            </a:r>
            <a:r>
              <a:rPr lang="en-US" sz="2000" dirty="0" smtClean="0"/>
              <a:t>To </a:t>
            </a:r>
            <a:r>
              <a:rPr lang="en-US" sz="2000" dirty="0"/>
              <a:t>Work in a </a:t>
            </a:r>
            <a:r>
              <a:rPr lang="en-US" sz="2000" dirty="0" smtClean="0"/>
              <a:t>group</a:t>
            </a:r>
          </a:p>
          <a:p>
            <a:pPr marL="0" indent="0">
              <a:buNone/>
            </a:pPr>
            <a:r>
              <a:rPr lang="en-US" dirty="0" smtClean="0"/>
              <a:t>                            4.</a:t>
            </a:r>
            <a:r>
              <a:rPr lang="en-US" sz="2000" dirty="0" smtClean="0"/>
              <a:t> To </a:t>
            </a:r>
            <a:r>
              <a:rPr lang="en-US" sz="2000" dirty="0"/>
              <a:t>create </a:t>
            </a:r>
            <a:r>
              <a:rPr lang="en-US" sz="2000" dirty="0" smtClean="0"/>
              <a:t>desktop-application</a:t>
            </a:r>
            <a:r>
              <a:rPr lang="en-US" sz="2000" dirty="0"/>
              <a:t>.</a:t>
            </a:r>
          </a:p>
        </p:txBody>
      </p:sp>
      <p:sp>
        <p:nvSpPr>
          <p:cNvPr id="5" name="Date Placeholder 4"/>
          <p:cNvSpPr>
            <a:spLocks noGrp="1"/>
          </p:cNvSpPr>
          <p:nvPr>
            <p:ph type="dt" sz="half" idx="10"/>
          </p:nvPr>
        </p:nvSpPr>
        <p:spPr/>
        <p:txBody>
          <a:bodyPr/>
          <a:lstStyle/>
          <a:p>
            <a:fld id="{99F7243D-ECF0-48E5-A001-90A135C38DCF}" type="datetime1">
              <a:rPr lang="en-US" smtClean="0"/>
              <a:t>1/15/2019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9331429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Title Layout</Template>
  <TotalTime>1417</TotalTime>
  <Words>524</Words>
  <Application>Microsoft Office PowerPoint</Application>
  <PresentationFormat>Widescreen</PresentationFormat>
  <Paragraphs>313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Constantia</vt:lpstr>
      <vt:lpstr>Helvetica Neue</vt:lpstr>
      <vt:lpstr>Wingdings</vt:lpstr>
      <vt:lpstr>Books Classic 16x9</vt:lpstr>
      <vt:lpstr> Team Name: The Brainy Fools</vt:lpstr>
      <vt:lpstr>.</vt:lpstr>
      <vt:lpstr>CONTENTS</vt:lpstr>
      <vt:lpstr>Introduction</vt:lpstr>
      <vt:lpstr>Gameplay</vt:lpstr>
      <vt:lpstr>Medals </vt:lpstr>
      <vt:lpstr>Game Layout</vt:lpstr>
      <vt:lpstr>Game design</vt:lpstr>
      <vt:lpstr>Objectives</vt:lpstr>
      <vt:lpstr>Scope</vt:lpstr>
      <vt:lpstr>Favourite and hardest functionality</vt:lpstr>
      <vt:lpstr>Motivation</vt:lpstr>
      <vt:lpstr> Deliverables </vt:lpstr>
      <vt:lpstr>Work Distribution</vt:lpstr>
      <vt:lpstr> Proposed Time Line</vt:lpstr>
      <vt:lpstr>Future Plan</vt:lpstr>
      <vt:lpstr>Refference</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flappy bird?</dc:title>
  <dc:creator>HP</dc:creator>
  <cp:lastModifiedBy>HP</cp:lastModifiedBy>
  <cp:revision>111</cp:revision>
  <dcterms:created xsi:type="dcterms:W3CDTF">2019-01-13T17:32:58Z</dcterms:created>
  <dcterms:modified xsi:type="dcterms:W3CDTF">2019-01-15T16:32:30Z</dcterms:modified>
</cp:coreProperties>
</file>