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56" r:id="rId3"/>
    <p:sldId id="257" r:id="rId4"/>
    <p:sldId id="272" r:id="rId5"/>
    <p:sldId id="274" r:id="rId6"/>
    <p:sldId id="258" r:id="rId7"/>
    <p:sldId id="275" r:id="rId8"/>
    <p:sldId id="261" r:id="rId9"/>
    <p:sldId id="262" r:id="rId10"/>
    <p:sldId id="260" r:id="rId11"/>
    <p:sldId id="263" r:id="rId12"/>
    <p:sldId id="268" r:id="rId13"/>
    <p:sldId id="264" r:id="rId14"/>
    <p:sldId id="265" r:id="rId15"/>
    <p:sldId id="266" r:id="rId16"/>
    <p:sldId id="26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F3D"/>
    <a:srgbClr val="FA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F4DD0-3387-4EA5-8F56-03FA1175DFD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E3AD-67D3-438F-9AC7-B5AC1618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https://www.freepik.com/free-photo/businessman-leader-modern-office-with-businesspeople-working_1174193.htm</a:t>
            </a:r>
          </a:p>
          <a:p>
            <a:endParaRPr lang="en-US" dirty="0"/>
          </a:p>
          <a:p>
            <a:r>
              <a:rPr lang="en-US" dirty="0"/>
              <a:t>https://www.freepik.com/free-photo/confident-business-people-diversity-teamwork-concept_17229697.htm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0B2B9-07FE-486D-8FC4-01250521D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https://www.freepik.com/free-photo/happy-business-woman-pointing-copyspace_7379048.htm</a:t>
            </a:r>
          </a:p>
          <a:p>
            <a:endParaRPr lang="en-US" dirty="0"/>
          </a:p>
          <a:p>
            <a:r>
              <a:rPr lang="en-US" dirty="0"/>
              <a:t>https://www.freepik.com/free-photo/happy-young-man-using-laptop-computer_8195606.htm</a:t>
            </a:r>
          </a:p>
          <a:p>
            <a:endParaRPr lang="en-US" dirty="0"/>
          </a:p>
          <a:p>
            <a:r>
              <a:rPr lang="en-US" dirty="0"/>
              <a:t>https://www.freepik.com/free-photo/smiling-confident-businesswoman-posing-with-arms-folded_5546285.htm</a:t>
            </a:r>
          </a:p>
          <a:p>
            <a:endParaRPr lang="en-US" dirty="0"/>
          </a:p>
          <a:p>
            <a:r>
              <a:rPr lang="en-US" dirty="0"/>
              <a:t>https://www.freepik.com/free-photo/portrait-handsome-businessman-with-glasses_12232405.htm</a:t>
            </a:r>
          </a:p>
          <a:p>
            <a:endParaRPr lang="en-US" dirty="0"/>
          </a:p>
          <a:p>
            <a:r>
              <a:rPr lang="en-US" dirty="0"/>
              <a:t>https://www.freepik.com/free-photo/confident-stylish-handsome-young-businessman-adjusting-necktie-looking-camera_2788501.htm#page=1&amp;query=business%20man&amp;position=45&amp;from_view=search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0B2B9-07FE-486D-8FC4-01250521D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93E3-4499-428F-99D7-A212AA98D785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0AAF-9891-40D9-99E7-392998B29352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5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281-E8DE-409E-A2DE-10AA3D709B6E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65D3-04CC-4702-B974-F53D39A53C98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05B-F46C-4736-B688-9BD42F200EDF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1770-CF4F-41CC-8D24-EF5547ABB5FF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8024-A268-4313-A461-E741FABF21E2}" type="datetime1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B7D-6191-49FC-AD6E-61D4234F5139}" type="datetime1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4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024-CB56-480C-847A-C3952E873C82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91EE-32E6-4875-B514-8EB992EF330A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D67E-CFA2-446E-B402-66AD0294314A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CFFF-C350-433C-9B47-6DF41FD0DBAB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05F-73CB-4A46-A64A-8CD91A21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51956"/>
            <a:ext cx="5848350" cy="43862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7025" y="2245087"/>
            <a:ext cx="1771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25000"/>
                  </a:schemeClr>
                </a:solidFill>
                <a:latin typeface="ACCELERATOR" pitchFamily="2" charset="0"/>
              </a:rPr>
              <a:t>MID</a:t>
            </a:r>
            <a:endParaRPr lang="en-US" sz="6600" dirty="0">
              <a:solidFill>
                <a:schemeClr val="bg2">
                  <a:lumMod val="25000"/>
                </a:schemeClr>
              </a:solidFill>
              <a:latin typeface="ACCELERATO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3275909"/>
            <a:ext cx="821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  <a:latin typeface="Corpulent Caps BRK" pitchFamily="2" charset="0"/>
              </a:rPr>
              <a:t>PRESENTATION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Corpulent Caps BRK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1850" y="3801488"/>
            <a:ext cx="501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ahnschrift SemiCondensed" panose="020B0502040204020203" pitchFamily="34" charset="0"/>
              </a:rPr>
              <a:t>Presented By</a:t>
            </a:r>
            <a:endParaRPr lang="en-US" sz="3200" b="1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19775" y="4442982"/>
            <a:ext cx="4105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81850" y="4437357"/>
            <a:ext cx="421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Condensed" panose="020B0502040204020203" pitchFamily="34" charset="0"/>
              </a:rPr>
              <a:t>Md. Al Adnan</a:t>
            </a:r>
            <a:endParaRPr lang="en-US" sz="3200" dirty="0">
              <a:latin typeface="Bahnschrift Semi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3276" y="4966070"/>
            <a:ext cx="421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Condensed" panose="020B0502040204020203" pitchFamily="34" charset="0"/>
              </a:rPr>
              <a:t>ASH1825008M</a:t>
            </a:r>
            <a:endParaRPr lang="en-US" sz="3200" dirty="0">
              <a:latin typeface="Bahnschrift SemiCondensed" panose="020B050204020402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400D-970A-4B6C-BF98-85673294A14A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4167"/>
            <a:ext cx="5456583" cy="5456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53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Renowned Clients of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385955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Bahnschrift SemiBold SemiConden" panose="020B0502040204020203" pitchFamily="34" charset="0"/>
              </a:rPr>
              <a:t>Nagad</a:t>
            </a:r>
            <a:endParaRPr lang="en-US" sz="2400" dirty="0" smtClean="0"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Bahnschrift SemiBold SemiConden" panose="020B0502040204020203" pitchFamily="34" charset="0"/>
              </a:rPr>
              <a:t>Nexuspay</a:t>
            </a:r>
            <a:endParaRPr lang="en-US" sz="2400" dirty="0" smtClean="0"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Bahnschrift SemiBold SemiConden" panose="020B0502040204020203" pitchFamily="34" charset="0"/>
              </a:rPr>
              <a:t>Merchantile</a:t>
            </a:r>
            <a:endParaRPr lang="en-US" sz="2400" dirty="0" smtClean="0"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Bank </a:t>
            </a:r>
            <a:r>
              <a:rPr lang="en-US" sz="2400" dirty="0" err="1" smtClean="0">
                <a:latin typeface="Bahnschrift SemiBold SemiConden" panose="020B0502040204020203" pitchFamily="34" charset="0"/>
              </a:rPr>
              <a:t>Finnovation</a:t>
            </a:r>
            <a:endParaRPr lang="en-US" sz="2400" dirty="0" smtClean="0"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Kona Card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DBBL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789949"/>
            <a:ext cx="2040835" cy="389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City Bank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EBL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IFIC Bank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EXIM Bank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Bold SemiConden" panose="020B0502040204020203" pitchFamily="34" charset="0"/>
              </a:rPr>
              <a:t>Trust Bank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Bahnschrift SemiBold SemiConden" panose="020B0502040204020203" pitchFamily="34" charset="0"/>
              </a:rPr>
              <a:t>Jamuna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 Bank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B109-A8B4-4188-AB08-80E14C483F12}" type="datetime1">
              <a:rPr lang="en-US" smtClean="0"/>
              <a:t>7/3/2022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8" y="1749287"/>
            <a:ext cx="6543261" cy="99520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Joining Date At KONASL</a:t>
            </a:r>
            <a:endParaRPr lang="en-US" sz="36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49" y="2912303"/>
            <a:ext cx="5589104" cy="1487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ahnschrift SemiBold SemiConden" panose="020B0502040204020203" pitchFamily="34" charset="0"/>
              </a:rPr>
              <a:t>Starting : 16-05-2022 </a:t>
            </a:r>
          </a:p>
          <a:p>
            <a:pPr marL="0" indent="0">
              <a:buNone/>
            </a:pPr>
            <a:r>
              <a:rPr lang="en-US" dirty="0" smtClean="0">
                <a:latin typeface="Bahnschrift SemiBold SemiConden" panose="020B0502040204020203" pitchFamily="34" charset="0"/>
              </a:rPr>
              <a:t>Ending : 31-08-2022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Bahnschrift SemiBold SemiConden" panose="020B0502040204020203" pitchFamily="34" charset="0"/>
              </a:rPr>
              <a:t>Position: </a:t>
            </a:r>
            <a:r>
              <a:rPr lang="en-US" dirty="0" smtClean="0"/>
              <a:t>Software Engineer (Intern)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4" t="4338" r="10837" b="19335"/>
          <a:stretch/>
        </p:blipFill>
        <p:spPr>
          <a:xfrm>
            <a:off x="7407966" y="1038708"/>
            <a:ext cx="4174434" cy="52346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DB8A-EAEE-4D4F-A09F-F79D1ED1A91E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386" y="338621"/>
            <a:ext cx="6331226" cy="103960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Office Environment</a:t>
            </a:r>
            <a:endParaRPr lang="en-US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78" y="1567070"/>
            <a:ext cx="6665843" cy="4999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78" y="1567070"/>
            <a:ext cx="6665843" cy="4999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78" y="1558787"/>
            <a:ext cx="6676886" cy="5007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76" r="-297"/>
          <a:stretch/>
        </p:blipFill>
        <p:spPr>
          <a:xfrm>
            <a:off x="2752034" y="1563757"/>
            <a:ext cx="6696765" cy="5002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41" y="1567070"/>
            <a:ext cx="6687379" cy="499938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5BF6-03B8-4B61-8303-A440C283B18A}" type="datetime1">
              <a:rPr lang="en-US" smtClean="0"/>
              <a:t>7/3/2022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265" y="656674"/>
            <a:ext cx="4767470" cy="9203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Assign Project</a:t>
            </a:r>
            <a:endParaRPr lang="en-US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57" y="1958148"/>
            <a:ext cx="500600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Project Name </a:t>
            </a:r>
            <a:r>
              <a:rPr lang="en-US" sz="2000" dirty="0" smtClean="0"/>
              <a:t>- </a:t>
            </a:r>
            <a:r>
              <a:rPr lang="en-US" sz="20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Kona Treading System</a:t>
            </a:r>
            <a:endParaRPr lang="en-US" sz="20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Backend-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Block Chain, Spring boot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Database-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MongoDB, </a:t>
            </a:r>
            <a:r>
              <a:rPr lang="en-US" sz="2000" dirty="0" err="1">
                <a:solidFill>
                  <a:srgbClr val="FF0000"/>
                </a:solidFill>
                <a:latin typeface="Bahnschrift SemiBold SemiConden" panose="020B0502040204020203" pitchFamily="34" charset="0"/>
              </a:rPr>
              <a:t>Postgres</a:t>
            </a:r>
            <a:r>
              <a:rPr lang="en-US" sz="2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Bahnschrift SemiBold SemiConden" panose="020B0502040204020203" pitchFamily="34" charset="0"/>
              </a:rPr>
              <a:t>Hexlant</a:t>
            </a:r>
            <a:endParaRPr lang="en-US" sz="20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Frontend-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React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Automation – </a:t>
            </a:r>
            <a:r>
              <a:rPr lang="en-US" sz="20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Selenium</a:t>
            </a:r>
            <a:endParaRPr lang="en-US" sz="20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B6EA-F80A-4386-BD72-978A1B80A125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2014331"/>
            <a:ext cx="2488096" cy="2488096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9461" y="1014057"/>
            <a:ext cx="630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2F3D"/>
                </a:solidFill>
                <a:latin typeface="Bahnschrift SemiCondensed" panose="020B0502040204020203" pitchFamily="34" charset="0"/>
              </a:rPr>
              <a:t>Project</a:t>
            </a:r>
            <a:r>
              <a:rPr lang="en-US" sz="2800" dirty="0" smtClean="0">
                <a:solidFill>
                  <a:srgbClr val="EF2F3D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b="1" dirty="0" smtClean="0">
                <a:solidFill>
                  <a:srgbClr val="EF2F3D"/>
                </a:solidFill>
                <a:latin typeface="Bahnschrift SemiCondensed" panose="020B0502040204020203" pitchFamily="34" charset="0"/>
              </a:rPr>
              <a:t>Supervisor</a:t>
            </a:r>
            <a:endParaRPr lang="en-US" sz="2800" b="1" dirty="0">
              <a:solidFill>
                <a:srgbClr val="EF2F3D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2060" y="4651226"/>
            <a:ext cx="506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</a:rPr>
              <a:t>Shahidul Islam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0610" y="5092412"/>
            <a:ext cx="591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hnschrift Light" panose="020B0502040204020203" pitchFamily="34" charset="0"/>
              </a:rPr>
              <a:t>Engineering Manager- </a:t>
            </a:r>
            <a:r>
              <a:rPr lang="en-US" sz="2400" b="1" dirty="0" smtClean="0">
                <a:solidFill>
                  <a:srgbClr val="EF2F3D"/>
                </a:solidFill>
                <a:latin typeface="Bahnschrift Light" panose="020B0502040204020203" pitchFamily="34" charset="0"/>
              </a:rPr>
              <a:t>KONASL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9150" y="5554077"/>
            <a:ext cx="48900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 SemiBold" panose="020B0502040204020203" pitchFamily="34" charset="0"/>
              </a:rPr>
              <a:t>Lead- P2P Kona Trading System</a:t>
            </a:r>
            <a:endParaRPr lang="en-US" sz="2000" dirty="0">
              <a:latin typeface="Bahnschrift SemiBol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6916-43F0-47A3-AFCE-1AC0D73E49B6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F2F3D"/>
                </a:solidFill>
                <a:latin typeface="Bahnschrift SemiBold" panose="020B0502040204020203" pitchFamily="34" charset="0"/>
              </a:rPr>
              <a:t>Challenges </a:t>
            </a:r>
            <a:r>
              <a:rPr lang="en-US" dirty="0" smtClean="0">
                <a:solidFill>
                  <a:srgbClr val="EF2F3D"/>
                </a:solidFill>
                <a:latin typeface="Bahnschrift SemiBold" panose="020B0502040204020203" pitchFamily="34" charset="0"/>
              </a:rPr>
              <a:t>I </a:t>
            </a:r>
            <a:r>
              <a:rPr lang="en-US" dirty="0">
                <a:solidFill>
                  <a:srgbClr val="EF2F3D"/>
                </a:solidFill>
                <a:latin typeface="Bahnschrift SemiBold" panose="020B0502040204020203" pitchFamily="34" charset="0"/>
              </a:rPr>
              <a:t>have faced in new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51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Condensed" panose="020B0502040204020203" pitchFamily="34" charset="0"/>
              </a:rPr>
              <a:t>Transportation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Condensed" panose="020B0502040204020203" pitchFamily="34" charset="0"/>
              </a:rPr>
              <a:t>Food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Condensed" panose="020B0502040204020203" pitchFamily="34" charset="0"/>
              </a:rPr>
              <a:t>Meeting new colleagues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Condensed" panose="020B0502040204020203" pitchFamily="34" charset="0"/>
              </a:rPr>
              <a:t>Fitting into the company culture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Condensed" panose="020B0502040204020203" pitchFamily="34" charset="0"/>
              </a:rPr>
              <a:t>Maintaining work-life balance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Condensed" panose="020B0502040204020203" pitchFamily="34" charset="0"/>
              </a:rPr>
              <a:t>Arrive early every 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7349">
            <a:off x="5413099" y="2868060"/>
            <a:ext cx="6734176" cy="336708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208-FB62-4A41-9BBF-14C05D4960A3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What new </a:t>
            </a:r>
            <a:r>
              <a:rPr lang="en-US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skill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have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 SemiCondensed" panose="020B0502040204020203" pitchFamily="34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SemiCondensed" panose="020B0502040204020203" pitchFamily="34" charset="0"/>
              </a:rPr>
              <a:t>Automation In Selenium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SemiCondensed" panose="020B050204020402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SemiCondensed" panose="020B0502040204020203" pitchFamily="34" charset="0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Bahnschrift SemiCondensed" panose="020B0502040204020203" pitchFamily="34" charset="0"/>
              </a:rPr>
              <a:t>Postgress</a:t>
            </a:r>
            <a:endParaRPr lang="en-US" dirty="0" smtClean="0">
              <a:latin typeface="Bahnschrift SemiCondensed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8CD-D53A-419F-A229-621F080AA0E5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1723" cy="65913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8F7-8B7C-4AB8-A996-4950AEA4E264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5" y="0"/>
            <a:ext cx="1002905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6" y="3429000"/>
            <a:ext cx="2447682" cy="579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146" y="4236344"/>
            <a:ext cx="7888406" cy="1200329"/>
          </a:xfrm>
          <a:prstGeom prst="rect">
            <a:avLst/>
          </a:prstGeom>
          <a:solidFill>
            <a:srgbClr val="EF2F3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/>
            <a:r>
              <a:rPr lang="en-US" b="1" dirty="0">
                <a:solidFill>
                  <a:schemeClr val="bg1"/>
                </a:solidFill>
              </a:rPr>
              <a:t>KONA </a:t>
            </a:r>
            <a:r>
              <a:rPr lang="en-US" b="1" dirty="0" smtClean="0">
                <a:solidFill>
                  <a:schemeClr val="bg1"/>
                </a:solidFill>
              </a:rPr>
              <a:t>Software Lab </a:t>
            </a:r>
            <a:r>
              <a:rPr lang="en-US" b="1" dirty="0">
                <a:solidFill>
                  <a:schemeClr val="bg1"/>
                </a:solidFill>
              </a:rPr>
              <a:t>Ltd.</a:t>
            </a:r>
          </a:p>
          <a:p>
            <a:r>
              <a:rPr lang="en-US" dirty="0">
                <a:solidFill>
                  <a:schemeClr val="bg1"/>
                </a:solidFill>
              </a:rPr>
              <a:t>Police Plaza Concord, 8th Floor, Tower - 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Plot - 2, Road - 144, Dhaka 1212, </a:t>
            </a:r>
            <a:r>
              <a:rPr lang="en-US" dirty="0" smtClean="0">
                <a:solidFill>
                  <a:schemeClr val="bg1"/>
                </a:solidFill>
              </a:rPr>
              <a:t>Bangladesh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Address: https://konasl.com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5E0A-3E57-43E2-95A2-669DDFA2EEE0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832" y="1892540"/>
            <a:ext cx="10540029" cy="233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Kona Software Lab Ltd. marks its </a:t>
            </a:r>
            <a:r>
              <a:rPr lang="en-US" sz="2000" dirty="0" smtClean="0">
                <a:latin typeface="Bahnschrift Light" panose="020B0502040204020203" pitchFamily="34" charset="0"/>
              </a:rPr>
              <a:t>10th </a:t>
            </a:r>
            <a:r>
              <a:rPr lang="en-US" sz="2000" dirty="0">
                <a:latin typeface="Bahnschrift Light" panose="020B0502040204020203" pitchFamily="34" charset="0"/>
              </a:rPr>
              <a:t>year in Bangladesh as R&amp;D Center and Global Solution Business Wing of KONA which has over 20 years of dominant 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Bahnschrift Light" panose="020B0502040204020203" pitchFamily="34" charset="0"/>
              </a:rPr>
              <a:t>international presence. Globally, </a:t>
            </a:r>
            <a:r>
              <a:rPr lang="en-US" sz="2000" dirty="0">
                <a:latin typeface="Bahnschrift Light" panose="020B0502040204020203" pitchFamily="34" charset="0"/>
              </a:rPr>
              <a:t>KONA serves 500 customers in 90 countries (ranks among top 4 banking card manufacturers).In Bangladesh, 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Bahnschrift Light" panose="020B0502040204020203" pitchFamily="34" charset="0"/>
              </a:rPr>
              <a:t>KONA </a:t>
            </a:r>
            <a:r>
              <a:rPr lang="en-US" sz="2000" dirty="0">
                <a:latin typeface="Bahnschrift Light" panose="020B0502040204020203" pitchFamily="34" charset="0"/>
              </a:rPr>
              <a:t>serves more than 30 banks and owns 50% card market share</a:t>
            </a:r>
            <a:endParaRPr lang="en-US" sz="2000" b="1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1780" y="4734704"/>
            <a:ext cx="712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2012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• </a:t>
            </a:r>
            <a:r>
              <a:rPr lang="en-US" sz="2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Established as an R&amp;D Center of KONA I Co., Ltd.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0022" y="742121"/>
            <a:ext cx="458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About KONASL</a:t>
            </a:r>
            <a:endParaRPr lang="en-US" sz="3600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82D0-3156-4252-9EBE-F559F34ABBF7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67FDBB0-77D1-491D-9458-64455DB338B8}"/>
              </a:ext>
            </a:extLst>
          </p:cNvPr>
          <p:cNvSpPr/>
          <p:nvPr/>
        </p:nvSpPr>
        <p:spPr>
          <a:xfrm>
            <a:off x="-9046" y="2183561"/>
            <a:ext cx="7417403" cy="3976778"/>
          </a:xfrm>
          <a:custGeom>
            <a:avLst/>
            <a:gdLst>
              <a:gd name="connsiteX0" fmla="*/ 419837 w 7417403"/>
              <a:gd name="connsiteY0" fmla="*/ 0 h 3976778"/>
              <a:gd name="connsiteX1" fmla="*/ 6981365 w 7417403"/>
              <a:gd name="connsiteY1" fmla="*/ 0 h 3976778"/>
              <a:gd name="connsiteX2" fmla="*/ 6993385 w 7417403"/>
              <a:gd name="connsiteY2" fmla="*/ 0 h 3976778"/>
              <a:gd name="connsiteX3" fmla="*/ 7417403 w 7417403"/>
              <a:gd name="connsiteY3" fmla="*/ 0 h 3976778"/>
              <a:gd name="connsiteX4" fmla="*/ 7417403 w 7417403"/>
              <a:gd name="connsiteY4" fmla="*/ 3976778 h 3976778"/>
              <a:gd name="connsiteX5" fmla="*/ 0 w 7417403"/>
              <a:gd name="connsiteY5" fmla="*/ 3976778 h 3976778"/>
              <a:gd name="connsiteX6" fmla="*/ 0 w 7417403"/>
              <a:gd name="connsiteY6" fmla="*/ 1328633 h 39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7403" h="3976778">
                <a:moveTo>
                  <a:pt x="419837" y="0"/>
                </a:moveTo>
                <a:lnTo>
                  <a:pt x="6981365" y="0"/>
                </a:lnTo>
                <a:lnTo>
                  <a:pt x="6993385" y="0"/>
                </a:lnTo>
                <a:lnTo>
                  <a:pt x="7417403" y="0"/>
                </a:lnTo>
                <a:lnTo>
                  <a:pt x="7417403" y="3976778"/>
                </a:lnTo>
                <a:lnTo>
                  <a:pt x="0" y="3976778"/>
                </a:lnTo>
                <a:lnTo>
                  <a:pt x="0" y="1328633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2717A-B645-46BF-A0F7-0C1212E68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7" y="1123379"/>
            <a:ext cx="3357974" cy="5036961"/>
          </a:xfrm>
          <a:prstGeom prst="rect">
            <a:avLst/>
          </a:prstGeom>
          <a:ln w="73025">
            <a:noFill/>
          </a:ln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5EF55AE-D247-44D1-B490-235263388739}"/>
              </a:ext>
            </a:extLst>
          </p:cNvPr>
          <p:cNvSpPr/>
          <p:nvPr/>
        </p:nvSpPr>
        <p:spPr>
          <a:xfrm>
            <a:off x="3733381" y="1491962"/>
            <a:ext cx="8474650" cy="4674439"/>
          </a:xfrm>
          <a:custGeom>
            <a:avLst/>
            <a:gdLst>
              <a:gd name="connsiteX0" fmla="*/ 1477084 w 8474650"/>
              <a:gd name="connsiteY0" fmla="*/ 0 h 4674439"/>
              <a:gd name="connsiteX1" fmla="*/ 8038612 w 8474650"/>
              <a:gd name="connsiteY1" fmla="*/ 0 h 4674439"/>
              <a:gd name="connsiteX2" fmla="*/ 8050632 w 8474650"/>
              <a:gd name="connsiteY2" fmla="*/ 0 h 4674439"/>
              <a:gd name="connsiteX3" fmla="*/ 8474650 w 8474650"/>
              <a:gd name="connsiteY3" fmla="*/ 0 h 4674439"/>
              <a:gd name="connsiteX4" fmla="*/ 8474650 w 8474650"/>
              <a:gd name="connsiteY4" fmla="*/ 4674439 h 4674439"/>
              <a:gd name="connsiteX5" fmla="*/ 8050632 w 8474650"/>
              <a:gd name="connsiteY5" fmla="*/ 4674439 h 4674439"/>
              <a:gd name="connsiteX6" fmla="*/ 8038612 w 8474650"/>
              <a:gd name="connsiteY6" fmla="*/ 4674439 h 4674439"/>
              <a:gd name="connsiteX7" fmla="*/ 0 w 8474650"/>
              <a:gd name="connsiteY7" fmla="*/ 4674439 h 46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4650" h="4674439">
                <a:moveTo>
                  <a:pt x="1477084" y="0"/>
                </a:moveTo>
                <a:lnTo>
                  <a:pt x="8038612" y="0"/>
                </a:lnTo>
                <a:lnTo>
                  <a:pt x="8050632" y="0"/>
                </a:lnTo>
                <a:lnTo>
                  <a:pt x="8474650" y="0"/>
                </a:lnTo>
                <a:lnTo>
                  <a:pt x="8474650" y="4674439"/>
                </a:lnTo>
                <a:lnTo>
                  <a:pt x="8050632" y="4674439"/>
                </a:lnTo>
                <a:lnTo>
                  <a:pt x="8038612" y="4674439"/>
                </a:lnTo>
                <a:lnTo>
                  <a:pt x="0" y="4674439"/>
                </a:lnTo>
                <a:close/>
              </a:path>
            </a:pathLst>
          </a:cu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F2B2F-6E26-4D23-812A-9CAD96CD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83" y="16639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Bahnschrift SemiBold" panose="020B0502040204020203" pitchFamily="34" charset="0"/>
              </a:rPr>
              <a:t>Company </a:t>
            </a:r>
            <a:r>
              <a:rPr lang="en-US" sz="48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Hierarchy</a:t>
            </a:r>
            <a:r>
              <a:rPr lang="en-US" dirty="0">
                <a:solidFill>
                  <a:srgbClr val="7030A0"/>
                </a:solidFill>
                <a:latin typeface="Bahnschrift SemiBold" panose="020B0502040204020203" pitchFamily="34" charset="0"/>
              </a:rPr>
              <a:t> 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BEC31924-8229-439E-A0E8-B807121AE72F}"/>
              </a:ext>
            </a:extLst>
          </p:cNvPr>
          <p:cNvSpPr/>
          <p:nvPr/>
        </p:nvSpPr>
        <p:spPr>
          <a:xfrm>
            <a:off x="3837790" y="2827919"/>
            <a:ext cx="1062767" cy="2688063"/>
          </a:xfrm>
          <a:custGeom>
            <a:avLst/>
            <a:gdLst>
              <a:gd name="connsiteX0" fmla="*/ 849406 w 1062767"/>
              <a:gd name="connsiteY0" fmla="*/ 0 h 2688063"/>
              <a:gd name="connsiteX1" fmla="*/ 1062767 w 1062767"/>
              <a:gd name="connsiteY1" fmla="*/ 0 h 2688063"/>
              <a:gd name="connsiteX2" fmla="*/ 213361 w 1062767"/>
              <a:gd name="connsiteY2" fmla="*/ 2688063 h 2688063"/>
              <a:gd name="connsiteX3" fmla="*/ 0 w 1062767"/>
              <a:gd name="connsiteY3" fmla="*/ 2688063 h 268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67" h="2688063">
                <a:moveTo>
                  <a:pt x="849406" y="0"/>
                </a:moveTo>
                <a:lnTo>
                  <a:pt x="1062767" y="0"/>
                </a:lnTo>
                <a:lnTo>
                  <a:pt x="213361" y="2688063"/>
                </a:lnTo>
                <a:lnTo>
                  <a:pt x="0" y="26880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EBE2F6-A278-4211-A2A7-6CEB4F4D843E}"/>
              </a:ext>
            </a:extLst>
          </p:cNvPr>
          <p:cNvGrpSpPr/>
          <p:nvPr/>
        </p:nvGrpSpPr>
        <p:grpSpPr>
          <a:xfrm>
            <a:off x="7002017" y="1432783"/>
            <a:ext cx="2469823" cy="4412902"/>
            <a:chOff x="6470255" y="1392415"/>
            <a:chExt cx="2469823" cy="4412902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59B522E0-8D6B-43F0-8296-041921397F67}"/>
                </a:ext>
              </a:extLst>
            </p:cNvPr>
            <p:cNvSpPr txBox="1">
              <a:spLocks/>
            </p:cNvSpPr>
            <p:nvPr/>
          </p:nvSpPr>
          <p:spPr>
            <a:xfrm>
              <a:off x="6470255" y="1392415"/>
              <a:ext cx="2469823" cy="655453"/>
            </a:xfrm>
            <a:prstGeom prst="rect">
              <a:avLst/>
            </a:prstGeom>
          </p:spPr>
          <p:txBody>
            <a:bodyPr vert="horz" lIns="36000" tIns="0" rIns="3600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Minaoar</a:t>
              </a:r>
              <a:r>
                <a:rPr lang="en-US" sz="18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Hossain </a:t>
              </a:r>
              <a:r>
                <a:rPr lang="en-US" sz="1800" b="1" dirty="0" err="1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Tanzil</a:t>
              </a:r>
              <a:endParaRPr lang="en-US" sz="18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EFEF79B-2B0D-48AD-A1CA-C41175E0193E}"/>
                </a:ext>
              </a:extLst>
            </p:cNvPr>
            <p:cNvSpPr/>
            <p:nvPr/>
          </p:nvSpPr>
          <p:spPr>
            <a:xfrm>
              <a:off x="7193369" y="2193768"/>
              <a:ext cx="1066800" cy="1066800"/>
            </a:xfrm>
            <a:prstGeom prst="ellipse">
              <a:avLst/>
            </a:prstGeom>
            <a:solidFill>
              <a:srgbClr val="8BD8BD"/>
            </a:solidFill>
            <a:ln w="50800">
              <a:solidFill>
                <a:srgbClr val="2436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A5CAC0-BF35-4888-B02C-EDCF81B503C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769" y="3276600"/>
              <a:ext cx="0" cy="1033174"/>
            </a:xfrm>
            <a:prstGeom prst="line">
              <a:avLst/>
            </a:prstGeom>
            <a:ln w="12700" cap="rnd">
              <a:solidFill>
                <a:srgbClr val="8BD8B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A3D79A3-1E99-4C6F-8CD8-5985E5115581}"/>
                </a:ext>
              </a:extLst>
            </p:cNvPr>
            <p:cNvGrpSpPr/>
            <p:nvPr/>
          </p:nvGrpSpPr>
          <p:grpSpPr>
            <a:xfrm>
              <a:off x="6623084" y="4293741"/>
              <a:ext cx="2262188" cy="1511576"/>
              <a:chOff x="6623084" y="3918356"/>
              <a:chExt cx="2262188" cy="1511576"/>
            </a:xfrm>
          </p:grpSpPr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D97E635B-F139-47DC-A643-675A62EFD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3084" y="4950271"/>
                <a:ext cx="2262188" cy="479661"/>
              </a:xfrm>
              <a:prstGeom prst="rect">
                <a:avLst/>
              </a:prstGeom>
            </p:spPr>
            <p:txBody>
              <a:bodyPr vert="horz" lIns="36000" tIns="0" rIns="36000" bIns="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8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Topu</a:t>
                </a:r>
                <a:r>
                  <a:rPr lang="en-US" sz="18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 </a:t>
                </a:r>
                <a:r>
                  <a:rPr lang="en-US" sz="1800" b="1" dirty="0" err="1" smtClean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Newaj</a:t>
                </a:r>
                <a:endParaRPr lang="en-US" sz="1050" i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C80101-1B58-41A0-B12E-28D6D163302C}"/>
                  </a:ext>
                </a:extLst>
              </p:cNvPr>
              <p:cNvGrpSpPr/>
              <p:nvPr/>
            </p:nvGrpSpPr>
            <p:grpSpPr>
              <a:xfrm>
                <a:off x="7193369" y="3918356"/>
                <a:ext cx="1066800" cy="1066800"/>
                <a:chOff x="7193369" y="3918356"/>
                <a:chExt cx="1066800" cy="10668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2AE59E6-837A-49FD-8892-C4FC82BC9260}"/>
                    </a:ext>
                  </a:extLst>
                </p:cNvPr>
                <p:cNvSpPr/>
                <p:nvPr/>
              </p:nvSpPr>
              <p:spPr>
                <a:xfrm>
                  <a:off x="7193369" y="3918356"/>
                  <a:ext cx="1066800" cy="1066800"/>
                </a:xfrm>
                <a:prstGeom prst="ellipse">
                  <a:avLst/>
                </a:prstGeom>
                <a:solidFill>
                  <a:srgbClr val="243665"/>
                </a:solidFill>
                <a:ln w="50800">
                  <a:solidFill>
                    <a:srgbClr val="8BD8B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9567D459-FD04-4406-9B26-6D22A7135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09402" y="3934389"/>
                  <a:ext cx="1034735" cy="1034735"/>
                </a:xfrm>
                <a:custGeom>
                  <a:avLst/>
                  <a:gdLst>
                    <a:gd name="connsiteX0" fmla="*/ 388706 w 777412"/>
                    <a:gd name="connsiteY0" fmla="*/ 0 h 777412"/>
                    <a:gd name="connsiteX1" fmla="*/ 777412 w 777412"/>
                    <a:gd name="connsiteY1" fmla="*/ 388706 h 777412"/>
                    <a:gd name="connsiteX2" fmla="*/ 388706 w 777412"/>
                    <a:gd name="connsiteY2" fmla="*/ 777412 h 777412"/>
                    <a:gd name="connsiteX3" fmla="*/ 0 w 777412"/>
                    <a:gd name="connsiteY3" fmla="*/ 388706 h 777412"/>
                    <a:gd name="connsiteX4" fmla="*/ 388706 w 777412"/>
                    <a:gd name="connsiteY4" fmla="*/ 0 h 777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7412" h="777412">
                      <a:moveTo>
                        <a:pt x="388706" y="0"/>
                      </a:moveTo>
                      <a:cubicBezTo>
                        <a:pt x="603382" y="0"/>
                        <a:pt x="777412" y="174030"/>
                        <a:pt x="777412" y="388706"/>
                      </a:cubicBezTo>
                      <a:cubicBezTo>
                        <a:pt x="777412" y="603382"/>
                        <a:pt x="603382" y="777412"/>
                        <a:pt x="388706" y="777412"/>
                      </a:cubicBezTo>
                      <a:cubicBezTo>
                        <a:pt x="174030" y="777412"/>
                        <a:pt x="0" y="603382"/>
                        <a:pt x="0" y="388706"/>
                      </a:cubicBezTo>
                      <a:cubicBezTo>
                        <a:pt x="0" y="174030"/>
                        <a:pt x="174030" y="0"/>
                        <a:pt x="388706" y="0"/>
                      </a:cubicBezTo>
                      <a:close/>
                    </a:path>
                  </a:pathLst>
                </a:custGeom>
              </p:spPr>
            </p:pic>
          </p:grp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78" y="2263504"/>
            <a:ext cx="1247706" cy="1269252"/>
          </a:xfrm>
          <a:prstGeom prst="ellipse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0469" y="5442232"/>
            <a:ext cx="3137218" cy="7181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8537" y="5430187"/>
            <a:ext cx="2217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Cho Chung-</a:t>
            </a:r>
            <a:r>
              <a:rPr lang="en-US" sz="2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il</a:t>
            </a:r>
            <a:endParaRPr lang="en-US" sz="2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72" y="5780447"/>
            <a:ext cx="329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Chairman, Kona Software Lab Ltd.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0469" y="1876913"/>
            <a:ext cx="4037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Managing Director, Kona Software Lab Ltd</a:t>
            </a:r>
          </a:p>
          <a:p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1355" y="5724584"/>
            <a:ext cx="2725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EVP- Kona Software Lab Ltd</a:t>
            </a:r>
            <a:endParaRPr lang="en-US" sz="1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43D-B061-4163-B516-CA58B6207DC4}" type="datetime1">
              <a:rPr lang="en-US" smtClean="0"/>
              <a:t>7/3/2022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56C6B65-F60D-4368-9D20-1605466D7B81}"/>
              </a:ext>
            </a:extLst>
          </p:cNvPr>
          <p:cNvSpPr/>
          <p:nvPr/>
        </p:nvSpPr>
        <p:spPr>
          <a:xfrm>
            <a:off x="0" y="3217230"/>
            <a:ext cx="12192000" cy="933450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CD473-7437-431A-9520-16ACBA5F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796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ahnschrift SemiCondensed" panose="020B0502040204020203" pitchFamily="34" charset="0"/>
              </a:rPr>
              <a:t>Business Unit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D7651-0387-4F2E-A537-22C6125A62F0}"/>
              </a:ext>
            </a:extLst>
          </p:cNvPr>
          <p:cNvSpPr/>
          <p:nvPr/>
        </p:nvSpPr>
        <p:spPr>
          <a:xfrm>
            <a:off x="407988" y="2612075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F9AD9-3D9B-408C-BDAE-DCB0BDDE2E4C}"/>
              </a:ext>
            </a:extLst>
          </p:cNvPr>
          <p:cNvSpPr/>
          <p:nvPr/>
        </p:nvSpPr>
        <p:spPr>
          <a:xfrm>
            <a:off x="2722563" y="2612075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BD1D1-A89C-42EB-AB60-7C63A905CD18}"/>
              </a:ext>
            </a:extLst>
          </p:cNvPr>
          <p:cNvSpPr/>
          <p:nvPr/>
        </p:nvSpPr>
        <p:spPr>
          <a:xfrm>
            <a:off x="5037138" y="2612075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EA755-1947-4F63-BAD1-D128AD445605}"/>
              </a:ext>
            </a:extLst>
          </p:cNvPr>
          <p:cNvSpPr/>
          <p:nvPr/>
        </p:nvSpPr>
        <p:spPr>
          <a:xfrm>
            <a:off x="7351713" y="2612075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00FE0-9343-41FD-BA2B-1393350EB8F3}"/>
              </a:ext>
            </a:extLst>
          </p:cNvPr>
          <p:cNvSpPr/>
          <p:nvPr/>
        </p:nvSpPr>
        <p:spPr>
          <a:xfrm>
            <a:off x="9666288" y="2612075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FC6CDF-70FB-4C48-A8CB-536E4D092176}"/>
              </a:ext>
            </a:extLst>
          </p:cNvPr>
          <p:cNvSpPr/>
          <p:nvPr/>
        </p:nvSpPr>
        <p:spPr>
          <a:xfrm>
            <a:off x="1377583" y="2455429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5094A88-3357-4004-A027-903ED81A6030}"/>
              </a:ext>
            </a:extLst>
          </p:cNvPr>
          <p:cNvSpPr/>
          <p:nvPr/>
        </p:nvSpPr>
        <p:spPr>
          <a:xfrm>
            <a:off x="3692158" y="2455429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1C07FB3-FAB2-4368-A0A9-8F0B4EA7A3A5}"/>
              </a:ext>
            </a:extLst>
          </p:cNvPr>
          <p:cNvSpPr/>
          <p:nvPr/>
        </p:nvSpPr>
        <p:spPr>
          <a:xfrm>
            <a:off x="6006733" y="2455429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C77C736-20FA-491F-89DC-D6A33F9128C7}"/>
              </a:ext>
            </a:extLst>
          </p:cNvPr>
          <p:cNvSpPr/>
          <p:nvPr/>
        </p:nvSpPr>
        <p:spPr>
          <a:xfrm>
            <a:off x="8321308" y="2455429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C980E4C-F490-4B4A-ABFE-E36823D97558}"/>
              </a:ext>
            </a:extLst>
          </p:cNvPr>
          <p:cNvSpPr/>
          <p:nvPr/>
        </p:nvSpPr>
        <p:spPr>
          <a:xfrm>
            <a:off x="10635883" y="2455429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1F6C65-E12C-4B07-8512-FCBCC27E22EB}"/>
              </a:ext>
            </a:extLst>
          </p:cNvPr>
          <p:cNvSpPr/>
          <p:nvPr/>
        </p:nvSpPr>
        <p:spPr>
          <a:xfrm>
            <a:off x="1156164" y="4443561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6D9234-EAF1-4AC3-8AB2-2833141A9CF5}"/>
              </a:ext>
            </a:extLst>
          </p:cNvPr>
          <p:cNvSpPr/>
          <p:nvPr/>
        </p:nvSpPr>
        <p:spPr>
          <a:xfrm>
            <a:off x="3470739" y="4443561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85CC7-91F9-473F-9DE8-6ED1F4BF9D41}"/>
              </a:ext>
            </a:extLst>
          </p:cNvPr>
          <p:cNvSpPr/>
          <p:nvPr/>
        </p:nvSpPr>
        <p:spPr>
          <a:xfrm>
            <a:off x="5785314" y="4443561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BF1073-9EB0-4112-9A50-9DEB77399FEC}"/>
              </a:ext>
            </a:extLst>
          </p:cNvPr>
          <p:cNvSpPr/>
          <p:nvPr/>
        </p:nvSpPr>
        <p:spPr>
          <a:xfrm>
            <a:off x="8099889" y="4443561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CD1C59-23AB-41A4-92CF-A94DBA1993F8}"/>
              </a:ext>
            </a:extLst>
          </p:cNvPr>
          <p:cNvSpPr/>
          <p:nvPr/>
        </p:nvSpPr>
        <p:spPr>
          <a:xfrm>
            <a:off x="10414464" y="4443561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A11D91-130A-4209-A2C8-45B1709BD5C2}"/>
              </a:ext>
            </a:extLst>
          </p:cNvPr>
          <p:cNvGrpSpPr/>
          <p:nvPr/>
        </p:nvGrpSpPr>
        <p:grpSpPr>
          <a:xfrm>
            <a:off x="8269157" y="4612828"/>
            <a:ext cx="286013" cy="286014"/>
            <a:chOff x="5562601" y="1452563"/>
            <a:chExt cx="346075" cy="346076"/>
          </a:xfrm>
        </p:grpSpPr>
        <p:sp>
          <p:nvSpPr>
            <p:cNvPr id="35" name="Freeform 336">
              <a:extLst>
                <a:ext uri="{FF2B5EF4-FFF2-40B4-BE49-F238E27FC236}">
                  <a16:creationId xmlns:a16="http://schemas.microsoft.com/office/drawing/2014/main" id="{28F7FA0E-C018-494E-BF04-210EA51D8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1" y="1452563"/>
              <a:ext cx="180975" cy="134938"/>
            </a:xfrm>
            <a:custGeom>
              <a:avLst/>
              <a:gdLst>
                <a:gd name="T0" fmla="*/ 20 w 48"/>
                <a:gd name="T1" fmla="*/ 36 h 36"/>
                <a:gd name="T2" fmla="*/ 4 w 48"/>
                <a:gd name="T3" fmla="*/ 36 h 36"/>
                <a:gd name="T4" fmla="*/ 0 w 48"/>
                <a:gd name="T5" fmla="*/ 32 h 36"/>
                <a:gd name="T6" fmla="*/ 0 w 48"/>
                <a:gd name="T7" fmla="*/ 4 h 36"/>
                <a:gd name="T8" fmla="*/ 4 w 48"/>
                <a:gd name="T9" fmla="*/ 0 h 36"/>
                <a:gd name="T10" fmla="*/ 44 w 48"/>
                <a:gd name="T11" fmla="*/ 0 h 36"/>
                <a:gd name="T12" fmla="*/ 48 w 48"/>
                <a:gd name="T13" fmla="*/ 4 h 36"/>
                <a:gd name="T14" fmla="*/ 48 w 48"/>
                <a:gd name="T1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6">
                  <a:moveTo>
                    <a:pt x="20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28"/>
                    <a:pt x="48" y="28"/>
                    <a:pt x="48" y="28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37">
              <a:extLst>
                <a:ext uri="{FF2B5EF4-FFF2-40B4-BE49-F238E27FC236}">
                  <a16:creationId xmlns:a16="http://schemas.microsoft.com/office/drawing/2014/main" id="{372A9DEE-C014-4547-8279-6FE92C530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1617663"/>
              <a:ext cx="44450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38">
              <a:extLst>
                <a:ext uri="{FF2B5EF4-FFF2-40B4-BE49-F238E27FC236}">
                  <a16:creationId xmlns:a16="http://schemas.microsoft.com/office/drawing/2014/main" id="{EEAFA5FF-F50D-4FCD-B1ED-EF4A52B27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1" y="1557338"/>
              <a:ext cx="180975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9">
              <a:extLst>
                <a:ext uri="{FF2B5EF4-FFF2-40B4-BE49-F238E27FC236}">
                  <a16:creationId xmlns:a16="http://schemas.microsoft.com/office/drawing/2014/main" id="{D0C198F2-EA29-4525-B6D9-D8F845D1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8026" y="1768476"/>
              <a:ext cx="0" cy="30163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0">
              <a:extLst>
                <a:ext uri="{FF2B5EF4-FFF2-40B4-BE49-F238E27FC236}">
                  <a16:creationId xmlns:a16="http://schemas.microsoft.com/office/drawing/2014/main" id="{43AF23F5-32C2-40D0-918D-8DC86F863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1" y="1798638"/>
              <a:ext cx="120650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1">
              <a:extLst>
                <a:ext uri="{FF2B5EF4-FFF2-40B4-BE49-F238E27FC236}">
                  <a16:creationId xmlns:a16="http://schemas.microsoft.com/office/drawing/2014/main" id="{1BFCBD50-B13A-4A84-AE93-84F3FAFC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76" y="1587501"/>
              <a:ext cx="241300" cy="180975"/>
            </a:xfrm>
            <a:custGeom>
              <a:avLst/>
              <a:gdLst>
                <a:gd name="T0" fmla="*/ 64 w 64"/>
                <a:gd name="T1" fmla="*/ 41 h 48"/>
                <a:gd name="T2" fmla="*/ 58 w 64"/>
                <a:gd name="T3" fmla="*/ 48 h 48"/>
                <a:gd name="T4" fmla="*/ 6 w 64"/>
                <a:gd name="T5" fmla="*/ 48 h 48"/>
                <a:gd name="T6" fmla="*/ 0 w 64"/>
                <a:gd name="T7" fmla="*/ 41 h 48"/>
                <a:gd name="T8" fmla="*/ 0 w 64"/>
                <a:gd name="T9" fmla="*/ 7 h 48"/>
                <a:gd name="T10" fmla="*/ 6 w 64"/>
                <a:gd name="T11" fmla="*/ 0 h 48"/>
                <a:gd name="T12" fmla="*/ 58 w 64"/>
                <a:gd name="T13" fmla="*/ 0 h 48"/>
                <a:gd name="T14" fmla="*/ 64 w 64"/>
                <a:gd name="T15" fmla="*/ 7 h 48"/>
                <a:gd name="T16" fmla="*/ 64 w 64"/>
                <a:gd name="T17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8">
                  <a:moveTo>
                    <a:pt x="64" y="41"/>
                  </a:moveTo>
                  <a:cubicBezTo>
                    <a:pt x="64" y="45"/>
                    <a:pt x="61" y="48"/>
                    <a:pt x="58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7"/>
                  </a:cubicBezTo>
                  <a:lnTo>
                    <a:pt x="64" y="41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2">
              <a:extLst>
                <a:ext uri="{FF2B5EF4-FFF2-40B4-BE49-F238E27FC236}">
                  <a16:creationId xmlns:a16="http://schemas.microsoft.com/office/drawing/2014/main" id="{154BE731-FD76-4809-85E3-2F0152A04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313" y="1724026"/>
              <a:ext cx="233363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343">
              <a:extLst>
                <a:ext uri="{FF2B5EF4-FFF2-40B4-BE49-F238E27FC236}">
                  <a16:creationId xmlns:a16="http://schemas.microsoft.com/office/drawing/2014/main" id="{D28FC422-E633-4581-A4EF-EFC6D55B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8" y="1738313"/>
              <a:ext cx="15875" cy="1587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3ED7E6-C546-4F39-8AC9-A7AC3A3D275D}"/>
              </a:ext>
            </a:extLst>
          </p:cNvPr>
          <p:cNvGrpSpPr/>
          <p:nvPr/>
        </p:nvGrpSpPr>
        <p:grpSpPr>
          <a:xfrm>
            <a:off x="3647355" y="4562304"/>
            <a:ext cx="271317" cy="387063"/>
            <a:chOff x="2678113" y="2787650"/>
            <a:chExt cx="346075" cy="493713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306B73B-7A26-47DD-8548-E30A853A0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787650"/>
              <a:ext cx="60325" cy="493713"/>
            </a:xfrm>
            <a:custGeom>
              <a:avLst/>
              <a:gdLst>
                <a:gd name="T0" fmla="*/ 0 w 16"/>
                <a:gd name="T1" fmla="*/ 51 h 130"/>
                <a:gd name="T2" fmla="*/ 0 w 16"/>
                <a:gd name="T3" fmla="*/ 85 h 130"/>
                <a:gd name="T4" fmla="*/ 16 w 16"/>
                <a:gd name="T5" fmla="*/ 1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0">
                  <a:moveTo>
                    <a:pt x="0" y="51"/>
                  </a:moveTo>
                  <a:cubicBezTo>
                    <a:pt x="0" y="130"/>
                    <a:pt x="0" y="0"/>
                    <a:pt x="0" y="85"/>
                  </a:cubicBezTo>
                  <a:cubicBezTo>
                    <a:pt x="0" y="96"/>
                    <a:pt x="6" y="106"/>
                    <a:pt x="16" y="111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94FB23C2-EF3D-4076-8EC7-1AC293628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011488"/>
              <a:ext cx="30163" cy="61913"/>
            </a:xfrm>
            <a:custGeom>
              <a:avLst/>
              <a:gdLst>
                <a:gd name="T0" fmla="*/ 8 w 8"/>
                <a:gd name="T1" fmla="*/ 10 h 16"/>
                <a:gd name="T2" fmla="*/ 2 w 8"/>
                <a:gd name="T3" fmla="*/ 16 h 16"/>
                <a:gd name="T4" fmla="*/ 0 w 8"/>
                <a:gd name="T5" fmla="*/ 16 h 16"/>
                <a:gd name="T6" fmla="*/ 0 w 8"/>
                <a:gd name="T7" fmla="*/ 0 h 16"/>
                <a:gd name="T8" fmla="*/ 2 w 8"/>
                <a:gd name="T9" fmla="*/ 0 h 16"/>
                <a:gd name="T10" fmla="*/ 8 w 8"/>
                <a:gd name="T11" fmla="*/ 6 h 16"/>
                <a:gd name="T12" fmla="*/ 8 w 8"/>
                <a:gd name="T1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cubicBezTo>
                    <a:pt x="8" y="13"/>
                    <a:pt x="5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8" y="3"/>
                    <a:pt x="8" y="6"/>
                  </a:cubicBezTo>
                  <a:lnTo>
                    <a:pt x="8" y="10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A34B71E1-2DB9-47E4-88AA-9EAAD457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921000"/>
              <a:ext cx="315913" cy="242888"/>
            </a:xfrm>
            <a:custGeom>
              <a:avLst/>
              <a:gdLst>
                <a:gd name="T0" fmla="*/ 16 w 84"/>
                <a:gd name="T1" fmla="*/ 16 h 64"/>
                <a:gd name="T2" fmla="*/ 12 w 84"/>
                <a:gd name="T3" fmla="*/ 16 h 64"/>
                <a:gd name="T4" fmla="*/ 0 w 84"/>
                <a:gd name="T5" fmla="*/ 28 h 64"/>
                <a:gd name="T6" fmla="*/ 0 w 84"/>
                <a:gd name="T7" fmla="*/ 36 h 64"/>
                <a:gd name="T8" fmla="*/ 12 w 84"/>
                <a:gd name="T9" fmla="*/ 48 h 64"/>
                <a:gd name="T10" fmla="*/ 16 w 84"/>
                <a:gd name="T11" fmla="*/ 48 h 64"/>
                <a:gd name="T12" fmla="*/ 84 w 84"/>
                <a:gd name="T13" fmla="*/ 64 h 64"/>
                <a:gd name="T14" fmla="*/ 84 w 84"/>
                <a:gd name="T15" fmla="*/ 0 h 64"/>
                <a:gd name="T16" fmla="*/ 16 w 84"/>
                <a:gd name="T1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4">
                  <a:moveTo>
                    <a:pt x="16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5" y="16"/>
                    <a:pt x="0" y="21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52" y="48"/>
                    <a:pt x="66" y="56"/>
                    <a:pt x="84" y="6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66" y="8"/>
                    <a:pt x="52" y="16"/>
                    <a:pt x="16" y="16"/>
                  </a:cubicBez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94DDA8-A456-4D86-B277-193E15A0FBE0}"/>
              </a:ext>
            </a:extLst>
          </p:cNvPr>
          <p:cNvGrpSpPr/>
          <p:nvPr/>
        </p:nvGrpSpPr>
        <p:grpSpPr>
          <a:xfrm>
            <a:off x="1318347" y="4612238"/>
            <a:ext cx="300182" cy="287194"/>
            <a:chOff x="4127500" y="2909888"/>
            <a:chExt cx="330200" cy="315913"/>
          </a:xfrm>
        </p:grpSpPr>
        <p:sp>
          <p:nvSpPr>
            <p:cNvPr id="48" name="Oval 268">
              <a:extLst>
                <a:ext uri="{FF2B5EF4-FFF2-40B4-BE49-F238E27FC236}">
                  <a16:creationId xmlns:a16="http://schemas.microsoft.com/office/drawing/2014/main" id="{E821E6FC-59EC-4DB9-A50D-ED0FF876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269">
              <a:extLst>
                <a:ext uri="{FF2B5EF4-FFF2-40B4-BE49-F238E27FC236}">
                  <a16:creationId xmlns:a16="http://schemas.microsoft.com/office/drawing/2014/main" id="{EBBA2E51-A5F4-4682-A621-D6D4F3C8A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Oval 270">
              <a:extLst>
                <a:ext uri="{FF2B5EF4-FFF2-40B4-BE49-F238E27FC236}">
                  <a16:creationId xmlns:a16="http://schemas.microsoft.com/office/drawing/2014/main" id="{DCF698E6-9BDD-43AF-9949-8AEED54B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271">
              <a:extLst>
                <a:ext uri="{FF2B5EF4-FFF2-40B4-BE49-F238E27FC236}">
                  <a16:creationId xmlns:a16="http://schemas.microsoft.com/office/drawing/2014/main" id="{F2674674-2D2D-4039-9774-491EB89BF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Oval 272">
              <a:extLst>
                <a:ext uri="{FF2B5EF4-FFF2-40B4-BE49-F238E27FC236}">
                  <a16:creationId xmlns:a16="http://schemas.microsoft.com/office/drawing/2014/main" id="{D60DB95A-F8ED-4A63-AEB1-53D2169B8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273">
              <a:extLst>
                <a:ext uri="{FF2B5EF4-FFF2-40B4-BE49-F238E27FC236}">
                  <a16:creationId xmlns:a16="http://schemas.microsoft.com/office/drawing/2014/main" id="{01E4E02E-1609-4E8A-951C-964E9D4A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274">
              <a:extLst>
                <a:ext uri="{FF2B5EF4-FFF2-40B4-BE49-F238E27FC236}">
                  <a16:creationId xmlns:a16="http://schemas.microsoft.com/office/drawing/2014/main" id="{DF1D93F5-04C6-4041-A2E5-30AE744A1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75">
              <a:extLst>
                <a:ext uri="{FF2B5EF4-FFF2-40B4-BE49-F238E27FC236}">
                  <a16:creationId xmlns:a16="http://schemas.microsoft.com/office/drawing/2014/main" id="{96A09C09-AEF3-41FA-8FF2-546A20A87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76">
              <a:extLst>
                <a:ext uri="{FF2B5EF4-FFF2-40B4-BE49-F238E27FC236}">
                  <a16:creationId xmlns:a16="http://schemas.microsoft.com/office/drawing/2014/main" id="{26AD7515-8C6A-4D59-849C-2AC0C375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3A4CA5-06C2-439A-BBE1-438EACB0406B}"/>
              </a:ext>
            </a:extLst>
          </p:cNvPr>
          <p:cNvGrpSpPr/>
          <p:nvPr/>
        </p:nvGrpSpPr>
        <p:grpSpPr>
          <a:xfrm>
            <a:off x="10569431" y="4608893"/>
            <a:ext cx="314614" cy="293885"/>
            <a:chOff x="7007226" y="3251201"/>
            <a:chExt cx="346075" cy="355600"/>
          </a:xfrm>
        </p:grpSpPr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0B1F1040-CE22-423E-BB8D-F40A3A731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6" y="3405188"/>
              <a:ext cx="30163" cy="61913"/>
            </a:xfrm>
            <a:custGeom>
              <a:avLst/>
              <a:gdLst>
                <a:gd name="T0" fmla="*/ 8 w 8"/>
                <a:gd name="T1" fmla="*/ 16 h 16"/>
                <a:gd name="T2" fmla="*/ 0 w 8"/>
                <a:gd name="T3" fmla="*/ 8 h 16"/>
                <a:gd name="T4" fmla="*/ 8 w 8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053A794C-D4AE-4E77-A9A5-EF130F16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3514726"/>
              <a:ext cx="82550" cy="69850"/>
            </a:xfrm>
            <a:custGeom>
              <a:avLst/>
              <a:gdLst>
                <a:gd name="T0" fmla="*/ 0 w 22"/>
                <a:gd name="T1" fmla="*/ 18 h 18"/>
                <a:gd name="T2" fmla="*/ 8 w 22"/>
                <a:gd name="T3" fmla="*/ 18 h 18"/>
                <a:gd name="T4" fmla="*/ 22 w 22"/>
                <a:gd name="T5" fmla="*/ 4 h 18"/>
                <a:gd name="T6" fmla="*/ 22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6" y="18"/>
                    <a:pt x="22" y="12"/>
                    <a:pt x="22" y="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E913B92-7672-46A2-9B52-BDB49CFF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326" y="3560763"/>
              <a:ext cx="46038" cy="46038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FE78C78F-A74F-43C1-BE20-E160626D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359151"/>
              <a:ext cx="60325" cy="155575"/>
            </a:xfrm>
            <a:custGeom>
              <a:avLst/>
              <a:gdLst>
                <a:gd name="T0" fmla="*/ 16 w 16"/>
                <a:gd name="T1" fmla="*/ 40 h 40"/>
                <a:gd name="T2" fmla="*/ 8 w 16"/>
                <a:gd name="T3" fmla="*/ 40 h 40"/>
                <a:gd name="T4" fmla="*/ 0 w 16"/>
                <a:gd name="T5" fmla="*/ 32 h 40"/>
                <a:gd name="T6" fmla="*/ 0 w 16"/>
                <a:gd name="T7" fmla="*/ 8 h 40"/>
                <a:gd name="T8" fmla="*/ 8 w 16"/>
                <a:gd name="T9" fmla="*/ 0 h 40"/>
                <a:gd name="T10" fmla="*/ 16 w 16"/>
                <a:gd name="T11" fmla="*/ 0 h 40"/>
                <a:gd name="T12" fmla="*/ 16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6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40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B09DCE-FB53-497E-B9BC-FBE70AC6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3405188"/>
              <a:ext cx="30163" cy="619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8 h 16"/>
                <a:gd name="T4" fmla="*/ 0 w 8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4" y="16"/>
                    <a:pt x="8" y="12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5EC38036-C9E0-4A6A-AF68-DCCF0A9E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3359151"/>
              <a:ext cx="60325" cy="155575"/>
            </a:xfrm>
            <a:custGeom>
              <a:avLst/>
              <a:gdLst>
                <a:gd name="T0" fmla="*/ 0 w 16"/>
                <a:gd name="T1" fmla="*/ 40 h 40"/>
                <a:gd name="T2" fmla="*/ 8 w 16"/>
                <a:gd name="T3" fmla="*/ 40 h 40"/>
                <a:gd name="T4" fmla="*/ 16 w 16"/>
                <a:gd name="T5" fmla="*/ 32 h 40"/>
                <a:gd name="T6" fmla="*/ 16 w 16"/>
                <a:gd name="T7" fmla="*/ 8 h 40"/>
                <a:gd name="T8" fmla="*/ 8 w 16"/>
                <a:gd name="T9" fmla="*/ 0 h 40"/>
                <a:gd name="T10" fmla="*/ 0 w 16"/>
                <a:gd name="T11" fmla="*/ 0 h 40"/>
                <a:gd name="T12" fmla="*/ 0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0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12" y="40"/>
                    <a:pt x="16" y="36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0DAFFFCA-BE1A-4166-A86D-BD002505F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3251201"/>
              <a:ext cx="211138" cy="107950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</a:path>
              </a:pathLst>
            </a:custGeom>
            <a:noFill/>
            <a:ln w="15875" cap="flat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ACD73E-5863-48D6-B034-6544457D27F1}"/>
              </a:ext>
            </a:extLst>
          </p:cNvPr>
          <p:cNvGrpSpPr/>
          <p:nvPr/>
        </p:nvGrpSpPr>
        <p:grpSpPr>
          <a:xfrm>
            <a:off x="5954106" y="4614882"/>
            <a:ext cx="286964" cy="281907"/>
            <a:chOff x="7718425" y="3616325"/>
            <a:chExt cx="360363" cy="354013"/>
          </a:xfrm>
          <a:solidFill>
            <a:srgbClr val="8BD8BD"/>
          </a:solidFill>
        </p:grpSpPr>
        <p:sp>
          <p:nvSpPr>
            <p:cNvPr id="66" name="Freeform 1482">
              <a:extLst>
                <a:ext uri="{FF2B5EF4-FFF2-40B4-BE49-F238E27FC236}">
                  <a16:creationId xmlns:a16="http://schemas.microsoft.com/office/drawing/2014/main" id="{077A13E3-E5FC-4E90-A421-6CA958F77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8425" y="3616325"/>
              <a:ext cx="360363" cy="354013"/>
            </a:xfrm>
            <a:custGeom>
              <a:avLst/>
              <a:gdLst>
                <a:gd name="T0" fmla="*/ 94 w 96"/>
                <a:gd name="T1" fmla="*/ 94 h 94"/>
                <a:gd name="T2" fmla="*/ 2 w 96"/>
                <a:gd name="T3" fmla="*/ 94 h 94"/>
                <a:gd name="T4" fmla="*/ 0 w 96"/>
                <a:gd name="T5" fmla="*/ 92 h 94"/>
                <a:gd name="T6" fmla="*/ 0 w 96"/>
                <a:gd name="T7" fmla="*/ 46 h 94"/>
                <a:gd name="T8" fmla="*/ 0 w 96"/>
                <a:gd name="T9" fmla="*/ 46 h 94"/>
                <a:gd name="T10" fmla="*/ 0 w 96"/>
                <a:gd name="T11" fmla="*/ 2 h 94"/>
                <a:gd name="T12" fmla="*/ 2 w 96"/>
                <a:gd name="T13" fmla="*/ 0 h 94"/>
                <a:gd name="T14" fmla="*/ 4 w 96"/>
                <a:gd name="T15" fmla="*/ 2 h 94"/>
                <a:gd name="T16" fmla="*/ 4 w 96"/>
                <a:gd name="T17" fmla="*/ 43 h 94"/>
                <a:gd name="T18" fmla="*/ 37 w 96"/>
                <a:gd name="T19" fmla="*/ 25 h 94"/>
                <a:gd name="T20" fmla="*/ 39 w 96"/>
                <a:gd name="T21" fmla="*/ 25 h 94"/>
                <a:gd name="T22" fmla="*/ 68 w 96"/>
                <a:gd name="T23" fmla="*/ 34 h 94"/>
                <a:gd name="T24" fmla="*/ 92 w 96"/>
                <a:gd name="T25" fmla="*/ 5 h 94"/>
                <a:gd name="T26" fmla="*/ 95 w 96"/>
                <a:gd name="T27" fmla="*/ 5 h 94"/>
                <a:gd name="T28" fmla="*/ 96 w 96"/>
                <a:gd name="T29" fmla="*/ 7 h 94"/>
                <a:gd name="T30" fmla="*/ 96 w 96"/>
                <a:gd name="T31" fmla="*/ 92 h 94"/>
                <a:gd name="T32" fmla="*/ 94 w 96"/>
                <a:gd name="T33" fmla="*/ 94 h 94"/>
                <a:gd name="T34" fmla="*/ 4 w 96"/>
                <a:gd name="T35" fmla="*/ 90 h 94"/>
                <a:gd name="T36" fmla="*/ 92 w 96"/>
                <a:gd name="T37" fmla="*/ 90 h 94"/>
                <a:gd name="T38" fmla="*/ 92 w 96"/>
                <a:gd name="T39" fmla="*/ 12 h 94"/>
                <a:gd name="T40" fmla="*/ 70 w 96"/>
                <a:gd name="T41" fmla="*/ 38 h 94"/>
                <a:gd name="T42" fmla="*/ 68 w 96"/>
                <a:gd name="T43" fmla="*/ 38 h 94"/>
                <a:gd name="T44" fmla="*/ 38 w 96"/>
                <a:gd name="T45" fmla="*/ 29 h 94"/>
                <a:gd name="T46" fmla="*/ 4 w 96"/>
                <a:gd name="T47" fmla="*/ 47 h 94"/>
                <a:gd name="T48" fmla="*/ 4 w 96"/>
                <a:gd name="T4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94">
                  <a:moveTo>
                    <a:pt x="94" y="94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4"/>
                    <a:pt x="38" y="24"/>
                    <a:pt x="39" y="25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3" y="5"/>
                    <a:pt x="94" y="5"/>
                    <a:pt x="95" y="5"/>
                  </a:cubicBezTo>
                  <a:cubicBezTo>
                    <a:pt x="95" y="5"/>
                    <a:pt x="96" y="6"/>
                    <a:pt x="96" y="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3"/>
                    <a:pt x="95" y="94"/>
                    <a:pt x="94" y="94"/>
                  </a:cubicBezTo>
                  <a:close/>
                  <a:moveTo>
                    <a:pt x="4" y="90"/>
                  </a:moveTo>
                  <a:cubicBezTo>
                    <a:pt x="92" y="90"/>
                    <a:pt x="92" y="90"/>
                    <a:pt x="92" y="90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69" y="38"/>
                    <a:pt x="68" y="38"/>
                    <a:pt x="68" y="3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4" y="90"/>
                  </a:lnTo>
                  <a:close/>
                </a:path>
              </a:pathLst>
            </a:custGeom>
            <a:grpFill/>
            <a:ln w="6350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483">
              <a:extLst>
                <a:ext uri="{FF2B5EF4-FFF2-40B4-BE49-F238E27FC236}">
                  <a16:creationId xmlns:a16="http://schemas.microsoft.com/office/drawing/2014/main" id="{C04D7C6A-8114-4436-A52E-06A92921D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752850"/>
              <a:ext cx="360363" cy="134938"/>
            </a:xfrm>
            <a:custGeom>
              <a:avLst/>
              <a:gdLst>
                <a:gd name="T0" fmla="*/ 2 w 96"/>
                <a:gd name="T1" fmla="*/ 36 h 36"/>
                <a:gd name="T2" fmla="*/ 0 w 96"/>
                <a:gd name="T3" fmla="*/ 35 h 36"/>
                <a:gd name="T4" fmla="*/ 1 w 96"/>
                <a:gd name="T5" fmla="*/ 32 h 36"/>
                <a:gd name="T6" fmla="*/ 33 w 96"/>
                <a:gd name="T7" fmla="*/ 14 h 36"/>
                <a:gd name="T8" fmla="*/ 34 w 96"/>
                <a:gd name="T9" fmla="*/ 14 h 36"/>
                <a:gd name="T10" fmla="*/ 60 w 96"/>
                <a:gd name="T11" fmla="*/ 14 h 36"/>
                <a:gd name="T12" fmla="*/ 93 w 96"/>
                <a:gd name="T13" fmla="*/ 0 h 36"/>
                <a:gd name="T14" fmla="*/ 96 w 96"/>
                <a:gd name="T15" fmla="*/ 1 h 36"/>
                <a:gd name="T16" fmla="*/ 95 w 96"/>
                <a:gd name="T17" fmla="*/ 4 h 36"/>
                <a:gd name="T18" fmla="*/ 61 w 96"/>
                <a:gd name="T19" fmla="*/ 18 h 36"/>
                <a:gd name="T20" fmla="*/ 61 w 96"/>
                <a:gd name="T21" fmla="*/ 18 h 36"/>
                <a:gd name="T22" fmla="*/ 35 w 96"/>
                <a:gd name="T23" fmla="*/ 18 h 36"/>
                <a:gd name="T24" fmla="*/ 3 w 96"/>
                <a:gd name="T25" fmla="*/ 36 h 36"/>
                <a:gd name="T26" fmla="*/ 2 w 96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2" y="36"/>
                  </a:moveTo>
                  <a:cubicBezTo>
                    <a:pt x="1" y="36"/>
                    <a:pt x="1" y="36"/>
                    <a:pt x="0" y="35"/>
                  </a:cubicBezTo>
                  <a:cubicBezTo>
                    <a:pt x="0" y="34"/>
                    <a:pt x="0" y="33"/>
                    <a:pt x="1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5" y="0"/>
                    <a:pt x="96" y="1"/>
                  </a:cubicBezTo>
                  <a:cubicBezTo>
                    <a:pt x="96" y="2"/>
                    <a:pt x="96" y="3"/>
                    <a:pt x="95" y="4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lose/>
                </a:path>
              </a:pathLst>
            </a:custGeom>
            <a:grpFill/>
            <a:ln w="6350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484">
              <a:extLst>
                <a:ext uri="{FF2B5EF4-FFF2-40B4-BE49-F238E27FC236}">
                  <a16:creationId xmlns:a16="http://schemas.microsoft.com/office/drawing/2014/main" id="{31BE9F74-26D5-4E61-9657-4BE08564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841750"/>
              <a:ext cx="360363" cy="120650"/>
            </a:xfrm>
            <a:custGeom>
              <a:avLst/>
              <a:gdLst>
                <a:gd name="T0" fmla="*/ 2 w 96"/>
                <a:gd name="T1" fmla="*/ 32 h 32"/>
                <a:gd name="T2" fmla="*/ 0 w 96"/>
                <a:gd name="T3" fmla="*/ 31 h 32"/>
                <a:gd name="T4" fmla="*/ 1 w 96"/>
                <a:gd name="T5" fmla="*/ 28 h 32"/>
                <a:gd name="T6" fmla="*/ 33 w 96"/>
                <a:gd name="T7" fmla="*/ 6 h 32"/>
                <a:gd name="T8" fmla="*/ 34 w 96"/>
                <a:gd name="T9" fmla="*/ 6 h 32"/>
                <a:gd name="T10" fmla="*/ 60 w 96"/>
                <a:gd name="T11" fmla="*/ 7 h 32"/>
                <a:gd name="T12" fmla="*/ 94 w 96"/>
                <a:gd name="T13" fmla="*/ 0 h 32"/>
                <a:gd name="T14" fmla="*/ 96 w 96"/>
                <a:gd name="T15" fmla="*/ 2 h 32"/>
                <a:gd name="T16" fmla="*/ 94 w 96"/>
                <a:gd name="T17" fmla="*/ 4 h 32"/>
                <a:gd name="T18" fmla="*/ 61 w 96"/>
                <a:gd name="T19" fmla="*/ 11 h 32"/>
                <a:gd name="T20" fmla="*/ 60 w 96"/>
                <a:gd name="T21" fmla="*/ 11 h 32"/>
                <a:gd name="T22" fmla="*/ 35 w 96"/>
                <a:gd name="T23" fmla="*/ 10 h 32"/>
                <a:gd name="T24" fmla="*/ 3 w 96"/>
                <a:gd name="T25" fmla="*/ 32 h 32"/>
                <a:gd name="T26" fmla="*/ 2 w 96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2">
                  <a:moveTo>
                    <a:pt x="2" y="32"/>
                  </a:moveTo>
                  <a:cubicBezTo>
                    <a:pt x="1" y="32"/>
                    <a:pt x="1" y="32"/>
                    <a:pt x="0" y="31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0"/>
                    <a:pt x="96" y="2"/>
                  </a:cubicBezTo>
                  <a:cubicBezTo>
                    <a:pt x="96" y="3"/>
                    <a:pt x="96" y="4"/>
                    <a:pt x="94" y="4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0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2" y="32"/>
                    <a:pt x="2" y="32"/>
                  </a:cubicBezTo>
                  <a:close/>
                </a:path>
              </a:pathLst>
            </a:custGeom>
            <a:grpFill/>
            <a:ln w="6350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9" name="Subtitle 2">
            <a:extLst>
              <a:ext uri="{FF2B5EF4-FFF2-40B4-BE49-F238E27FC236}">
                <a16:creationId xmlns:a16="http://schemas.microsoft.com/office/drawing/2014/main" id="{180FCB4B-C5C6-4DD2-9D78-0DF7641CC4C7}"/>
              </a:ext>
            </a:extLst>
          </p:cNvPr>
          <p:cNvSpPr txBox="1">
            <a:spLocks/>
          </p:cNvSpPr>
          <p:nvPr/>
        </p:nvSpPr>
        <p:spPr>
          <a:xfrm>
            <a:off x="613317" y="2870765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Fintech </a:t>
            </a:r>
            <a:endParaRPr lang="en-US" sz="1800" b="1" i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2B785C9-B79B-4939-AD1B-D5FD74EE44F5}"/>
              </a:ext>
            </a:extLst>
          </p:cNvPr>
          <p:cNvSpPr txBox="1">
            <a:spLocks/>
          </p:cNvSpPr>
          <p:nvPr/>
        </p:nvSpPr>
        <p:spPr>
          <a:xfrm>
            <a:off x="2927892" y="2870765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Platform</a:t>
            </a:r>
            <a:endParaRPr lang="en-US" sz="1800" b="1" i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151608A3-E0BF-4529-A8F1-9ED45CDEC4B6}"/>
              </a:ext>
            </a:extLst>
          </p:cNvPr>
          <p:cNvSpPr txBox="1">
            <a:spLocks/>
          </p:cNvSpPr>
          <p:nvPr/>
        </p:nvSpPr>
        <p:spPr>
          <a:xfrm>
            <a:off x="5242467" y="2870765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Blockchain</a:t>
            </a:r>
            <a:endParaRPr lang="en-US" sz="1800" b="1" i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0E834310-A595-4D77-91BF-88F1ABC2D5FA}"/>
              </a:ext>
            </a:extLst>
          </p:cNvPr>
          <p:cNvSpPr txBox="1">
            <a:spLocks/>
          </p:cNvSpPr>
          <p:nvPr/>
        </p:nvSpPr>
        <p:spPr>
          <a:xfrm>
            <a:off x="7557042" y="2870765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Ecommerce</a:t>
            </a:r>
            <a:endParaRPr lang="en-US" sz="1800" b="1" i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F984052E-8996-411A-AC9B-7B2EDA468540}"/>
              </a:ext>
            </a:extLst>
          </p:cNvPr>
          <p:cNvSpPr txBox="1">
            <a:spLocks/>
          </p:cNvSpPr>
          <p:nvPr/>
        </p:nvSpPr>
        <p:spPr>
          <a:xfrm>
            <a:off x="9871617" y="2870765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DFS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63BF-82B3-4CE0-A750-2BD6AEC0FFA8}" type="datetime1">
              <a:rPr lang="en-US" smtClean="0"/>
              <a:t>7/3/2022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904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Motives</a:t>
            </a:r>
            <a:endParaRPr lang="en-US" sz="60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09" y="2745426"/>
            <a:ext cx="9804781" cy="245714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E811-398F-4CF6-9967-62B2631218EE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42" y="253355"/>
            <a:ext cx="2001148" cy="149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2" y="1907984"/>
            <a:ext cx="10058400" cy="149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2" y="3562613"/>
            <a:ext cx="10058400" cy="149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2" y="5216912"/>
            <a:ext cx="10058400" cy="149283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0882" y="563907"/>
            <a:ext cx="3269975" cy="88057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KONASL</a:t>
            </a:r>
            <a:endParaRPr lang="en-US" sz="40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16273" y="563907"/>
            <a:ext cx="3269975" cy="88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Facilities</a:t>
            </a:r>
            <a:endParaRPr lang="en-US" sz="40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5480-9EEF-4A0B-96E9-6C5BD739044E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114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Rules And Regulations</a:t>
            </a:r>
            <a:endParaRPr lang="en-US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Condensed" panose="020B0502040204020203" pitchFamily="34" charset="0"/>
              </a:rPr>
              <a:t>Office Hour 9am-6pm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Condensed" panose="020B0502040204020203" pitchFamily="34" charset="0"/>
              </a:rPr>
              <a:t>Need to add </a:t>
            </a:r>
            <a:r>
              <a:rPr lang="en-US" dirty="0" err="1" smtClean="0">
                <a:latin typeface="Bahnschrift SemiCondensed" panose="020B0502040204020203" pitchFamily="34" charset="0"/>
              </a:rPr>
              <a:t>Clokify</a:t>
            </a:r>
            <a:r>
              <a:rPr lang="en-US" dirty="0" smtClean="0">
                <a:latin typeface="Bahnschrift SemiCondensed" panose="020B0502040204020203" pitchFamily="34" charset="0"/>
              </a:rPr>
              <a:t> Entry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Condensed" panose="020B0502040204020203" pitchFamily="34" charset="0"/>
              </a:rPr>
              <a:t>Employee Verification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09" y="768627"/>
            <a:ext cx="8292476" cy="552615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8F5-821A-4671-AF0E-87E842747C27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HR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Leave and Time-Off </a:t>
            </a:r>
            <a:r>
              <a:rPr lang="en-US" dirty="0" smtClean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Benefits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Safety and Health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Leave and Time-Off Benefits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Finding Talent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Employee Data Security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Filling High-Tech Positions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Telecommuting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70" y="1431235"/>
            <a:ext cx="4909930" cy="490993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7892-9E0A-45D9-98C3-B3FA4E0ED0ED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05F-73CB-4A46-A64A-8CD91A210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373</Words>
  <Application>Microsoft Office PowerPoint</Application>
  <PresentationFormat>Widescreen</PresentationFormat>
  <Paragraphs>131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ACCELERATOR</vt:lpstr>
      <vt:lpstr>Arial</vt:lpstr>
      <vt:lpstr>Bahnschrift Light</vt:lpstr>
      <vt:lpstr>Bahnschrift SemiBold</vt:lpstr>
      <vt:lpstr>Bahnschrift SemiBold SemiConden</vt:lpstr>
      <vt:lpstr>Bahnschrift SemiCondensed</vt:lpstr>
      <vt:lpstr>Calibri</vt:lpstr>
      <vt:lpstr>Calibri Light</vt:lpstr>
      <vt:lpstr>Corpulent Caps BRK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Company Hierarchy </vt:lpstr>
      <vt:lpstr>Business Unit</vt:lpstr>
      <vt:lpstr>Motives</vt:lpstr>
      <vt:lpstr>KONASL</vt:lpstr>
      <vt:lpstr>Rules And Regulations</vt:lpstr>
      <vt:lpstr>HR Policies</vt:lpstr>
      <vt:lpstr>Renowned Clients of the Company</vt:lpstr>
      <vt:lpstr>Joining Date At KONASL</vt:lpstr>
      <vt:lpstr>Office Environment</vt:lpstr>
      <vt:lpstr>Assign Project</vt:lpstr>
      <vt:lpstr>PowerPoint Presentation</vt:lpstr>
      <vt:lpstr>Challenges I have faced in new place</vt:lpstr>
      <vt:lpstr>What new skill I have learnt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</dc:creator>
  <cp:lastModifiedBy>Sami</cp:lastModifiedBy>
  <cp:revision>23</cp:revision>
  <dcterms:created xsi:type="dcterms:W3CDTF">2022-07-02T11:54:18Z</dcterms:created>
  <dcterms:modified xsi:type="dcterms:W3CDTF">2022-07-03T15:05:32Z</dcterms:modified>
</cp:coreProperties>
</file>