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5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283" r:id="rId13"/>
    <p:sldId id="305" r:id="rId14"/>
  </p:sldIdLst>
  <p:sldSz cx="9144000" cy="5143500" type="screen16x9"/>
  <p:notesSz cx="6858000" cy="9144000"/>
  <p:embeddedFontLst>
    <p:embeddedFont>
      <p:font typeface="Chiller" panose="04020404031007020602" pitchFamily="82" charset="0"/>
      <p:regular r:id="rId16"/>
    </p:embeddedFont>
    <p:embeddedFont>
      <p:font typeface="Baskerville Old Face" panose="02020602080505020303" pitchFamily="18" charset="0"/>
      <p:regular r:id="rId17"/>
    </p:embeddedFont>
    <p:embeddedFont>
      <p:font typeface="Work Sans" panose="020B0604020202020204" charset="0"/>
      <p:regular r:id="rId18"/>
      <p:bold r:id="rId19"/>
      <p:italic r:id="rId20"/>
      <p:boldItalic r:id="rId21"/>
    </p:embeddedFont>
    <p:embeddedFont>
      <p:font typeface="Bell MT" panose="02020503060305020303" pitchFamily="18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Work Sans Regular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CC00"/>
    <a:srgbClr val="C45C7A"/>
    <a:srgbClr val="877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8AECC-2BF0-4C78-8A59-BA109A4FE1A9}">
  <a:tblStyle styleId="{8578AECC-2BF0-4C78-8A59-BA109A4FE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BACC72-4238-4D2C-A706-23D524BC96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0f8dd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0f8dd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443620" y="1280246"/>
            <a:ext cx="5865601" cy="926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skerville Old Face" panose="02020602080505020303" pitchFamily="18" charset="0"/>
              </a:rPr>
              <a:t>Proposal </a:t>
            </a:r>
            <a:br>
              <a:rPr lang="en" dirty="0" smtClean="0">
                <a:latin typeface="Baskerville Old Face" panose="02020602080505020303" pitchFamily="18" charset="0"/>
              </a:rPr>
            </a:br>
            <a:r>
              <a:rPr lang="en" dirty="0" smtClean="0">
                <a:latin typeface="Baskerville Old Face" panose="02020602080505020303" pitchFamily="18" charset="0"/>
              </a:rPr>
              <a:t>Presentation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4204" y="2808785"/>
            <a:ext cx="25983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Bell MT" panose="02020503060305020303" pitchFamily="18" charset="0"/>
              </a:rPr>
              <a:t>Presented By</a:t>
            </a:r>
          </a:p>
          <a:p>
            <a:r>
              <a:rPr lang="en-US" sz="1600" dirty="0" err="1" smtClean="0">
                <a:latin typeface="Bell MT" panose="02020503060305020303" pitchFamily="18" charset="0"/>
              </a:rPr>
              <a:t>Nowal</a:t>
            </a:r>
            <a:r>
              <a:rPr lang="en-US" sz="1600" dirty="0" smtClean="0">
                <a:latin typeface="Bell MT" panose="02020503060305020303" pitchFamily="18" charset="0"/>
              </a:rPr>
              <a:t> </a:t>
            </a:r>
            <a:r>
              <a:rPr lang="en-US" sz="1600" dirty="0" err="1" smtClean="0">
                <a:latin typeface="Bell MT" panose="02020503060305020303" pitchFamily="18" charset="0"/>
              </a:rPr>
              <a:t>Benta</a:t>
            </a:r>
            <a:r>
              <a:rPr lang="en-US" sz="1600" dirty="0" smtClean="0">
                <a:latin typeface="Bell MT" panose="02020503060305020303" pitchFamily="18" charset="0"/>
              </a:rPr>
              <a:t> Basher</a:t>
            </a:r>
          </a:p>
          <a:p>
            <a:r>
              <a:rPr lang="en-US" sz="1600" dirty="0" smtClean="0">
                <a:latin typeface="Bell MT" panose="02020503060305020303" pitchFamily="18" charset="0"/>
              </a:rPr>
              <a:t>ID No: BFH1825041F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5701" y="2808785"/>
            <a:ext cx="25983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Bell MT" panose="02020503060305020303" pitchFamily="18" charset="0"/>
              </a:rPr>
              <a:t>Supervisor</a:t>
            </a:r>
          </a:p>
          <a:p>
            <a:r>
              <a:rPr lang="en-US" sz="1600" dirty="0" err="1" smtClean="0">
                <a:latin typeface="Bell MT" panose="02020503060305020303" pitchFamily="18" charset="0"/>
              </a:rPr>
              <a:t>Rafid</a:t>
            </a:r>
            <a:r>
              <a:rPr lang="en-US" sz="1600" dirty="0" smtClean="0">
                <a:latin typeface="Bell MT" panose="02020503060305020303" pitchFamily="18" charset="0"/>
              </a:rPr>
              <a:t> </a:t>
            </a:r>
            <a:r>
              <a:rPr lang="en-US" sz="1600" dirty="0" err="1" smtClean="0">
                <a:latin typeface="Bell MT" panose="02020503060305020303" pitchFamily="18" charset="0"/>
              </a:rPr>
              <a:t>Mustafiz</a:t>
            </a:r>
            <a:endParaRPr lang="en-US" sz="1600" dirty="0" smtClean="0">
              <a:latin typeface="Bell MT" panose="02020503060305020303" pitchFamily="18" charset="0"/>
            </a:endParaRPr>
          </a:p>
          <a:p>
            <a:r>
              <a:rPr lang="en-US" sz="1600" dirty="0" err="1" smtClean="0">
                <a:latin typeface="Bell MT" panose="02020503060305020303" pitchFamily="18" charset="0"/>
              </a:rPr>
              <a:t>Lecturer,IIT</a:t>
            </a:r>
            <a:r>
              <a:rPr lang="en-US" sz="1600" dirty="0" err="1">
                <a:latin typeface="Bell MT" panose="02020503060305020303" pitchFamily="18" charset="0"/>
              </a:rPr>
              <a:t>,</a:t>
            </a:r>
            <a:r>
              <a:rPr lang="en-US" sz="1600" dirty="0" err="1" smtClean="0">
                <a:latin typeface="Bell MT" panose="02020503060305020303" pitchFamily="18" charset="0"/>
              </a:rPr>
              <a:t>NSTU</a:t>
            </a:r>
            <a:endParaRPr lang="en-US" sz="1600" dirty="0" smtClean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41" y="483983"/>
            <a:ext cx="1668526" cy="166852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137781" y="72127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Cluster Based Parallel Mining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6672" y="1674892"/>
            <a:ext cx="4050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clustering, the manager broadcast this cluster to the miners and then miners mined it region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parallel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achieve the better TPS rate by using parallel mining rather than solo mining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divide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called as regions and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regions.in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a miner can only mine for a specific region.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65" y="156309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9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065354" y="787652"/>
            <a:ext cx="5088047" cy="666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Comparison of Sequential &amp; Parallel Mining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1517" y="1729212"/>
            <a:ext cx="629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clustering and Parallel mining we build up a data representation as we can see comparison and choose parallel mining.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30" y="2461604"/>
            <a:ext cx="1537925" cy="153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68" y="2461605"/>
            <a:ext cx="1673728" cy="16737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0816" y="4097016"/>
            <a:ext cx="180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</a:t>
            </a:r>
            <a:r>
              <a:rPr lang="en-US" dirty="0" smtClean="0"/>
              <a:t>l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6004" y="4190617"/>
            <a:ext cx="180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Parellal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title"/>
          </p:nvPr>
        </p:nvSpPr>
        <p:spPr>
          <a:xfrm>
            <a:off x="869133" y="494783"/>
            <a:ext cx="7290366" cy="619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Roadmap of My Research</a:t>
            </a:r>
            <a:endParaRPr dirty="0"/>
          </a:p>
        </p:txBody>
      </p:sp>
      <p:sp>
        <p:nvSpPr>
          <p:cNvPr id="417" name="Google Shape;417;p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1855667" y="1925129"/>
            <a:ext cx="334744" cy="334744"/>
            <a:chOff x="1855667" y="1772729"/>
            <a:chExt cx="334744" cy="334744"/>
          </a:xfrm>
          <a:solidFill>
            <a:srgbClr val="C45C7A"/>
          </a:solidFill>
        </p:grpSpPr>
        <p:sp>
          <p:nvSpPr>
            <p:cNvPr id="421" name="Google Shape;42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5989" y="1866499"/>
              <a:ext cx="126308" cy="1341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tx1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8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  <a:solidFill>
            <a:schemeClr val="accent6">
              <a:lumMod val="75000"/>
            </a:schemeClr>
          </a:solidFill>
        </p:grpSpPr>
        <p:sp>
          <p:nvSpPr>
            <p:cNvPr id="424" name="Google Shape;42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 dirty="0">
                  <a:solidFill>
                    <a:schemeClr val="tx1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7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  <a:solidFill>
            <a:srgbClr val="00B0F0"/>
          </a:solidFill>
        </p:grpSpPr>
        <p:sp>
          <p:nvSpPr>
            <p:cNvPr id="427" name="Google Shape;42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 dirty="0">
                  <a:solidFill>
                    <a:schemeClr val="tx1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  <a:solidFill>
            <a:srgbClr val="FF5050"/>
          </a:solidFill>
        </p:grpSpPr>
        <p:sp>
          <p:nvSpPr>
            <p:cNvPr id="430" name="Google Shape;43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 dirty="0">
                  <a:solidFill>
                    <a:schemeClr val="tx1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7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  <a:solidFill>
            <a:srgbClr val="92D050"/>
          </a:solidFill>
        </p:grpSpPr>
        <p:sp>
          <p:nvSpPr>
            <p:cNvPr id="433" name="Google Shape;43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 dirty="0">
                  <a:solidFill>
                    <a:schemeClr val="tx1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7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  <a:solidFill>
            <a:srgbClr val="8775AB"/>
          </a:solidFill>
        </p:grpSpPr>
        <p:sp>
          <p:nvSpPr>
            <p:cNvPr id="436" name="Google Shape;43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 dirty="0">
                  <a:solidFill>
                    <a:schemeClr val="tx1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700" b="1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1379850" y="1337370"/>
            <a:ext cx="1286400" cy="504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Implement Supply Chain Management in Blockchain</a:t>
            </a:r>
            <a:endParaRPr sz="1000" dirty="0">
              <a:solidFill>
                <a:schemeClr val="tx1"/>
              </a:solidFill>
              <a:latin typeface="Times New Roman" panose="02020603050405020304" pitchFamily="18" charset="0"/>
              <a:ea typeface="Work Sans"/>
              <a:cs typeface="Times New Roman" panose="02020603050405020304" pitchFamily="18" charset="0"/>
              <a:sym typeface="Work Sans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Learn research related alogithm</a:t>
            </a:r>
            <a:endParaRPr sz="1000" dirty="0">
              <a:solidFill>
                <a:schemeClr val="tx1"/>
              </a:solidFill>
              <a:latin typeface="Times New Roman" panose="02020603050405020304" pitchFamily="18" charset="0"/>
              <a:ea typeface="Work Sans"/>
              <a:cs typeface="Times New Roman" panose="02020603050405020304" pitchFamily="18" charset="0"/>
              <a:sym typeface="Work Sans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Cluster Transaction and Parallel concept apply</a:t>
            </a:r>
            <a:endParaRPr sz="1000" dirty="0">
              <a:solidFill>
                <a:schemeClr val="tx1"/>
              </a:solidFill>
              <a:latin typeface="Times New Roman" panose="02020603050405020304" pitchFamily="18" charset="0"/>
              <a:ea typeface="Work Sans"/>
              <a:cs typeface="Times New Roman" panose="02020603050405020304" pitchFamily="18" charset="0"/>
              <a:sym typeface="Work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Learn about Parallel Execution Concept in Blockchain</a:t>
            </a:r>
            <a:endParaRPr sz="1000" dirty="0">
              <a:solidFill>
                <a:schemeClr val="tx1"/>
              </a:solidFill>
              <a:latin typeface="Times New Roman" panose="02020603050405020304" pitchFamily="18" charset="0"/>
              <a:ea typeface="Work Sans"/>
              <a:cs typeface="Times New Roman" panose="02020603050405020304" pitchFamily="18" charset="0"/>
              <a:sym typeface="Work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System Model Design and Block Transaction Design</a:t>
            </a:r>
          </a:p>
        </p:txBody>
      </p:sp>
      <p:sp>
        <p:nvSpPr>
          <p:cNvPr id="443" name="Google Shape;443;p39"/>
          <p:cNvSpPr txBox="1"/>
          <p:nvPr/>
        </p:nvSpPr>
        <p:spPr>
          <a:xfrm>
            <a:off x="6474335" y="4216000"/>
            <a:ext cx="168516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Comparisn sequesntial &amp; parallel mining and complete research implementation</a:t>
            </a:r>
            <a:endParaRPr sz="1000" dirty="0">
              <a:solidFill>
                <a:schemeClr val="tx1"/>
              </a:solidFill>
              <a:latin typeface="Times New Roman" panose="02020603050405020304" pitchFamily="18" charset="0"/>
              <a:ea typeface="Work Sans"/>
              <a:cs typeface="Times New Roman" panose="02020603050405020304" pitchFamily="18" charset="0"/>
              <a:sym typeface="Work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414668" y="1475715"/>
            <a:ext cx="67448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T</a:t>
            </a:r>
            <a:r>
              <a:rPr lang="en-US" sz="11500" b="1" dirty="0" smtClean="0">
                <a:solidFill>
                  <a:srgbClr val="FFC000"/>
                </a:solidFill>
                <a:latin typeface="Chiller" panose="04020404031007020602" pitchFamily="82" charset="0"/>
              </a:rPr>
              <a:t>H</a:t>
            </a:r>
            <a:r>
              <a:rPr lang="en-US" sz="11500" b="1" dirty="0" smtClean="0">
                <a:solidFill>
                  <a:srgbClr val="00B050"/>
                </a:solidFill>
                <a:latin typeface="Chiller" panose="04020404031007020602" pitchFamily="82" charset="0"/>
              </a:rPr>
              <a:t>A</a:t>
            </a:r>
            <a:r>
              <a:rPr lang="en-US" sz="11500" b="1" dirty="0" smtClean="0">
                <a:solidFill>
                  <a:srgbClr val="0070C0"/>
                </a:solidFill>
                <a:latin typeface="Chiller" panose="04020404031007020602" pitchFamily="82" charset="0"/>
              </a:rPr>
              <a:t>N</a:t>
            </a:r>
            <a:r>
              <a:rPr lang="en-US" sz="11500" b="1" dirty="0" smtClean="0">
                <a:solidFill>
                  <a:srgbClr val="C45C7A"/>
                </a:solidFill>
                <a:latin typeface="Chiller" panose="04020404031007020602" pitchFamily="82" charset="0"/>
              </a:rPr>
              <a:t>K</a:t>
            </a:r>
            <a:r>
              <a:rPr lang="en-US" sz="11500" b="1" dirty="0" smtClean="0">
                <a:latin typeface="Chiller" panose="04020404031007020602" pitchFamily="82" charset="0"/>
              </a:rPr>
              <a:t> </a:t>
            </a:r>
            <a:r>
              <a:rPr lang="en-US" sz="11500" b="1" dirty="0" smtClean="0">
                <a:solidFill>
                  <a:srgbClr val="99CC00"/>
                </a:solidFill>
                <a:latin typeface="Chiller" panose="04020404031007020602" pitchFamily="82" charset="0"/>
              </a:rPr>
              <a:t>Y</a:t>
            </a:r>
            <a:r>
              <a:rPr lang="en-US" sz="11500" b="1" dirty="0" smtClean="0">
                <a:solidFill>
                  <a:srgbClr val="FF5050"/>
                </a:solidFill>
                <a:latin typeface="Chiller" panose="04020404031007020602" pitchFamily="82" charset="0"/>
              </a:rPr>
              <a:t>O</a:t>
            </a:r>
            <a:r>
              <a:rPr lang="en-US" sz="11500" b="1" dirty="0" smtClean="0">
                <a:solidFill>
                  <a:srgbClr val="002060"/>
                </a:solidFill>
                <a:latin typeface="Chiller" panose="04020404031007020602" pitchFamily="82" charset="0"/>
              </a:rPr>
              <a:t>U</a:t>
            </a:r>
            <a:r>
              <a:rPr lang="en-US" sz="11500" b="1" dirty="0" smtClean="0">
                <a:solidFill>
                  <a:schemeClr val="accent6">
                    <a:lumMod val="75000"/>
                  </a:schemeClr>
                </a:solidFill>
                <a:latin typeface="Chiller" panose="04020404031007020602" pitchFamily="82" charset="0"/>
              </a:rPr>
              <a:t>!</a:t>
            </a:r>
            <a:r>
              <a:rPr lang="en-US" sz="11500" b="1" dirty="0" smtClean="0">
                <a:solidFill>
                  <a:srgbClr val="7030A0"/>
                </a:solidFill>
                <a:latin typeface="Chiller" panose="04020404031007020602" pitchFamily="82" charset="0"/>
              </a:rPr>
              <a:t>!</a:t>
            </a:r>
            <a:endParaRPr lang="en-US" sz="11500" b="1" dirty="0">
              <a:solidFill>
                <a:srgbClr val="7030A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85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073244" y="86913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Research Area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2958" y="1647771"/>
            <a:ext cx="670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do research implementation. So my research area 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8101" y="2453489"/>
            <a:ext cx="589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Regions by Data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for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 Rate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Block chain &amp;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6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073244" y="86913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Introduction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753" y="2000815"/>
            <a:ext cx="47440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blocks. Each block contains a cryptographic hash, which means that if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number or digit, the hash will change, which means that if we tamper with anything, the link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will be lost due to the hash changing, which is why this technology is so powerful.</a:t>
            </a:r>
          </a:p>
        </p:txBody>
      </p:sp>
      <p:pic>
        <p:nvPicPr>
          <p:cNvPr id="2050" name="Picture 2" descr="Blockchain - icon by Adio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30" y="17294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69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073244" y="86913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Motivation on this Research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753" y="1828799"/>
            <a:ext cx="47440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supply chain 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traditional supply chain, there are various issues.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food supply chain, we don't know how the food is processed, whether it's organic or not, there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information, data retrieval takes a long time, and the data is unreliable for product tracing.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through the use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but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scalability issue.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one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difficulties. In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improve the TPS rate of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clustering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transactions and parallel mining.</a:t>
            </a:r>
          </a:p>
        </p:txBody>
      </p:sp>
      <p:pic>
        <p:nvPicPr>
          <p:cNvPr id="3076" name="Picture 4" descr="Blockchain Icon - Free PNG &amp; SVG 1138184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49" y="20460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109458" y="642797"/>
            <a:ext cx="5088047" cy="651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Traditional SCM VS </a:t>
            </a:r>
            <a:r>
              <a:rPr lang="en-US" sz="2400" b="1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based SCM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5" y="1523762"/>
            <a:ext cx="3714090" cy="2215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17" y="1597227"/>
            <a:ext cx="3720461" cy="2068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927" y="3829694"/>
            <a:ext cx="189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SCM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991" y="3774252"/>
            <a:ext cx="189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SCM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630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137781" y="72127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Problem Statement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4111" y="1462891"/>
            <a:ext cx="6955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difficulty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its limited throughput, which results from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transaction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speed. when we increase the number of concurrent jobs in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chain-based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a long time and its response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decreases. Additionally,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takes a long 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we send 20 queries to the supply chain-based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receive a response in 0.5 sec. However, if we send 50 inquiries, it will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significantly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longer, approximately 1 sec.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of low TPS rate is that the transactions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processed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verified serially.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increase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TPS rate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region-based parallel mining concept. This is accomplished by grouping transactions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distinct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 The proposed methodology not only increases the TPS rate, but also makes it easier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locate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transactions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94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137781" y="72127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Proposed Work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5960" y="1481535"/>
            <a:ext cx="43818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 framework for improving the TPS rate of current day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into disjoint subsets and mining them in parallel.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can be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that generates huge number of transactions and needs to validate the transactions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quickly, such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supply chains or trading.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framework, we try to define the concept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regions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the transactions into disjoint subsets to assist parallel mining for improving the TPS 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perform a detailed evaluation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06" y="181705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52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137781" y="72127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Overview of Proposed Framework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096" y="1606009"/>
            <a:ext cx="36757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inclusion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designated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for clustering the transactions. It is referred to as the Manager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assumed that the transactions of all users,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passes 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collects all transactions and can cluster the data into disjoint subsets. Finally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broadcasts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to the miners. The miners can accept any cluster or clusters that it wants to mine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verification the transactions are included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41" y="1364622"/>
            <a:ext cx="936687" cy="681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9520" y="1274466"/>
            <a:ext cx="1463645" cy="63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Transactions to manager for approval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557726" y="2046085"/>
            <a:ext cx="368175" cy="35308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43" y="2462363"/>
            <a:ext cx="524740" cy="5247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92178" y="2228450"/>
            <a:ext cx="1687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the transactions and broadcast the miners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4901662" y="3040553"/>
            <a:ext cx="1279556" cy="31687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6215133" y="3117516"/>
            <a:ext cx="1279556" cy="31687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7428643" y="3007455"/>
            <a:ext cx="1279556" cy="31687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3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Orange user icon - Free orange us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17" y="3687763"/>
            <a:ext cx="255865" cy="25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Orange user icon - Free orange us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73" y="3705450"/>
            <a:ext cx="255865" cy="25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Orange user icon - Free orange us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95" y="3697575"/>
            <a:ext cx="255865" cy="25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range user icon - Free orange us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26" y="3705450"/>
            <a:ext cx="255865" cy="25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028" idx="0"/>
          </p:cNvCxnSpPr>
          <p:nvPr/>
        </p:nvCxnSpPr>
        <p:spPr>
          <a:xfrm flipH="1">
            <a:off x="5965050" y="3491213"/>
            <a:ext cx="350855" cy="19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 flipH="1">
            <a:off x="6315906" y="3487779"/>
            <a:ext cx="241820" cy="2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0"/>
          </p:cNvCxnSpPr>
          <p:nvPr/>
        </p:nvCxnSpPr>
        <p:spPr>
          <a:xfrm>
            <a:off x="6982843" y="3434388"/>
            <a:ext cx="242985" cy="26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7225827" y="3357425"/>
            <a:ext cx="289732" cy="34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7726" y="3596614"/>
            <a:ext cx="54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6586779" y="3904391"/>
            <a:ext cx="368175" cy="28988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391" y="4214690"/>
            <a:ext cx="2190843" cy="53737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549425" y="3596614"/>
            <a:ext cx="13572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arallel Mining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2137781" y="721273"/>
            <a:ext cx="5088047" cy="4888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Clustering of Transactions</a:t>
            </a:r>
            <a:endParaRPr lang="en-US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8187" y="1674892"/>
            <a:ext cx="3576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data of various transactions are distributing throughout the ledger, 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cluster these to form a similar related transaction for a block.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implementation, 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K-Means clustering algorithm to group these similar transactions into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clusters. For finding K value I use Elbow method.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shows how many cluster will be good for this transaction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2569" y="1480243"/>
            <a:ext cx="1855961" cy="8329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data like fruits, vegetables and meat.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08378" y="2313161"/>
            <a:ext cx="558470" cy="89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70035" y="2313161"/>
            <a:ext cx="13581" cy="8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20921" y="2313161"/>
            <a:ext cx="461726" cy="83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50598" y="3220770"/>
            <a:ext cx="770110" cy="554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 Cluster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98434" y="3189084"/>
            <a:ext cx="779473" cy="493413"/>
          </a:xfrm>
          <a:prstGeom prst="rect">
            <a:avLst/>
          </a:prstGeom>
          <a:solidFill>
            <a:srgbClr val="C4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 Cluster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31470" y="3159660"/>
            <a:ext cx="856058" cy="536417"/>
          </a:xfrm>
          <a:prstGeom prst="rect">
            <a:avLst/>
          </a:prstGeom>
          <a:solidFill>
            <a:srgbClr val="877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Meat Cluster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7609" y="3988837"/>
            <a:ext cx="212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Cluster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249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897</Words>
  <Application>Microsoft Office PowerPoint</Application>
  <PresentationFormat>On-screen Show (16:9)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Chiller</vt:lpstr>
      <vt:lpstr>Arial</vt:lpstr>
      <vt:lpstr>Wingdings</vt:lpstr>
      <vt:lpstr>Baskerville Old Face</vt:lpstr>
      <vt:lpstr>Work Sans</vt:lpstr>
      <vt:lpstr>Bell MT</vt:lpstr>
      <vt:lpstr>Calibri</vt:lpstr>
      <vt:lpstr>Times New Roman</vt:lpstr>
      <vt:lpstr>Work Sans Regular</vt:lpstr>
      <vt:lpstr>Jacquenetta template</vt:lpstr>
      <vt:lpstr>Proposal 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 of My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 Presentation</dc:title>
  <dc:creator>saima</dc:creator>
  <cp:lastModifiedBy>saima</cp:lastModifiedBy>
  <cp:revision>78</cp:revision>
  <dcterms:modified xsi:type="dcterms:W3CDTF">2022-11-15T13:05:48Z</dcterms:modified>
</cp:coreProperties>
</file>