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333333"/>
                </a:solidFill>
              </a:defRPr>
            </a:pPr>
            <a:r>
              <a:t>The Evolution of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666666"/>
                </a:solidFill>
              </a:defRPr>
            </a:pPr>
            <a:r>
              <a:t>A journey through the major breakthroughs and milestones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011680"/>
            <a:ext cx="12801600" cy="3200400"/>
          </a:xfrm>
          <a:prstGeom prst="roundRect">
            <a:avLst/>
          </a:prstGeom>
          <a:solidFill>
            <a:srgbClr val="F0F0F0"/>
          </a:solidFill>
          <a:ln>
            <a:solidFill>
              <a:srgbClr val="DCDCD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371600" y="219456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915A"/>
                </a:solidFill>
              </a:defRPr>
            </a:pPr>
            <a:r>
              <a:t>Major AI Milestones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8346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15A"/>
                </a:solidFill>
              </a:defRPr>
            </a:pPr>
            <a:r>
              <a:t>1950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8346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Turing Test Proposed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283464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Computing Machinery and Intelligence paper published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32918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15A"/>
                </a:solidFill>
              </a:defRPr>
            </a:pPr>
            <a:r>
              <a:t>1956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32918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Birth of AI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29184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Dartmouth Conference coins the term Artificial Intelligence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37490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15A"/>
                </a:solidFill>
              </a:defRPr>
            </a:pPr>
            <a:r>
              <a:t>1964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0" y="37490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Natural Language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4800" y="374904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ELIZA, first natural language processing computer program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15A"/>
                </a:solidFill>
              </a:defRPr>
            </a:pPr>
            <a:r>
              <a:t>1969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0" y="42062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420624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Minsky and Papert publish Perceptrons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1600" y="4663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15A"/>
                </a:solidFill>
              </a:defRPr>
            </a:pPr>
            <a:r>
              <a:t>1980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46634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Expert Systems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4800" y="466344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First commercial AI systems deployed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28346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15A"/>
                </a:solidFill>
              </a:defRPr>
            </a:pPr>
            <a:r>
              <a:t>1997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9600" y="28346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Game AI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58400" y="283464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Deep Blue defeats world chess champion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32918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15A"/>
                </a:solidFill>
              </a:defRPr>
            </a:pPr>
            <a:r>
              <a:t>2011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0" y="32918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Cognitive Computing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0" y="329184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IBM Watson wins Jeopardy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37490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15A"/>
                </a:solidFill>
              </a:defRPr>
            </a:pPr>
            <a:r>
              <a:t>2012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37490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Deep Learning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58400" y="374904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AlexNet breakthrough in computer vision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15A"/>
                </a:solidFill>
              </a:defRPr>
            </a:pPr>
            <a:r>
              <a:t>2018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29600" y="42062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Language Models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58400" y="420624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BERT transforms NLP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0" y="4663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15A"/>
                </a:solidFill>
              </a:defRPr>
            </a:pPr>
            <a:r>
              <a:t>2022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29600" y="46634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Conversational AI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058400" y="466344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ChatGPT release marks new era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14400" y="5486400"/>
            <a:ext cx="3931920" cy="18288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91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1097280" y="566928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Foundation Era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7280" y="6035040"/>
            <a:ext cx="35661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t>1950-1969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97280" y="6309360"/>
            <a:ext cx="35661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Early theoretical work and basic concepts established. Focus on problem-solving and symbolic reasoning.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303520" y="5486400"/>
            <a:ext cx="3931920" cy="18288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91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5486400" y="566928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Knowledge Era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0" y="6035040"/>
            <a:ext cx="35661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t>1970-1999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86400" y="6309360"/>
            <a:ext cx="35661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Development of expert systems and successful narrow AI applications. First major real-world implementations.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692640" y="5486400"/>
            <a:ext cx="3931920" cy="18288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91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875520" y="566928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Modern Era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75520" y="6035040"/>
            <a:ext cx="35661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808080"/>
                </a:solidFill>
              </a:defRPr>
            </a:pPr>
            <a:r>
              <a:t>2000-Present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875520" y="6309360"/>
            <a:ext cx="35661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Deep learning revolution, large language models, and widespread adoption across industries.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