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4A083-33C2-43C1-A42C-6A2DEDF9713C}" type="datetimeFigureOut">
              <a:rPr lang="fr-FR" smtClean="0"/>
              <a:t>22/04/2023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6B5AF-945F-4179-82E9-32DDD43E22FE}" type="slidenum">
              <a:rPr lang="fr-FR" smtClean="0"/>
              <a:t>‹N°›</a:t>
            </a:fld>
            <a:endParaRPr lang="fr-FR"/>
          </a:p>
        </p:txBody>
      </p:sp>
    </p:spTree>
    <p:extLst>
      <p:ext uri="{BB962C8B-B14F-4D97-AF65-F5344CB8AC3E}">
        <p14:creationId xmlns:p14="http://schemas.microsoft.com/office/powerpoint/2010/main" val="228226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5460383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5B3A90-A423-4073-9416-6E3CBE4A4A21}" type="datetimeFigureOut">
              <a:rPr lang="fr-FR" smtClean="0"/>
              <a:t>22/04/2023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359053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710771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87458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981180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284633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3618919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2513795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294918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85373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5B3A90-A423-4073-9416-6E3CBE4A4A21}" type="datetimeFigureOut">
              <a:rPr lang="fr-FR" smtClean="0"/>
              <a:t>22/04/2023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15671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85B3A90-A423-4073-9416-6E3CBE4A4A21}" type="datetimeFigureOut">
              <a:rPr lang="fr-FR" smtClean="0"/>
              <a:t>22/04/2023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6006097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85B3A90-A423-4073-9416-6E3CBE4A4A21}" type="datetimeFigureOut">
              <a:rPr lang="fr-FR" smtClean="0"/>
              <a:t>22/04/2023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2236949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85B3A90-A423-4073-9416-6E3CBE4A4A21}" type="datetimeFigureOut">
              <a:rPr lang="fr-FR" smtClean="0"/>
              <a:t>22/04/2023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08977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85B3A90-A423-4073-9416-6E3CBE4A4A21}" type="datetimeFigureOut">
              <a:rPr lang="fr-FR" smtClean="0"/>
              <a:t>22/04/2023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48002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5B3A90-A423-4073-9416-6E3CBE4A4A21}" type="datetimeFigureOut">
              <a:rPr lang="fr-FR" smtClean="0"/>
              <a:t>22/04/2023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8612998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5B3A90-A423-4073-9416-6E3CBE4A4A21}" type="datetimeFigureOut">
              <a:rPr lang="fr-FR" smtClean="0"/>
              <a:t>22/04/2023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1D12FC-9778-4F2C-94AD-B1B43B708C22}" type="slidenum">
              <a:rPr lang="fr-FR" smtClean="0"/>
              <a:t>‹N°›</a:t>
            </a:fld>
            <a:endParaRPr lang="fr-FR"/>
          </a:p>
        </p:txBody>
      </p:sp>
    </p:spTree>
    <p:extLst>
      <p:ext uri="{BB962C8B-B14F-4D97-AF65-F5344CB8AC3E}">
        <p14:creationId xmlns:p14="http://schemas.microsoft.com/office/powerpoint/2010/main" val="178430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5B3A90-A423-4073-9416-6E3CBE4A4A21}" type="datetimeFigureOut">
              <a:rPr lang="fr-FR" smtClean="0"/>
              <a:t>22/04/2023</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1D12FC-9778-4F2C-94AD-B1B43B708C22}" type="slidenum">
              <a:rPr lang="fr-FR" smtClean="0"/>
              <a:t>‹N°›</a:t>
            </a:fld>
            <a:endParaRPr lang="fr-FR"/>
          </a:p>
        </p:txBody>
      </p:sp>
    </p:spTree>
    <p:extLst>
      <p:ext uri="{BB962C8B-B14F-4D97-AF65-F5344CB8AC3E}">
        <p14:creationId xmlns:p14="http://schemas.microsoft.com/office/powerpoint/2010/main" val="277310461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47491B-1783-B85F-7510-B93B74484DA2}"/>
              </a:ext>
            </a:extLst>
          </p:cNvPr>
          <p:cNvSpPr>
            <a:spLocks noGrp="1"/>
          </p:cNvSpPr>
          <p:nvPr>
            <p:ph type="ctrTitle"/>
          </p:nvPr>
        </p:nvSpPr>
        <p:spPr>
          <a:xfrm>
            <a:off x="2497137" y="1320020"/>
            <a:ext cx="7197726" cy="2421464"/>
          </a:xfrm>
        </p:spPr>
        <p:txBody>
          <a:bodyPr>
            <a:normAutofit/>
          </a:bodyPr>
          <a:lstStyle/>
          <a:p>
            <a:pPr algn="ctr"/>
            <a:r>
              <a:rPr lang="fr-FR" sz="6000" dirty="0">
                <a:latin typeface="Times New Roman" panose="02020603050405020304" pitchFamily="18" charset="0"/>
                <a:cs typeface="Times New Roman" panose="02020603050405020304" pitchFamily="18" charset="0"/>
              </a:rPr>
              <a:t>Co</a:t>
            </a:r>
            <a:r>
              <a:rPr lang="fr-FR" sz="6000" b="0" i="0" dirty="0">
                <a:effectLst/>
                <a:latin typeface="Times New Roman" panose="02020603050405020304" pitchFamily="18" charset="0"/>
                <a:cs typeface="Times New Roman" panose="02020603050405020304" pitchFamily="18" charset="0"/>
              </a:rPr>
              <a:t>mpare </a:t>
            </a:r>
            <a:br>
              <a:rPr lang="fr-FR" sz="6000" b="0" i="0" dirty="0">
                <a:effectLst/>
                <a:latin typeface="Times New Roman" panose="02020603050405020304" pitchFamily="18" charset="0"/>
                <a:cs typeface="Times New Roman" panose="02020603050405020304" pitchFamily="18" charset="0"/>
              </a:rPr>
            </a:br>
            <a:r>
              <a:rPr lang="fr-FR" sz="6000" b="0" i="0" dirty="0">
                <a:effectLst/>
                <a:latin typeface="Times New Roman" panose="02020603050405020304" pitchFamily="18" charset="0"/>
                <a:cs typeface="Times New Roman" panose="02020603050405020304" pitchFamily="18" charset="0"/>
              </a:rPr>
              <a:t>Mongo DB VS SQL</a:t>
            </a:r>
            <a:endParaRPr lang="fr-FR" sz="6000"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CC06A0AB-C2D5-A81E-FEC5-3635E1A2A8CD}"/>
              </a:ext>
            </a:extLst>
          </p:cNvPr>
          <p:cNvSpPr>
            <a:spLocks noGrp="1"/>
          </p:cNvSpPr>
          <p:nvPr>
            <p:ph type="subTitle" idx="1"/>
          </p:nvPr>
        </p:nvSpPr>
        <p:spPr>
          <a:xfrm>
            <a:off x="164122" y="4849966"/>
            <a:ext cx="7197726" cy="1405467"/>
          </a:xfrm>
        </p:spPr>
        <p:txBody>
          <a:bodyPr>
            <a:normAutofit/>
          </a:bodyPr>
          <a:lstStyle/>
          <a:p>
            <a:pPr algn="l"/>
            <a:r>
              <a:rPr lang="fr-FR" sz="2800" dirty="0">
                <a:latin typeface="Times New Roman" panose="02020603050405020304" pitchFamily="18" charset="0"/>
                <a:cs typeface="Times New Roman" panose="02020603050405020304" pitchFamily="18" charset="0"/>
              </a:rPr>
              <a:t>Ala </a:t>
            </a:r>
            <a:r>
              <a:rPr lang="fr-FR" sz="2800" dirty="0" err="1">
                <a:latin typeface="Times New Roman" panose="02020603050405020304" pitchFamily="18" charset="0"/>
                <a:cs typeface="Times New Roman" panose="02020603050405020304" pitchFamily="18" charset="0"/>
              </a:rPr>
              <a:t>eddine</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chakroun</a:t>
            </a:r>
            <a:r>
              <a:rPr lang="fr-FR" sz="2800" dirty="0">
                <a:latin typeface="Times New Roman" panose="02020603050405020304" pitchFamily="18" charset="0"/>
                <a:cs typeface="Times New Roman" panose="02020603050405020304" pitchFamily="18" charset="0"/>
              </a:rPr>
              <a:t> </a:t>
            </a:r>
          </a:p>
          <a:p>
            <a:pPr algn="l"/>
            <a:r>
              <a:rPr lang="fr-FR" sz="2800" dirty="0">
                <a:latin typeface="Times New Roman" panose="02020603050405020304" pitchFamily="18" charset="0"/>
                <a:cs typeface="Times New Roman" panose="02020603050405020304" pitchFamily="18" charset="0"/>
              </a:rPr>
              <a:t>Groupe : F2</a:t>
            </a:r>
          </a:p>
        </p:txBody>
      </p:sp>
    </p:spTree>
    <p:extLst>
      <p:ext uri="{BB962C8B-B14F-4D97-AF65-F5344CB8AC3E}">
        <p14:creationId xmlns:p14="http://schemas.microsoft.com/office/powerpoint/2010/main" val="72266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DCF77-385F-1B58-634F-71DC40F46627}"/>
              </a:ext>
            </a:extLst>
          </p:cNvPr>
          <p:cNvSpPr>
            <a:spLocks noGrp="1"/>
          </p:cNvSpPr>
          <p:nvPr>
            <p:ph type="title"/>
          </p:nvPr>
        </p:nvSpPr>
        <p:spPr>
          <a:xfrm>
            <a:off x="685801" y="300110"/>
            <a:ext cx="10131425" cy="1456267"/>
          </a:xfrm>
        </p:spPr>
        <p:txBody>
          <a:bodyPr/>
          <a:lstStyle/>
          <a:p>
            <a:r>
              <a:rPr lang="fr-FR" dirty="0">
                <a:latin typeface="Times New Roman" panose="02020603050405020304" pitchFamily="18" charset="0"/>
                <a:cs typeface="Times New Roman" panose="02020603050405020304" pitchFamily="18" charset="0"/>
              </a:rPr>
              <a:t>Plan : </a:t>
            </a:r>
          </a:p>
        </p:txBody>
      </p:sp>
      <p:sp>
        <p:nvSpPr>
          <p:cNvPr id="4" name="ZoneTexte 3">
            <a:extLst>
              <a:ext uri="{FF2B5EF4-FFF2-40B4-BE49-F238E27FC236}">
                <a16:creationId xmlns:a16="http://schemas.microsoft.com/office/drawing/2014/main" id="{CBD66610-9E72-73B0-995C-B623A647F4A2}"/>
              </a:ext>
            </a:extLst>
          </p:cNvPr>
          <p:cNvSpPr txBox="1"/>
          <p:nvPr/>
        </p:nvSpPr>
        <p:spPr>
          <a:xfrm>
            <a:off x="685801" y="1629768"/>
            <a:ext cx="10793436" cy="3447098"/>
          </a:xfrm>
          <a:prstGeom prst="rect">
            <a:avLst/>
          </a:prstGeom>
          <a:noFill/>
        </p:spPr>
        <p:txBody>
          <a:bodyPr wrap="square" rtlCol="0">
            <a:spAutoFit/>
          </a:bodyPr>
          <a:lstStyle/>
          <a:p>
            <a:pPr marL="342900" indent="-342900">
              <a:buFont typeface="+mj-lt"/>
              <a:buAutoNum type="arabicPeriod"/>
            </a:pPr>
            <a:r>
              <a:rPr lang="fr-FR" sz="4000" dirty="0">
                <a:latin typeface="Times New Roman" panose="02020603050405020304" pitchFamily="18" charset="0"/>
                <a:cs typeface="Times New Roman" panose="02020603050405020304" pitchFamily="18" charset="0"/>
              </a:rPr>
              <a:t>Definition de Mongo DB</a:t>
            </a:r>
          </a:p>
          <a:p>
            <a:pPr marL="342900" indent="-342900">
              <a:buFont typeface="+mj-lt"/>
              <a:buAutoNum type="arabicPeriod"/>
            </a:pPr>
            <a:r>
              <a:rPr lang="fr-FR" sz="4000" dirty="0">
                <a:latin typeface="Times New Roman" panose="02020603050405020304" pitchFamily="18" charset="0"/>
                <a:cs typeface="Times New Roman" panose="02020603050405020304" pitchFamily="18" charset="0"/>
              </a:rPr>
              <a:t>Definition de SQL</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The advantages and disadvantages of Mongo DB</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The advantages and disadvantages of SQL</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Difference between Mongo DB and SQL</a:t>
            </a:r>
          </a:p>
          <a:p>
            <a:pPr marL="342900" indent="-342900">
              <a:buFont typeface="+mj-lt"/>
              <a:buAutoNum type="arabicPeriod"/>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53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E3B8B-850A-E226-8ECE-23DDFAFB6055}"/>
              </a:ext>
            </a:extLst>
          </p:cNvPr>
          <p:cNvSpPr>
            <a:spLocks noGrp="1"/>
          </p:cNvSpPr>
          <p:nvPr>
            <p:ph type="title"/>
          </p:nvPr>
        </p:nvSpPr>
        <p:spPr>
          <a:xfrm>
            <a:off x="685800" y="145366"/>
            <a:ext cx="10131425" cy="1456267"/>
          </a:xfrm>
        </p:spPr>
        <p:txBody>
          <a:bodyPr/>
          <a:lstStyle/>
          <a:p>
            <a:r>
              <a:rPr lang="fr-FR" sz="3600" dirty="0">
                <a:latin typeface="Times New Roman" panose="02020603050405020304" pitchFamily="18" charset="0"/>
                <a:cs typeface="Times New Roman" panose="02020603050405020304" pitchFamily="18" charset="0"/>
              </a:rPr>
              <a:t>Definition de Mongo DB :</a:t>
            </a:r>
            <a:br>
              <a:rPr lang="fr-FR" sz="3600" dirty="0">
                <a:latin typeface="Times New Roman" panose="02020603050405020304" pitchFamily="18" charset="0"/>
                <a:cs typeface="Times New Roman" panose="02020603050405020304" pitchFamily="18" charset="0"/>
              </a:rPr>
            </a:br>
            <a:endParaRPr lang="fr-FR" dirty="0"/>
          </a:p>
        </p:txBody>
      </p:sp>
      <p:sp>
        <p:nvSpPr>
          <p:cNvPr id="4" name="ZoneTexte 3">
            <a:extLst>
              <a:ext uri="{FF2B5EF4-FFF2-40B4-BE49-F238E27FC236}">
                <a16:creationId xmlns:a16="http://schemas.microsoft.com/office/drawing/2014/main" id="{F63B89BB-7363-E873-D04A-FB44E5C3F683}"/>
              </a:ext>
            </a:extLst>
          </p:cNvPr>
          <p:cNvSpPr txBox="1"/>
          <p:nvPr/>
        </p:nvSpPr>
        <p:spPr>
          <a:xfrm>
            <a:off x="506437" y="1193670"/>
            <a:ext cx="11310425" cy="4832092"/>
          </a:xfrm>
          <a:prstGeom prst="rect">
            <a:avLst/>
          </a:prstGeom>
          <a:noFill/>
        </p:spPr>
        <p:txBody>
          <a:bodyPr wrap="square" rtlCol="0">
            <a:spAutoFit/>
          </a:bodyPr>
          <a:lstStyle/>
          <a:p>
            <a:r>
              <a:rPr lang="en-US" sz="2800" b="0" i="0" dirty="0">
                <a:solidFill>
                  <a:srgbClr val="D1D5DB"/>
                </a:solidFill>
                <a:effectLst/>
                <a:latin typeface="Times New Roman" panose="02020603050405020304" pitchFamily="18" charset="0"/>
                <a:cs typeface="Times New Roman" panose="02020603050405020304" pitchFamily="18" charset="0"/>
              </a:rPr>
              <a:t>MongoDB is a popular NoSQL (not only SQL) document-oriented database management system. It is designed to store and manage large volumes of unstructured and semi-structured data, such as JSON documents, without requiring a fixed schema or data model. MongoDB is an open-source database system and is used by many organizations across various industries, including healthcare, finance, e-commerce, and social media. It is known for its scalability, performance, flexibility, and ease of use, particularly for developers who are working with complex data structures and need to iterate quickly on their application. MongoDB also offers built-in replication and </a:t>
            </a:r>
            <a:r>
              <a:rPr lang="en-US" sz="2800" b="0" i="0" dirty="0" err="1">
                <a:solidFill>
                  <a:srgbClr val="D1D5DB"/>
                </a:solidFill>
                <a:effectLst/>
                <a:latin typeface="Times New Roman" panose="02020603050405020304" pitchFamily="18" charset="0"/>
                <a:cs typeface="Times New Roman" panose="02020603050405020304" pitchFamily="18" charset="0"/>
              </a:rPr>
              <a:t>sharding</a:t>
            </a:r>
            <a:r>
              <a:rPr lang="en-US" sz="2800" b="0" i="0" dirty="0">
                <a:solidFill>
                  <a:srgbClr val="D1D5DB"/>
                </a:solidFill>
                <a:effectLst/>
                <a:latin typeface="Times New Roman" panose="02020603050405020304" pitchFamily="18" charset="0"/>
                <a:cs typeface="Times New Roman" panose="02020603050405020304" pitchFamily="18" charset="0"/>
              </a:rPr>
              <a:t> capabilities, making it a suitable choice for distributed applications that require high availability and fault tolerance.</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6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03780-B959-C7B2-4E70-B7385D10F75A}"/>
              </a:ext>
            </a:extLst>
          </p:cNvPr>
          <p:cNvSpPr>
            <a:spLocks noGrp="1"/>
          </p:cNvSpPr>
          <p:nvPr>
            <p:ph type="title"/>
          </p:nvPr>
        </p:nvSpPr>
        <p:spPr>
          <a:xfrm>
            <a:off x="685800" y="215704"/>
            <a:ext cx="10131425" cy="1456267"/>
          </a:xfrm>
        </p:spPr>
        <p:txBody>
          <a:bodyPr/>
          <a:lstStyle/>
          <a:p>
            <a:r>
              <a:rPr lang="fr-FR" sz="3600" dirty="0">
                <a:latin typeface="Times New Roman" panose="02020603050405020304" pitchFamily="18" charset="0"/>
                <a:cs typeface="Times New Roman" panose="02020603050405020304" pitchFamily="18" charset="0"/>
              </a:rPr>
              <a:t>Definition de SQL :</a:t>
            </a:r>
            <a:br>
              <a:rPr lang="fr-FR" sz="3600" dirty="0">
                <a:latin typeface="Times New Roman" panose="02020603050405020304" pitchFamily="18" charset="0"/>
                <a:cs typeface="Times New Roman" panose="02020603050405020304" pitchFamily="18" charset="0"/>
              </a:rPr>
            </a:br>
            <a:endParaRPr lang="fr-FR" dirty="0"/>
          </a:p>
        </p:txBody>
      </p:sp>
      <p:sp>
        <p:nvSpPr>
          <p:cNvPr id="4" name="ZoneTexte 3">
            <a:extLst>
              <a:ext uri="{FF2B5EF4-FFF2-40B4-BE49-F238E27FC236}">
                <a16:creationId xmlns:a16="http://schemas.microsoft.com/office/drawing/2014/main" id="{8855368D-4C65-93F4-77CB-428C965EA0D0}"/>
              </a:ext>
            </a:extLst>
          </p:cNvPr>
          <p:cNvSpPr txBox="1"/>
          <p:nvPr/>
        </p:nvSpPr>
        <p:spPr>
          <a:xfrm>
            <a:off x="685800" y="962498"/>
            <a:ext cx="10948182" cy="5693866"/>
          </a:xfrm>
          <a:prstGeom prst="rect">
            <a:avLst/>
          </a:prstGeom>
          <a:noFill/>
        </p:spPr>
        <p:txBody>
          <a:bodyPr wrap="square" rtlCol="0">
            <a:spAutoFit/>
          </a:bodyPr>
          <a:lstStyle/>
          <a:p>
            <a:r>
              <a:rPr lang="en-US" sz="2800" b="0" i="0" dirty="0">
                <a:solidFill>
                  <a:srgbClr val="D1D5DB"/>
                </a:solidFill>
                <a:effectLst/>
                <a:latin typeface="Times New Roman" panose="02020603050405020304" pitchFamily="18" charset="0"/>
                <a:cs typeface="Times New Roman" panose="02020603050405020304" pitchFamily="18" charset="0"/>
              </a:rPr>
              <a:t>SQL (Structured Query Language) is a programming language used to manage relational database management systems (RDBMS). SQL is designed to allow developers and database administrators to create, retrieve, update, and delete data stored in a relational database. It is used to define the structure of tables and the relationships between them, as well as to perform queries, manage transactions, and enforce data integrity constraints. SQL has a standard syntax that is used by most relational database systems, such as MySQL, Oracle, Microsoft SQL Server, and PostgreSQL. It is widely used in various industries, including finance, healthcare, e-commerce, and social media, and is essential for the management and analysis of large volumes of structured data. SQL is also used in business intelligence and data analytics to extract insights from data stored in a database.</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55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6C6248-973C-52B2-1CF7-44A4CE007B3E}"/>
              </a:ext>
            </a:extLst>
          </p:cNvPr>
          <p:cNvSpPr>
            <a:spLocks noGrp="1"/>
          </p:cNvSpPr>
          <p:nvPr>
            <p:ph type="title"/>
          </p:nvPr>
        </p:nvSpPr>
        <p:spPr>
          <a:xfrm>
            <a:off x="685801" y="159434"/>
            <a:ext cx="10131425" cy="1456267"/>
          </a:xfrm>
        </p:spPr>
        <p:txBody>
          <a:bodyPr>
            <a:normAutofit fontScale="90000"/>
          </a:bodyPr>
          <a:lstStyle/>
          <a:p>
            <a:r>
              <a:rPr lang="en-US" sz="3600" dirty="0">
                <a:latin typeface="Times New Roman" panose="02020603050405020304" pitchFamily="18" charset="0"/>
                <a:cs typeface="Times New Roman" panose="02020603050405020304" pitchFamily="18" charset="0"/>
              </a:rPr>
              <a:t>The advantages and disadvantages of Mongo DB:</a:t>
            </a:r>
            <a:br>
              <a:rPr lang="en-US" sz="3600" dirty="0">
                <a:latin typeface="Times New Roman" panose="02020603050405020304" pitchFamily="18" charset="0"/>
                <a:cs typeface="Times New Roman" panose="02020603050405020304" pitchFamily="18" charset="0"/>
              </a:rPr>
            </a:br>
            <a:endParaRPr lang="fr-FR" dirty="0"/>
          </a:p>
        </p:txBody>
      </p:sp>
      <p:sp>
        <p:nvSpPr>
          <p:cNvPr id="4" name="ZoneTexte 3">
            <a:extLst>
              <a:ext uri="{FF2B5EF4-FFF2-40B4-BE49-F238E27FC236}">
                <a16:creationId xmlns:a16="http://schemas.microsoft.com/office/drawing/2014/main" id="{8AA323FD-24FD-F7CD-7C79-E1696D5575F8}"/>
              </a:ext>
            </a:extLst>
          </p:cNvPr>
          <p:cNvSpPr txBox="1"/>
          <p:nvPr/>
        </p:nvSpPr>
        <p:spPr>
          <a:xfrm>
            <a:off x="548640" y="1125415"/>
            <a:ext cx="10957559" cy="5909310"/>
          </a:xfrm>
          <a:prstGeom prst="rect">
            <a:avLst/>
          </a:prstGeom>
          <a:noFill/>
        </p:spPr>
        <p:txBody>
          <a:bodyPr wrap="square" rtlCol="0">
            <a:spAutoFit/>
          </a:bodyPr>
          <a:lstStyle/>
          <a:p>
            <a:r>
              <a:rPr lang="en-US" sz="2000" b="1" i="0" u="sng" dirty="0">
                <a:solidFill>
                  <a:srgbClr val="D1D5DB"/>
                </a:solidFill>
                <a:effectLst/>
                <a:latin typeface="Times New Roman" panose="02020603050405020304" pitchFamily="18" charset="0"/>
                <a:cs typeface="Times New Roman" panose="02020603050405020304" pitchFamily="18" charset="0"/>
              </a:rPr>
              <a:t>Advantages:</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Scalability: MongoDB is designed to be highly scalable, both horizontally and vertically. It can handle large volumes of data by distributing it across multiple servers.</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Flexibility: MongoDB's document-oriented data model is highly flexible, allowing developers to store and retrieve data in a wide range of formats, including JSON and BSON.</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Performance: MongoDB is known for its high performance due to its ability to handle large volumes of data and support for indexing and aggregation.</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Open source: MongoDB is an open-source database system, meaning that it is free to use and can be modified by anyone.</a:t>
            </a:r>
          </a:p>
          <a:p>
            <a:r>
              <a:rPr lang="en-US" sz="2000" b="1" i="0" u="sng" dirty="0">
                <a:solidFill>
                  <a:srgbClr val="D1D5DB"/>
                </a:solidFill>
                <a:effectLst/>
                <a:latin typeface="Times New Roman" panose="02020603050405020304" pitchFamily="18" charset="0"/>
                <a:cs typeface="Times New Roman" panose="02020603050405020304" pitchFamily="18" charset="0"/>
              </a:rPr>
              <a:t>Disadvantages:</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No ACID compliance: MongoDB is not fully ACID compliant, which means it does not guarantee transaction consistency, durability, and isolation.</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Limited support for joins: MongoDB does not support joins across multiple collections, which can make it difficult to perform complex queries.</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Learning curve: MongoDB's document-oriented data model can be difficult to learn for developers who are used to working with relational databases.</a:t>
            </a:r>
          </a:p>
          <a:p>
            <a:pPr>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Security: MongoDB's default security settings are not very strong, and users need to take extra steps to secure their data.</a:t>
            </a:r>
          </a:p>
          <a:p>
            <a:endParaRPr lang="fr-FR" dirty="0"/>
          </a:p>
        </p:txBody>
      </p:sp>
    </p:spTree>
    <p:extLst>
      <p:ext uri="{BB962C8B-B14F-4D97-AF65-F5344CB8AC3E}">
        <p14:creationId xmlns:p14="http://schemas.microsoft.com/office/powerpoint/2010/main" val="7285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2A24D-701B-A7A3-1AE8-A37A20C3EB1F}"/>
              </a:ext>
            </a:extLst>
          </p:cNvPr>
          <p:cNvSpPr>
            <a:spLocks noGrp="1"/>
          </p:cNvSpPr>
          <p:nvPr>
            <p:ph type="title"/>
          </p:nvPr>
        </p:nvSpPr>
        <p:spPr>
          <a:xfrm>
            <a:off x="685800" y="0"/>
            <a:ext cx="10131425" cy="1456267"/>
          </a:xfrm>
        </p:spPr>
        <p:txBody>
          <a:bodyPr>
            <a:normAutofit fontScale="90000"/>
          </a:bodyPr>
          <a:lstStyle/>
          <a:p>
            <a:r>
              <a:rPr lang="en-US" sz="3600" dirty="0">
                <a:latin typeface="Times New Roman" panose="02020603050405020304" pitchFamily="18" charset="0"/>
                <a:cs typeface="Times New Roman" panose="02020603050405020304" pitchFamily="18" charset="0"/>
              </a:rPr>
              <a:t>The advantages and disadvantages of SQL :</a:t>
            </a:r>
            <a:br>
              <a:rPr lang="en-US" sz="3600" dirty="0">
                <a:latin typeface="Times New Roman" panose="02020603050405020304" pitchFamily="18" charset="0"/>
                <a:cs typeface="Times New Roman" panose="02020603050405020304" pitchFamily="18" charset="0"/>
              </a:rPr>
            </a:br>
            <a:endParaRPr lang="fr-FR" dirty="0"/>
          </a:p>
        </p:txBody>
      </p:sp>
      <p:sp>
        <p:nvSpPr>
          <p:cNvPr id="4" name="ZoneTexte 3">
            <a:extLst>
              <a:ext uri="{FF2B5EF4-FFF2-40B4-BE49-F238E27FC236}">
                <a16:creationId xmlns:a16="http://schemas.microsoft.com/office/drawing/2014/main" id="{B8177DA4-98A8-D188-0350-5885F6F8B56D}"/>
              </a:ext>
            </a:extLst>
          </p:cNvPr>
          <p:cNvSpPr txBox="1"/>
          <p:nvPr/>
        </p:nvSpPr>
        <p:spPr>
          <a:xfrm>
            <a:off x="365760" y="829993"/>
            <a:ext cx="11563643" cy="6217087"/>
          </a:xfrm>
          <a:prstGeom prst="rect">
            <a:avLst/>
          </a:prstGeom>
          <a:noFill/>
        </p:spPr>
        <p:txBody>
          <a:bodyPr wrap="square" rtlCol="0">
            <a:spAutoFit/>
          </a:bodyPr>
          <a:lstStyle/>
          <a:p>
            <a:pPr algn="l"/>
            <a:r>
              <a:rPr lang="en-US" sz="2000" b="1" i="0" u="sng" dirty="0">
                <a:solidFill>
                  <a:srgbClr val="D1D5DB"/>
                </a:solidFill>
                <a:effectLst/>
                <a:latin typeface="Times New Roman" panose="02020603050405020304" pitchFamily="18" charset="0"/>
                <a:cs typeface="Times New Roman" panose="02020603050405020304" pitchFamily="18" charset="0"/>
              </a:rPr>
              <a:t>Advantages:</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Data integrity: SQL databases are designed to ensure data integrity, consistency, and durability, which makes them ideal for applications that require strict data governance and compliance.</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Powerful query language: SQL offers a powerful query language that allows developers to retrieve data from the database in a wide range of formats, including complex joins and subqueries.</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Well-established: SQL is a well-established database system that has been around for several decades. This means that there is a vast community of developers and resources available to help users learn and use the system.</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Security: SQL databases offer strong security features, including authentication, encryption, and access control, to help protect sensitive data from unauthorized access.</a:t>
            </a:r>
          </a:p>
          <a:p>
            <a:pPr algn="l"/>
            <a:r>
              <a:rPr lang="en-US" sz="2000" b="1" i="0" u="sng" dirty="0">
                <a:solidFill>
                  <a:srgbClr val="D1D5DB"/>
                </a:solidFill>
                <a:effectLst/>
                <a:latin typeface="Times New Roman" panose="02020603050405020304" pitchFamily="18" charset="0"/>
                <a:cs typeface="Times New Roman" panose="02020603050405020304" pitchFamily="18" charset="0"/>
              </a:rPr>
              <a:t>Disadvantages:</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Limited scalability: SQL databases are traditionally vertically scalable, which means that they are limited in their ability to handle large volumes of data by adding more processing power to a single server.</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Fixed data model: SQL databases use a fixed data model with predefined columns and rows, which can make it difficult to store and retrieve data in non-standard formats.</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Complexity: SQL databases can be complex to set up and manage, requiring a high level of expertise to optimize performance and ensure data integrity.</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Proprietary formats: Some SQL databases use proprietary formats that are not compatible with other systems, which can make it difficult to migrate data between different database systems.</a:t>
            </a:r>
          </a:p>
          <a:p>
            <a:endParaRPr lang="fr-FR" dirty="0"/>
          </a:p>
        </p:txBody>
      </p:sp>
    </p:spTree>
    <p:extLst>
      <p:ext uri="{BB962C8B-B14F-4D97-AF65-F5344CB8AC3E}">
        <p14:creationId xmlns:p14="http://schemas.microsoft.com/office/powerpoint/2010/main" val="132029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9AD48-FC06-40DC-735A-4C5885412BA6}"/>
              </a:ext>
            </a:extLst>
          </p:cNvPr>
          <p:cNvSpPr>
            <a:spLocks noGrp="1"/>
          </p:cNvSpPr>
          <p:nvPr>
            <p:ph type="title"/>
          </p:nvPr>
        </p:nvSpPr>
        <p:spPr>
          <a:xfrm>
            <a:off x="685800" y="131299"/>
            <a:ext cx="10131425" cy="1456267"/>
          </a:xfrm>
        </p:spPr>
        <p:txBody>
          <a:bodyPr/>
          <a:lstStyle/>
          <a:p>
            <a:r>
              <a:rPr lang="en-US" sz="3600" dirty="0">
                <a:latin typeface="Times New Roman" panose="02020603050405020304" pitchFamily="18" charset="0"/>
                <a:cs typeface="Times New Roman" panose="02020603050405020304" pitchFamily="18" charset="0"/>
              </a:rPr>
              <a:t>Difference between Mongo DB and SQL :</a:t>
            </a:r>
            <a:br>
              <a:rPr lang="en-US" sz="3600" dirty="0">
                <a:latin typeface="Times New Roman" panose="02020603050405020304" pitchFamily="18" charset="0"/>
                <a:cs typeface="Times New Roman" panose="02020603050405020304" pitchFamily="18" charset="0"/>
              </a:rPr>
            </a:br>
            <a:endParaRPr lang="fr-FR" dirty="0"/>
          </a:p>
        </p:txBody>
      </p:sp>
      <p:sp>
        <p:nvSpPr>
          <p:cNvPr id="5" name="ZoneTexte 4">
            <a:extLst>
              <a:ext uri="{FF2B5EF4-FFF2-40B4-BE49-F238E27FC236}">
                <a16:creationId xmlns:a16="http://schemas.microsoft.com/office/drawing/2014/main" id="{B124C282-4B61-1810-9538-82A1787CFE63}"/>
              </a:ext>
            </a:extLst>
          </p:cNvPr>
          <p:cNvSpPr txBox="1"/>
          <p:nvPr/>
        </p:nvSpPr>
        <p:spPr>
          <a:xfrm>
            <a:off x="553329" y="874802"/>
            <a:ext cx="11085342" cy="5909310"/>
          </a:xfrm>
          <a:prstGeom prst="rect">
            <a:avLst/>
          </a:prstGeom>
          <a:noFill/>
        </p:spPr>
        <p:txBody>
          <a:bodyPr wrap="square" rtlCol="0">
            <a:spAutoFit/>
          </a:bodyPr>
          <a:lstStyle/>
          <a:p>
            <a:pPr algn="l"/>
            <a:r>
              <a:rPr lang="en-US" sz="2000" b="0" i="0" dirty="0">
                <a:solidFill>
                  <a:srgbClr val="D1D5DB"/>
                </a:solidFill>
                <a:effectLst/>
                <a:latin typeface="Times New Roman" panose="02020603050405020304" pitchFamily="18" charset="0"/>
                <a:cs typeface="Times New Roman" panose="02020603050405020304" pitchFamily="18" charset="0"/>
              </a:rPr>
              <a:t>MongoDB and SQL are both database management systems, but they differ in their data models, query language, and other aspects. Here are some key differences between the two:</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Data model: MongoDB is a document-oriented database, which means that it stores data in flexible, JSON-like documents. SQL, on the other hand, is a relational database, which means that it stores data in tables with fixed columns and rows.</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Query language: MongoDB uses a query language called MongoDB Query Language (MQL) to interact with the data. MQL uses a syntax that is similar to JSON, which makes it easy for developers to work with. SQL, on the other hand, uses Structured Query Language (SQL), which is a standard language used for managing relational databases.</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Scalability: MongoDB is designed to be horizontally scalable, which means that it can handle large amounts of data by adding more servers to a cluster. SQL databases are traditionally vertically scalable, meaning they can handle large amounts of data by adding more processing power to a single server.</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ACID compliance: SQL databases are typically ACID compliant, which means they ensure data integrity, consistency, and durability. MongoDB is not fully ACID compliant, although it does provide features that help ensure data consistency and durability.</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Use cases: MongoDB is often used for applications that require high performance and scalability, such as social media platforms, e-commerce websites, and real-time analytics. SQL databases are often used for more traditional business applications, such as accounting, finance, and human resources.</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520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TM03457452[[fn=Céleste]]</Template>
  <TotalTime>23</TotalTime>
  <Words>1117</Words>
  <Application>Microsoft Office PowerPoint</Application>
  <PresentationFormat>Grand écran</PresentationFormat>
  <Paragraphs>42</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Times New Roman</vt:lpstr>
      <vt:lpstr>Céleste</vt:lpstr>
      <vt:lpstr>Compare  Mongo DB VS SQL</vt:lpstr>
      <vt:lpstr>Plan : </vt:lpstr>
      <vt:lpstr>Definition de Mongo DB : </vt:lpstr>
      <vt:lpstr>Definition de SQL : </vt:lpstr>
      <vt:lpstr>The advantages and disadvantages of Mongo DB: </vt:lpstr>
      <vt:lpstr>The advantages and disadvantages of SQL : </vt:lpstr>
      <vt:lpstr>Difference between Mongo DB and SQL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Mongo DB VS SQL</dc:title>
  <dc:creator>Chakroun Ala Eddine</dc:creator>
  <cp:lastModifiedBy>Chakroun Ala Eddine</cp:lastModifiedBy>
  <cp:revision>1</cp:revision>
  <dcterms:created xsi:type="dcterms:W3CDTF">2023-04-22T11:41:33Z</dcterms:created>
  <dcterms:modified xsi:type="dcterms:W3CDTF">2023-04-22T12:05:17Z</dcterms:modified>
</cp:coreProperties>
</file>