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 id="2147483674" r:id="rId2"/>
  </p:sldMasterIdLst>
  <p:sldIdLst>
    <p:sldId id="256" r:id="rId3"/>
    <p:sldId id="258" r:id="rId4"/>
    <p:sldId id="257" r:id="rId5"/>
    <p:sldId id="261" r:id="rId6"/>
    <p:sldId id="262"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jima 3ala" initials="n3" lastIdx="1" clrIdx="0">
    <p:extLst>
      <p:ext uri="{19B8F6BF-5375-455C-9EA6-DF929625EA0E}">
        <p15:presenceInfo xmlns:p15="http://schemas.microsoft.com/office/powerpoint/2012/main" userId="8c36362b9038c4c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A7C3F1-FA3E-4529-95ED-243DC1F05F1C}" v="53" dt="2021-11-24T11:55:22.891"/>
    <p1510:client id="{F549558F-BD98-45B3-AB2D-C1518C58B54F}" v="171" dt="2020-09-06T20:37:28.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028626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376649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20318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11/24/2021</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010830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11/24/2021</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818792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11/24/2021</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776675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11/24/2021</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468648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11/24/2021</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840659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11/24/2021</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250837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11/24/2021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34457531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11/24/2021</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90724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09235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11/24/2021</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1718857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11/24/2021</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5495742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11/24/2021</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7705332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11/24/2021</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a:t>
            </a:fld>
            <a:endParaRPr lang="en-US"/>
          </a:p>
        </p:txBody>
      </p:sp>
    </p:spTree>
    <p:extLst>
      <p:ext uri="{BB962C8B-B14F-4D97-AF65-F5344CB8AC3E}">
        <p14:creationId xmlns:p14="http://schemas.microsoft.com/office/powerpoint/2010/main" val="263848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144454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368209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320642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2251526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126872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611905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extLst>
      <p:ext uri="{BB962C8B-B14F-4D97-AF65-F5344CB8AC3E}">
        <p14:creationId xmlns:p14="http://schemas.microsoft.com/office/powerpoint/2010/main" val="1235552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11/24/2021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extLst>
      <p:ext uri="{BB962C8B-B14F-4D97-AF65-F5344CB8AC3E}">
        <p14:creationId xmlns:p14="http://schemas.microsoft.com/office/powerpoint/2010/main" val="3336470759"/>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11/24/2021</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a:t>
            </a:fld>
            <a:endParaRPr lang="en-US"/>
          </a:p>
        </p:txBody>
      </p:sp>
    </p:spTree>
    <p:extLst>
      <p:ext uri="{BB962C8B-B14F-4D97-AF65-F5344CB8AC3E}">
        <p14:creationId xmlns:p14="http://schemas.microsoft.com/office/powerpoint/2010/main" val="44646171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utch.co.uk/" TargetMode="External"/><Relationship Id="rId2" Type="http://schemas.openxmlformats.org/officeDocument/2006/relationships/hyperlink" Target="http://www.britishchambers.org.uk/press-office/press-releases/bcc-shortage-of-digital-skills-hampering-business-productivity-and-growth.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odeschool.com/" TargetMode="External"/><Relationship Id="rId2" Type="http://schemas.openxmlformats.org/officeDocument/2006/relationships/hyperlink" Target="https://www.tutch.co.uk/tutch-team/new-up-and-coming-talent" TargetMode="External"/><Relationship Id="rId1" Type="http://schemas.openxmlformats.org/officeDocument/2006/relationships/slideLayout" Target="../slideLayouts/slideLayout2.xml"/><Relationship Id="rId6" Type="http://schemas.openxmlformats.org/officeDocument/2006/relationships/hyperlink" Target="http://www.codefirstgirls.org.uk/" TargetMode="External"/><Relationship Id="rId5" Type="http://schemas.openxmlformats.org/officeDocument/2006/relationships/hyperlink" Target="http://lynda.com/" TargetMode="External"/><Relationship Id="rId4" Type="http://schemas.openxmlformats.org/officeDocument/2006/relationships/hyperlink" Target="https://teamtreehous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16" name="Picture 3">
            <a:extLst>
              <a:ext uri="{FF2B5EF4-FFF2-40B4-BE49-F238E27FC236}">
                <a16:creationId xmlns:a16="http://schemas.microsoft.com/office/drawing/2014/main" id="{C15AF3A3-D808-47E0-83DF-9271D997080B}"/>
              </a:ext>
            </a:extLst>
          </p:cNvPr>
          <p:cNvPicPr>
            <a:picLocks noChangeAspect="1"/>
          </p:cNvPicPr>
          <p:nvPr/>
        </p:nvPicPr>
        <p:blipFill rotWithShape="1">
          <a:blip r:embed="rId2"/>
          <a:srcRect l="23298" t="7697" b="1394"/>
          <a:stretch/>
        </p:blipFill>
        <p:spPr>
          <a:xfrm>
            <a:off x="3523488" y="10"/>
            <a:ext cx="8668512" cy="685799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
        <p:nvSpPr>
          <p:cNvPr id="2" name="Titre 1"/>
          <p:cNvSpPr>
            <a:spLocks noGrp="1"/>
          </p:cNvSpPr>
          <p:nvPr>
            <p:ph type="ctrTitle"/>
          </p:nvPr>
        </p:nvSpPr>
        <p:spPr>
          <a:xfrm>
            <a:off x="3528" y="1194250"/>
            <a:ext cx="3419511" cy="2801568"/>
          </a:xfrm>
        </p:spPr>
        <p:txBody>
          <a:bodyPr anchor="b">
            <a:normAutofit fontScale="90000"/>
          </a:bodyPr>
          <a:lstStyle/>
          <a:p>
            <a:pPr algn="l"/>
            <a:br>
              <a:rPr lang="en-US" sz="4400"/>
            </a:br>
            <a:r>
              <a:rPr lang="de-DE" sz="4400" b="1">
                <a:ea typeface="+mj-lt"/>
                <a:cs typeface="+mj-lt"/>
              </a:rPr>
              <a:t>Web fundamentals</a:t>
            </a:r>
            <a:br>
              <a:rPr lang="de-DE" sz="4400" b="1">
                <a:ea typeface="+mj-lt"/>
                <a:cs typeface="+mj-lt"/>
              </a:rPr>
            </a:br>
            <a:r>
              <a:rPr lang="de-DE" sz="4400" b="1">
                <a:ea typeface="+mj-lt"/>
                <a:cs typeface="+mj-lt"/>
              </a:rPr>
              <a:t> </a:t>
            </a:r>
            <a:r>
              <a:rPr lang="de-DE" sz="4400" b="1"/>
              <a:t>Check Point  Project</a:t>
            </a:r>
            <a:endParaRPr lang="fr-FR" sz="4400" b="1"/>
          </a:p>
          <a:p>
            <a:pPr marL="914400" indent="-914400" algn="l">
              <a:buAutoNum type="arabicPeriod"/>
            </a:pPr>
            <a:endParaRPr lang="fr-FR" sz="4400"/>
          </a:p>
        </p:txBody>
      </p:sp>
      <p:sp>
        <p:nvSpPr>
          <p:cNvPr id="3" name="Sous-titre 2"/>
          <p:cNvSpPr>
            <a:spLocks noGrp="1"/>
          </p:cNvSpPr>
          <p:nvPr>
            <p:ph type="subTitle" idx="1"/>
          </p:nvPr>
        </p:nvSpPr>
        <p:spPr>
          <a:xfrm>
            <a:off x="477980" y="4872922"/>
            <a:ext cx="2312454" cy="647425"/>
          </a:xfrm>
        </p:spPr>
        <p:txBody>
          <a:bodyPr vert="horz" lIns="91440" tIns="45720" rIns="91440" bIns="45720" rtlCol="0" anchor="t">
            <a:normAutofit/>
          </a:bodyPr>
          <a:lstStyle/>
          <a:p>
            <a:pPr algn="l"/>
            <a:r>
              <a:rPr lang="de-DE" sz="2000"/>
              <a:t>Ala eDDINE NJIMA</a:t>
            </a:r>
          </a:p>
        </p:txBody>
      </p:sp>
    </p:spTree>
    <p:extLst>
      <p:ext uri="{BB962C8B-B14F-4D97-AF65-F5344CB8AC3E}">
        <p14:creationId xmlns:p14="http://schemas.microsoft.com/office/powerpoint/2010/main" val="37840890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681128-230F-4F8E-80E2-08A20243FAAB}"/>
              </a:ext>
            </a:extLst>
          </p:cNvPr>
          <p:cNvSpPr>
            <a:spLocks noGrp="1"/>
          </p:cNvSpPr>
          <p:nvPr>
            <p:ph type="ctrTitle"/>
          </p:nvPr>
        </p:nvSpPr>
        <p:spPr>
          <a:xfrm>
            <a:off x="185397" y="2267377"/>
            <a:ext cx="11447395" cy="2538907"/>
          </a:xfrm>
          <a:noFill/>
        </p:spPr>
        <p:txBody>
          <a:bodyPr anchor="ctr">
            <a:normAutofit fontScale="90000"/>
          </a:bodyPr>
          <a:lstStyle/>
          <a:p>
            <a:r>
              <a:rPr lang="fr-FR" sz="3600" dirty="0">
                <a:ea typeface="+mj-lt"/>
                <a:cs typeface="+mj-lt"/>
              </a:rPr>
              <a:t>The web browser </a:t>
            </a:r>
            <a:r>
              <a:rPr lang="fr-FR" sz="3600" b="1" dirty="0" err="1">
                <a:ea typeface="+mj-lt"/>
                <a:cs typeface="+mj-lt"/>
              </a:rPr>
              <a:t>connects</a:t>
            </a:r>
            <a:r>
              <a:rPr lang="fr-FR" sz="3600" b="1" dirty="0">
                <a:ea typeface="+mj-lt"/>
                <a:cs typeface="+mj-lt"/>
              </a:rPr>
              <a:t> to the web server and </a:t>
            </a:r>
            <a:r>
              <a:rPr lang="fr-FR" sz="3600" b="1" dirty="0" err="1">
                <a:ea typeface="+mj-lt"/>
                <a:cs typeface="+mj-lt"/>
              </a:rPr>
              <a:t>sends</a:t>
            </a:r>
            <a:r>
              <a:rPr lang="fr-FR" sz="3600" b="1" dirty="0">
                <a:ea typeface="+mj-lt"/>
                <a:cs typeface="+mj-lt"/>
              </a:rPr>
              <a:t> an HTTP </a:t>
            </a:r>
            <a:r>
              <a:rPr lang="fr-FR" sz="3600" b="1" dirty="0" err="1">
                <a:ea typeface="+mj-lt"/>
                <a:cs typeface="+mj-lt"/>
              </a:rPr>
              <a:t>request</a:t>
            </a:r>
            <a:r>
              <a:rPr lang="fr-FR" sz="3600" dirty="0">
                <a:ea typeface="+mj-lt"/>
                <a:cs typeface="+mj-lt"/>
              </a:rPr>
              <a:t> (via the </a:t>
            </a:r>
            <a:r>
              <a:rPr lang="fr-FR" sz="3600" dirty="0" err="1">
                <a:ea typeface="+mj-lt"/>
                <a:cs typeface="+mj-lt"/>
              </a:rPr>
              <a:t>protocol</a:t>
            </a:r>
            <a:r>
              <a:rPr lang="fr-FR" sz="3600" dirty="0">
                <a:ea typeface="+mj-lt"/>
                <a:cs typeface="+mj-lt"/>
              </a:rPr>
              <a:t> stack) for the </a:t>
            </a:r>
            <a:r>
              <a:rPr lang="fr-FR" sz="3600" dirty="0" err="1">
                <a:ea typeface="+mj-lt"/>
                <a:cs typeface="+mj-lt"/>
              </a:rPr>
              <a:t>desired</a:t>
            </a:r>
            <a:r>
              <a:rPr lang="fr-FR" sz="3600" dirty="0">
                <a:ea typeface="+mj-lt"/>
                <a:cs typeface="+mj-lt"/>
              </a:rPr>
              <a:t> web page. The web server </a:t>
            </a:r>
            <a:r>
              <a:rPr lang="fr-FR" sz="3600" dirty="0" err="1">
                <a:ea typeface="+mj-lt"/>
                <a:cs typeface="+mj-lt"/>
              </a:rPr>
              <a:t>receives</a:t>
            </a:r>
            <a:r>
              <a:rPr lang="fr-FR" sz="3600" dirty="0">
                <a:ea typeface="+mj-lt"/>
                <a:cs typeface="+mj-lt"/>
              </a:rPr>
              <a:t> the </a:t>
            </a:r>
            <a:r>
              <a:rPr lang="fr-FR" sz="3600" dirty="0" err="1">
                <a:ea typeface="+mj-lt"/>
                <a:cs typeface="+mj-lt"/>
              </a:rPr>
              <a:t>request</a:t>
            </a:r>
            <a:r>
              <a:rPr lang="fr-FR" sz="3600" dirty="0">
                <a:ea typeface="+mj-lt"/>
                <a:cs typeface="+mj-lt"/>
              </a:rPr>
              <a:t> and checks for the </a:t>
            </a:r>
            <a:r>
              <a:rPr lang="fr-FR" sz="3600" dirty="0" err="1">
                <a:ea typeface="+mj-lt"/>
                <a:cs typeface="+mj-lt"/>
              </a:rPr>
              <a:t>desired</a:t>
            </a:r>
            <a:r>
              <a:rPr lang="fr-FR" sz="3600" dirty="0">
                <a:ea typeface="+mj-lt"/>
                <a:cs typeface="+mj-lt"/>
              </a:rPr>
              <a:t> page. If the page </a:t>
            </a:r>
            <a:r>
              <a:rPr lang="fr-FR" sz="3600" dirty="0" err="1">
                <a:ea typeface="+mj-lt"/>
                <a:cs typeface="+mj-lt"/>
              </a:rPr>
              <a:t>exists</a:t>
            </a:r>
            <a:r>
              <a:rPr lang="fr-FR" sz="3600" dirty="0">
                <a:ea typeface="+mj-lt"/>
                <a:cs typeface="+mj-lt"/>
              </a:rPr>
              <a:t>, the web server </a:t>
            </a:r>
            <a:r>
              <a:rPr lang="fr-FR" sz="3600" dirty="0" err="1">
                <a:ea typeface="+mj-lt"/>
                <a:cs typeface="+mj-lt"/>
              </a:rPr>
              <a:t>sends</a:t>
            </a:r>
            <a:r>
              <a:rPr lang="fr-FR" sz="3600" dirty="0">
                <a:ea typeface="+mj-lt"/>
                <a:cs typeface="+mj-lt"/>
              </a:rPr>
              <a:t> </a:t>
            </a:r>
            <a:r>
              <a:rPr lang="fr-FR" sz="3600" dirty="0" err="1">
                <a:ea typeface="+mj-lt"/>
                <a:cs typeface="+mj-lt"/>
              </a:rPr>
              <a:t>it</a:t>
            </a:r>
            <a:r>
              <a:rPr lang="fr-FR" sz="3600" dirty="0">
                <a:ea typeface="+mj-lt"/>
                <a:cs typeface="+mj-lt"/>
              </a:rPr>
              <a:t>. If the server </a:t>
            </a:r>
            <a:r>
              <a:rPr lang="fr-FR" sz="3600" dirty="0" err="1">
                <a:ea typeface="+mj-lt"/>
                <a:cs typeface="+mj-lt"/>
              </a:rPr>
              <a:t>cannot</a:t>
            </a:r>
            <a:r>
              <a:rPr lang="fr-FR" sz="3600" dirty="0">
                <a:ea typeface="+mj-lt"/>
                <a:cs typeface="+mj-lt"/>
              </a:rPr>
              <a:t> </a:t>
            </a:r>
            <a:r>
              <a:rPr lang="fr-FR" sz="3600" dirty="0" err="1">
                <a:ea typeface="+mj-lt"/>
                <a:cs typeface="+mj-lt"/>
              </a:rPr>
              <a:t>find</a:t>
            </a:r>
            <a:r>
              <a:rPr lang="fr-FR" sz="3600" dirty="0">
                <a:ea typeface="+mj-lt"/>
                <a:cs typeface="+mj-lt"/>
              </a:rPr>
              <a:t> the </a:t>
            </a:r>
            <a:r>
              <a:rPr lang="fr-FR" sz="3600" dirty="0" err="1">
                <a:ea typeface="+mj-lt"/>
                <a:cs typeface="+mj-lt"/>
              </a:rPr>
              <a:t>requested</a:t>
            </a:r>
            <a:r>
              <a:rPr lang="fr-FR" sz="3600" dirty="0">
                <a:ea typeface="+mj-lt"/>
                <a:cs typeface="+mj-lt"/>
              </a:rPr>
              <a:t> page, </a:t>
            </a:r>
            <a:r>
              <a:rPr lang="fr-FR" sz="3600" dirty="0" err="1">
                <a:ea typeface="+mj-lt"/>
                <a:cs typeface="+mj-lt"/>
              </a:rPr>
              <a:t>it</a:t>
            </a:r>
            <a:r>
              <a:rPr lang="fr-FR" sz="3600" dirty="0">
                <a:ea typeface="+mj-lt"/>
                <a:cs typeface="+mj-lt"/>
              </a:rPr>
              <a:t> </a:t>
            </a:r>
            <a:r>
              <a:rPr lang="fr-FR" sz="3600" dirty="0" err="1">
                <a:ea typeface="+mj-lt"/>
                <a:cs typeface="+mj-lt"/>
              </a:rPr>
              <a:t>will</a:t>
            </a:r>
            <a:r>
              <a:rPr lang="fr-FR" sz="3600" dirty="0">
                <a:ea typeface="+mj-lt"/>
                <a:cs typeface="+mj-lt"/>
              </a:rPr>
              <a:t> </a:t>
            </a:r>
            <a:r>
              <a:rPr lang="fr-FR" sz="3600" dirty="0" err="1">
                <a:ea typeface="+mj-lt"/>
                <a:cs typeface="+mj-lt"/>
              </a:rPr>
              <a:t>send</a:t>
            </a:r>
            <a:r>
              <a:rPr lang="fr-FR" sz="3600" dirty="0">
                <a:ea typeface="+mj-lt"/>
                <a:cs typeface="+mj-lt"/>
              </a:rPr>
              <a:t> an HTTP 404 </a:t>
            </a:r>
            <a:r>
              <a:rPr lang="fr-FR" sz="3600" dirty="0" err="1">
                <a:ea typeface="+mj-lt"/>
                <a:cs typeface="+mj-lt"/>
              </a:rPr>
              <a:t>error</a:t>
            </a:r>
            <a:r>
              <a:rPr lang="fr-FR" sz="3600" dirty="0">
                <a:ea typeface="+mj-lt"/>
                <a:cs typeface="+mj-lt"/>
              </a:rPr>
              <a:t> message</a:t>
            </a:r>
            <a:endParaRPr lang="fr-FR" dirty="0"/>
          </a:p>
        </p:txBody>
      </p:sp>
      <p:sp>
        <p:nvSpPr>
          <p:cNvPr id="3" name="Sous-titre 2">
            <a:extLst>
              <a:ext uri="{FF2B5EF4-FFF2-40B4-BE49-F238E27FC236}">
                <a16:creationId xmlns:a16="http://schemas.microsoft.com/office/drawing/2014/main" id="{6C82B3B3-C7B8-4133-B2E1-E19C6A111927}"/>
              </a:ext>
            </a:extLst>
          </p:cNvPr>
          <p:cNvSpPr>
            <a:spLocks noGrp="1"/>
          </p:cNvSpPr>
          <p:nvPr>
            <p:ph type="subTitle" idx="1"/>
          </p:nvPr>
        </p:nvSpPr>
        <p:spPr>
          <a:xfrm>
            <a:off x="6035520" y="5712244"/>
            <a:ext cx="3312734" cy="1141851"/>
          </a:xfrm>
          <a:noFill/>
        </p:spPr>
        <p:txBody>
          <a:bodyPr>
            <a:normAutofit/>
          </a:bodyPr>
          <a:lstStyle/>
          <a:p>
            <a:endParaRPr lang="fr-FR" sz="2000">
              <a:solidFill>
                <a:srgbClr val="080808"/>
              </a:solidFill>
            </a:endParaRPr>
          </a:p>
        </p:txBody>
      </p:sp>
      <p:sp>
        <p:nvSpPr>
          <p:cNvPr id="4" name="ZoneTexte 3">
            <a:extLst>
              <a:ext uri="{FF2B5EF4-FFF2-40B4-BE49-F238E27FC236}">
                <a16:creationId xmlns:a16="http://schemas.microsoft.com/office/drawing/2014/main" id="{52CB117A-CD0B-4471-BB82-F8D2B45CDA5C}"/>
              </a:ext>
            </a:extLst>
          </p:cNvPr>
          <p:cNvSpPr txBox="1"/>
          <p:nvPr/>
        </p:nvSpPr>
        <p:spPr>
          <a:xfrm>
            <a:off x="540589" y="598098"/>
            <a:ext cx="625127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accent2">
                    <a:lumMod val="75000"/>
                  </a:schemeClr>
                </a:solidFill>
              </a:rPr>
              <a:t>How does the web works?</a:t>
            </a:r>
          </a:p>
        </p:txBody>
      </p:sp>
      <p:sp>
        <p:nvSpPr>
          <p:cNvPr id="8" name="ZoneTexte 7">
            <a:extLst>
              <a:ext uri="{FF2B5EF4-FFF2-40B4-BE49-F238E27FC236}">
                <a16:creationId xmlns:a16="http://schemas.microsoft.com/office/drawing/2014/main" id="{3E4CC05F-7A38-4313-BBC8-4E053656AA4B}"/>
              </a:ext>
            </a:extLst>
          </p:cNvPr>
          <p:cNvSpPr txBox="1"/>
          <p:nvPr/>
        </p:nvSpPr>
        <p:spPr>
          <a:xfrm>
            <a:off x="1187570" y="1532627"/>
            <a:ext cx="5503653" cy="369332"/>
          </a:xfrm>
          <a:prstGeom prst="rect">
            <a:avLst/>
          </a:prstGeom>
          <a:solidFill>
            <a:srgbClr val="ED7D3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Devices connected to the internet are divided into:</a:t>
            </a:r>
          </a:p>
        </p:txBody>
      </p:sp>
      <p:sp>
        <p:nvSpPr>
          <p:cNvPr id="10" name="Espace réservé du numéro de diapositive 9">
            <a:extLst>
              <a:ext uri="{FF2B5EF4-FFF2-40B4-BE49-F238E27FC236}">
                <a16:creationId xmlns:a16="http://schemas.microsoft.com/office/drawing/2014/main" id="{6D6453B0-60E1-4155-9095-8608B995DEA5}"/>
              </a:ext>
            </a:extLst>
          </p:cNvPr>
          <p:cNvSpPr>
            <a:spLocks noGrp="1"/>
          </p:cNvSpPr>
          <p:nvPr>
            <p:ph type="sldNum" sz="quarter" idx="12"/>
          </p:nvPr>
        </p:nvSpPr>
        <p:spPr/>
        <p:txBody>
          <a:bodyPr/>
          <a:lstStyle/>
          <a:p>
            <a:fld id="{48F63A3B-78C7-47BE-AE5E-E10140E04643}" type="slidenum">
              <a:rPr lang="en-US" dirty="0"/>
              <a:t>2</a:t>
            </a:fld>
            <a:endParaRPr lang="fr-FR"/>
          </a:p>
        </p:txBody>
      </p:sp>
      <p:sp>
        <p:nvSpPr>
          <p:cNvPr id="12" name="Flèche : droite 11">
            <a:extLst>
              <a:ext uri="{FF2B5EF4-FFF2-40B4-BE49-F238E27FC236}">
                <a16:creationId xmlns:a16="http://schemas.microsoft.com/office/drawing/2014/main" id="{450BF78A-7DCC-4AAC-BD4B-B37672B72995}"/>
              </a:ext>
            </a:extLst>
          </p:cNvPr>
          <p:cNvSpPr/>
          <p:nvPr/>
        </p:nvSpPr>
        <p:spPr>
          <a:xfrm>
            <a:off x="57136" y="1475778"/>
            <a:ext cx="977660" cy="488830"/>
          </a:xfrm>
          <a:prstGeom prst="rightArrow">
            <a:avLst/>
          </a:prstGeom>
          <a:solidFill>
            <a:srgbClr val="ED7D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857060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 4">
            <a:extLst>
              <a:ext uri="{FF2B5EF4-FFF2-40B4-BE49-F238E27FC236}">
                <a16:creationId xmlns:a16="http://schemas.microsoft.com/office/drawing/2014/main" id="{ADB92A3E-9E63-423B-8F69-E2D892E14C13}"/>
              </a:ext>
            </a:extLst>
          </p:cNvPr>
          <p:cNvPicPr>
            <a:picLocks noGrp="1" noChangeAspect="1"/>
          </p:cNvPicPr>
          <p:nvPr>
            <p:ph idx="1"/>
          </p:nvPr>
        </p:nvPicPr>
        <p:blipFill>
          <a:blip r:embed="rId2"/>
          <a:stretch>
            <a:fillRect/>
          </a:stretch>
        </p:blipFill>
        <p:spPr>
          <a:xfrm>
            <a:off x="1906976" y="646713"/>
            <a:ext cx="9365770" cy="5794613"/>
          </a:xfrm>
        </p:spPr>
      </p:pic>
    </p:spTree>
    <p:extLst>
      <p:ext uri="{BB962C8B-B14F-4D97-AF65-F5344CB8AC3E}">
        <p14:creationId xmlns:p14="http://schemas.microsoft.com/office/powerpoint/2010/main" val="2829084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34EC79-2CCC-437E-8CDE-706DA2B8E0A7}"/>
              </a:ext>
            </a:extLst>
          </p:cNvPr>
          <p:cNvSpPr>
            <a:spLocks noGrp="1"/>
          </p:cNvSpPr>
          <p:nvPr>
            <p:ph type="title"/>
          </p:nvPr>
        </p:nvSpPr>
        <p:spPr>
          <a:xfrm>
            <a:off x="1025106" y="206974"/>
            <a:ext cx="10515600" cy="6731449"/>
          </a:xfrm>
        </p:spPr>
        <p:txBody>
          <a:bodyPr vert="horz" lIns="91440" tIns="45720" rIns="91440" bIns="45720" rtlCol="0" anchor="ctr">
            <a:noAutofit/>
          </a:bodyPr>
          <a:lstStyle/>
          <a:p>
            <a:r>
              <a:rPr lang="fr-FR" sz="3200" b="1" dirty="0">
                <a:ea typeface="+mj-lt"/>
                <a:cs typeface="+mj-lt"/>
              </a:rPr>
              <a:t>The British </a:t>
            </a:r>
            <a:r>
              <a:rPr lang="fr-FR" sz="3200" b="1" dirty="0" err="1">
                <a:ea typeface="+mj-lt"/>
                <a:cs typeface="+mj-lt"/>
              </a:rPr>
              <a:t>Chamber</a:t>
            </a:r>
            <a:r>
              <a:rPr lang="fr-FR" sz="3200" b="1" dirty="0">
                <a:ea typeface="+mj-lt"/>
                <a:cs typeface="+mj-lt"/>
              </a:rPr>
              <a:t> of Commerce </a:t>
            </a:r>
            <a:r>
              <a:rPr lang="fr-FR" sz="3200" b="1" dirty="0" err="1">
                <a:ea typeface="+mj-lt"/>
                <a:cs typeface="+mj-lt"/>
              </a:rPr>
              <a:t>found</a:t>
            </a:r>
            <a:r>
              <a:rPr lang="fr-FR" sz="3200" b="1" dirty="0">
                <a:ea typeface="+mj-lt"/>
                <a:cs typeface="+mj-lt"/>
              </a:rPr>
              <a:t> </a:t>
            </a:r>
            <a:r>
              <a:rPr lang="fr-FR" sz="3200" b="1" dirty="0" err="1">
                <a:ea typeface="+mj-lt"/>
                <a:cs typeface="+mj-lt"/>
              </a:rPr>
              <a:t>that</a:t>
            </a:r>
            <a:r>
              <a:rPr lang="fr-FR" sz="3200" b="1" dirty="0">
                <a:ea typeface="+mj-lt"/>
                <a:cs typeface="+mj-lt"/>
              </a:rPr>
              <a:t> more </a:t>
            </a:r>
            <a:r>
              <a:rPr lang="fr-FR" sz="3200" b="1" dirty="0" err="1">
                <a:ea typeface="+mj-lt"/>
                <a:cs typeface="+mj-lt"/>
              </a:rPr>
              <a:t>than</a:t>
            </a:r>
            <a:r>
              <a:rPr lang="fr-FR" sz="3200" b="1" dirty="0">
                <a:ea typeface="+mj-lt"/>
                <a:cs typeface="+mj-lt"/>
              </a:rPr>
              <a:t> </a:t>
            </a:r>
            <a:r>
              <a:rPr lang="fr-FR" sz="3200" b="1" dirty="0">
                <a:ea typeface="+mj-lt"/>
                <a:cs typeface="+mj-lt"/>
                <a:hlinkClick r:id="rId2"/>
              </a:rPr>
              <a:t>75% of UK businesses face a digital skills shortage</a:t>
            </a:r>
            <a:r>
              <a:rPr lang="fr-FR" sz="3200" b="1" dirty="0">
                <a:ea typeface="+mj-lt"/>
                <a:cs typeface="+mj-lt"/>
              </a:rPr>
              <a:t>, </a:t>
            </a:r>
            <a:r>
              <a:rPr lang="fr-FR" sz="3200" b="1" dirty="0" err="1">
                <a:ea typeface="+mj-lt"/>
                <a:cs typeface="+mj-lt"/>
              </a:rPr>
              <a:t>so</a:t>
            </a:r>
            <a:r>
              <a:rPr lang="fr-FR" sz="3200" b="1" dirty="0">
                <a:ea typeface="+mj-lt"/>
                <a:cs typeface="+mj-lt"/>
              </a:rPr>
              <a:t> a </a:t>
            </a:r>
            <a:r>
              <a:rPr lang="fr-FR" sz="3200" b="1" dirty="0" err="1">
                <a:ea typeface="+mj-lt"/>
                <a:cs typeface="+mj-lt"/>
              </a:rPr>
              <a:t>career</a:t>
            </a:r>
            <a:r>
              <a:rPr lang="fr-FR" sz="3200" b="1" dirty="0">
                <a:ea typeface="+mj-lt"/>
                <a:cs typeface="+mj-lt"/>
              </a:rPr>
              <a:t> in web </a:t>
            </a:r>
            <a:r>
              <a:rPr lang="fr-FR" sz="3200" b="1" dirty="0" err="1">
                <a:ea typeface="+mj-lt"/>
                <a:cs typeface="+mj-lt"/>
              </a:rPr>
              <a:t>development</a:t>
            </a:r>
            <a:r>
              <a:rPr lang="fr-FR" sz="3200" b="1" dirty="0">
                <a:ea typeface="+mj-lt"/>
                <a:cs typeface="+mj-lt"/>
              </a:rPr>
              <a:t> can </a:t>
            </a:r>
            <a:r>
              <a:rPr lang="fr-FR" sz="3200" b="1" dirty="0" err="1">
                <a:ea typeface="+mj-lt"/>
                <a:cs typeface="+mj-lt"/>
              </a:rPr>
              <a:t>be</a:t>
            </a:r>
            <a:r>
              <a:rPr lang="fr-FR" sz="3200" b="1" dirty="0">
                <a:ea typeface="+mj-lt"/>
                <a:cs typeface="+mj-lt"/>
              </a:rPr>
              <a:t> lucrative, as </a:t>
            </a:r>
            <a:r>
              <a:rPr lang="fr-FR" sz="3200" b="1" dirty="0" err="1">
                <a:ea typeface="+mj-lt"/>
                <a:cs typeface="+mj-lt"/>
              </a:rPr>
              <a:t>well</a:t>
            </a:r>
            <a:r>
              <a:rPr lang="fr-FR" sz="3200" b="1" dirty="0">
                <a:ea typeface="+mj-lt"/>
                <a:cs typeface="+mj-lt"/>
              </a:rPr>
              <a:t> as flexible.</a:t>
            </a:r>
            <a:br>
              <a:rPr lang="fr-FR" sz="3200" b="1" dirty="0">
                <a:ea typeface="+mj-lt"/>
                <a:cs typeface="+mj-lt"/>
              </a:rPr>
            </a:br>
            <a:endParaRPr lang="fr-FR" sz="3200" b="1" dirty="0">
              <a:ea typeface="+mj-lt"/>
              <a:cs typeface="+mj-lt"/>
            </a:endParaRPr>
          </a:p>
          <a:p>
            <a:r>
              <a:rPr lang="fr-FR" sz="3200" b="1" dirty="0">
                <a:ea typeface="+mj-lt"/>
                <a:cs typeface="+mj-lt"/>
              </a:rPr>
              <a:t>Businesses </a:t>
            </a:r>
            <a:r>
              <a:rPr lang="fr-FR" sz="3200" b="1" dirty="0" err="1">
                <a:ea typeface="+mj-lt"/>
                <a:cs typeface="+mj-lt"/>
              </a:rPr>
              <a:t>based</a:t>
            </a:r>
            <a:r>
              <a:rPr lang="fr-FR" sz="3200" b="1" dirty="0">
                <a:ea typeface="+mj-lt"/>
                <a:cs typeface="+mj-lt"/>
              </a:rPr>
              <a:t> </a:t>
            </a:r>
            <a:r>
              <a:rPr lang="fr-FR" sz="3200" b="1" dirty="0" err="1">
                <a:ea typeface="+mj-lt"/>
                <a:cs typeface="+mj-lt"/>
              </a:rPr>
              <a:t>across</a:t>
            </a:r>
            <a:r>
              <a:rPr lang="fr-FR" sz="3200" b="1" dirty="0">
                <a:ea typeface="+mj-lt"/>
                <a:cs typeface="+mj-lt"/>
              </a:rPr>
              <a:t> Hertfordshire are in </a:t>
            </a:r>
            <a:r>
              <a:rPr lang="fr-FR" sz="3200" b="1" dirty="0" err="1">
                <a:ea typeface="+mj-lt"/>
                <a:cs typeface="+mj-lt"/>
              </a:rPr>
              <a:t>need</a:t>
            </a:r>
            <a:r>
              <a:rPr lang="fr-FR" sz="3200" b="1" dirty="0">
                <a:ea typeface="+mj-lt"/>
                <a:cs typeface="+mj-lt"/>
              </a:rPr>
              <a:t> of </a:t>
            </a:r>
            <a:r>
              <a:rPr lang="fr-FR" sz="3200" b="1" dirty="0" err="1">
                <a:ea typeface="+mj-lt"/>
                <a:cs typeface="+mj-lt"/>
              </a:rPr>
              <a:t>experienced</a:t>
            </a:r>
            <a:r>
              <a:rPr lang="fr-FR" sz="3200" b="1" dirty="0">
                <a:ea typeface="+mj-lt"/>
                <a:cs typeface="+mj-lt"/>
              </a:rPr>
              <a:t> digital </a:t>
            </a:r>
            <a:r>
              <a:rPr lang="fr-FR" sz="3200" b="1" dirty="0" err="1">
                <a:ea typeface="+mj-lt"/>
                <a:cs typeface="+mj-lt"/>
              </a:rPr>
              <a:t>professionals</a:t>
            </a:r>
            <a:r>
              <a:rPr lang="fr-FR" sz="3200" b="1" dirty="0">
                <a:ea typeface="+mj-lt"/>
                <a:cs typeface="+mj-lt"/>
              </a:rPr>
              <a:t>, </a:t>
            </a:r>
            <a:r>
              <a:rPr lang="fr-FR" sz="3200" b="1" dirty="0" err="1">
                <a:ea typeface="+mj-lt"/>
                <a:cs typeface="+mj-lt"/>
              </a:rPr>
              <a:t>making</a:t>
            </a:r>
            <a:r>
              <a:rPr lang="fr-FR" sz="3200" b="1" dirty="0">
                <a:ea typeface="+mj-lt"/>
                <a:cs typeface="+mj-lt"/>
              </a:rPr>
              <a:t> </a:t>
            </a:r>
            <a:r>
              <a:rPr lang="fr-FR" sz="3200" b="1" dirty="0" err="1">
                <a:ea typeface="+mj-lt"/>
                <a:cs typeface="+mj-lt"/>
              </a:rPr>
              <a:t>this</a:t>
            </a:r>
            <a:r>
              <a:rPr lang="fr-FR" sz="3200" b="1" dirty="0">
                <a:ea typeface="+mj-lt"/>
                <a:cs typeface="+mj-lt"/>
              </a:rPr>
              <a:t> the </a:t>
            </a:r>
            <a:r>
              <a:rPr lang="fr-FR" sz="3200" b="1" dirty="0" err="1">
                <a:ea typeface="+mj-lt"/>
                <a:cs typeface="+mj-lt"/>
              </a:rPr>
              <a:t>ideal</a:t>
            </a:r>
            <a:r>
              <a:rPr lang="fr-FR" sz="3200" b="1" dirty="0">
                <a:ea typeface="+mj-lt"/>
                <a:cs typeface="+mj-lt"/>
              </a:rPr>
              <a:t> time to </a:t>
            </a:r>
            <a:r>
              <a:rPr lang="fr-FR" sz="3200" b="1" dirty="0" err="1">
                <a:ea typeface="+mj-lt"/>
                <a:cs typeface="+mj-lt"/>
              </a:rPr>
              <a:t>consider</a:t>
            </a:r>
            <a:r>
              <a:rPr lang="fr-FR" sz="3200" b="1" dirty="0">
                <a:ea typeface="+mj-lt"/>
                <a:cs typeface="+mj-lt"/>
              </a:rPr>
              <a:t> a </a:t>
            </a:r>
            <a:r>
              <a:rPr lang="fr-FR" sz="3200" b="1" dirty="0" err="1">
                <a:ea typeface="+mj-lt"/>
                <a:cs typeface="+mj-lt"/>
              </a:rPr>
              <a:t>career</a:t>
            </a:r>
            <a:r>
              <a:rPr lang="fr-FR" sz="3200" b="1" dirty="0">
                <a:ea typeface="+mj-lt"/>
                <a:cs typeface="+mj-lt"/>
              </a:rPr>
              <a:t> in web </a:t>
            </a:r>
            <a:r>
              <a:rPr lang="fr-FR" sz="3200" b="1" dirty="0" err="1">
                <a:ea typeface="+mj-lt"/>
                <a:cs typeface="+mj-lt"/>
              </a:rPr>
              <a:t>development</a:t>
            </a:r>
            <a:r>
              <a:rPr lang="fr-FR" sz="3200" b="1" dirty="0">
                <a:ea typeface="+mj-lt"/>
                <a:cs typeface="+mj-lt"/>
              </a:rPr>
              <a:t>.</a:t>
            </a:r>
            <a:endParaRPr lang="fr-FR" sz="3200" b="1">
              <a:cs typeface="Calibri Light"/>
            </a:endParaRPr>
          </a:p>
          <a:p>
            <a:r>
              <a:rPr lang="fr-FR" sz="3200" b="1" err="1">
                <a:ea typeface="+mj-lt"/>
                <a:cs typeface="+mj-lt"/>
              </a:rPr>
              <a:t>Whether</a:t>
            </a:r>
            <a:r>
              <a:rPr lang="fr-FR" sz="3200" b="1" dirty="0">
                <a:ea typeface="+mj-lt"/>
                <a:cs typeface="+mj-lt"/>
              </a:rPr>
              <a:t> </a:t>
            </a:r>
            <a:r>
              <a:rPr lang="fr-FR" sz="3200" b="1" err="1">
                <a:ea typeface="+mj-lt"/>
                <a:cs typeface="+mj-lt"/>
              </a:rPr>
              <a:t>you’re</a:t>
            </a:r>
            <a:r>
              <a:rPr lang="fr-FR" sz="3200" b="1" dirty="0">
                <a:ea typeface="+mj-lt"/>
                <a:cs typeface="+mj-lt"/>
              </a:rPr>
              <a:t> </a:t>
            </a:r>
            <a:r>
              <a:rPr lang="fr-FR" sz="3200" b="1" err="1">
                <a:ea typeface="+mj-lt"/>
                <a:cs typeface="+mj-lt"/>
              </a:rPr>
              <a:t>choosing</a:t>
            </a:r>
            <a:r>
              <a:rPr lang="fr-FR" sz="3200" b="1" dirty="0">
                <a:ea typeface="+mj-lt"/>
                <a:cs typeface="+mj-lt"/>
              </a:rPr>
              <a:t> </a:t>
            </a:r>
            <a:r>
              <a:rPr lang="fr-FR" sz="3200" b="1" err="1">
                <a:ea typeface="+mj-lt"/>
                <a:cs typeface="+mj-lt"/>
              </a:rPr>
              <a:t>your</a:t>
            </a:r>
            <a:r>
              <a:rPr lang="fr-FR" sz="3200" b="1" dirty="0">
                <a:ea typeface="+mj-lt"/>
                <a:cs typeface="+mj-lt"/>
              </a:rPr>
              <a:t> future </a:t>
            </a:r>
            <a:r>
              <a:rPr lang="fr-FR" sz="3200" b="1" err="1">
                <a:ea typeface="+mj-lt"/>
                <a:cs typeface="+mj-lt"/>
              </a:rPr>
              <a:t>school</a:t>
            </a:r>
            <a:r>
              <a:rPr lang="fr-FR" sz="3200" b="1" dirty="0">
                <a:ea typeface="+mj-lt"/>
                <a:cs typeface="+mj-lt"/>
              </a:rPr>
              <a:t> exam options, </a:t>
            </a:r>
            <a:r>
              <a:rPr lang="fr-FR" sz="3200" b="1" err="1">
                <a:ea typeface="+mj-lt"/>
                <a:cs typeface="+mj-lt"/>
              </a:rPr>
              <a:t>you’ve</a:t>
            </a:r>
            <a:r>
              <a:rPr lang="fr-FR" sz="3200" b="1" dirty="0">
                <a:ea typeface="+mj-lt"/>
                <a:cs typeface="+mj-lt"/>
              </a:rPr>
              <a:t> </a:t>
            </a:r>
            <a:r>
              <a:rPr lang="fr-FR" sz="3200" b="1" err="1">
                <a:ea typeface="+mj-lt"/>
                <a:cs typeface="+mj-lt"/>
              </a:rPr>
              <a:t>just</a:t>
            </a:r>
            <a:r>
              <a:rPr lang="fr-FR" sz="3200" b="1" dirty="0">
                <a:ea typeface="+mj-lt"/>
                <a:cs typeface="+mj-lt"/>
              </a:rPr>
              <a:t> </a:t>
            </a:r>
            <a:r>
              <a:rPr lang="fr-FR" sz="3200" b="1" err="1">
                <a:ea typeface="+mj-lt"/>
                <a:cs typeface="+mj-lt"/>
              </a:rPr>
              <a:t>graduated</a:t>
            </a:r>
            <a:r>
              <a:rPr lang="fr-FR" sz="3200" b="1" dirty="0">
                <a:ea typeface="+mj-lt"/>
                <a:cs typeface="+mj-lt"/>
              </a:rPr>
              <a:t> or </a:t>
            </a:r>
            <a:r>
              <a:rPr lang="fr-FR" sz="3200" b="1" err="1">
                <a:ea typeface="+mj-lt"/>
                <a:cs typeface="+mj-lt"/>
              </a:rPr>
              <a:t>you</a:t>
            </a:r>
            <a:r>
              <a:rPr lang="fr-FR" sz="3200" b="1" dirty="0">
                <a:ea typeface="+mj-lt"/>
                <a:cs typeface="+mj-lt"/>
              </a:rPr>
              <a:t> </a:t>
            </a:r>
            <a:r>
              <a:rPr lang="fr-FR" sz="3200" b="1" err="1">
                <a:ea typeface="+mj-lt"/>
                <a:cs typeface="+mj-lt"/>
              </a:rPr>
              <a:t>wish</a:t>
            </a:r>
            <a:r>
              <a:rPr lang="fr-FR" sz="3200" b="1" dirty="0">
                <a:ea typeface="+mj-lt"/>
                <a:cs typeface="+mj-lt"/>
              </a:rPr>
              <a:t> to </a:t>
            </a:r>
            <a:r>
              <a:rPr lang="fr-FR" sz="3200" b="1" err="1">
                <a:ea typeface="+mj-lt"/>
                <a:cs typeface="+mj-lt"/>
              </a:rPr>
              <a:t>retrain</a:t>
            </a:r>
            <a:r>
              <a:rPr lang="fr-FR" sz="3200" b="1" dirty="0">
                <a:ea typeface="+mj-lt"/>
                <a:cs typeface="+mj-lt"/>
              </a:rPr>
              <a:t> in a </a:t>
            </a:r>
            <a:r>
              <a:rPr lang="fr-FR" sz="3200" b="1" err="1">
                <a:ea typeface="+mj-lt"/>
                <a:cs typeface="+mj-lt"/>
              </a:rPr>
              <a:t>futureproof</a:t>
            </a:r>
            <a:r>
              <a:rPr lang="fr-FR" sz="3200" b="1" dirty="0">
                <a:ea typeface="+mj-lt"/>
                <a:cs typeface="+mj-lt"/>
              </a:rPr>
              <a:t> </a:t>
            </a:r>
            <a:r>
              <a:rPr lang="fr-FR" sz="3200" b="1" err="1">
                <a:ea typeface="+mj-lt"/>
                <a:cs typeface="+mj-lt"/>
              </a:rPr>
              <a:t>industry</a:t>
            </a:r>
            <a:r>
              <a:rPr lang="fr-FR" sz="3200" b="1" dirty="0">
                <a:ea typeface="+mj-lt"/>
                <a:cs typeface="+mj-lt"/>
              </a:rPr>
              <a:t>, by </a:t>
            </a:r>
            <a:r>
              <a:rPr lang="fr-FR" sz="3200" b="1" err="1">
                <a:ea typeface="+mj-lt"/>
                <a:cs typeface="+mj-lt"/>
              </a:rPr>
              <a:t>following</a:t>
            </a:r>
            <a:r>
              <a:rPr lang="fr-FR" sz="3200" b="1" dirty="0">
                <a:ea typeface="+mj-lt"/>
                <a:cs typeface="+mj-lt"/>
              </a:rPr>
              <a:t> the </a:t>
            </a:r>
            <a:r>
              <a:rPr lang="fr-FR" sz="3200" b="1" err="1">
                <a:ea typeface="+mj-lt"/>
                <a:cs typeface="+mj-lt"/>
              </a:rPr>
              <a:t>steps</a:t>
            </a:r>
            <a:r>
              <a:rPr lang="fr-FR" sz="3200" b="1" dirty="0">
                <a:ea typeface="+mj-lt"/>
                <a:cs typeface="+mj-lt"/>
              </a:rPr>
              <a:t> in </a:t>
            </a:r>
            <a:r>
              <a:rPr lang="fr-FR" sz="3200" b="1" err="1">
                <a:ea typeface="+mj-lt"/>
                <a:cs typeface="+mj-lt"/>
              </a:rPr>
              <a:t>our</a:t>
            </a:r>
            <a:r>
              <a:rPr lang="fr-FR" sz="3200" b="1" dirty="0">
                <a:ea typeface="+mj-lt"/>
                <a:cs typeface="+mj-lt"/>
              </a:rPr>
              <a:t> essential guide </a:t>
            </a:r>
            <a:r>
              <a:rPr lang="fr-FR" sz="3200" b="1" err="1">
                <a:ea typeface="+mj-lt"/>
                <a:cs typeface="+mj-lt"/>
              </a:rPr>
              <a:t>you</a:t>
            </a:r>
            <a:r>
              <a:rPr lang="fr-FR" sz="3200" b="1" dirty="0">
                <a:ea typeface="+mj-lt"/>
                <a:cs typeface="+mj-lt"/>
              </a:rPr>
              <a:t> can </a:t>
            </a:r>
            <a:r>
              <a:rPr lang="fr-FR" sz="3200" b="1" err="1">
                <a:ea typeface="+mj-lt"/>
                <a:cs typeface="+mj-lt"/>
              </a:rPr>
              <a:t>begin</a:t>
            </a:r>
            <a:r>
              <a:rPr lang="fr-FR" sz="3200" b="1" dirty="0">
                <a:ea typeface="+mj-lt"/>
                <a:cs typeface="+mj-lt"/>
              </a:rPr>
              <a:t> to plan </a:t>
            </a:r>
            <a:r>
              <a:rPr lang="fr-FR" sz="3200" b="1" err="1">
                <a:ea typeface="+mj-lt"/>
                <a:cs typeface="+mj-lt"/>
              </a:rPr>
              <a:t>your</a:t>
            </a:r>
            <a:r>
              <a:rPr lang="fr-FR" sz="3200" b="1" dirty="0">
                <a:ea typeface="+mj-lt"/>
                <a:cs typeface="+mj-lt"/>
              </a:rPr>
              <a:t> </a:t>
            </a:r>
            <a:r>
              <a:rPr lang="fr-FR" sz="3200" b="1" err="1">
                <a:ea typeface="+mj-lt"/>
                <a:cs typeface="+mj-lt"/>
              </a:rPr>
              <a:t>career</a:t>
            </a:r>
            <a:r>
              <a:rPr lang="fr-FR" sz="3200" b="1" dirty="0">
                <a:ea typeface="+mj-lt"/>
                <a:cs typeface="+mj-lt"/>
              </a:rPr>
              <a:t> as a web </a:t>
            </a:r>
            <a:r>
              <a:rPr lang="fr-FR" sz="3200" b="1" err="1">
                <a:ea typeface="+mj-lt"/>
                <a:cs typeface="+mj-lt"/>
              </a:rPr>
              <a:t>developer</a:t>
            </a:r>
            <a:r>
              <a:rPr lang="fr-FR" sz="3200" b="1" dirty="0">
                <a:ea typeface="+mj-lt"/>
                <a:cs typeface="+mj-lt"/>
              </a:rPr>
              <a:t>. </a:t>
            </a:r>
            <a:r>
              <a:rPr lang="fr-FR" sz="3200" b="1" err="1">
                <a:ea typeface="+mj-lt"/>
                <a:cs typeface="+mj-lt"/>
              </a:rPr>
              <a:t>Alternatively</a:t>
            </a:r>
            <a:r>
              <a:rPr lang="fr-FR" sz="3200" b="1" dirty="0">
                <a:ea typeface="+mj-lt"/>
                <a:cs typeface="+mj-lt"/>
              </a:rPr>
              <a:t>, contact us </a:t>
            </a:r>
            <a:r>
              <a:rPr lang="fr-FR" sz="3200" b="1" err="1">
                <a:ea typeface="+mj-lt"/>
                <a:cs typeface="+mj-lt"/>
              </a:rPr>
              <a:t>today</a:t>
            </a:r>
            <a:r>
              <a:rPr lang="fr-FR" sz="3200" b="1" dirty="0">
                <a:ea typeface="+mj-lt"/>
                <a:cs typeface="+mj-lt"/>
              </a:rPr>
              <a:t> for </a:t>
            </a:r>
            <a:r>
              <a:rPr lang="fr-FR" sz="3200" b="1" err="1">
                <a:ea typeface="+mj-lt"/>
                <a:cs typeface="+mj-lt"/>
              </a:rPr>
              <a:t>any</a:t>
            </a:r>
            <a:r>
              <a:rPr lang="fr-FR" sz="3200" b="1" dirty="0">
                <a:ea typeface="+mj-lt"/>
                <a:cs typeface="+mj-lt"/>
              </a:rPr>
              <a:t> </a:t>
            </a:r>
            <a:r>
              <a:rPr lang="fr-FR" sz="3200" b="1" dirty="0">
                <a:ea typeface="+mj-lt"/>
                <a:cs typeface="+mj-lt"/>
                <a:hlinkClick r:id="rId3"/>
              </a:rPr>
              <a:t>web design Hertfordshire</a:t>
            </a:r>
            <a:r>
              <a:rPr lang="fr-FR" sz="3200" b="1" dirty="0">
                <a:ea typeface="+mj-lt"/>
                <a:cs typeface="+mj-lt"/>
              </a:rPr>
              <a:t>-</a:t>
            </a:r>
            <a:r>
              <a:rPr lang="fr-FR" sz="3200" b="1" err="1">
                <a:ea typeface="+mj-lt"/>
                <a:cs typeface="+mj-lt"/>
              </a:rPr>
              <a:t>related</a:t>
            </a:r>
            <a:r>
              <a:rPr lang="fr-FR" sz="3200" b="1" dirty="0">
                <a:ea typeface="+mj-lt"/>
                <a:cs typeface="+mj-lt"/>
              </a:rPr>
              <a:t> questions and </a:t>
            </a:r>
            <a:r>
              <a:rPr lang="fr-FR" sz="3200" b="1" err="1">
                <a:ea typeface="+mj-lt"/>
                <a:cs typeface="+mj-lt"/>
              </a:rPr>
              <a:t>queries</a:t>
            </a:r>
            <a:r>
              <a:rPr lang="fr-FR" sz="2000" dirty="0">
                <a:ea typeface="+mj-lt"/>
                <a:cs typeface="+mj-lt"/>
              </a:rPr>
              <a:t>.</a:t>
            </a:r>
            <a:endParaRPr lang="fr-FR" sz="2000">
              <a:cs typeface="Calibri Light"/>
            </a:endParaRPr>
          </a:p>
          <a:p>
            <a:endParaRPr lang="fr-FR" sz="2000" dirty="0">
              <a:cs typeface="Calibri Light"/>
            </a:endParaRPr>
          </a:p>
        </p:txBody>
      </p:sp>
    </p:spTree>
    <p:extLst>
      <p:ext uri="{BB962C8B-B14F-4D97-AF65-F5344CB8AC3E}">
        <p14:creationId xmlns:p14="http://schemas.microsoft.com/office/powerpoint/2010/main" val="275236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3DB383B-FB7A-4B20-AD30-4A33508C356A}"/>
              </a:ext>
            </a:extLst>
          </p:cNvPr>
          <p:cNvSpPr>
            <a:spLocks noGrp="1"/>
          </p:cNvSpPr>
          <p:nvPr>
            <p:ph idx="1"/>
          </p:nvPr>
        </p:nvSpPr>
        <p:spPr>
          <a:xfrm>
            <a:off x="4314" y="502908"/>
            <a:ext cx="11176958" cy="6277902"/>
          </a:xfrm>
        </p:spPr>
        <p:txBody>
          <a:bodyPr vert="horz" lIns="91440" tIns="45720" rIns="91440" bIns="45720" rtlCol="0" anchor="t">
            <a:normAutofit fontScale="85000" lnSpcReduction="20000"/>
          </a:bodyPr>
          <a:lstStyle/>
          <a:p>
            <a:r>
              <a:rPr lang="fr-FR" b="1" dirty="0" err="1">
                <a:solidFill>
                  <a:srgbClr val="FF0000"/>
                </a:solidFill>
              </a:rPr>
              <a:t>What</a:t>
            </a:r>
            <a:r>
              <a:rPr lang="fr-FR" b="1" dirty="0">
                <a:solidFill>
                  <a:srgbClr val="FF0000"/>
                </a:solidFill>
              </a:rPr>
              <a:t> </a:t>
            </a:r>
            <a:r>
              <a:rPr lang="fr-FR" b="1" dirty="0" err="1">
                <a:solidFill>
                  <a:srgbClr val="FF0000"/>
                </a:solidFill>
              </a:rPr>
              <a:t>does</a:t>
            </a:r>
            <a:r>
              <a:rPr lang="fr-FR" b="1" dirty="0">
                <a:solidFill>
                  <a:srgbClr val="FF0000"/>
                </a:solidFill>
              </a:rPr>
              <a:t> a web </a:t>
            </a:r>
            <a:r>
              <a:rPr lang="fr-FR" b="1" dirty="0" err="1">
                <a:solidFill>
                  <a:srgbClr val="FF0000"/>
                </a:solidFill>
              </a:rPr>
              <a:t>developer</a:t>
            </a:r>
            <a:r>
              <a:rPr lang="fr-FR" b="1" dirty="0">
                <a:solidFill>
                  <a:srgbClr val="FF0000"/>
                </a:solidFill>
              </a:rPr>
              <a:t> do?</a:t>
            </a:r>
            <a:endParaRPr lang="fr-FR" dirty="0">
              <a:solidFill>
                <a:srgbClr val="FF0000"/>
              </a:solidFill>
              <a:cs typeface="Calibri" panose="020F0502020204030204"/>
            </a:endParaRPr>
          </a:p>
          <a:p>
            <a:r>
              <a:rPr lang="fr-FR" sz="2000" dirty="0" err="1">
                <a:ea typeface="+mn-lt"/>
                <a:cs typeface="+mn-lt"/>
              </a:rPr>
              <a:t>Also</a:t>
            </a:r>
            <a:r>
              <a:rPr lang="fr-FR" sz="2000" dirty="0">
                <a:ea typeface="+mn-lt"/>
                <a:cs typeface="+mn-lt"/>
              </a:rPr>
              <a:t> </a:t>
            </a:r>
            <a:r>
              <a:rPr lang="fr-FR" sz="2000" dirty="0" err="1">
                <a:ea typeface="+mn-lt"/>
                <a:cs typeface="+mn-lt"/>
              </a:rPr>
              <a:t>known</a:t>
            </a:r>
            <a:r>
              <a:rPr lang="fr-FR" sz="2000" dirty="0">
                <a:ea typeface="+mn-lt"/>
                <a:cs typeface="+mn-lt"/>
              </a:rPr>
              <a:t> as web </a:t>
            </a:r>
            <a:r>
              <a:rPr lang="fr-FR" sz="2000" dirty="0" err="1">
                <a:ea typeface="+mn-lt"/>
                <a:cs typeface="+mn-lt"/>
              </a:rPr>
              <a:t>programmers</a:t>
            </a:r>
            <a:r>
              <a:rPr lang="fr-FR" sz="2000" dirty="0">
                <a:ea typeface="+mn-lt"/>
                <a:cs typeface="+mn-lt"/>
              </a:rPr>
              <a:t> or web </a:t>
            </a:r>
            <a:r>
              <a:rPr lang="fr-FR" sz="2000" dirty="0" err="1">
                <a:ea typeface="+mn-lt"/>
                <a:cs typeface="+mn-lt"/>
              </a:rPr>
              <a:t>coders</a:t>
            </a:r>
            <a:r>
              <a:rPr lang="fr-FR" sz="2000" dirty="0">
                <a:ea typeface="+mn-lt"/>
                <a:cs typeface="+mn-lt"/>
              </a:rPr>
              <a:t>, web </a:t>
            </a:r>
            <a:r>
              <a:rPr lang="fr-FR" sz="2000" dirty="0" err="1">
                <a:ea typeface="+mn-lt"/>
                <a:cs typeface="+mn-lt"/>
              </a:rPr>
              <a:t>developers</a:t>
            </a:r>
            <a:r>
              <a:rPr lang="fr-FR" sz="2000" dirty="0">
                <a:ea typeface="+mn-lt"/>
                <a:cs typeface="+mn-lt"/>
              </a:rPr>
              <a:t> </a:t>
            </a:r>
            <a:r>
              <a:rPr lang="fr-FR" sz="2000" dirty="0" err="1">
                <a:ea typeface="+mn-lt"/>
                <a:cs typeface="+mn-lt"/>
              </a:rPr>
              <a:t>essentially</a:t>
            </a:r>
            <a:r>
              <a:rPr lang="fr-FR" sz="2000" dirty="0">
                <a:ea typeface="+mn-lt"/>
                <a:cs typeface="+mn-lt"/>
              </a:rPr>
              <a:t> </a:t>
            </a:r>
            <a:r>
              <a:rPr lang="fr-FR" sz="2000" dirty="0" err="1">
                <a:ea typeface="+mn-lt"/>
                <a:cs typeface="+mn-lt"/>
              </a:rPr>
              <a:t>make</a:t>
            </a:r>
            <a:r>
              <a:rPr lang="fr-FR" sz="2000" dirty="0">
                <a:ea typeface="+mn-lt"/>
                <a:cs typeface="+mn-lt"/>
              </a:rPr>
              <a:t> a </a:t>
            </a:r>
            <a:r>
              <a:rPr lang="fr-FR" sz="2000" dirty="0" err="1">
                <a:ea typeface="+mn-lt"/>
                <a:cs typeface="+mn-lt"/>
              </a:rPr>
              <a:t>website</a:t>
            </a:r>
            <a:r>
              <a:rPr lang="fr-FR" sz="2000" dirty="0">
                <a:ea typeface="+mn-lt"/>
                <a:cs typeface="+mn-lt"/>
              </a:rPr>
              <a:t> </a:t>
            </a:r>
            <a:r>
              <a:rPr lang="fr-FR" sz="2000" dirty="0" err="1">
                <a:ea typeface="+mn-lt"/>
                <a:cs typeface="+mn-lt"/>
              </a:rPr>
              <a:t>work</a:t>
            </a:r>
            <a:r>
              <a:rPr lang="fr-FR" sz="2000" dirty="0">
                <a:ea typeface="+mn-lt"/>
                <a:cs typeface="+mn-lt"/>
              </a:rPr>
              <a:t> by building the </a:t>
            </a:r>
            <a:r>
              <a:rPr lang="fr-FR" sz="2000" dirty="0" err="1">
                <a:ea typeface="+mn-lt"/>
                <a:cs typeface="+mn-lt"/>
              </a:rPr>
              <a:t>functionality</a:t>
            </a:r>
            <a:r>
              <a:rPr lang="fr-FR" sz="2000" dirty="0">
                <a:ea typeface="+mn-lt"/>
                <a:cs typeface="+mn-lt"/>
              </a:rPr>
              <a:t>, </a:t>
            </a:r>
            <a:r>
              <a:rPr lang="fr-FR" sz="2000" dirty="0" err="1">
                <a:ea typeface="+mn-lt"/>
                <a:cs typeface="+mn-lt"/>
              </a:rPr>
              <a:t>interactivity</a:t>
            </a:r>
            <a:r>
              <a:rPr lang="fr-FR" sz="2000" dirty="0">
                <a:ea typeface="+mn-lt"/>
                <a:cs typeface="+mn-lt"/>
              </a:rPr>
              <a:t> and visible structure of the site, </a:t>
            </a:r>
            <a:r>
              <a:rPr lang="fr-FR" sz="2000" dirty="0" err="1">
                <a:ea typeface="+mn-lt"/>
                <a:cs typeface="+mn-lt"/>
              </a:rPr>
              <a:t>normally</a:t>
            </a:r>
            <a:r>
              <a:rPr lang="fr-FR" sz="2000" dirty="0">
                <a:ea typeface="+mn-lt"/>
                <a:cs typeface="+mn-lt"/>
              </a:rPr>
              <a:t> </a:t>
            </a:r>
            <a:r>
              <a:rPr lang="fr-FR" sz="2000" dirty="0" err="1">
                <a:ea typeface="+mn-lt"/>
                <a:cs typeface="+mn-lt"/>
              </a:rPr>
              <a:t>based</a:t>
            </a:r>
            <a:r>
              <a:rPr lang="fr-FR" sz="2000" dirty="0">
                <a:ea typeface="+mn-lt"/>
                <a:cs typeface="+mn-lt"/>
              </a:rPr>
              <a:t> on the vision of designers and </a:t>
            </a:r>
            <a:r>
              <a:rPr lang="fr-FR" sz="2000" dirty="0" err="1">
                <a:ea typeface="+mn-lt"/>
                <a:cs typeface="+mn-lt"/>
              </a:rPr>
              <a:t>other</a:t>
            </a:r>
            <a:r>
              <a:rPr lang="fr-FR" sz="2000" dirty="0">
                <a:ea typeface="+mn-lt"/>
                <a:cs typeface="+mn-lt"/>
              </a:rPr>
              <a:t> key </a:t>
            </a:r>
            <a:r>
              <a:rPr lang="fr-FR" sz="2000" dirty="0" err="1">
                <a:ea typeface="+mn-lt"/>
                <a:cs typeface="+mn-lt"/>
              </a:rPr>
              <a:t>roles</a:t>
            </a:r>
            <a:r>
              <a:rPr lang="fr-FR" sz="2000" dirty="0">
                <a:ea typeface="+mn-lt"/>
                <a:cs typeface="+mn-lt"/>
              </a:rPr>
              <a:t>.</a:t>
            </a:r>
            <a:endParaRPr lang="fr-FR" sz="2000" dirty="0">
              <a:cs typeface="Calibri"/>
            </a:endParaRPr>
          </a:p>
          <a:p>
            <a:r>
              <a:rPr lang="fr-FR" sz="2000" dirty="0">
                <a:ea typeface="+mn-lt"/>
                <a:cs typeface="+mn-lt"/>
              </a:rPr>
              <a:t>Web </a:t>
            </a:r>
            <a:r>
              <a:rPr lang="fr-FR" sz="2000" dirty="0" err="1">
                <a:ea typeface="+mn-lt"/>
                <a:cs typeface="+mn-lt"/>
              </a:rPr>
              <a:t>developers</a:t>
            </a:r>
            <a:r>
              <a:rPr lang="fr-FR" sz="2000" dirty="0">
                <a:ea typeface="+mn-lt"/>
                <a:cs typeface="+mn-lt"/>
              </a:rPr>
              <a:t> are </a:t>
            </a:r>
            <a:r>
              <a:rPr lang="fr-FR" sz="2000" dirty="0" err="1">
                <a:ea typeface="+mn-lt"/>
                <a:cs typeface="+mn-lt"/>
              </a:rPr>
              <a:t>also</a:t>
            </a:r>
            <a:r>
              <a:rPr lang="fr-FR" sz="2000" dirty="0">
                <a:ea typeface="+mn-lt"/>
                <a:cs typeface="+mn-lt"/>
              </a:rPr>
              <a:t> </a:t>
            </a:r>
            <a:r>
              <a:rPr lang="fr-FR" sz="2000" dirty="0" err="1">
                <a:ea typeface="+mn-lt"/>
                <a:cs typeface="+mn-lt"/>
              </a:rPr>
              <a:t>responsible</a:t>
            </a:r>
            <a:r>
              <a:rPr lang="fr-FR" sz="2000" dirty="0">
                <a:ea typeface="+mn-lt"/>
                <a:cs typeface="+mn-lt"/>
              </a:rPr>
              <a:t> for </a:t>
            </a:r>
            <a:r>
              <a:rPr lang="fr-FR" sz="2000" dirty="0" err="1">
                <a:ea typeface="+mn-lt"/>
                <a:cs typeface="+mn-lt"/>
              </a:rPr>
              <a:t>ensuring</a:t>
            </a:r>
            <a:r>
              <a:rPr lang="fr-FR" sz="2000" dirty="0">
                <a:ea typeface="+mn-lt"/>
                <a:cs typeface="+mn-lt"/>
              </a:rPr>
              <a:t> a site </a:t>
            </a:r>
            <a:r>
              <a:rPr lang="fr-FR" sz="2000" dirty="0" err="1">
                <a:ea typeface="+mn-lt"/>
                <a:cs typeface="+mn-lt"/>
              </a:rPr>
              <a:t>functions</a:t>
            </a:r>
            <a:r>
              <a:rPr lang="fr-FR" sz="2000" dirty="0">
                <a:ea typeface="+mn-lt"/>
                <a:cs typeface="+mn-lt"/>
              </a:rPr>
              <a:t> </a:t>
            </a:r>
            <a:r>
              <a:rPr lang="fr-FR" sz="2000" dirty="0" err="1">
                <a:ea typeface="+mn-lt"/>
                <a:cs typeface="+mn-lt"/>
              </a:rPr>
              <a:t>correctly</a:t>
            </a:r>
            <a:r>
              <a:rPr lang="fr-FR" sz="2000" dirty="0">
                <a:ea typeface="+mn-lt"/>
                <a:cs typeface="+mn-lt"/>
              </a:rPr>
              <a:t> on all browsers - </a:t>
            </a:r>
            <a:r>
              <a:rPr lang="fr-FR" sz="2000" dirty="0" err="1">
                <a:ea typeface="+mn-lt"/>
                <a:cs typeface="+mn-lt"/>
              </a:rPr>
              <a:t>both</a:t>
            </a:r>
            <a:r>
              <a:rPr lang="fr-FR" sz="2000" dirty="0">
                <a:ea typeface="+mn-lt"/>
                <a:cs typeface="+mn-lt"/>
              </a:rPr>
              <a:t> desktop and mobile - </a:t>
            </a:r>
            <a:r>
              <a:rPr lang="fr-FR" sz="2000" dirty="0" err="1">
                <a:ea typeface="+mn-lt"/>
                <a:cs typeface="+mn-lt"/>
              </a:rPr>
              <a:t>through</a:t>
            </a:r>
            <a:r>
              <a:rPr lang="fr-FR" sz="2000" dirty="0">
                <a:ea typeface="+mn-lt"/>
                <a:cs typeface="+mn-lt"/>
              </a:rPr>
              <a:t> </a:t>
            </a:r>
            <a:r>
              <a:rPr lang="fr-FR" sz="2000" dirty="0" err="1">
                <a:ea typeface="+mn-lt"/>
                <a:cs typeface="+mn-lt"/>
              </a:rPr>
              <a:t>testing</a:t>
            </a:r>
            <a:r>
              <a:rPr lang="fr-FR" sz="2000" dirty="0">
                <a:ea typeface="+mn-lt"/>
                <a:cs typeface="+mn-lt"/>
              </a:rPr>
              <a:t>. Once a site </a:t>
            </a:r>
            <a:r>
              <a:rPr lang="fr-FR" sz="2000" dirty="0" err="1">
                <a:ea typeface="+mn-lt"/>
                <a:cs typeface="+mn-lt"/>
              </a:rPr>
              <a:t>is</a:t>
            </a:r>
            <a:r>
              <a:rPr lang="fr-FR" sz="2000" dirty="0">
                <a:ea typeface="+mn-lt"/>
                <a:cs typeface="+mn-lt"/>
              </a:rPr>
              <a:t> live, a </a:t>
            </a:r>
            <a:r>
              <a:rPr lang="fr-FR" sz="2000" dirty="0" err="1">
                <a:ea typeface="+mn-lt"/>
                <a:cs typeface="+mn-lt"/>
              </a:rPr>
              <a:t>developer</a:t>
            </a:r>
            <a:r>
              <a:rPr lang="fr-FR" sz="2000" dirty="0">
                <a:ea typeface="+mn-lt"/>
                <a:cs typeface="+mn-lt"/>
              </a:rPr>
              <a:t> carries out  updates and </a:t>
            </a:r>
            <a:r>
              <a:rPr lang="fr-FR" sz="2000" dirty="0" err="1">
                <a:ea typeface="+mn-lt"/>
                <a:cs typeface="+mn-lt"/>
              </a:rPr>
              <a:t>other</a:t>
            </a:r>
            <a:r>
              <a:rPr lang="fr-FR" sz="2000" dirty="0">
                <a:ea typeface="+mn-lt"/>
                <a:cs typeface="+mn-lt"/>
              </a:rPr>
              <a:t> maintenance </a:t>
            </a:r>
            <a:r>
              <a:rPr lang="fr-FR" sz="2000" dirty="0" err="1">
                <a:ea typeface="+mn-lt"/>
                <a:cs typeface="+mn-lt"/>
              </a:rPr>
              <a:t>tasks</a:t>
            </a:r>
            <a:r>
              <a:rPr lang="fr-FR" sz="2000" dirty="0">
                <a:ea typeface="+mn-lt"/>
                <a:cs typeface="+mn-lt"/>
              </a:rPr>
              <a:t> as </a:t>
            </a:r>
            <a:r>
              <a:rPr lang="fr-FR" sz="2000" dirty="0" err="1">
                <a:ea typeface="+mn-lt"/>
                <a:cs typeface="+mn-lt"/>
              </a:rPr>
              <a:t>necessary</a:t>
            </a:r>
            <a:r>
              <a:rPr lang="fr-FR" sz="2000" dirty="0">
                <a:ea typeface="+mn-lt"/>
                <a:cs typeface="+mn-lt"/>
              </a:rPr>
              <a:t>.</a:t>
            </a:r>
            <a:endParaRPr lang="fr-FR" sz="2000" dirty="0">
              <a:cs typeface="Calibri"/>
            </a:endParaRPr>
          </a:p>
          <a:p>
            <a:r>
              <a:rPr lang="fr-FR" b="1" dirty="0">
                <a:solidFill>
                  <a:srgbClr val="FF0000"/>
                </a:solidFill>
              </a:rPr>
              <a:t>How do I go about </a:t>
            </a:r>
            <a:r>
              <a:rPr lang="fr-FR" b="1" dirty="0" err="1">
                <a:solidFill>
                  <a:srgbClr val="FF0000"/>
                </a:solidFill>
              </a:rPr>
              <a:t>beginning</a:t>
            </a:r>
            <a:r>
              <a:rPr lang="fr-FR" b="1" dirty="0">
                <a:solidFill>
                  <a:srgbClr val="FF0000"/>
                </a:solidFill>
              </a:rPr>
              <a:t> a </a:t>
            </a:r>
            <a:r>
              <a:rPr lang="fr-FR" b="1" dirty="0" err="1">
                <a:solidFill>
                  <a:srgbClr val="FF0000"/>
                </a:solidFill>
              </a:rPr>
              <a:t>career</a:t>
            </a:r>
            <a:r>
              <a:rPr lang="fr-FR" b="1" dirty="0">
                <a:solidFill>
                  <a:srgbClr val="FF0000"/>
                </a:solidFill>
              </a:rPr>
              <a:t> in web </a:t>
            </a:r>
            <a:r>
              <a:rPr lang="fr-FR" b="1" dirty="0" err="1">
                <a:solidFill>
                  <a:srgbClr val="FF0000"/>
                </a:solidFill>
              </a:rPr>
              <a:t>development</a:t>
            </a:r>
            <a:r>
              <a:rPr lang="fr-FR" b="1" dirty="0">
                <a:solidFill>
                  <a:srgbClr val="FF0000"/>
                </a:solidFill>
              </a:rPr>
              <a:t>?</a:t>
            </a:r>
            <a:endParaRPr lang="fr-FR" sz="2000" dirty="0">
              <a:solidFill>
                <a:srgbClr val="FF0000"/>
              </a:solidFill>
              <a:cs typeface="Calibri"/>
            </a:endParaRPr>
          </a:p>
          <a:p>
            <a:r>
              <a:rPr lang="fr-FR" sz="2000" dirty="0" err="1">
                <a:ea typeface="+mn-lt"/>
                <a:cs typeface="+mn-lt"/>
              </a:rPr>
              <a:t>Should</a:t>
            </a:r>
            <a:r>
              <a:rPr lang="fr-FR" sz="2000" dirty="0">
                <a:ea typeface="+mn-lt"/>
                <a:cs typeface="+mn-lt"/>
              </a:rPr>
              <a:t> </a:t>
            </a:r>
            <a:r>
              <a:rPr lang="fr-FR" sz="2000" dirty="0" err="1">
                <a:ea typeface="+mn-lt"/>
                <a:cs typeface="+mn-lt"/>
              </a:rPr>
              <a:t>you</a:t>
            </a:r>
            <a:r>
              <a:rPr lang="fr-FR" sz="2000" dirty="0">
                <a:ea typeface="+mn-lt"/>
                <a:cs typeface="+mn-lt"/>
              </a:rPr>
              <a:t> </a:t>
            </a:r>
            <a:r>
              <a:rPr lang="fr-FR" sz="2000" dirty="0" err="1">
                <a:ea typeface="+mn-lt"/>
                <a:cs typeface="+mn-lt"/>
              </a:rPr>
              <a:t>decide</a:t>
            </a:r>
            <a:r>
              <a:rPr lang="fr-FR" sz="2000" dirty="0">
                <a:ea typeface="+mn-lt"/>
                <a:cs typeface="+mn-lt"/>
              </a:rPr>
              <a:t> web </a:t>
            </a:r>
            <a:r>
              <a:rPr lang="fr-FR" sz="2000" dirty="0" err="1">
                <a:ea typeface="+mn-lt"/>
                <a:cs typeface="+mn-lt"/>
              </a:rPr>
              <a:t>development</a:t>
            </a:r>
            <a:r>
              <a:rPr lang="fr-FR" sz="2000" dirty="0">
                <a:ea typeface="+mn-lt"/>
                <a:cs typeface="+mn-lt"/>
              </a:rPr>
              <a:t> </a:t>
            </a:r>
            <a:r>
              <a:rPr lang="fr-FR" sz="2000" dirty="0" err="1">
                <a:ea typeface="+mn-lt"/>
                <a:cs typeface="+mn-lt"/>
              </a:rPr>
              <a:t>is</a:t>
            </a:r>
            <a:r>
              <a:rPr lang="fr-FR" sz="2000" dirty="0">
                <a:ea typeface="+mn-lt"/>
                <a:cs typeface="+mn-lt"/>
              </a:rPr>
              <a:t> the </a:t>
            </a:r>
            <a:r>
              <a:rPr lang="fr-FR" sz="2000" dirty="0" err="1">
                <a:ea typeface="+mn-lt"/>
                <a:cs typeface="+mn-lt"/>
              </a:rPr>
              <a:t>ideal</a:t>
            </a:r>
            <a:r>
              <a:rPr lang="fr-FR" sz="2000" dirty="0">
                <a:ea typeface="+mn-lt"/>
                <a:cs typeface="+mn-lt"/>
              </a:rPr>
              <a:t> </a:t>
            </a:r>
            <a:r>
              <a:rPr lang="fr-FR" sz="2000" dirty="0" err="1">
                <a:ea typeface="+mn-lt"/>
                <a:cs typeface="+mn-lt"/>
              </a:rPr>
              <a:t>career</a:t>
            </a:r>
            <a:r>
              <a:rPr lang="fr-FR" sz="2000" dirty="0">
                <a:ea typeface="+mn-lt"/>
                <a:cs typeface="+mn-lt"/>
              </a:rPr>
              <a:t> for </a:t>
            </a:r>
            <a:r>
              <a:rPr lang="fr-FR" sz="2000" dirty="0" err="1">
                <a:ea typeface="+mn-lt"/>
                <a:cs typeface="+mn-lt"/>
              </a:rPr>
              <a:t>you</a:t>
            </a:r>
            <a:r>
              <a:rPr lang="fr-FR" sz="2000" dirty="0">
                <a:ea typeface="+mn-lt"/>
                <a:cs typeface="+mn-lt"/>
              </a:rPr>
              <a:t>, </a:t>
            </a:r>
            <a:r>
              <a:rPr lang="fr-FR" sz="2000" dirty="0" err="1">
                <a:ea typeface="+mn-lt"/>
                <a:cs typeface="+mn-lt"/>
              </a:rPr>
              <a:t>why</a:t>
            </a:r>
            <a:r>
              <a:rPr lang="fr-FR" sz="2000" dirty="0">
                <a:ea typeface="+mn-lt"/>
                <a:cs typeface="+mn-lt"/>
              </a:rPr>
              <a:t> not </a:t>
            </a:r>
            <a:r>
              <a:rPr lang="fr-FR" sz="2000" dirty="0" err="1">
                <a:ea typeface="+mn-lt"/>
                <a:cs typeface="+mn-lt"/>
              </a:rPr>
              <a:t>consider</a:t>
            </a:r>
            <a:r>
              <a:rPr lang="fr-FR" sz="2000" dirty="0">
                <a:ea typeface="+mn-lt"/>
                <a:cs typeface="+mn-lt"/>
              </a:rPr>
              <a:t> </a:t>
            </a:r>
            <a:r>
              <a:rPr lang="fr-FR" sz="2000" dirty="0">
                <a:ea typeface="+mn-lt"/>
                <a:cs typeface="+mn-lt"/>
                <a:hlinkClick r:id="rId2"/>
              </a:rPr>
              <a:t>work experience</a:t>
            </a:r>
            <a:r>
              <a:rPr lang="fr-FR" sz="2000" dirty="0">
                <a:ea typeface="+mn-lt"/>
                <a:cs typeface="+mn-lt"/>
              </a:rPr>
              <a:t> as </a:t>
            </a:r>
            <a:r>
              <a:rPr lang="fr-FR" sz="2000" dirty="0" err="1">
                <a:ea typeface="+mn-lt"/>
                <a:cs typeface="+mn-lt"/>
              </a:rPr>
              <a:t>your</a:t>
            </a:r>
            <a:r>
              <a:rPr lang="fr-FR" sz="2000" dirty="0">
                <a:ea typeface="+mn-lt"/>
                <a:cs typeface="+mn-lt"/>
              </a:rPr>
              <a:t> first port of call, </a:t>
            </a:r>
            <a:r>
              <a:rPr lang="fr-FR" sz="2000" dirty="0" err="1">
                <a:ea typeface="+mn-lt"/>
                <a:cs typeface="+mn-lt"/>
              </a:rPr>
              <a:t>ideal</a:t>
            </a:r>
            <a:r>
              <a:rPr lang="fr-FR" sz="2000" dirty="0">
                <a:ea typeface="+mn-lt"/>
                <a:cs typeface="+mn-lt"/>
              </a:rPr>
              <a:t> for all Hertfordshire-</a:t>
            </a:r>
            <a:r>
              <a:rPr lang="fr-FR" sz="2000" dirty="0" err="1">
                <a:ea typeface="+mn-lt"/>
                <a:cs typeface="+mn-lt"/>
              </a:rPr>
              <a:t>based</a:t>
            </a:r>
            <a:r>
              <a:rPr lang="fr-FR" sz="2000" dirty="0">
                <a:ea typeface="+mn-lt"/>
                <a:cs typeface="+mn-lt"/>
              </a:rPr>
              <a:t> </a:t>
            </a:r>
            <a:r>
              <a:rPr lang="fr-FR" sz="2000" dirty="0" err="1">
                <a:ea typeface="+mn-lt"/>
                <a:cs typeface="+mn-lt"/>
              </a:rPr>
              <a:t>students</a:t>
            </a:r>
            <a:r>
              <a:rPr lang="fr-FR" sz="2000" dirty="0">
                <a:ea typeface="+mn-lt"/>
                <a:cs typeface="+mn-lt"/>
              </a:rPr>
              <a:t> </a:t>
            </a:r>
            <a:r>
              <a:rPr lang="fr-FR" sz="2000" dirty="0" err="1">
                <a:ea typeface="+mn-lt"/>
                <a:cs typeface="+mn-lt"/>
              </a:rPr>
              <a:t>looking</a:t>
            </a:r>
            <a:r>
              <a:rPr lang="fr-FR" sz="2000" dirty="0">
                <a:ea typeface="+mn-lt"/>
                <a:cs typeface="+mn-lt"/>
              </a:rPr>
              <a:t> for </a:t>
            </a:r>
            <a:r>
              <a:rPr lang="fr-FR" sz="2000" dirty="0" err="1">
                <a:ea typeface="+mn-lt"/>
                <a:cs typeface="+mn-lt"/>
              </a:rPr>
              <a:t>their</a:t>
            </a:r>
            <a:r>
              <a:rPr lang="fr-FR" sz="2000" dirty="0">
                <a:ea typeface="+mn-lt"/>
                <a:cs typeface="+mn-lt"/>
              </a:rPr>
              <a:t> first taste of web </a:t>
            </a:r>
            <a:r>
              <a:rPr lang="fr-FR" sz="2000" dirty="0" err="1">
                <a:ea typeface="+mn-lt"/>
                <a:cs typeface="+mn-lt"/>
              </a:rPr>
              <a:t>development</a:t>
            </a:r>
            <a:r>
              <a:rPr lang="fr-FR" sz="2000" dirty="0">
                <a:ea typeface="+mn-lt"/>
                <a:cs typeface="+mn-lt"/>
              </a:rPr>
              <a:t> and the </a:t>
            </a:r>
            <a:r>
              <a:rPr lang="fr-FR" sz="2000" dirty="0" err="1">
                <a:ea typeface="+mn-lt"/>
                <a:cs typeface="+mn-lt"/>
              </a:rPr>
              <a:t>wider</a:t>
            </a:r>
            <a:r>
              <a:rPr lang="fr-FR" sz="2000" dirty="0">
                <a:ea typeface="+mn-lt"/>
                <a:cs typeface="+mn-lt"/>
              </a:rPr>
              <a:t> </a:t>
            </a:r>
            <a:r>
              <a:rPr lang="fr-FR" sz="2000" dirty="0" err="1">
                <a:ea typeface="+mn-lt"/>
                <a:cs typeface="+mn-lt"/>
              </a:rPr>
              <a:t>industry</a:t>
            </a:r>
            <a:r>
              <a:rPr lang="fr-FR" sz="2000" dirty="0">
                <a:ea typeface="+mn-lt"/>
                <a:cs typeface="+mn-lt"/>
              </a:rPr>
              <a:t>.</a:t>
            </a:r>
            <a:endParaRPr lang="fr-FR" sz="2000">
              <a:cs typeface="Calibri"/>
            </a:endParaRPr>
          </a:p>
          <a:p>
            <a:r>
              <a:rPr lang="fr-FR" sz="2000" dirty="0">
                <a:ea typeface="+mn-lt"/>
                <a:cs typeface="+mn-lt"/>
              </a:rPr>
              <a:t>Ruby </a:t>
            </a:r>
            <a:r>
              <a:rPr lang="fr-FR" sz="2000" dirty="0" err="1">
                <a:ea typeface="+mn-lt"/>
                <a:cs typeface="+mn-lt"/>
              </a:rPr>
              <a:t>is</a:t>
            </a:r>
            <a:r>
              <a:rPr lang="fr-FR" sz="2000" dirty="0">
                <a:ea typeface="+mn-lt"/>
                <a:cs typeface="+mn-lt"/>
              </a:rPr>
              <a:t> a good entry-</a:t>
            </a:r>
            <a:r>
              <a:rPr lang="fr-FR" sz="2000" dirty="0" err="1">
                <a:ea typeface="+mn-lt"/>
                <a:cs typeface="+mn-lt"/>
              </a:rPr>
              <a:t>level</a:t>
            </a:r>
            <a:r>
              <a:rPr lang="fr-FR" sz="2000" dirty="0">
                <a:ea typeface="+mn-lt"/>
                <a:cs typeface="+mn-lt"/>
              </a:rPr>
              <a:t> </a:t>
            </a:r>
            <a:r>
              <a:rPr lang="fr-FR" sz="2000" dirty="0" err="1">
                <a:ea typeface="+mn-lt"/>
                <a:cs typeface="+mn-lt"/>
              </a:rPr>
              <a:t>programming</a:t>
            </a:r>
            <a:r>
              <a:rPr lang="fr-FR" sz="2000" dirty="0">
                <a:ea typeface="+mn-lt"/>
                <a:cs typeface="+mn-lt"/>
              </a:rPr>
              <a:t> </a:t>
            </a:r>
            <a:r>
              <a:rPr lang="fr-FR" sz="2000" dirty="0" err="1">
                <a:ea typeface="+mn-lt"/>
                <a:cs typeface="+mn-lt"/>
              </a:rPr>
              <a:t>language</a:t>
            </a:r>
            <a:r>
              <a:rPr lang="fr-FR" sz="2000" dirty="0">
                <a:ea typeface="+mn-lt"/>
                <a:cs typeface="+mn-lt"/>
              </a:rPr>
              <a:t> for </a:t>
            </a:r>
            <a:r>
              <a:rPr lang="fr-FR" sz="2000" dirty="0" err="1">
                <a:ea typeface="+mn-lt"/>
                <a:cs typeface="+mn-lt"/>
              </a:rPr>
              <a:t>beginners</a:t>
            </a:r>
            <a:r>
              <a:rPr lang="fr-FR" sz="2000" dirty="0">
                <a:ea typeface="+mn-lt"/>
                <a:cs typeface="+mn-lt"/>
              </a:rPr>
              <a:t>, </a:t>
            </a:r>
            <a:r>
              <a:rPr lang="fr-FR" sz="2000" dirty="0" err="1">
                <a:ea typeface="+mn-lt"/>
                <a:cs typeface="+mn-lt"/>
              </a:rPr>
              <a:t>ideal</a:t>
            </a:r>
            <a:r>
              <a:rPr lang="fr-FR" sz="2000" dirty="0">
                <a:ea typeface="+mn-lt"/>
                <a:cs typeface="+mn-lt"/>
              </a:rPr>
              <a:t> for </a:t>
            </a:r>
            <a:r>
              <a:rPr lang="fr-FR" sz="2000" dirty="0" err="1">
                <a:ea typeface="+mn-lt"/>
                <a:cs typeface="+mn-lt"/>
              </a:rPr>
              <a:t>beginning</a:t>
            </a:r>
            <a:r>
              <a:rPr lang="fr-FR" sz="2000" dirty="0">
                <a:ea typeface="+mn-lt"/>
                <a:cs typeface="+mn-lt"/>
              </a:rPr>
              <a:t> to familiarise </a:t>
            </a:r>
            <a:r>
              <a:rPr lang="fr-FR" sz="2000" dirty="0" err="1">
                <a:ea typeface="+mn-lt"/>
                <a:cs typeface="+mn-lt"/>
              </a:rPr>
              <a:t>yourself</a:t>
            </a:r>
            <a:r>
              <a:rPr lang="fr-FR" sz="2000" dirty="0">
                <a:ea typeface="+mn-lt"/>
                <a:cs typeface="+mn-lt"/>
              </a:rPr>
              <a:t> </a:t>
            </a:r>
            <a:r>
              <a:rPr lang="fr-FR" sz="2000" dirty="0" err="1">
                <a:ea typeface="+mn-lt"/>
                <a:cs typeface="+mn-lt"/>
              </a:rPr>
              <a:t>with</a:t>
            </a:r>
            <a:r>
              <a:rPr lang="fr-FR" sz="2000" dirty="0">
                <a:ea typeface="+mn-lt"/>
                <a:cs typeface="+mn-lt"/>
              </a:rPr>
              <a:t> the </a:t>
            </a:r>
            <a:r>
              <a:rPr lang="fr-FR" sz="2000" dirty="0" err="1">
                <a:ea typeface="+mn-lt"/>
                <a:cs typeface="+mn-lt"/>
              </a:rPr>
              <a:t>core</a:t>
            </a:r>
            <a:r>
              <a:rPr lang="fr-FR" sz="2000" dirty="0">
                <a:ea typeface="+mn-lt"/>
                <a:cs typeface="+mn-lt"/>
              </a:rPr>
              <a:t> concepts </a:t>
            </a:r>
            <a:r>
              <a:rPr lang="fr-FR" sz="2000" dirty="0" err="1">
                <a:ea typeface="+mn-lt"/>
                <a:cs typeface="+mn-lt"/>
              </a:rPr>
              <a:t>that</a:t>
            </a:r>
            <a:r>
              <a:rPr lang="fr-FR" sz="2000" dirty="0">
                <a:ea typeface="+mn-lt"/>
                <a:cs typeface="+mn-lt"/>
              </a:rPr>
              <a:t> are </a:t>
            </a:r>
            <a:r>
              <a:rPr lang="fr-FR" sz="2000" dirty="0" err="1">
                <a:ea typeface="+mn-lt"/>
                <a:cs typeface="+mn-lt"/>
              </a:rPr>
              <a:t>found</a:t>
            </a:r>
            <a:r>
              <a:rPr lang="fr-FR" sz="2000" dirty="0">
                <a:ea typeface="+mn-lt"/>
                <a:cs typeface="+mn-lt"/>
              </a:rPr>
              <a:t> in all </a:t>
            </a:r>
            <a:r>
              <a:rPr lang="fr-FR" sz="2000" dirty="0" err="1">
                <a:ea typeface="+mn-lt"/>
                <a:cs typeface="+mn-lt"/>
              </a:rPr>
              <a:t>programming</a:t>
            </a:r>
            <a:r>
              <a:rPr lang="fr-FR" sz="2000" dirty="0">
                <a:ea typeface="+mn-lt"/>
                <a:cs typeface="+mn-lt"/>
              </a:rPr>
              <a:t> </a:t>
            </a:r>
            <a:r>
              <a:rPr lang="fr-FR" sz="2000" dirty="0" err="1">
                <a:ea typeface="+mn-lt"/>
                <a:cs typeface="+mn-lt"/>
              </a:rPr>
              <a:t>languages</a:t>
            </a:r>
            <a:r>
              <a:rPr lang="fr-FR" sz="2000" dirty="0">
                <a:ea typeface="+mn-lt"/>
                <a:cs typeface="+mn-lt"/>
              </a:rPr>
              <a:t>. Javascript </a:t>
            </a:r>
            <a:r>
              <a:rPr lang="fr-FR" sz="2000" dirty="0" err="1">
                <a:ea typeface="+mn-lt"/>
                <a:cs typeface="+mn-lt"/>
              </a:rPr>
              <a:t>is</a:t>
            </a:r>
            <a:r>
              <a:rPr lang="fr-FR" sz="2000" dirty="0">
                <a:ea typeface="+mn-lt"/>
                <a:cs typeface="+mn-lt"/>
              </a:rPr>
              <a:t> </a:t>
            </a:r>
            <a:r>
              <a:rPr lang="fr-FR" sz="2000" dirty="0" err="1">
                <a:ea typeface="+mn-lt"/>
                <a:cs typeface="+mn-lt"/>
              </a:rPr>
              <a:t>also</a:t>
            </a:r>
            <a:r>
              <a:rPr lang="fr-FR" sz="2000" dirty="0">
                <a:ea typeface="+mn-lt"/>
                <a:cs typeface="+mn-lt"/>
              </a:rPr>
              <a:t> a </a:t>
            </a:r>
            <a:r>
              <a:rPr lang="fr-FR" sz="2000" dirty="0" err="1">
                <a:ea typeface="+mn-lt"/>
                <a:cs typeface="+mn-lt"/>
              </a:rPr>
              <a:t>straightforward</a:t>
            </a:r>
            <a:r>
              <a:rPr lang="fr-FR" sz="2000" dirty="0">
                <a:ea typeface="+mn-lt"/>
                <a:cs typeface="+mn-lt"/>
              </a:rPr>
              <a:t> program to </a:t>
            </a:r>
            <a:r>
              <a:rPr lang="fr-FR" sz="2000" dirty="0" err="1">
                <a:ea typeface="+mn-lt"/>
                <a:cs typeface="+mn-lt"/>
              </a:rPr>
              <a:t>get</a:t>
            </a:r>
            <a:r>
              <a:rPr lang="fr-FR" sz="2000" dirty="0">
                <a:ea typeface="+mn-lt"/>
                <a:cs typeface="+mn-lt"/>
              </a:rPr>
              <a:t> to grips </a:t>
            </a:r>
            <a:r>
              <a:rPr lang="fr-FR" sz="2000" dirty="0" err="1">
                <a:ea typeface="+mn-lt"/>
                <a:cs typeface="+mn-lt"/>
              </a:rPr>
              <a:t>with</a:t>
            </a:r>
            <a:r>
              <a:rPr lang="fr-FR" sz="2000" dirty="0">
                <a:ea typeface="+mn-lt"/>
                <a:cs typeface="+mn-lt"/>
              </a:rPr>
              <a:t> and </a:t>
            </a:r>
            <a:r>
              <a:rPr lang="fr-FR" sz="2000" dirty="0" err="1">
                <a:ea typeface="+mn-lt"/>
                <a:cs typeface="+mn-lt"/>
              </a:rPr>
              <a:t>it</a:t>
            </a:r>
            <a:r>
              <a:rPr lang="fr-FR" sz="2000" dirty="0">
                <a:ea typeface="+mn-lt"/>
                <a:cs typeface="+mn-lt"/>
              </a:rPr>
              <a:t> </a:t>
            </a:r>
            <a:r>
              <a:rPr lang="fr-FR" sz="2000" dirty="0" err="1">
                <a:ea typeface="+mn-lt"/>
                <a:cs typeface="+mn-lt"/>
              </a:rPr>
              <a:t>is</a:t>
            </a:r>
            <a:r>
              <a:rPr lang="fr-FR" sz="2000" dirty="0">
                <a:ea typeface="+mn-lt"/>
                <a:cs typeface="+mn-lt"/>
              </a:rPr>
              <a:t> high </a:t>
            </a:r>
            <a:r>
              <a:rPr lang="fr-FR" sz="2000" dirty="0" err="1">
                <a:ea typeface="+mn-lt"/>
                <a:cs typeface="+mn-lt"/>
              </a:rPr>
              <a:t>demand</a:t>
            </a:r>
            <a:r>
              <a:rPr lang="fr-FR" sz="2000" dirty="0">
                <a:ea typeface="+mn-lt"/>
                <a:cs typeface="+mn-lt"/>
              </a:rPr>
              <a:t> </a:t>
            </a:r>
            <a:r>
              <a:rPr lang="fr-FR" sz="2000" dirty="0" err="1">
                <a:ea typeface="+mn-lt"/>
                <a:cs typeface="+mn-lt"/>
              </a:rPr>
              <a:t>within</a:t>
            </a:r>
            <a:r>
              <a:rPr lang="fr-FR" sz="2000" dirty="0">
                <a:ea typeface="+mn-lt"/>
                <a:cs typeface="+mn-lt"/>
              </a:rPr>
              <a:t> the </a:t>
            </a:r>
            <a:r>
              <a:rPr lang="fr-FR" sz="2000" dirty="0" err="1">
                <a:ea typeface="+mn-lt"/>
                <a:cs typeface="+mn-lt"/>
              </a:rPr>
              <a:t>industry</a:t>
            </a:r>
            <a:r>
              <a:rPr lang="fr-FR" sz="2000" dirty="0">
                <a:ea typeface="+mn-lt"/>
                <a:cs typeface="+mn-lt"/>
              </a:rPr>
              <a:t>, </a:t>
            </a:r>
            <a:r>
              <a:rPr lang="fr-FR" sz="2000" dirty="0" err="1">
                <a:ea typeface="+mn-lt"/>
                <a:cs typeface="+mn-lt"/>
              </a:rPr>
              <a:t>with</a:t>
            </a:r>
            <a:r>
              <a:rPr lang="fr-FR" sz="2000" dirty="0">
                <a:ea typeface="+mn-lt"/>
                <a:cs typeface="+mn-lt"/>
              </a:rPr>
              <a:t> </a:t>
            </a:r>
            <a:r>
              <a:rPr lang="fr-FR" sz="2000" dirty="0" err="1">
                <a:ea typeface="+mn-lt"/>
                <a:cs typeface="+mn-lt"/>
              </a:rPr>
              <a:t>many</a:t>
            </a:r>
            <a:r>
              <a:rPr lang="fr-FR" sz="2000" dirty="0">
                <a:ea typeface="+mn-lt"/>
                <a:cs typeface="+mn-lt"/>
              </a:rPr>
              <a:t> client </a:t>
            </a:r>
            <a:r>
              <a:rPr lang="fr-FR" sz="2000" dirty="0" err="1">
                <a:ea typeface="+mn-lt"/>
                <a:cs typeface="+mn-lt"/>
              </a:rPr>
              <a:t>frameworks</a:t>
            </a:r>
            <a:r>
              <a:rPr lang="fr-FR" sz="2000" dirty="0">
                <a:ea typeface="+mn-lt"/>
                <a:cs typeface="+mn-lt"/>
              </a:rPr>
              <a:t> reliant on </a:t>
            </a:r>
            <a:r>
              <a:rPr lang="fr-FR" sz="2000" dirty="0" err="1">
                <a:ea typeface="+mn-lt"/>
                <a:cs typeface="+mn-lt"/>
              </a:rPr>
              <a:t>it</a:t>
            </a:r>
            <a:r>
              <a:rPr lang="fr-FR" sz="2000" dirty="0">
                <a:ea typeface="+mn-lt"/>
                <a:cs typeface="+mn-lt"/>
              </a:rPr>
              <a:t>.   </a:t>
            </a:r>
            <a:endParaRPr lang="fr-FR" sz="2000">
              <a:cs typeface="Calibri"/>
            </a:endParaRPr>
          </a:p>
          <a:p>
            <a:r>
              <a:rPr lang="fr-FR" sz="2000" dirty="0">
                <a:ea typeface="+mn-lt"/>
                <a:cs typeface="+mn-lt"/>
              </a:rPr>
              <a:t>For </a:t>
            </a:r>
            <a:r>
              <a:rPr lang="fr-FR" sz="2000" dirty="0" err="1">
                <a:ea typeface="+mn-lt"/>
                <a:cs typeface="+mn-lt"/>
              </a:rPr>
              <a:t>further</a:t>
            </a:r>
            <a:r>
              <a:rPr lang="fr-FR" sz="2000" dirty="0">
                <a:ea typeface="+mn-lt"/>
                <a:cs typeface="+mn-lt"/>
              </a:rPr>
              <a:t> information on  </a:t>
            </a:r>
            <a:r>
              <a:rPr lang="fr-FR" sz="2000" dirty="0" err="1">
                <a:ea typeface="+mn-lt"/>
                <a:cs typeface="+mn-lt"/>
              </a:rPr>
              <a:t>specific</a:t>
            </a:r>
            <a:r>
              <a:rPr lang="fr-FR" sz="2000" dirty="0">
                <a:ea typeface="+mn-lt"/>
                <a:cs typeface="+mn-lt"/>
              </a:rPr>
              <a:t> programs, courses and </a:t>
            </a:r>
            <a:r>
              <a:rPr lang="fr-FR" sz="2000" dirty="0" err="1">
                <a:ea typeface="+mn-lt"/>
                <a:cs typeface="+mn-lt"/>
              </a:rPr>
              <a:t>industry</a:t>
            </a:r>
            <a:r>
              <a:rPr lang="fr-FR" sz="2000" dirty="0">
                <a:ea typeface="+mn-lt"/>
                <a:cs typeface="+mn-lt"/>
              </a:rPr>
              <a:t>-relevant </a:t>
            </a:r>
            <a:r>
              <a:rPr lang="fr-FR" sz="2000" dirty="0" err="1">
                <a:ea typeface="+mn-lt"/>
                <a:cs typeface="+mn-lt"/>
              </a:rPr>
              <a:t>advice</a:t>
            </a:r>
            <a:r>
              <a:rPr lang="fr-FR" sz="2000" dirty="0">
                <a:ea typeface="+mn-lt"/>
                <a:cs typeface="+mn-lt"/>
              </a:rPr>
              <a:t>, </a:t>
            </a:r>
            <a:r>
              <a:rPr lang="fr-FR" sz="2000" dirty="0" err="1">
                <a:ea typeface="+mn-lt"/>
                <a:cs typeface="+mn-lt"/>
              </a:rPr>
              <a:t>visit</a:t>
            </a:r>
            <a:r>
              <a:rPr lang="fr-FR" sz="2000" dirty="0">
                <a:ea typeface="+mn-lt"/>
                <a:cs typeface="+mn-lt"/>
              </a:rPr>
              <a:t>:</a:t>
            </a:r>
            <a:endParaRPr lang="fr-FR" sz="2000">
              <a:cs typeface="Calibri"/>
            </a:endParaRPr>
          </a:p>
          <a:p>
            <a:r>
              <a:rPr lang="fr-FR" sz="2000" dirty="0">
                <a:ea typeface="+mn-lt"/>
                <a:cs typeface="+mn-lt"/>
                <a:hlinkClick r:id="rId3"/>
              </a:rPr>
              <a:t>Code School</a:t>
            </a:r>
            <a:r>
              <a:rPr lang="fr-FR" sz="2000" dirty="0">
                <a:ea typeface="+mn-lt"/>
                <a:cs typeface="+mn-lt"/>
              </a:rPr>
              <a:t> - </a:t>
            </a:r>
            <a:r>
              <a:rPr lang="fr-FR" sz="2000" dirty="0" err="1">
                <a:ea typeface="+mn-lt"/>
                <a:cs typeface="+mn-lt"/>
              </a:rPr>
              <a:t>where</a:t>
            </a:r>
            <a:r>
              <a:rPr lang="fr-FR" sz="2000" dirty="0">
                <a:ea typeface="+mn-lt"/>
                <a:cs typeface="+mn-lt"/>
              </a:rPr>
              <a:t> </a:t>
            </a:r>
            <a:r>
              <a:rPr lang="fr-FR" sz="2000" dirty="0" err="1">
                <a:ea typeface="+mn-lt"/>
                <a:cs typeface="+mn-lt"/>
              </a:rPr>
              <a:t>you</a:t>
            </a:r>
            <a:r>
              <a:rPr lang="fr-FR" sz="2000" dirty="0">
                <a:ea typeface="+mn-lt"/>
                <a:cs typeface="+mn-lt"/>
              </a:rPr>
              <a:t> can </a:t>
            </a:r>
            <a:r>
              <a:rPr lang="fr-FR" sz="2000" dirty="0" err="1">
                <a:ea typeface="+mn-lt"/>
                <a:cs typeface="+mn-lt"/>
              </a:rPr>
              <a:t>learn</a:t>
            </a:r>
            <a:r>
              <a:rPr lang="fr-FR" sz="2000" dirty="0">
                <a:ea typeface="+mn-lt"/>
                <a:cs typeface="+mn-lt"/>
              </a:rPr>
              <a:t> how to code </a:t>
            </a:r>
            <a:r>
              <a:rPr lang="fr-FR" sz="2000" dirty="0" err="1">
                <a:ea typeface="+mn-lt"/>
                <a:cs typeface="+mn-lt"/>
              </a:rPr>
              <a:t>with</a:t>
            </a:r>
            <a:r>
              <a:rPr lang="fr-FR" sz="2000" dirty="0">
                <a:ea typeface="+mn-lt"/>
                <a:cs typeface="+mn-lt"/>
              </a:rPr>
              <a:t> a </a:t>
            </a:r>
            <a:r>
              <a:rPr lang="fr-FR" sz="2000" dirty="0" err="1">
                <a:ea typeface="+mn-lt"/>
                <a:cs typeface="+mn-lt"/>
              </a:rPr>
              <a:t>choice</a:t>
            </a:r>
            <a:r>
              <a:rPr lang="fr-FR" sz="2000" dirty="0">
                <a:ea typeface="+mn-lt"/>
                <a:cs typeface="+mn-lt"/>
              </a:rPr>
              <a:t> of courses and </a:t>
            </a:r>
            <a:r>
              <a:rPr lang="fr-FR" sz="2000" dirty="0" err="1">
                <a:ea typeface="+mn-lt"/>
                <a:cs typeface="+mn-lt"/>
              </a:rPr>
              <a:t>tutorials</a:t>
            </a:r>
            <a:endParaRPr lang="fr-FR" sz="2000">
              <a:cs typeface="Calibri"/>
            </a:endParaRPr>
          </a:p>
          <a:p>
            <a:r>
              <a:rPr lang="fr-FR" sz="2000" dirty="0">
                <a:ea typeface="+mn-lt"/>
                <a:cs typeface="+mn-lt"/>
                <a:hlinkClick r:id="rId4"/>
              </a:rPr>
              <a:t>Treehouse</a:t>
            </a:r>
            <a:r>
              <a:rPr lang="fr-FR" sz="2000" dirty="0">
                <a:ea typeface="+mn-lt"/>
                <a:cs typeface="+mn-lt"/>
              </a:rPr>
              <a:t> - </a:t>
            </a:r>
            <a:r>
              <a:rPr lang="fr-FR" sz="2000" dirty="0" err="1">
                <a:ea typeface="+mn-lt"/>
                <a:cs typeface="+mn-lt"/>
              </a:rPr>
              <a:t>learn</a:t>
            </a:r>
            <a:r>
              <a:rPr lang="fr-FR" sz="2000" dirty="0">
                <a:ea typeface="+mn-lt"/>
                <a:cs typeface="+mn-lt"/>
              </a:rPr>
              <a:t> the basics of </a:t>
            </a:r>
            <a:r>
              <a:rPr lang="fr-FR" sz="2000" dirty="0" err="1">
                <a:ea typeface="+mn-lt"/>
                <a:cs typeface="+mn-lt"/>
              </a:rPr>
              <a:t>coding</a:t>
            </a:r>
            <a:r>
              <a:rPr lang="fr-FR" sz="2000" dirty="0">
                <a:ea typeface="+mn-lt"/>
                <a:cs typeface="+mn-lt"/>
              </a:rPr>
              <a:t> and design </a:t>
            </a:r>
            <a:r>
              <a:rPr lang="fr-FR" sz="2000" dirty="0" err="1">
                <a:ea typeface="+mn-lt"/>
                <a:cs typeface="+mn-lt"/>
              </a:rPr>
              <a:t>with</a:t>
            </a:r>
            <a:r>
              <a:rPr lang="fr-FR" sz="2000" dirty="0">
                <a:ea typeface="+mn-lt"/>
                <a:cs typeface="+mn-lt"/>
              </a:rPr>
              <a:t> a free 7 </a:t>
            </a:r>
            <a:r>
              <a:rPr lang="fr-FR" sz="2000" dirty="0" err="1">
                <a:ea typeface="+mn-lt"/>
                <a:cs typeface="+mn-lt"/>
              </a:rPr>
              <a:t>day</a:t>
            </a:r>
            <a:r>
              <a:rPr lang="fr-FR" sz="2000" dirty="0">
                <a:ea typeface="+mn-lt"/>
                <a:cs typeface="+mn-lt"/>
              </a:rPr>
              <a:t> trial</a:t>
            </a:r>
            <a:endParaRPr lang="fr-FR" sz="2000">
              <a:cs typeface="Calibri"/>
            </a:endParaRPr>
          </a:p>
          <a:p>
            <a:r>
              <a:rPr lang="fr-FR" sz="2000" dirty="0">
                <a:ea typeface="+mn-lt"/>
                <a:cs typeface="+mn-lt"/>
                <a:hlinkClick r:id="rId5"/>
              </a:rPr>
              <a:t>Lynda</a:t>
            </a:r>
            <a:r>
              <a:rPr lang="fr-FR" sz="2000" dirty="0">
                <a:ea typeface="+mn-lt"/>
                <a:cs typeface="+mn-lt"/>
              </a:rPr>
              <a:t> - an online portal </a:t>
            </a:r>
            <a:r>
              <a:rPr lang="fr-FR" sz="2000" dirty="0" err="1">
                <a:ea typeface="+mn-lt"/>
                <a:cs typeface="+mn-lt"/>
              </a:rPr>
              <a:t>where</a:t>
            </a:r>
            <a:r>
              <a:rPr lang="fr-FR" sz="2000" dirty="0">
                <a:ea typeface="+mn-lt"/>
                <a:cs typeface="+mn-lt"/>
              </a:rPr>
              <a:t> </a:t>
            </a:r>
            <a:r>
              <a:rPr lang="fr-FR" sz="2000" dirty="0" err="1">
                <a:ea typeface="+mn-lt"/>
                <a:cs typeface="+mn-lt"/>
              </a:rPr>
              <a:t>you</a:t>
            </a:r>
            <a:r>
              <a:rPr lang="fr-FR" sz="2000" dirty="0">
                <a:ea typeface="+mn-lt"/>
                <a:cs typeface="+mn-lt"/>
              </a:rPr>
              <a:t> can </a:t>
            </a:r>
            <a:r>
              <a:rPr lang="fr-FR" sz="2000" dirty="0" err="1">
                <a:ea typeface="+mn-lt"/>
                <a:cs typeface="+mn-lt"/>
              </a:rPr>
              <a:t>learn</a:t>
            </a:r>
            <a:r>
              <a:rPr lang="fr-FR" sz="2000" dirty="0">
                <a:ea typeface="+mn-lt"/>
                <a:cs typeface="+mn-lt"/>
              </a:rPr>
              <a:t> at </a:t>
            </a:r>
            <a:r>
              <a:rPr lang="fr-FR" sz="2000" dirty="0" err="1">
                <a:ea typeface="+mn-lt"/>
                <a:cs typeface="+mn-lt"/>
              </a:rPr>
              <a:t>your</a:t>
            </a:r>
            <a:r>
              <a:rPr lang="fr-FR" sz="2000" dirty="0">
                <a:ea typeface="+mn-lt"/>
                <a:cs typeface="+mn-lt"/>
              </a:rPr>
              <a:t> </a:t>
            </a:r>
            <a:r>
              <a:rPr lang="fr-FR" sz="2000" dirty="0" err="1">
                <a:ea typeface="+mn-lt"/>
                <a:cs typeface="+mn-lt"/>
              </a:rPr>
              <a:t>own</a:t>
            </a:r>
            <a:r>
              <a:rPr lang="fr-FR" sz="2000" dirty="0">
                <a:ea typeface="+mn-lt"/>
                <a:cs typeface="+mn-lt"/>
              </a:rPr>
              <a:t> pace</a:t>
            </a:r>
            <a:endParaRPr lang="fr-FR" sz="2000">
              <a:cs typeface="Calibri"/>
            </a:endParaRPr>
          </a:p>
          <a:p>
            <a:r>
              <a:rPr lang="fr-FR" sz="2000" dirty="0">
                <a:ea typeface="+mn-lt"/>
                <a:cs typeface="+mn-lt"/>
                <a:hlinkClick r:id="rId6"/>
              </a:rPr>
              <a:t>Code First Girls</a:t>
            </a:r>
            <a:r>
              <a:rPr lang="fr-FR" sz="2000" dirty="0">
                <a:ea typeface="+mn-lt"/>
                <a:cs typeface="+mn-lt"/>
              </a:rPr>
              <a:t> - </a:t>
            </a:r>
            <a:r>
              <a:rPr lang="fr-FR" sz="2000" dirty="0" err="1">
                <a:ea typeface="+mn-lt"/>
                <a:cs typeface="+mn-lt"/>
              </a:rPr>
              <a:t>a</a:t>
            </a:r>
            <a:r>
              <a:rPr lang="fr-FR" sz="2000" dirty="0">
                <a:ea typeface="+mn-lt"/>
                <a:cs typeface="+mn-lt"/>
              </a:rPr>
              <a:t> </a:t>
            </a:r>
            <a:r>
              <a:rPr lang="fr-FR" sz="2000" dirty="0" err="1">
                <a:ea typeface="+mn-lt"/>
                <a:cs typeface="+mn-lt"/>
              </a:rPr>
              <a:t>women-only</a:t>
            </a:r>
            <a:r>
              <a:rPr lang="fr-FR" sz="2000" dirty="0">
                <a:ea typeface="+mn-lt"/>
                <a:cs typeface="+mn-lt"/>
              </a:rPr>
              <a:t> </a:t>
            </a:r>
            <a:r>
              <a:rPr lang="fr-FR" sz="2000" dirty="0" err="1">
                <a:ea typeface="+mn-lt"/>
                <a:cs typeface="+mn-lt"/>
              </a:rPr>
              <a:t>coding</a:t>
            </a:r>
            <a:r>
              <a:rPr lang="fr-FR" sz="2000" dirty="0">
                <a:ea typeface="+mn-lt"/>
                <a:cs typeface="+mn-lt"/>
              </a:rPr>
              <a:t> </a:t>
            </a:r>
            <a:r>
              <a:rPr lang="fr-FR" sz="2000" dirty="0" err="1">
                <a:ea typeface="+mn-lt"/>
                <a:cs typeface="+mn-lt"/>
              </a:rPr>
              <a:t>school</a:t>
            </a:r>
            <a:r>
              <a:rPr lang="fr-FR" sz="2000" dirty="0">
                <a:ea typeface="+mn-lt"/>
                <a:cs typeface="+mn-lt"/>
              </a:rPr>
              <a:t> </a:t>
            </a:r>
            <a:r>
              <a:rPr lang="fr-FR" sz="2000" dirty="0" err="1">
                <a:ea typeface="+mn-lt"/>
                <a:cs typeface="+mn-lt"/>
              </a:rPr>
              <a:t>which</a:t>
            </a:r>
            <a:r>
              <a:rPr lang="fr-FR" sz="2000" dirty="0">
                <a:ea typeface="+mn-lt"/>
                <a:cs typeface="+mn-lt"/>
              </a:rPr>
              <a:t> </a:t>
            </a:r>
            <a:r>
              <a:rPr lang="fr-FR" sz="2000" dirty="0" err="1">
                <a:ea typeface="+mn-lt"/>
                <a:cs typeface="+mn-lt"/>
              </a:rPr>
              <a:t>offers</a:t>
            </a:r>
            <a:r>
              <a:rPr lang="fr-FR" sz="2000" dirty="0">
                <a:ea typeface="+mn-lt"/>
                <a:cs typeface="+mn-lt"/>
              </a:rPr>
              <a:t> night classes</a:t>
            </a:r>
            <a:endParaRPr lang="fr-FR" sz="2000">
              <a:cs typeface="Calibri"/>
            </a:endParaRPr>
          </a:p>
          <a:p>
            <a:r>
              <a:rPr lang="fr-FR" sz="2000" dirty="0" err="1">
                <a:ea typeface="+mn-lt"/>
                <a:cs typeface="+mn-lt"/>
              </a:rPr>
              <a:t>Meet</a:t>
            </a:r>
            <a:r>
              <a:rPr lang="fr-FR" sz="2000" dirty="0">
                <a:ea typeface="+mn-lt"/>
                <a:cs typeface="+mn-lt"/>
              </a:rPr>
              <a:t> </a:t>
            </a:r>
            <a:r>
              <a:rPr lang="fr-FR" sz="2000" dirty="0" err="1">
                <a:ea typeface="+mn-lt"/>
                <a:cs typeface="+mn-lt"/>
              </a:rPr>
              <a:t>ups</a:t>
            </a:r>
            <a:r>
              <a:rPr lang="fr-FR" sz="2000" dirty="0">
                <a:ea typeface="+mn-lt"/>
                <a:cs typeface="+mn-lt"/>
              </a:rPr>
              <a:t> are </a:t>
            </a:r>
            <a:r>
              <a:rPr lang="fr-FR" sz="2000" dirty="0" err="1">
                <a:ea typeface="+mn-lt"/>
                <a:cs typeface="+mn-lt"/>
              </a:rPr>
              <a:t>ideal</a:t>
            </a:r>
            <a:r>
              <a:rPr lang="fr-FR" sz="2000" dirty="0">
                <a:ea typeface="+mn-lt"/>
                <a:cs typeface="+mn-lt"/>
              </a:rPr>
              <a:t> </a:t>
            </a:r>
            <a:r>
              <a:rPr lang="fr-FR" sz="2000" dirty="0" err="1">
                <a:ea typeface="+mn-lt"/>
                <a:cs typeface="+mn-lt"/>
              </a:rPr>
              <a:t>when</a:t>
            </a:r>
            <a:r>
              <a:rPr lang="fr-FR" sz="2000" dirty="0">
                <a:ea typeface="+mn-lt"/>
                <a:cs typeface="+mn-lt"/>
              </a:rPr>
              <a:t> </a:t>
            </a:r>
            <a:r>
              <a:rPr lang="fr-FR" sz="2000" dirty="0" err="1">
                <a:ea typeface="+mn-lt"/>
                <a:cs typeface="+mn-lt"/>
              </a:rPr>
              <a:t>you</a:t>
            </a:r>
            <a:r>
              <a:rPr lang="fr-FR" sz="2000" dirty="0">
                <a:ea typeface="+mn-lt"/>
                <a:cs typeface="+mn-lt"/>
              </a:rPr>
              <a:t> are </a:t>
            </a:r>
            <a:r>
              <a:rPr lang="fr-FR" sz="2000" dirty="0" err="1">
                <a:ea typeface="+mn-lt"/>
                <a:cs typeface="+mn-lt"/>
              </a:rPr>
              <a:t>beginning</a:t>
            </a:r>
            <a:r>
              <a:rPr lang="fr-FR" sz="2000" dirty="0">
                <a:ea typeface="+mn-lt"/>
                <a:cs typeface="+mn-lt"/>
              </a:rPr>
              <a:t> a </a:t>
            </a:r>
            <a:r>
              <a:rPr lang="fr-FR" sz="2000" dirty="0" err="1">
                <a:ea typeface="+mn-lt"/>
                <a:cs typeface="+mn-lt"/>
              </a:rPr>
              <a:t>career</a:t>
            </a:r>
            <a:r>
              <a:rPr lang="fr-FR" sz="2000" dirty="0">
                <a:ea typeface="+mn-lt"/>
                <a:cs typeface="+mn-lt"/>
              </a:rPr>
              <a:t> as a web </a:t>
            </a:r>
            <a:r>
              <a:rPr lang="fr-FR" sz="2000" dirty="0" err="1">
                <a:ea typeface="+mn-lt"/>
                <a:cs typeface="+mn-lt"/>
              </a:rPr>
              <a:t>developer</a:t>
            </a:r>
            <a:r>
              <a:rPr lang="fr-FR" sz="2000" dirty="0">
                <a:ea typeface="+mn-lt"/>
                <a:cs typeface="+mn-lt"/>
              </a:rPr>
              <a:t>, as </a:t>
            </a:r>
            <a:r>
              <a:rPr lang="fr-FR" sz="2000" dirty="0" err="1">
                <a:ea typeface="+mn-lt"/>
                <a:cs typeface="+mn-lt"/>
              </a:rPr>
              <a:t>they</a:t>
            </a:r>
            <a:r>
              <a:rPr lang="fr-FR" sz="2000" dirty="0">
                <a:ea typeface="+mn-lt"/>
                <a:cs typeface="+mn-lt"/>
              </a:rPr>
              <a:t> </a:t>
            </a:r>
            <a:r>
              <a:rPr lang="fr-FR" sz="2000" dirty="0" err="1">
                <a:ea typeface="+mn-lt"/>
                <a:cs typeface="+mn-lt"/>
              </a:rPr>
              <a:t>provide</a:t>
            </a:r>
            <a:r>
              <a:rPr lang="fr-FR" sz="2000" dirty="0">
                <a:ea typeface="+mn-lt"/>
                <a:cs typeface="+mn-lt"/>
              </a:rPr>
              <a:t> the </a:t>
            </a:r>
            <a:r>
              <a:rPr lang="fr-FR" sz="2000" dirty="0" err="1">
                <a:ea typeface="+mn-lt"/>
                <a:cs typeface="+mn-lt"/>
              </a:rPr>
              <a:t>opportunity</a:t>
            </a:r>
            <a:r>
              <a:rPr lang="fr-FR" sz="2000" dirty="0">
                <a:ea typeface="+mn-lt"/>
                <a:cs typeface="+mn-lt"/>
              </a:rPr>
              <a:t> to </a:t>
            </a:r>
            <a:r>
              <a:rPr lang="fr-FR" sz="2000" dirty="0" err="1">
                <a:ea typeface="+mn-lt"/>
                <a:cs typeface="+mn-lt"/>
              </a:rPr>
              <a:t>keep</a:t>
            </a:r>
            <a:r>
              <a:rPr lang="fr-FR" sz="2000" dirty="0">
                <a:ea typeface="+mn-lt"/>
                <a:cs typeface="+mn-lt"/>
              </a:rPr>
              <a:t> up to date </a:t>
            </a:r>
            <a:r>
              <a:rPr lang="fr-FR" sz="2000" dirty="0" err="1">
                <a:ea typeface="+mn-lt"/>
                <a:cs typeface="+mn-lt"/>
              </a:rPr>
              <a:t>with</a:t>
            </a:r>
            <a:r>
              <a:rPr lang="fr-FR" sz="2000" dirty="0">
                <a:ea typeface="+mn-lt"/>
                <a:cs typeface="+mn-lt"/>
              </a:rPr>
              <a:t> the </a:t>
            </a:r>
            <a:r>
              <a:rPr lang="fr-FR" sz="2000" dirty="0" err="1">
                <a:ea typeface="+mn-lt"/>
                <a:cs typeface="+mn-lt"/>
              </a:rPr>
              <a:t>latest</a:t>
            </a:r>
            <a:r>
              <a:rPr lang="fr-FR" sz="2000" dirty="0">
                <a:ea typeface="+mn-lt"/>
                <a:cs typeface="+mn-lt"/>
              </a:rPr>
              <a:t> trends and </a:t>
            </a:r>
            <a:r>
              <a:rPr lang="fr-FR" sz="2000" dirty="0" err="1">
                <a:ea typeface="+mn-lt"/>
                <a:cs typeface="+mn-lt"/>
              </a:rPr>
              <a:t>technology</a:t>
            </a:r>
            <a:r>
              <a:rPr lang="fr-FR" sz="2000" dirty="0">
                <a:ea typeface="+mn-lt"/>
                <a:cs typeface="+mn-lt"/>
              </a:rPr>
              <a:t>.</a:t>
            </a:r>
            <a:endParaRPr lang="fr-FR" sz="2000">
              <a:cs typeface="Calibri"/>
            </a:endParaRPr>
          </a:p>
          <a:p>
            <a:r>
              <a:rPr lang="fr-FR" sz="2000" dirty="0">
                <a:ea typeface="+mn-lt"/>
                <a:cs typeface="+mn-lt"/>
              </a:rPr>
              <a:t>Networking </a:t>
            </a:r>
            <a:r>
              <a:rPr lang="fr-FR" sz="2000" dirty="0" err="1">
                <a:ea typeface="+mn-lt"/>
                <a:cs typeface="+mn-lt"/>
              </a:rPr>
              <a:t>events</a:t>
            </a:r>
            <a:r>
              <a:rPr lang="fr-FR" sz="2000" dirty="0">
                <a:ea typeface="+mn-lt"/>
                <a:cs typeface="+mn-lt"/>
              </a:rPr>
              <a:t> are the </a:t>
            </a:r>
            <a:r>
              <a:rPr lang="fr-FR" sz="2000" dirty="0" err="1">
                <a:ea typeface="+mn-lt"/>
                <a:cs typeface="+mn-lt"/>
              </a:rPr>
              <a:t>ideal</a:t>
            </a:r>
            <a:r>
              <a:rPr lang="fr-FR" sz="2000" dirty="0">
                <a:ea typeface="+mn-lt"/>
                <a:cs typeface="+mn-lt"/>
              </a:rPr>
              <a:t> </a:t>
            </a:r>
            <a:r>
              <a:rPr lang="fr-FR" sz="2000" dirty="0" err="1">
                <a:ea typeface="+mn-lt"/>
                <a:cs typeface="+mn-lt"/>
              </a:rPr>
              <a:t>opportunity</a:t>
            </a:r>
            <a:r>
              <a:rPr lang="fr-FR" sz="2000" dirty="0">
                <a:ea typeface="+mn-lt"/>
                <a:cs typeface="+mn-lt"/>
              </a:rPr>
              <a:t> to </a:t>
            </a:r>
            <a:r>
              <a:rPr lang="fr-FR" sz="2000" dirty="0" err="1">
                <a:ea typeface="+mn-lt"/>
                <a:cs typeface="+mn-lt"/>
              </a:rPr>
              <a:t>meet</a:t>
            </a:r>
            <a:r>
              <a:rPr lang="fr-FR" sz="2000" dirty="0">
                <a:ea typeface="+mn-lt"/>
                <a:cs typeface="+mn-lt"/>
              </a:rPr>
              <a:t> prospective clients and </a:t>
            </a:r>
            <a:r>
              <a:rPr lang="fr-FR" sz="2000" dirty="0" err="1">
                <a:ea typeface="+mn-lt"/>
                <a:cs typeface="+mn-lt"/>
              </a:rPr>
              <a:t>grow</a:t>
            </a:r>
            <a:r>
              <a:rPr lang="fr-FR" sz="2000" dirty="0">
                <a:ea typeface="+mn-lt"/>
                <a:cs typeface="+mn-lt"/>
              </a:rPr>
              <a:t> </a:t>
            </a:r>
            <a:r>
              <a:rPr lang="fr-FR" sz="2000" dirty="0" err="1">
                <a:ea typeface="+mn-lt"/>
                <a:cs typeface="+mn-lt"/>
              </a:rPr>
              <a:t>your</a:t>
            </a:r>
            <a:r>
              <a:rPr lang="fr-FR" sz="2000" dirty="0">
                <a:ea typeface="+mn-lt"/>
                <a:cs typeface="+mn-lt"/>
              </a:rPr>
              <a:t> </a:t>
            </a:r>
            <a:r>
              <a:rPr lang="fr-FR" sz="2000" dirty="0" err="1">
                <a:ea typeface="+mn-lt"/>
                <a:cs typeface="+mn-lt"/>
              </a:rPr>
              <a:t>reputation</a:t>
            </a:r>
            <a:r>
              <a:rPr lang="fr-FR" sz="2000" dirty="0">
                <a:ea typeface="+mn-lt"/>
                <a:cs typeface="+mn-lt"/>
              </a:rPr>
              <a:t> in the </a:t>
            </a:r>
            <a:r>
              <a:rPr lang="fr-FR" sz="2000" dirty="0" err="1">
                <a:ea typeface="+mn-lt"/>
                <a:cs typeface="+mn-lt"/>
              </a:rPr>
              <a:t>industry</a:t>
            </a:r>
            <a:r>
              <a:rPr lang="fr-FR" sz="2000" dirty="0">
                <a:ea typeface="+mn-lt"/>
                <a:cs typeface="+mn-lt"/>
              </a:rPr>
              <a:t> if </a:t>
            </a:r>
            <a:r>
              <a:rPr lang="fr-FR" sz="2000" dirty="0" err="1">
                <a:ea typeface="+mn-lt"/>
                <a:cs typeface="+mn-lt"/>
              </a:rPr>
              <a:t>you</a:t>
            </a:r>
            <a:r>
              <a:rPr lang="fr-FR" sz="2000" dirty="0">
                <a:ea typeface="+mn-lt"/>
                <a:cs typeface="+mn-lt"/>
              </a:rPr>
              <a:t> </a:t>
            </a:r>
            <a:r>
              <a:rPr lang="fr-FR" sz="2000" dirty="0" err="1">
                <a:ea typeface="+mn-lt"/>
                <a:cs typeface="+mn-lt"/>
              </a:rPr>
              <a:t>work</a:t>
            </a:r>
            <a:r>
              <a:rPr lang="fr-FR" sz="2000" dirty="0">
                <a:ea typeface="+mn-lt"/>
                <a:cs typeface="+mn-lt"/>
              </a:rPr>
              <a:t> as a freelance web </a:t>
            </a:r>
            <a:r>
              <a:rPr lang="fr-FR" sz="2000" dirty="0" err="1">
                <a:ea typeface="+mn-lt"/>
                <a:cs typeface="+mn-lt"/>
              </a:rPr>
              <a:t>developer</a:t>
            </a:r>
            <a:r>
              <a:rPr lang="fr-FR" sz="2000" dirty="0">
                <a:ea typeface="+mn-lt"/>
                <a:cs typeface="+mn-lt"/>
              </a:rPr>
              <a:t>.</a:t>
            </a:r>
            <a:endParaRPr lang="fr-FR" sz="2000">
              <a:cs typeface="Calibri"/>
            </a:endParaRPr>
          </a:p>
          <a:p>
            <a:r>
              <a:rPr lang="fr-FR" sz="2000" dirty="0">
                <a:ea typeface="+mn-lt"/>
                <a:cs typeface="+mn-lt"/>
              </a:rPr>
              <a:t>Aim to attend </a:t>
            </a:r>
            <a:r>
              <a:rPr lang="fr-FR" sz="2000" dirty="0" err="1">
                <a:ea typeface="+mn-lt"/>
                <a:cs typeface="+mn-lt"/>
              </a:rPr>
              <a:t>two</a:t>
            </a:r>
            <a:r>
              <a:rPr lang="fr-FR" sz="2000" dirty="0">
                <a:ea typeface="+mn-lt"/>
                <a:cs typeface="+mn-lt"/>
              </a:rPr>
              <a:t> or </a:t>
            </a:r>
            <a:r>
              <a:rPr lang="fr-FR" sz="2000" dirty="0" err="1">
                <a:ea typeface="+mn-lt"/>
                <a:cs typeface="+mn-lt"/>
              </a:rPr>
              <a:t>three</a:t>
            </a:r>
            <a:r>
              <a:rPr lang="fr-FR" sz="2000" dirty="0">
                <a:ea typeface="+mn-lt"/>
                <a:cs typeface="+mn-lt"/>
              </a:rPr>
              <a:t> networking </a:t>
            </a:r>
            <a:r>
              <a:rPr lang="fr-FR" sz="2000" dirty="0" err="1">
                <a:ea typeface="+mn-lt"/>
                <a:cs typeface="+mn-lt"/>
              </a:rPr>
              <a:t>events</a:t>
            </a:r>
            <a:r>
              <a:rPr lang="fr-FR" sz="2000" dirty="0">
                <a:ea typeface="+mn-lt"/>
                <a:cs typeface="+mn-lt"/>
              </a:rPr>
              <a:t> per </a:t>
            </a:r>
            <a:r>
              <a:rPr lang="fr-FR" sz="2000" dirty="0" err="1">
                <a:ea typeface="+mn-lt"/>
                <a:cs typeface="+mn-lt"/>
              </a:rPr>
              <a:t>month</a:t>
            </a:r>
            <a:r>
              <a:rPr lang="fr-FR" sz="2000" dirty="0">
                <a:ea typeface="+mn-lt"/>
                <a:cs typeface="+mn-lt"/>
              </a:rPr>
              <a:t> in </a:t>
            </a:r>
            <a:r>
              <a:rPr lang="fr-FR" sz="2000" dirty="0" err="1">
                <a:ea typeface="+mn-lt"/>
                <a:cs typeface="+mn-lt"/>
              </a:rPr>
              <a:t>order</a:t>
            </a:r>
            <a:r>
              <a:rPr lang="fr-FR" sz="2000" dirty="0">
                <a:ea typeface="+mn-lt"/>
                <a:cs typeface="+mn-lt"/>
              </a:rPr>
              <a:t> to </a:t>
            </a:r>
            <a:r>
              <a:rPr lang="fr-FR" sz="2000" dirty="0" err="1">
                <a:ea typeface="+mn-lt"/>
                <a:cs typeface="+mn-lt"/>
              </a:rPr>
              <a:t>meet</a:t>
            </a:r>
            <a:r>
              <a:rPr lang="fr-FR" sz="2000" dirty="0">
                <a:ea typeface="+mn-lt"/>
                <a:cs typeface="+mn-lt"/>
              </a:rPr>
              <a:t> </a:t>
            </a:r>
            <a:r>
              <a:rPr lang="fr-FR" sz="2000" dirty="0" err="1">
                <a:ea typeface="+mn-lt"/>
                <a:cs typeface="+mn-lt"/>
              </a:rPr>
              <a:t>potential</a:t>
            </a:r>
            <a:r>
              <a:rPr lang="fr-FR" sz="2000" dirty="0">
                <a:ea typeface="+mn-lt"/>
                <a:cs typeface="+mn-lt"/>
              </a:rPr>
              <a:t> clients. Even if </a:t>
            </a:r>
            <a:r>
              <a:rPr lang="fr-FR" sz="2000" dirty="0" err="1">
                <a:ea typeface="+mn-lt"/>
                <a:cs typeface="+mn-lt"/>
              </a:rPr>
              <a:t>nothing</a:t>
            </a:r>
            <a:r>
              <a:rPr lang="fr-FR" sz="2000" dirty="0">
                <a:ea typeface="+mn-lt"/>
                <a:cs typeface="+mn-lt"/>
              </a:rPr>
              <a:t> </a:t>
            </a:r>
            <a:r>
              <a:rPr lang="fr-FR" sz="2000" dirty="0" err="1">
                <a:ea typeface="+mn-lt"/>
                <a:cs typeface="+mn-lt"/>
              </a:rPr>
              <a:t>comes</a:t>
            </a:r>
            <a:r>
              <a:rPr lang="fr-FR" sz="2000" dirty="0">
                <a:ea typeface="+mn-lt"/>
                <a:cs typeface="+mn-lt"/>
              </a:rPr>
              <a:t> of the </a:t>
            </a:r>
            <a:r>
              <a:rPr lang="fr-FR" sz="2000" dirty="0" err="1">
                <a:ea typeface="+mn-lt"/>
                <a:cs typeface="+mn-lt"/>
              </a:rPr>
              <a:t>event</a:t>
            </a:r>
            <a:r>
              <a:rPr lang="fr-FR" sz="2000" dirty="0">
                <a:ea typeface="+mn-lt"/>
                <a:cs typeface="+mn-lt"/>
              </a:rPr>
              <a:t> at the time, </a:t>
            </a:r>
            <a:r>
              <a:rPr lang="fr-FR" sz="2000" dirty="0" err="1">
                <a:ea typeface="+mn-lt"/>
                <a:cs typeface="+mn-lt"/>
              </a:rPr>
              <a:t>you</a:t>
            </a:r>
            <a:r>
              <a:rPr lang="fr-FR" sz="2000" dirty="0">
                <a:ea typeface="+mn-lt"/>
                <a:cs typeface="+mn-lt"/>
              </a:rPr>
              <a:t> </a:t>
            </a:r>
            <a:r>
              <a:rPr lang="fr-FR" sz="2000" dirty="0" err="1">
                <a:ea typeface="+mn-lt"/>
                <a:cs typeface="+mn-lt"/>
              </a:rPr>
              <a:t>may</a:t>
            </a:r>
            <a:r>
              <a:rPr lang="fr-FR" sz="2000" dirty="0">
                <a:ea typeface="+mn-lt"/>
                <a:cs typeface="+mn-lt"/>
              </a:rPr>
              <a:t> </a:t>
            </a:r>
            <a:r>
              <a:rPr lang="fr-FR" sz="2000" dirty="0" err="1">
                <a:ea typeface="+mn-lt"/>
                <a:cs typeface="+mn-lt"/>
              </a:rPr>
              <a:t>find</a:t>
            </a:r>
            <a:r>
              <a:rPr lang="fr-FR" sz="2000" dirty="0">
                <a:ea typeface="+mn-lt"/>
                <a:cs typeface="+mn-lt"/>
              </a:rPr>
              <a:t> </a:t>
            </a:r>
            <a:r>
              <a:rPr lang="fr-FR" sz="2000" dirty="0" err="1">
                <a:ea typeface="+mn-lt"/>
                <a:cs typeface="+mn-lt"/>
              </a:rPr>
              <a:t>an</a:t>
            </a:r>
            <a:r>
              <a:rPr lang="fr-FR" sz="2000" dirty="0">
                <a:ea typeface="+mn-lt"/>
                <a:cs typeface="+mn-lt"/>
              </a:rPr>
              <a:t> </a:t>
            </a:r>
            <a:r>
              <a:rPr lang="fr-FR" sz="2000" dirty="0" err="1">
                <a:ea typeface="+mn-lt"/>
                <a:cs typeface="+mn-lt"/>
              </a:rPr>
              <a:t>opportunity</a:t>
            </a:r>
            <a:r>
              <a:rPr lang="fr-FR" sz="2000" dirty="0">
                <a:ea typeface="+mn-lt"/>
                <a:cs typeface="+mn-lt"/>
              </a:rPr>
              <a:t> arises </a:t>
            </a:r>
            <a:r>
              <a:rPr lang="fr-FR" sz="2000" dirty="0" err="1">
                <a:ea typeface="+mn-lt"/>
                <a:cs typeface="+mn-lt"/>
              </a:rPr>
              <a:t>further</a:t>
            </a:r>
            <a:r>
              <a:rPr lang="fr-FR" sz="2000" dirty="0">
                <a:ea typeface="+mn-lt"/>
                <a:cs typeface="+mn-lt"/>
              </a:rPr>
              <a:t> down the line.</a:t>
            </a:r>
            <a:endParaRPr lang="fr-FR" dirty="0"/>
          </a:p>
          <a:p>
            <a:endParaRPr lang="fr-FR" sz="2000" dirty="0">
              <a:cs typeface="Calibri"/>
            </a:endParaRPr>
          </a:p>
        </p:txBody>
      </p:sp>
    </p:spTree>
    <p:extLst>
      <p:ext uri="{BB962C8B-B14F-4D97-AF65-F5344CB8AC3E}">
        <p14:creationId xmlns:p14="http://schemas.microsoft.com/office/powerpoint/2010/main" val="8902887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BrushVTI">
  <a:themeElements>
    <a:clrScheme name="AnalogousFromLightSeedLeftStep">
      <a:dk1>
        <a:srgbClr val="000000"/>
      </a:dk1>
      <a:lt1>
        <a:srgbClr val="FFFFFF"/>
      </a:lt1>
      <a:dk2>
        <a:srgbClr val="243441"/>
      </a:dk2>
      <a:lt2>
        <a:srgbClr val="E8E5E2"/>
      </a:lt2>
      <a:accent1>
        <a:srgbClr val="86A5BE"/>
      </a:accent1>
      <a:accent2>
        <a:srgbClr val="76ABAD"/>
      </a:accent2>
      <a:accent3>
        <a:srgbClr val="81AA9A"/>
      </a:accent3>
      <a:accent4>
        <a:srgbClr val="78AF82"/>
      </a:accent4>
      <a:accent5>
        <a:srgbClr val="8AAA81"/>
      </a:accent5>
      <a:accent6>
        <a:srgbClr val="95A873"/>
      </a:accent6>
      <a:hlink>
        <a:srgbClr val="A0795A"/>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5</Slides>
  <Notes>0</Notes>
  <HiddenSlides>0</HiddenSlides>
  <MMClips>0</MMClips>
  <ScaleCrop>false</ScaleCrop>
  <HeadingPairs>
    <vt:vector size="4" baseType="variant">
      <vt:variant>
        <vt:lpstr>Thème</vt:lpstr>
      </vt:variant>
      <vt:variant>
        <vt:i4>2</vt:i4>
      </vt:variant>
      <vt:variant>
        <vt:lpstr>Titres des diapositives</vt:lpstr>
      </vt:variant>
      <vt:variant>
        <vt:i4>5</vt:i4>
      </vt:variant>
    </vt:vector>
  </HeadingPairs>
  <TitlesOfParts>
    <vt:vector size="7" baseType="lpstr">
      <vt:lpstr>Office Theme</vt:lpstr>
      <vt:lpstr>BrushVTI</vt:lpstr>
      <vt:lpstr> Web fundamentals  Check Point  Project </vt:lpstr>
      <vt:lpstr>The web browser connects to the web server and sends an HTTP request (via the protocol stack) for the desired web page. The web server receives the request and checks for the desired page. If the page exists, the web server sends it. If the server cannot find the requested page, it will send an HTTP 404 error message</vt:lpstr>
      <vt:lpstr>Présentation PowerPoint</vt:lpstr>
      <vt:lpstr>The British Chamber of Commerce found that more than 75% of UK businesses face a digital skills shortage, so a career in web development can be lucrative, as well as flexible.  Businesses based across Hertfordshire are in need of experienced digital professionals, making this the ideal time to consider a career in web development. Whether you’re choosing your future school exam options, you’ve just graduated or you wish to retrain in a futureproof industry, by following the steps in our essential guide you can begin to plan your career as a web developer. Alternatively, contact us today for any web design Hertfordshire-related questions and queries.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133</cp:revision>
  <dcterms:created xsi:type="dcterms:W3CDTF">2020-09-06T19:54:26Z</dcterms:created>
  <dcterms:modified xsi:type="dcterms:W3CDTF">2021-11-24T11:56:21Z</dcterms:modified>
</cp:coreProperties>
</file>