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4.jpg" ContentType="image/png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96" r:id="rId3"/>
    <p:sldId id="282" r:id="rId4"/>
    <p:sldId id="297" r:id="rId5"/>
    <p:sldId id="295" r:id="rId6"/>
    <p:sldId id="278" r:id="rId7"/>
    <p:sldId id="288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1A3"/>
    <a:srgbClr val="37A76F"/>
    <a:srgbClr val="63A537"/>
    <a:srgbClr val="99CB38"/>
    <a:srgbClr val="5FAFDF"/>
    <a:srgbClr val="8971E1"/>
    <a:srgbClr val="D54773"/>
    <a:srgbClr val="C830CC"/>
    <a:srgbClr val="4775E7"/>
    <a:srgbClr val="4EA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8" autoAdjust="0"/>
  </p:normalViewPr>
  <p:slideViewPr>
    <p:cSldViewPr snapToGrid="0" showGuides="1">
      <p:cViewPr varScale="1">
        <p:scale>
          <a:sx n="71" d="100"/>
          <a:sy n="71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2267E-8D36-47CF-9C82-4E3671708124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87E59-CAC3-4472-AB54-5ED1AADFA4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063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11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16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21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686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53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82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87E59-CAC3-4472-AB54-5ED1AADFA43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36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049-7E30-4AB7-A0B3-B1BAACEE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5C2B-9B6F-4A44-885B-3877C479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45D-8DE3-4DE8-B677-05E4C00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CCE7-9E63-4DD5-B1E9-0C4834F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50E6-5CE0-44BD-973A-F8820298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974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9" userDrawn="1">
          <p15:clr>
            <a:srgbClr val="FBAE40"/>
          </p15:clr>
        </p15:guide>
        <p15:guide id="2" pos="4951" userDrawn="1">
          <p15:clr>
            <a:srgbClr val="FBAE40"/>
          </p15:clr>
        </p15:guide>
        <p15:guide id="3" pos="71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8875-8EBA-44F4-8067-C123C0FC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001F-B21C-45D1-976C-019B9F72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6A45-DE6C-4566-81BC-186998E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1C2D-F9ED-4977-A6CC-568E479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E824-D189-4DDD-A306-E183A0E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29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FCA4-6FC3-42CF-9A3F-2A6A7D8FA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ACFB-422B-4AFC-BB00-80339D52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122-02A8-43C3-94AA-E888A94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7DDB-5FB3-41B1-A09D-3C708FD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0A70-AFA4-4623-9425-4D60074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D53-D8CF-4EDD-8DEF-C127C7F2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E315-2059-4938-9B37-6E94D4EE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BBDF-9404-4893-B773-FD43724A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4D75-3166-405F-BC63-1B01A72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388F-61D2-4D5B-92D9-1B867546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932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CEE-8299-41BB-B38C-AE96498E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0AD4-CC78-4715-A711-F1973BA2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0DDB-FB85-47A0-AE03-168FAB1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8DD5-1581-412D-BD6B-07A5B634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0BAE-2620-472F-AE02-59AFC0C7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58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5CF-2D75-4D67-B31D-A278CAF9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1B33-BF5F-420B-B539-C0F78C3C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BA4E-9C03-4C2E-8C6F-DD669289A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F5C0-A60D-44D2-B748-E2134C92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B56CD-1ABD-44C1-8235-9871EA2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EB39-589C-4B2A-AEC2-81A298C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2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2FB6-6318-4CFC-9BCF-A5FDAC4F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005F8-E19F-4E54-9BD1-C55AB61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F5B4-3F69-4DDE-A8F8-7A781857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453-08AF-45D6-86DA-E3D60B731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28D41-79DB-4FF9-A6F1-129091F00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E177A-8BD7-48A7-8828-0C54984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190E-7A25-4FB2-8560-FC3AE7C7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41EC7-8B3E-41A8-BE9A-B8A8AF5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01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4D37-2FAD-4891-BFF3-5B080F99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7493-F819-4AAC-BF8A-3E740E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42522-645F-420A-98AE-B794CC17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EF43-CB05-4110-B24C-8DAAB40B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8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9AE38-B585-4757-9043-2DB8A5B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6788-9D72-473D-A65E-369F3857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71CC-D9D7-40CE-9DD6-E93488F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4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F59-92DB-4C67-A83E-61B7AC70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808B-84D5-4FF6-834E-8299ADE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51C3-8DAA-4072-A5B8-2293F0CA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8040-96A0-4B24-9541-7DCCF9FF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AF23-A9E0-49AC-8392-CEE79466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CD6-35DC-4C50-8A21-E3F2E5EE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3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D1A-E495-4BF0-AE3F-32AC9364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ADBA5-1D40-4613-A5DF-07BF402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4487-2CBA-4973-B7AC-D6795AA2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1C37-2290-4B94-8DA7-9ECE298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5A03-F7B1-4878-B999-AA2F552C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2DFA-4171-4582-8082-3241664E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0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4FD49-616F-47E7-B8E8-BA280F0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175A-8F32-4889-A452-9D6223F2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94DD-2C2E-420B-BD34-26A2583A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210F-8B73-4F4F-8474-352C16F323E6}" type="datetimeFigureOut">
              <a:rPr lang="id-ID" smtClean="0"/>
              <a:t>15/07/2022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F39A-FC24-4129-9F69-770B51B24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9A59-76DC-4C87-9D92-DFDABA62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78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960" userDrawn="1">
          <p15:clr>
            <a:srgbClr val="F26B43"/>
          </p15:clr>
        </p15:guide>
        <p15:guide id="2" pos="2725" userDrawn="1">
          <p15:clr>
            <a:srgbClr val="F26B43"/>
          </p15:clr>
        </p15:guide>
        <p15:guide id="3" pos="37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559" userDrawn="1">
          <p15:clr>
            <a:srgbClr val="F26B43"/>
          </p15:clr>
        </p15:guide>
        <p15:guide id="6" orient="horz" pos="1995" userDrawn="1">
          <p15:clr>
            <a:srgbClr val="F26B43"/>
          </p15:clr>
        </p15:guide>
        <p15:guide id="9" orient="horz" pos="267" userDrawn="1">
          <p15:clr>
            <a:srgbClr val="F26B43"/>
          </p15:clr>
        </p15:guide>
        <p15:guide id="10" orient="horz" pos="39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1CE6B6E-2282-4F5E-92B8-3164AD11DEF5}"/>
              </a:ext>
            </a:extLst>
          </p:cNvPr>
          <p:cNvSpPr/>
          <p:nvPr/>
        </p:nvSpPr>
        <p:spPr>
          <a:xfrm>
            <a:off x="12700" y="2540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CB96E98-0418-4D55-AAA7-56B9A6603BB1}"/>
              </a:ext>
            </a:extLst>
          </p:cNvPr>
          <p:cNvSpPr/>
          <p:nvPr/>
        </p:nvSpPr>
        <p:spPr>
          <a:xfrm rot="5400000">
            <a:off x="3864763" y="-3861448"/>
            <a:ext cx="4465789" cy="1218868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708963-722D-4938-8FC6-01C00D4EB6CB}"/>
              </a:ext>
            </a:extLst>
          </p:cNvPr>
          <p:cNvSpPr/>
          <p:nvPr/>
        </p:nvSpPr>
        <p:spPr>
          <a:xfrm>
            <a:off x="5062618" y="2876562"/>
            <a:ext cx="2069431" cy="2069431"/>
          </a:xfrm>
          <a:prstGeom prst="ellipse">
            <a:avLst/>
          </a:prstGeom>
          <a:solidFill>
            <a:schemeClr val="accent1"/>
          </a:solidFill>
          <a:ln w="174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EAC54-5A49-4DD6-8ACF-CF1686D084C7}"/>
              </a:ext>
            </a:extLst>
          </p:cNvPr>
          <p:cNvSpPr txBox="1"/>
          <p:nvPr/>
        </p:nvSpPr>
        <p:spPr>
          <a:xfrm>
            <a:off x="1992891" y="1235946"/>
            <a:ext cx="825065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a-IR" sz="6000" dirty="0" smtClean="0">
                <a:solidFill>
                  <a:schemeClr val="bg1"/>
                </a:solidFill>
                <a:latin typeface="+mj-lt"/>
                <a:cs typeface="B Yekan" panose="00000400000000000000" pitchFamily="2" charset="-78"/>
              </a:rPr>
              <a:t>دوره آموزشی پایتون مقدماتی</a:t>
            </a:r>
            <a:endParaRPr lang="id-ID" sz="3200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74E28-9BF8-4105-8F84-65859E4AEFE6}"/>
              </a:ext>
            </a:extLst>
          </p:cNvPr>
          <p:cNvSpPr/>
          <p:nvPr/>
        </p:nvSpPr>
        <p:spPr>
          <a:xfrm>
            <a:off x="631820" y="6022240"/>
            <a:ext cx="1097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1600" dirty="0" smtClean="0">
                <a:cs typeface="B Yekan" panose="00000400000000000000" pitchFamily="2" charset="-78"/>
              </a:rPr>
              <a:t>تابستان 1401</a:t>
            </a:r>
            <a:endParaRPr lang="id-ID" sz="16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35" y="3254061"/>
            <a:ext cx="1237130" cy="12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76BA89-38BA-4225-8EE0-27711EB3A801}"/>
              </a:ext>
            </a:extLst>
          </p:cNvPr>
          <p:cNvCxnSpPr>
            <a:cxnSpLocks/>
          </p:cNvCxnSpPr>
          <p:nvPr/>
        </p:nvCxnSpPr>
        <p:spPr>
          <a:xfrm>
            <a:off x="9011822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6C9EEE-E45B-4C9C-B35F-3A0A2B85058E}"/>
              </a:ext>
            </a:extLst>
          </p:cNvPr>
          <p:cNvCxnSpPr>
            <a:cxnSpLocks/>
          </p:cNvCxnSpPr>
          <p:nvPr/>
        </p:nvCxnSpPr>
        <p:spPr>
          <a:xfrm>
            <a:off x="6105525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4020671" y="153676"/>
            <a:ext cx="692728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44C1A3"/>
                </a:solidFill>
                <a:latin typeface="+mj-lt"/>
                <a:cs typeface="B Yekan" panose="00000400000000000000" pitchFamily="2" charset="-78"/>
              </a:rPr>
              <a:t>معرفی</a:t>
            </a:r>
            <a:endParaRPr lang="id-ID" sz="3200" dirty="0">
              <a:solidFill>
                <a:srgbClr val="44C1A3"/>
              </a:solidFill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16" name="Slide Number Placeholder 38">
            <a:extLst>
              <a:ext uri="{FF2B5EF4-FFF2-40B4-BE49-F238E27FC236}">
                <a16:creationId xmlns:a16="http://schemas.microsoft.com/office/drawing/2014/main" id="{10B7E81C-F8FB-4739-B289-3E377FC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562" y="6483829"/>
            <a:ext cx="339265" cy="374171"/>
          </a:xfrm>
        </p:spPr>
        <p:txBody>
          <a:bodyPr/>
          <a:lstStyle/>
          <a:p>
            <a:pPr algn="ctr"/>
            <a:fld id="{B4B9BCA1-DEDB-4768-B0C2-9E03C02986FE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299">
            <a:extLst>
              <a:ext uri="{FF2B5EF4-FFF2-40B4-BE49-F238E27FC236}">
                <a16:creationId xmlns:a16="http://schemas.microsoft.com/office/drawing/2014/main" id="{11A01C19-BDA1-4663-A2F1-1D3B1A172798}"/>
              </a:ext>
            </a:extLst>
          </p:cNvPr>
          <p:cNvSpPr/>
          <p:nvPr/>
        </p:nvSpPr>
        <p:spPr>
          <a:xfrm flipV="1">
            <a:off x="317678" y="6249988"/>
            <a:ext cx="419984" cy="608012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Slide Number Placeholder 38">
            <a:extLst>
              <a:ext uri="{FF2B5EF4-FFF2-40B4-BE49-F238E27FC236}">
                <a16:creationId xmlns:a16="http://schemas.microsoft.com/office/drawing/2014/main" id="{FE88843F-4024-43C8-AB4F-35E78EF1721E}"/>
              </a:ext>
            </a:extLst>
          </p:cNvPr>
          <p:cNvSpPr txBox="1">
            <a:spLocks/>
          </p:cNvSpPr>
          <p:nvPr/>
        </p:nvSpPr>
        <p:spPr>
          <a:xfrm>
            <a:off x="317678" y="6481482"/>
            <a:ext cx="419984" cy="2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reeform: Shape 290">
            <a:extLst>
              <a:ext uri="{FF2B5EF4-FFF2-40B4-BE49-F238E27FC236}">
                <a16:creationId xmlns:a16="http://schemas.microsoft.com/office/drawing/2014/main" id="{3B4E4FF2-F77C-4F89-B227-55AE3629C8E2}"/>
              </a:ext>
            </a:extLst>
          </p:cNvPr>
          <p:cNvSpPr/>
          <p:nvPr/>
        </p:nvSpPr>
        <p:spPr>
          <a:xfrm>
            <a:off x="11083107" y="0"/>
            <a:ext cx="612980" cy="887414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 rot="16200000">
            <a:off x="6287031" y="947608"/>
            <a:ext cx="355600" cy="114543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96" y="132791"/>
            <a:ext cx="535039" cy="535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1408628" y="4091894"/>
            <a:ext cx="9393793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1"/>
            <a:r>
              <a:rPr lang="fa-IR" sz="4800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B Yekan" panose="00000400000000000000" pitchFamily="2" charset="-78"/>
              </a:rPr>
              <a:t>محمد علائی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95" y="5286799"/>
            <a:ext cx="326240" cy="326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95" y="5767296"/>
            <a:ext cx="326240" cy="243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4578015" y="5242002"/>
            <a:ext cx="152751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cs typeface="B Yekan" panose="00000400000000000000" pitchFamily="2" charset="-78"/>
              </a:rPr>
              <a:t>alaeimo</a:t>
            </a:r>
            <a:endParaRPr lang="id-ID" sz="2000" dirty="0">
              <a:solidFill>
                <a:schemeClr val="accent5">
                  <a:lumMod val="50000"/>
                </a:schemeClr>
              </a:solidFill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4582886" y="5702944"/>
            <a:ext cx="319046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B Yekan" panose="00000400000000000000" pitchFamily="2" charset="-78"/>
              </a:rPr>
              <a:t>alaeimono@gmail.com</a:t>
            </a:r>
            <a:endParaRPr lang="id-ID" sz="2000" dirty="0">
              <a:solidFill>
                <a:schemeClr val="accent5">
                  <a:lumMod val="50000"/>
                </a:schemeClr>
              </a:solidFill>
              <a:latin typeface="+mj-lt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55" y="1760172"/>
            <a:ext cx="2059738" cy="2059738"/>
          </a:xfrm>
          <a:prstGeom prst="rect">
            <a:avLst/>
          </a:prstGeom>
        </p:spPr>
      </p:pic>
      <p:sp>
        <p:nvSpPr>
          <p:cNvPr id="25" name="Slide Number Placeholder 38">
            <a:extLst>
              <a:ext uri="{FF2B5EF4-FFF2-40B4-BE49-F238E27FC236}">
                <a16:creationId xmlns:a16="http://schemas.microsoft.com/office/drawing/2014/main" id="{FE88843F-4024-43C8-AB4F-35E78EF1721E}"/>
              </a:ext>
            </a:extLst>
          </p:cNvPr>
          <p:cNvSpPr txBox="1">
            <a:spLocks/>
          </p:cNvSpPr>
          <p:nvPr/>
        </p:nvSpPr>
        <p:spPr>
          <a:xfrm>
            <a:off x="317678" y="6448610"/>
            <a:ext cx="419984" cy="323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7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76BA89-38BA-4225-8EE0-27711EB3A801}"/>
              </a:ext>
            </a:extLst>
          </p:cNvPr>
          <p:cNvCxnSpPr>
            <a:cxnSpLocks/>
          </p:cNvCxnSpPr>
          <p:nvPr/>
        </p:nvCxnSpPr>
        <p:spPr>
          <a:xfrm>
            <a:off x="9011822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6C9EEE-E45B-4C9C-B35F-3A0A2B85058E}"/>
              </a:ext>
            </a:extLst>
          </p:cNvPr>
          <p:cNvCxnSpPr>
            <a:cxnSpLocks/>
          </p:cNvCxnSpPr>
          <p:nvPr/>
        </p:nvCxnSpPr>
        <p:spPr>
          <a:xfrm>
            <a:off x="6105525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4020671" y="153676"/>
            <a:ext cx="692728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44C1A3"/>
                </a:solidFill>
                <a:latin typeface="+mj-lt"/>
                <a:cs typeface="B Yekan" panose="00000400000000000000" pitchFamily="2" charset="-78"/>
              </a:rPr>
              <a:t>چرا باید برنامه‌نویسی یادبگیریم؟</a:t>
            </a:r>
            <a:endParaRPr lang="id-ID" sz="3200" dirty="0">
              <a:solidFill>
                <a:srgbClr val="44C1A3"/>
              </a:solidFill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16" name="Slide Number Placeholder 38">
            <a:extLst>
              <a:ext uri="{FF2B5EF4-FFF2-40B4-BE49-F238E27FC236}">
                <a16:creationId xmlns:a16="http://schemas.microsoft.com/office/drawing/2014/main" id="{10B7E81C-F8FB-4739-B289-3E377FC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562" y="6483829"/>
            <a:ext cx="339265" cy="374171"/>
          </a:xfrm>
        </p:spPr>
        <p:txBody>
          <a:bodyPr/>
          <a:lstStyle/>
          <a:p>
            <a:pPr algn="ctr"/>
            <a:fld id="{B4B9BCA1-DEDB-4768-B0C2-9E03C02986FE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299">
            <a:extLst>
              <a:ext uri="{FF2B5EF4-FFF2-40B4-BE49-F238E27FC236}">
                <a16:creationId xmlns:a16="http://schemas.microsoft.com/office/drawing/2014/main" id="{11A01C19-BDA1-4663-A2F1-1D3B1A172798}"/>
              </a:ext>
            </a:extLst>
          </p:cNvPr>
          <p:cNvSpPr/>
          <p:nvPr/>
        </p:nvSpPr>
        <p:spPr>
          <a:xfrm flipV="1">
            <a:off x="317678" y="6249988"/>
            <a:ext cx="419984" cy="608012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lide Number Placeholder 38">
            <a:extLst>
              <a:ext uri="{FF2B5EF4-FFF2-40B4-BE49-F238E27FC236}">
                <a16:creationId xmlns:a16="http://schemas.microsoft.com/office/drawing/2014/main" id="{FE88843F-4024-43C8-AB4F-35E78EF1721E}"/>
              </a:ext>
            </a:extLst>
          </p:cNvPr>
          <p:cNvSpPr txBox="1">
            <a:spLocks/>
          </p:cNvSpPr>
          <p:nvPr/>
        </p:nvSpPr>
        <p:spPr>
          <a:xfrm>
            <a:off x="317678" y="6448610"/>
            <a:ext cx="419984" cy="323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reeform: Shape 290">
            <a:extLst>
              <a:ext uri="{FF2B5EF4-FFF2-40B4-BE49-F238E27FC236}">
                <a16:creationId xmlns:a16="http://schemas.microsoft.com/office/drawing/2014/main" id="{3B4E4FF2-F77C-4F89-B227-55AE3629C8E2}"/>
              </a:ext>
            </a:extLst>
          </p:cNvPr>
          <p:cNvSpPr/>
          <p:nvPr/>
        </p:nvSpPr>
        <p:spPr>
          <a:xfrm>
            <a:off x="11083107" y="0"/>
            <a:ext cx="612980" cy="887414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 rot="16200000">
            <a:off x="6287031" y="947608"/>
            <a:ext cx="355600" cy="114543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96" y="132791"/>
            <a:ext cx="535039" cy="535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79" y="2195725"/>
            <a:ext cx="4262718" cy="23912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ED6595-E138-44C9-BAE2-F51607B6A2F8}"/>
              </a:ext>
            </a:extLst>
          </p:cNvPr>
          <p:cNvSpPr/>
          <p:nvPr/>
        </p:nvSpPr>
        <p:spPr>
          <a:xfrm>
            <a:off x="590550" y="1035425"/>
            <a:ext cx="5495981" cy="4760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1- فهمیدن اینکه دنیای اطرافمون چطور کار میکنه!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2- مهارت حل مسئله‌مون رو تقویت کنیم.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3- </a:t>
            </a:r>
            <a:r>
              <a:rPr lang="fa-IR" dirty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خلاقیتمون </a:t>
            </a: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 رو تقویت و ایده‌هامون رو </a:t>
            </a:r>
            <a:r>
              <a:rPr lang="fa-IR" dirty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عملی </a:t>
            </a: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کنیم.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4- به مهارت‌های تحصیلیمون کمک کنیم!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5- کمک می‌کنه که تمرکزمون روی مسائل بهتر بشه!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6- کمک میکنه صبر و حوصله و پشتکارمون تقویت بشه!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7- باعث میشه اعتماد به نفسمون بالاتر بره!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8- یه هنر و سرگرمی باحاله که باهاش میتونیم خوش بگذرونیم.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9- یه مهارته که ازش میتونیم کسب درآمد کنیم.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10-...</a:t>
            </a:r>
            <a:endParaRPr lang="fa-IR" dirty="0" smtClean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5" name="Striped Right Arrow 4"/>
          <p:cNvSpPr/>
          <p:nvPr/>
        </p:nvSpPr>
        <p:spPr>
          <a:xfrm flipH="1">
            <a:off x="6124519" y="3106270"/>
            <a:ext cx="779929" cy="645459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5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76BA89-38BA-4225-8EE0-27711EB3A801}"/>
              </a:ext>
            </a:extLst>
          </p:cNvPr>
          <p:cNvCxnSpPr>
            <a:cxnSpLocks/>
          </p:cNvCxnSpPr>
          <p:nvPr/>
        </p:nvCxnSpPr>
        <p:spPr>
          <a:xfrm>
            <a:off x="9011822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6C9EEE-E45B-4C9C-B35F-3A0A2B85058E}"/>
              </a:ext>
            </a:extLst>
          </p:cNvPr>
          <p:cNvCxnSpPr>
            <a:cxnSpLocks/>
          </p:cNvCxnSpPr>
          <p:nvPr/>
        </p:nvCxnSpPr>
        <p:spPr>
          <a:xfrm>
            <a:off x="6105525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4020671" y="153676"/>
            <a:ext cx="692728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44C1A3"/>
                </a:solidFill>
                <a:latin typeface="+mj-lt"/>
                <a:cs typeface="B Yekan" panose="00000400000000000000" pitchFamily="2" charset="-78"/>
              </a:rPr>
              <a:t>چرا پایتون؟</a:t>
            </a:r>
            <a:endParaRPr lang="id-ID" sz="3200" dirty="0">
              <a:solidFill>
                <a:srgbClr val="44C1A3"/>
              </a:solidFill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16" name="Slide Number Placeholder 38">
            <a:extLst>
              <a:ext uri="{FF2B5EF4-FFF2-40B4-BE49-F238E27FC236}">
                <a16:creationId xmlns:a16="http://schemas.microsoft.com/office/drawing/2014/main" id="{10B7E81C-F8FB-4739-B289-3E377FC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562" y="6483829"/>
            <a:ext cx="339265" cy="374171"/>
          </a:xfrm>
        </p:spPr>
        <p:txBody>
          <a:bodyPr/>
          <a:lstStyle/>
          <a:p>
            <a:pPr algn="ctr"/>
            <a:fld id="{B4B9BCA1-DEDB-4768-B0C2-9E03C02986FE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299">
            <a:extLst>
              <a:ext uri="{FF2B5EF4-FFF2-40B4-BE49-F238E27FC236}">
                <a16:creationId xmlns:a16="http://schemas.microsoft.com/office/drawing/2014/main" id="{11A01C19-BDA1-4663-A2F1-1D3B1A172798}"/>
              </a:ext>
            </a:extLst>
          </p:cNvPr>
          <p:cNvSpPr/>
          <p:nvPr/>
        </p:nvSpPr>
        <p:spPr>
          <a:xfrm flipV="1">
            <a:off x="317678" y="6249988"/>
            <a:ext cx="419984" cy="608012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lide Number Placeholder 38">
            <a:extLst>
              <a:ext uri="{FF2B5EF4-FFF2-40B4-BE49-F238E27FC236}">
                <a16:creationId xmlns:a16="http://schemas.microsoft.com/office/drawing/2014/main" id="{FE88843F-4024-43C8-AB4F-35E78EF1721E}"/>
              </a:ext>
            </a:extLst>
          </p:cNvPr>
          <p:cNvSpPr txBox="1">
            <a:spLocks/>
          </p:cNvSpPr>
          <p:nvPr/>
        </p:nvSpPr>
        <p:spPr>
          <a:xfrm>
            <a:off x="317678" y="6448610"/>
            <a:ext cx="419984" cy="323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reeform: Shape 290">
            <a:extLst>
              <a:ext uri="{FF2B5EF4-FFF2-40B4-BE49-F238E27FC236}">
                <a16:creationId xmlns:a16="http://schemas.microsoft.com/office/drawing/2014/main" id="{3B4E4FF2-F77C-4F89-B227-55AE3629C8E2}"/>
              </a:ext>
            </a:extLst>
          </p:cNvPr>
          <p:cNvSpPr/>
          <p:nvPr/>
        </p:nvSpPr>
        <p:spPr>
          <a:xfrm>
            <a:off x="11083107" y="0"/>
            <a:ext cx="612980" cy="887414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 rot="16200000">
            <a:off x="6287031" y="947608"/>
            <a:ext cx="355600" cy="114543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96" y="132791"/>
            <a:ext cx="535039" cy="5350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65" y="2180829"/>
            <a:ext cx="3950850" cy="2395728"/>
          </a:xfrm>
          <a:prstGeom prst="rect">
            <a:avLst/>
          </a:prstGeom>
        </p:spPr>
      </p:pic>
      <p:sp>
        <p:nvSpPr>
          <p:cNvPr id="12" name="Striped Right Arrow 11"/>
          <p:cNvSpPr/>
          <p:nvPr/>
        </p:nvSpPr>
        <p:spPr>
          <a:xfrm flipH="1">
            <a:off x="6288158" y="3106270"/>
            <a:ext cx="779929" cy="645459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D6595-E138-44C9-BAE2-F51607B6A2F8}"/>
              </a:ext>
            </a:extLst>
          </p:cNvPr>
          <p:cNvSpPr/>
          <p:nvPr/>
        </p:nvSpPr>
        <p:spPr>
          <a:xfrm>
            <a:off x="590550" y="423863"/>
            <a:ext cx="5495981" cy="55869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1- یه زبان عالی برای شروع برنامه‌نویسیه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2- یادگرفتنش راحت و سریع‌تره!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3- مثل زبان گفتاریه که اگه یکم انگلیسی بلد باشین راحت میتونین کدهای پایتونی رو بخونین و بنویسین!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4- قواعدش ساده‌تره!</a:t>
            </a:r>
            <a:endParaRPr lang="fa-IR" dirty="0" smtClean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  <a:p>
            <a:pPr algn="r">
              <a:lnSpc>
                <a:spcPct val="150000"/>
              </a:lnSpc>
            </a:pPr>
            <a:r>
              <a:rPr lang="fa-IR" dirty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5</a:t>
            </a: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- نصب و راه‌اندازیش راحته.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6- یه زبان برنامه‌نویسی منعطفه که باهاش همه کار میتونین بکنین!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7- باهاش میتونین کارها و وظایفتون رو اتومات کنین!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8-  جامعه برنامه‌نویس‌ها و منابع رایگان فوق‌العاده‌ای برای پایتون وجود داره که میتونه هر جا به مشکل خوردین کمکتون کنه.</a:t>
            </a:r>
            <a:endParaRPr lang="fa-IR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  <a:p>
            <a:pPr algn="r">
              <a:lnSpc>
                <a:spcPct val="150000"/>
              </a:lnSpc>
            </a:pPr>
            <a:r>
              <a:rPr lang="fa-IR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9411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76BA89-38BA-4225-8EE0-27711EB3A801}"/>
              </a:ext>
            </a:extLst>
          </p:cNvPr>
          <p:cNvCxnSpPr>
            <a:cxnSpLocks/>
          </p:cNvCxnSpPr>
          <p:nvPr/>
        </p:nvCxnSpPr>
        <p:spPr>
          <a:xfrm>
            <a:off x="9011822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6C9EEE-E45B-4C9C-B35F-3A0A2B85058E}"/>
              </a:ext>
            </a:extLst>
          </p:cNvPr>
          <p:cNvCxnSpPr>
            <a:cxnSpLocks/>
          </p:cNvCxnSpPr>
          <p:nvPr/>
        </p:nvCxnSpPr>
        <p:spPr>
          <a:xfrm>
            <a:off x="6105525" y="1981445"/>
            <a:ext cx="0" cy="3222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4020671" y="153676"/>
            <a:ext cx="692728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accent4"/>
                </a:solidFill>
                <a:latin typeface="+mj-lt"/>
                <a:cs typeface="B Yekan" panose="00000400000000000000" pitchFamily="2" charset="-78"/>
              </a:rPr>
              <a:t>کاربرد‌های زبان برنامه‌نویسی پایتون؟</a:t>
            </a:r>
            <a:endParaRPr lang="id-ID" sz="3200" dirty="0">
              <a:solidFill>
                <a:schemeClr val="accent4"/>
              </a:solidFill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16" name="Slide Number Placeholder 38">
            <a:extLst>
              <a:ext uri="{FF2B5EF4-FFF2-40B4-BE49-F238E27FC236}">
                <a16:creationId xmlns:a16="http://schemas.microsoft.com/office/drawing/2014/main" id="{10B7E81C-F8FB-4739-B289-3E377FC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562" y="6483829"/>
            <a:ext cx="339265" cy="374171"/>
          </a:xfrm>
        </p:spPr>
        <p:txBody>
          <a:bodyPr/>
          <a:lstStyle/>
          <a:p>
            <a:pPr algn="ctr"/>
            <a:fld id="{B4B9BCA1-DEDB-4768-B0C2-9E03C02986FE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299">
            <a:extLst>
              <a:ext uri="{FF2B5EF4-FFF2-40B4-BE49-F238E27FC236}">
                <a16:creationId xmlns:a16="http://schemas.microsoft.com/office/drawing/2014/main" id="{11A01C19-BDA1-4663-A2F1-1D3B1A172798}"/>
              </a:ext>
            </a:extLst>
          </p:cNvPr>
          <p:cNvSpPr/>
          <p:nvPr/>
        </p:nvSpPr>
        <p:spPr>
          <a:xfrm flipV="1">
            <a:off x="317678" y="6249988"/>
            <a:ext cx="419984" cy="608012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Slide Number Placeholder 38">
            <a:extLst>
              <a:ext uri="{FF2B5EF4-FFF2-40B4-BE49-F238E27FC236}">
                <a16:creationId xmlns:a16="http://schemas.microsoft.com/office/drawing/2014/main" id="{FE88843F-4024-43C8-AB4F-35E78EF1721E}"/>
              </a:ext>
            </a:extLst>
          </p:cNvPr>
          <p:cNvSpPr txBox="1">
            <a:spLocks/>
          </p:cNvSpPr>
          <p:nvPr/>
        </p:nvSpPr>
        <p:spPr>
          <a:xfrm>
            <a:off x="317678" y="6448610"/>
            <a:ext cx="419984" cy="323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reeform: Shape 290">
            <a:extLst>
              <a:ext uri="{FF2B5EF4-FFF2-40B4-BE49-F238E27FC236}">
                <a16:creationId xmlns:a16="http://schemas.microsoft.com/office/drawing/2014/main" id="{3B4E4FF2-F77C-4F89-B227-55AE3629C8E2}"/>
              </a:ext>
            </a:extLst>
          </p:cNvPr>
          <p:cNvSpPr/>
          <p:nvPr/>
        </p:nvSpPr>
        <p:spPr>
          <a:xfrm>
            <a:off x="11083107" y="0"/>
            <a:ext cx="612980" cy="887414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 rot="16200000">
            <a:off x="6287031" y="947608"/>
            <a:ext cx="355600" cy="114543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96" y="132791"/>
            <a:ext cx="535039" cy="53503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4B8714-F4BE-46C7-8A6E-09AAF994817C}"/>
              </a:ext>
            </a:extLst>
          </p:cNvPr>
          <p:cNvSpPr/>
          <p:nvPr/>
        </p:nvSpPr>
        <p:spPr>
          <a:xfrm>
            <a:off x="9820835" y="2301371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52AA3-922C-4C15-91BD-C9A75A7CA6B1}"/>
              </a:ext>
            </a:extLst>
          </p:cNvPr>
          <p:cNvSpPr txBox="1"/>
          <p:nvPr/>
        </p:nvSpPr>
        <p:spPr>
          <a:xfrm>
            <a:off x="9624933" y="4238659"/>
            <a:ext cx="2211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توسعه وب سایت</a:t>
            </a:r>
            <a:endParaRPr lang="id-ID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4B8714-F4BE-46C7-8A6E-09AAF994817C}"/>
              </a:ext>
            </a:extLst>
          </p:cNvPr>
          <p:cNvSpPr/>
          <p:nvPr/>
        </p:nvSpPr>
        <p:spPr>
          <a:xfrm>
            <a:off x="7484312" y="2301371"/>
            <a:ext cx="1828800" cy="1828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4B8714-F4BE-46C7-8A6E-09AAF994817C}"/>
              </a:ext>
            </a:extLst>
          </p:cNvPr>
          <p:cNvSpPr/>
          <p:nvPr/>
        </p:nvSpPr>
        <p:spPr>
          <a:xfrm>
            <a:off x="5147789" y="2301371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4B8714-F4BE-46C7-8A6E-09AAF994817C}"/>
              </a:ext>
            </a:extLst>
          </p:cNvPr>
          <p:cNvSpPr/>
          <p:nvPr/>
        </p:nvSpPr>
        <p:spPr>
          <a:xfrm>
            <a:off x="2811266" y="2301371"/>
            <a:ext cx="1828800" cy="1828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B8714-F4BE-46C7-8A6E-09AAF994817C}"/>
              </a:ext>
            </a:extLst>
          </p:cNvPr>
          <p:cNvSpPr/>
          <p:nvPr/>
        </p:nvSpPr>
        <p:spPr>
          <a:xfrm>
            <a:off x="585285" y="2301371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452AA3-922C-4C15-91BD-C9A75A7CA6B1}"/>
              </a:ext>
            </a:extLst>
          </p:cNvPr>
          <p:cNvSpPr txBox="1"/>
          <p:nvPr/>
        </p:nvSpPr>
        <p:spPr>
          <a:xfrm>
            <a:off x="7292777" y="4253665"/>
            <a:ext cx="2211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بازی سازی</a:t>
            </a:r>
            <a:endParaRPr lang="id-ID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52AA3-922C-4C15-91BD-C9A75A7CA6B1}"/>
              </a:ext>
            </a:extLst>
          </p:cNvPr>
          <p:cNvSpPr txBox="1"/>
          <p:nvPr/>
        </p:nvSpPr>
        <p:spPr>
          <a:xfrm>
            <a:off x="5123146" y="4230624"/>
            <a:ext cx="18630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هوش مصنوعی و یادگیری ماشین</a:t>
            </a:r>
            <a:endParaRPr lang="id-ID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52AA3-922C-4C15-91BD-C9A75A7CA6B1}"/>
              </a:ext>
            </a:extLst>
          </p:cNvPr>
          <p:cNvSpPr txBox="1"/>
          <p:nvPr/>
        </p:nvSpPr>
        <p:spPr>
          <a:xfrm>
            <a:off x="2619731" y="4233459"/>
            <a:ext cx="2211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علم داده‌ها</a:t>
            </a:r>
            <a:endParaRPr lang="id-ID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452AA3-922C-4C15-91BD-C9A75A7CA6B1}"/>
              </a:ext>
            </a:extLst>
          </p:cNvPr>
          <p:cNvSpPr txBox="1"/>
          <p:nvPr/>
        </p:nvSpPr>
        <p:spPr>
          <a:xfrm>
            <a:off x="254584" y="4230624"/>
            <a:ext cx="221186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توسعه نرم‌افزارهای موبایل، دسکتاپ و سیستم‌های تعبیه شده</a:t>
            </a:r>
            <a:endParaRPr lang="id-ID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09" y="2645720"/>
            <a:ext cx="1140102" cy="1140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83" y="2459465"/>
            <a:ext cx="1512611" cy="1512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0" y="2627437"/>
            <a:ext cx="1123713" cy="1123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82" y="2358473"/>
            <a:ext cx="1517276" cy="1517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902" y="2542666"/>
            <a:ext cx="1379931" cy="13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12" grpId="0"/>
      <p:bldP spid="17" grpId="0" animBg="1"/>
      <p:bldP spid="22" grpId="0" animBg="1"/>
      <p:bldP spid="23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11A01C19-BDA1-4663-A2F1-1D3B1A172798}"/>
              </a:ext>
            </a:extLst>
          </p:cNvPr>
          <p:cNvSpPr/>
          <p:nvPr/>
        </p:nvSpPr>
        <p:spPr>
          <a:xfrm flipV="1">
            <a:off x="317678" y="6249988"/>
            <a:ext cx="419984" cy="608012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6" name="Slide Number Placeholder 38">
            <a:extLst>
              <a:ext uri="{FF2B5EF4-FFF2-40B4-BE49-F238E27FC236}">
                <a16:creationId xmlns:a16="http://schemas.microsoft.com/office/drawing/2014/main" id="{FE88843F-4024-43C8-AB4F-35E78EF1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78" y="6448610"/>
            <a:ext cx="419984" cy="323371"/>
          </a:xfrm>
        </p:spPr>
        <p:txBody>
          <a:bodyPr/>
          <a:lstStyle/>
          <a:p>
            <a:pPr algn="ctr" rtl="1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Freeform: Shape 290">
            <a:extLst>
              <a:ext uri="{FF2B5EF4-FFF2-40B4-BE49-F238E27FC236}">
                <a16:creationId xmlns:a16="http://schemas.microsoft.com/office/drawing/2014/main" id="{3B4E4FF2-F77C-4F89-B227-55AE3629C8E2}"/>
              </a:ext>
            </a:extLst>
          </p:cNvPr>
          <p:cNvSpPr/>
          <p:nvPr/>
        </p:nvSpPr>
        <p:spPr>
          <a:xfrm>
            <a:off x="11083107" y="0"/>
            <a:ext cx="612980" cy="887414"/>
          </a:xfrm>
          <a:custGeom>
            <a:avLst/>
            <a:gdLst>
              <a:gd name="connsiteX0" fmla="*/ 1754 w 612980"/>
              <a:gd name="connsiteY0" fmla="*/ 0 h 887414"/>
              <a:gd name="connsiteX1" fmla="*/ 611226 w 612980"/>
              <a:gd name="connsiteY1" fmla="*/ 0 h 887414"/>
              <a:gd name="connsiteX2" fmla="*/ 612980 w 612980"/>
              <a:gd name="connsiteY2" fmla="*/ 17403 h 887414"/>
              <a:gd name="connsiteX3" fmla="*/ 612979 w 612980"/>
              <a:gd name="connsiteY3" fmla="*/ 580924 h 887414"/>
              <a:gd name="connsiteX4" fmla="*/ 306489 w 612980"/>
              <a:gd name="connsiteY4" fmla="*/ 887414 h 887414"/>
              <a:gd name="connsiteX5" fmla="*/ 306490 w 612980"/>
              <a:gd name="connsiteY5" fmla="*/ 887413 h 887414"/>
              <a:gd name="connsiteX6" fmla="*/ 0 w 612980"/>
              <a:gd name="connsiteY6" fmla="*/ 580923 h 887414"/>
              <a:gd name="connsiteX7" fmla="*/ 0 w 612980"/>
              <a:gd name="connsiteY7" fmla="*/ 17403 h 887414"/>
              <a:gd name="connsiteX8" fmla="*/ 1754 w 612980"/>
              <a:gd name="connsiteY8" fmla="*/ 0 h 88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80" h="887414">
                <a:moveTo>
                  <a:pt x="1754" y="0"/>
                </a:moveTo>
                <a:lnTo>
                  <a:pt x="611226" y="0"/>
                </a:lnTo>
                <a:lnTo>
                  <a:pt x="612980" y="17403"/>
                </a:lnTo>
                <a:cubicBezTo>
                  <a:pt x="612980" y="205243"/>
                  <a:pt x="612979" y="393084"/>
                  <a:pt x="612979" y="580924"/>
                </a:cubicBezTo>
                <a:cubicBezTo>
                  <a:pt x="612979" y="750194"/>
                  <a:pt x="475759" y="887414"/>
                  <a:pt x="306489" y="887414"/>
                </a:cubicBezTo>
                <a:lnTo>
                  <a:pt x="306490" y="887413"/>
                </a:lnTo>
                <a:cubicBezTo>
                  <a:pt x="137220" y="887413"/>
                  <a:pt x="0" y="750193"/>
                  <a:pt x="0" y="580923"/>
                </a:cubicBezTo>
                <a:lnTo>
                  <a:pt x="0" y="17403"/>
                </a:lnTo>
                <a:lnTo>
                  <a:pt x="175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F071A-2B54-4676-815D-AAD4FB678D4D}"/>
              </a:ext>
            </a:extLst>
          </p:cNvPr>
          <p:cNvSpPr txBox="1"/>
          <p:nvPr/>
        </p:nvSpPr>
        <p:spPr>
          <a:xfrm>
            <a:off x="8851901" y="153675"/>
            <a:ext cx="209605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accent4"/>
                </a:solidFill>
                <a:latin typeface="+mj-lt"/>
                <a:cs typeface="B Yekan" panose="00000400000000000000" pitchFamily="2" charset="-78"/>
              </a:rPr>
              <a:t>مباحث دوره</a:t>
            </a:r>
            <a:endParaRPr lang="id-ID" sz="3200" dirty="0">
              <a:solidFill>
                <a:schemeClr val="accent4"/>
              </a:solidFill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287031" y="947608"/>
            <a:ext cx="355600" cy="114543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303">
            <a:extLst>
              <a:ext uri="{FF2B5EF4-FFF2-40B4-BE49-F238E27FC236}">
                <a16:creationId xmlns:a16="http://schemas.microsoft.com/office/drawing/2014/main" id="{3E7044AC-34FE-42BD-B5BE-175B1238E86E}"/>
              </a:ext>
            </a:extLst>
          </p:cNvPr>
          <p:cNvSpPr/>
          <p:nvPr/>
        </p:nvSpPr>
        <p:spPr>
          <a:xfrm>
            <a:off x="3175407" y="1037778"/>
            <a:ext cx="5734606" cy="4830933"/>
          </a:xfrm>
          <a:custGeom>
            <a:avLst/>
            <a:gdLst>
              <a:gd name="connsiteX0" fmla="*/ 2978705 w 5957410"/>
              <a:gd name="connsiteY0" fmla="*/ 0 h 5186311"/>
              <a:gd name="connsiteX1" fmla="*/ 5957410 w 5957410"/>
              <a:gd name="connsiteY1" fmla="*/ 2978705 h 5186311"/>
              <a:gd name="connsiteX2" fmla="*/ 5084967 w 5957410"/>
              <a:gd name="connsiteY2" fmla="*/ 5084967 h 5186311"/>
              <a:gd name="connsiteX3" fmla="*/ 4973461 w 5957410"/>
              <a:gd name="connsiteY3" fmla="*/ 5186311 h 5186311"/>
              <a:gd name="connsiteX4" fmla="*/ 983950 w 5957410"/>
              <a:gd name="connsiteY4" fmla="*/ 5186311 h 5186311"/>
              <a:gd name="connsiteX5" fmla="*/ 872443 w 5957410"/>
              <a:gd name="connsiteY5" fmla="*/ 5084967 h 5186311"/>
              <a:gd name="connsiteX6" fmla="*/ 0 w 5957410"/>
              <a:gd name="connsiteY6" fmla="*/ 2978705 h 5186311"/>
              <a:gd name="connsiteX7" fmla="*/ 2978705 w 5957410"/>
              <a:gd name="connsiteY7" fmla="*/ 0 h 518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7410" h="5186311">
                <a:moveTo>
                  <a:pt x="2978705" y="0"/>
                </a:moveTo>
                <a:cubicBezTo>
                  <a:pt x="4623798" y="0"/>
                  <a:pt x="5957410" y="1333612"/>
                  <a:pt x="5957410" y="2978705"/>
                </a:cubicBezTo>
                <a:cubicBezTo>
                  <a:pt x="5957410" y="3801251"/>
                  <a:pt x="5624007" y="4545928"/>
                  <a:pt x="5084967" y="5084967"/>
                </a:cubicBezTo>
                <a:lnTo>
                  <a:pt x="4973461" y="5186311"/>
                </a:lnTo>
                <a:lnTo>
                  <a:pt x="983950" y="5186311"/>
                </a:lnTo>
                <a:lnTo>
                  <a:pt x="872443" y="5084967"/>
                </a:lnTo>
                <a:cubicBezTo>
                  <a:pt x="333403" y="4545928"/>
                  <a:pt x="0" y="3801251"/>
                  <a:pt x="0" y="2978705"/>
                </a:cubicBezTo>
                <a:cubicBezTo>
                  <a:pt x="0" y="1333612"/>
                  <a:pt x="1333612" y="0"/>
                  <a:pt x="2978705" y="0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D49CB3F-2A7B-46E7-AE79-E288362C30D2}"/>
              </a:ext>
            </a:extLst>
          </p:cNvPr>
          <p:cNvSpPr/>
          <p:nvPr/>
        </p:nvSpPr>
        <p:spPr>
          <a:xfrm>
            <a:off x="4201704" y="1932746"/>
            <a:ext cx="3764542" cy="3764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Yekan" panose="00000400000000000000" pitchFamily="2" charset="-78"/>
              </a:rPr>
              <a:t>توی این دوره قراره چیارو یاد بگیریم؟</a:t>
            </a:r>
            <a:endParaRPr lang="id-ID" sz="1600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23F1B2-EA86-4EB8-AC49-8479225EE650}"/>
              </a:ext>
            </a:extLst>
          </p:cNvPr>
          <p:cNvSpPr txBox="1"/>
          <p:nvPr/>
        </p:nvSpPr>
        <p:spPr>
          <a:xfrm>
            <a:off x="8980509" y="5204845"/>
            <a:ext cx="26018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آشنایی با زبان برنامه‌نویسی پایتون و نصب و راه‌اندازی آن</a:t>
            </a:r>
            <a:endParaRPr lang="id-ID" sz="1600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71682AC-0F81-41A7-8263-6048D79FD5E3}"/>
              </a:ext>
            </a:extLst>
          </p:cNvPr>
          <p:cNvSpPr/>
          <p:nvPr/>
        </p:nvSpPr>
        <p:spPr>
          <a:xfrm>
            <a:off x="7990295" y="4941167"/>
            <a:ext cx="943767" cy="9437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4B8714-F4BE-46C7-8A6E-09AAF994817C}"/>
              </a:ext>
            </a:extLst>
          </p:cNvPr>
          <p:cNvSpPr/>
          <p:nvPr/>
        </p:nvSpPr>
        <p:spPr>
          <a:xfrm>
            <a:off x="8380017" y="3019048"/>
            <a:ext cx="943767" cy="9437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452AA3-922C-4C15-91BD-C9A75A7CA6B1}"/>
              </a:ext>
            </a:extLst>
          </p:cNvPr>
          <p:cNvSpPr txBox="1"/>
          <p:nvPr/>
        </p:nvSpPr>
        <p:spPr>
          <a:xfrm>
            <a:off x="8875987" y="3310759"/>
            <a:ext cx="2327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انواع داده‌ها در پایتون</a:t>
            </a:r>
            <a:endParaRPr lang="id-ID" sz="1600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F9FE5D3-FC98-453D-A8C6-CD5DEE63901C}"/>
              </a:ext>
            </a:extLst>
          </p:cNvPr>
          <p:cNvSpPr/>
          <p:nvPr/>
        </p:nvSpPr>
        <p:spPr>
          <a:xfrm>
            <a:off x="7599141" y="1362355"/>
            <a:ext cx="943767" cy="9437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3F8672-69CB-4832-8FDB-EF5341CB2292}"/>
              </a:ext>
            </a:extLst>
          </p:cNvPr>
          <p:cNvSpPr txBox="1"/>
          <p:nvPr/>
        </p:nvSpPr>
        <p:spPr>
          <a:xfrm>
            <a:off x="8603978" y="1578415"/>
            <a:ext cx="15431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دستورات شرطی</a:t>
            </a:r>
            <a:endParaRPr lang="id-ID" sz="1600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9B98549-2322-4FBA-943D-3335B7C79A53}"/>
              </a:ext>
            </a:extLst>
          </p:cNvPr>
          <p:cNvSpPr/>
          <p:nvPr/>
        </p:nvSpPr>
        <p:spPr>
          <a:xfrm>
            <a:off x="5633802" y="589135"/>
            <a:ext cx="943767" cy="9437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3F6AA2-DFD5-4D06-B3E4-3477046115A4}"/>
              </a:ext>
            </a:extLst>
          </p:cNvPr>
          <p:cNvSpPr txBox="1"/>
          <p:nvPr/>
        </p:nvSpPr>
        <p:spPr>
          <a:xfrm>
            <a:off x="4844530" y="272955"/>
            <a:ext cx="2396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فایل، ورودی و خروجی در پایتون</a:t>
            </a:r>
            <a:endParaRPr lang="id-ID" sz="1600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96" y="132791"/>
            <a:ext cx="535039" cy="53503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71682AC-0F81-41A7-8263-6048D79FD5E3}"/>
              </a:ext>
            </a:extLst>
          </p:cNvPr>
          <p:cNvSpPr/>
          <p:nvPr/>
        </p:nvSpPr>
        <p:spPr>
          <a:xfrm>
            <a:off x="3625042" y="1332327"/>
            <a:ext cx="943767" cy="9437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3F8672-69CB-4832-8FDB-EF5341CB2292}"/>
              </a:ext>
            </a:extLst>
          </p:cNvPr>
          <p:cNvSpPr txBox="1"/>
          <p:nvPr/>
        </p:nvSpPr>
        <p:spPr>
          <a:xfrm>
            <a:off x="1356094" y="1546846"/>
            <a:ext cx="2187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حلقه‌های تکرار</a:t>
            </a:r>
            <a:endParaRPr lang="id-ID" sz="1600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4B8714-F4BE-46C7-8A6E-09AAF994817C}"/>
              </a:ext>
            </a:extLst>
          </p:cNvPr>
          <p:cNvSpPr/>
          <p:nvPr/>
        </p:nvSpPr>
        <p:spPr>
          <a:xfrm>
            <a:off x="2709854" y="2954028"/>
            <a:ext cx="943767" cy="9437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452AA3-922C-4C15-91BD-C9A75A7CA6B1}"/>
              </a:ext>
            </a:extLst>
          </p:cNvPr>
          <p:cNvSpPr txBox="1"/>
          <p:nvPr/>
        </p:nvSpPr>
        <p:spPr>
          <a:xfrm>
            <a:off x="375274" y="3280310"/>
            <a:ext cx="22118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توابع در پایتون</a:t>
            </a:r>
            <a:endParaRPr lang="id-ID" sz="1600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71682AC-0F81-41A7-8263-6048D79FD5E3}"/>
              </a:ext>
            </a:extLst>
          </p:cNvPr>
          <p:cNvSpPr/>
          <p:nvPr/>
        </p:nvSpPr>
        <p:spPr>
          <a:xfrm>
            <a:off x="3153158" y="4933055"/>
            <a:ext cx="943767" cy="9437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23F1B2-EA86-4EB8-AC49-8479225EE650}"/>
              </a:ext>
            </a:extLst>
          </p:cNvPr>
          <p:cNvSpPr txBox="1"/>
          <p:nvPr/>
        </p:nvSpPr>
        <p:spPr>
          <a:xfrm>
            <a:off x="405047" y="5158716"/>
            <a:ext cx="26018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accent5">
                    <a:lumMod val="50000"/>
                  </a:schemeClr>
                </a:solidFill>
                <a:cs typeface="B Yekan" panose="00000400000000000000" pitchFamily="2" charset="-78"/>
              </a:rPr>
              <a:t>کاربا ماژول‌ها و نصب پکیج در پایتون</a:t>
            </a:r>
            <a:endParaRPr lang="id-ID" sz="1600" b="1" dirty="0">
              <a:solidFill>
                <a:schemeClr val="accent5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54" y="4983104"/>
            <a:ext cx="828047" cy="828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20" y="3148153"/>
            <a:ext cx="681822" cy="681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68" y="1531338"/>
            <a:ext cx="545744" cy="5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75" y="699830"/>
            <a:ext cx="643450" cy="643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35" y="1343280"/>
            <a:ext cx="863407" cy="863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30" y="3061673"/>
            <a:ext cx="697970" cy="6979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76" y="5076789"/>
            <a:ext cx="536929" cy="621926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371682AC-0F81-41A7-8263-6048D79FD5E3}"/>
              </a:ext>
            </a:extLst>
          </p:cNvPr>
          <p:cNvSpPr/>
          <p:nvPr/>
        </p:nvSpPr>
        <p:spPr>
          <a:xfrm>
            <a:off x="5605925" y="4507299"/>
            <a:ext cx="943767" cy="9437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699246"/>
            <a:ext cx="685800" cy="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1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1" grpId="0"/>
      <p:bldP spid="63" grpId="0" animBg="1"/>
      <p:bldP spid="68" grpId="0" animBg="1"/>
      <p:bldP spid="70" grpId="0"/>
      <p:bldP spid="72" grpId="0" animBg="1"/>
      <p:bldP spid="74" grpId="0"/>
      <p:bldP spid="76" grpId="0" animBg="1"/>
      <p:bldP spid="78" grpId="0"/>
      <p:bldP spid="28" grpId="0" animBg="1"/>
      <p:bldP spid="30" grpId="0"/>
      <p:bldP spid="31" grpId="0" animBg="1"/>
      <p:bldP spid="33" grpId="0"/>
      <p:bldP spid="38" grpId="0" animBg="1"/>
      <p:bldP spid="39" grpId="0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1CE6B6E-2282-4F5E-92B8-3164AD11D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CB96E98-0418-4D55-AAA7-56B9A6603BB1}"/>
              </a:ext>
            </a:extLst>
          </p:cNvPr>
          <p:cNvSpPr/>
          <p:nvPr/>
        </p:nvSpPr>
        <p:spPr>
          <a:xfrm rot="5400000">
            <a:off x="3863106" y="-3861448"/>
            <a:ext cx="4465789" cy="1218868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708963-722D-4938-8FC6-01C00D4EB6CB}"/>
              </a:ext>
            </a:extLst>
          </p:cNvPr>
          <p:cNvSpPr/>
          <p:nvPr/>
        </p:nvSpPr>
        <p:spPr>
          <a:xfrm>
            <a:off x="5061285" y="2890361"/>
            <a:ext cx="2069431" cy="2069431"/>
          </a:xfrm>
          <a:prstGeom prst="ellipse">
            <a:avLst/>
          </a:prstGeom>
          <a:solidFill>
            <a:schemeClr val="accent1"/>
          </a:solidFill>
          <a:ln w="174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EAC54-5A49-4DD6-8ACF-CF1686D084C7}"/>
              </a:ext>
            </a:extLst>
          </p:cNvPr>
          <p:cNvSpPr txBox="1"/>
          <p:nvPr/>
        </p:nvSpPr>
        <p:spPr>
          <a:xfrm>
            <a:off x="4038550" y="5027667"/>
            <a:ext cx="411490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a-IR" sz="6600" dirty="0" smtClean="0">
                <a:solidFill>
                  <a:schemeClr val="accent4"/>
                </a:solidFill>
                <a:latin typeface="+mj-lt"/>
                <a:cs typeface="B Yekan" panose="00000400000000000000" pitchFamily="2" charset="-78"/>
              </a:rPr>
              <a:t>خسته نباشید</a:t>
            </a:r>
            <a:endParaRPr lang="en-US" sz="6600" dirty="0">
              <a:solidFill>
                <a:schemeClr val="accent4"/>
              </a:solidFill>
              <a:latin typeface="+mj-lt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82" y="3273958"/>
            <a:ext cx="1302236" cy="13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282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 Yekan</vt:lpstr>
      <vt:lpstr>Calibri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Mohammad Alaei</cp:lastModifiedBy>
  <cp:revision>1139</cp:revision>
  <dcterms:created xsi:type="dcterms:W3CDTF">2018-08-15T17:50:54Z</dcterms:created>
  <dcterms:modified xsi:type="dcterms:W3CDTF">2022-07-15T17:44:55Z</dcterms:modified>
</cp:coreProperties>
</file>