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268" r:id="rId26"/>
    <p:sldId id="269" r:id="rId27"/>
    <p:sldId id="271" r:id="rId28"/>
    <p:sldId id="270"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301" r:id="rId52"/>
    <p:sldId id="302" r:id="rId53"/>
    <p:sldId id="305" r:id="rId54"/>
    <p:sldId id="306" r:id="rId55"/>
    <p:sldId id="265" r:id="rId56"/>
    <p:sldId id="266" r:id="rId57"/>
    <p:sldId id="267" r:id="rId58"/>
    <p:sldId id="304" r:id="rId59"/>
    <p:sldId id="294" r:id="rId60"/>
    <p:sldId id="295" r:id="rId61"/>
    <p:sldId id="296" r:id="rId62"/>
    <p:sldId id="297" r:id="rId63"/>
    <p:sldId id="298" r:id="rId64"/>
    <p:sldId id="299" r:id="rId65"/>
    <p:sldId id="30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73DA7-9B45-4DD9-A0C9-D7B478B2D444}" type="datetimeFigureOut">
              <a:rPr lang="en-IN" smtClean="0"/>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03CD7-5B5D-4942-9A49-5FB75311262C}" type="slidenum">
              <a:rPr lang="en-IN" smtClean="0"/>
              <a:t>‹#›</a:t>
            </a:fld>
            <a:endParaRPr lang="en-IN"/>
          </a:p>
        </p:txBody>
      </p:sp>
    </p:spTree>
    <p:extLst>
      <p:ext uri="{BB962C8B-B14F-4D97-AF65-F5344CB8AC3E}">
        <p14:creationId xmlns:p14="http://schemas.microsoft.com/office/powerpoint/2010/main" val="4194727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53A5-2A62-BCF4-E4CE-4D31B67D33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CAB926-7029-51EF-B01D-7A81DB7AB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8694C8-AF80-A4EB-FF51-ED0EF3279A54}"/>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B11E03BC-4961-94E8-47F5-F43EA1CDE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C724E0-2DB9-0A40-4C6C-497C8B389B14}"/>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82677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9F142-7017-8D63-0F38-AFA1805A2D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F307DE-7632-6D91-68EB-440DC6001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F767C-C7E7-EE59-0293-1BCC202429F8}"/>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15484C94-3329-684D-6703-465074768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474432-609C-C08C-608A-06A134EA34B0}"/>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56126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88178-CB0D-84A5-A3D1-F3FFF02B5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AD4CC1-9563-57CD-3FB3-8F819DD73D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E4559-801F-FA44-9777-D7AE1747495A}"/>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6147E952-BDD6-D761-D665-616262C70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87D74-6935-AF26-43A9-7E2BA8FD94A4}"/>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278957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5515-7403-DB57-0507-9E1116DEBC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00DEE6-F029-BAF6-0CC6-DE970506E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4FD4DB-C130-349A-494C-67F9C41D19A3}"/>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5B5EA6AC-396D-7E36-D818-D70D82D83E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13B80-F6DF-8D06-2858-C397898EE2F7}"/>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412947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2DA0-4D4E-7342-FAA7-907530638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BDFD44-1F1D-33D4-0BC8-080BCE42E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63F8C8-D032-B340-91B1-8B3CFF9FA8F5}"/>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3E0014DB-8190-0199-9E8F-261D9A21B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5DF0AB-1810-A7E7-247D-31CCA60EF3FC}"/>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08222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31ED-84C4-2782-ED33-88E078C9CA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75D680-EF10-BDDA-48B2-F1D15318CE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2227FE-04C7-B8A3-F3CC-BCD3C0C27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917AFC-9246-3C06-4227-9AAD4983D2DA}"/>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6" name="Footer Placeholder 5">
            <a:extLst>
              <a:ext uri="{FF2B5EF4-FFF2-40B4-BE49-F238E27FC236}">
                <a16:creationId xmlns:a16="http://schemas.microsoft.com/office/drawing/2014/main" id="{8C18E0CA-DE72-4F44-DB8E-E80AFC6142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7D0CFF-70DF-8703-653F-3920F37621C4}"/>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02133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9FAD-8C2E-CC86-BCBB-ECE7FC5362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35ECF-58C1-7DB4-96B4-33AD2A8B8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597AC2-F7A4-B322-4CCE-019F29263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DEA073-3661-E09E-F0E0-83C175958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FD410-EDA4-D9FF-1901-9D57EE7834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DC12D8-ED1E-1156-C8C8-FF99D4EE6F24}"/>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8" name="Footer Placeholder 7">
            <a:extLst>
              <a:ext uri="{FF2B5EF4-FFF2-40B4-BE49-F238E27FC236}">
                <a16:creationId xmlns:a16="http://schemas.microsoft.com/office/drawing/2014/main" id="{895775F0-B376-1EBC-A148-905AC0094C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21532E-6E24-63BC-2B38-19EB09AAB7FA}"/>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12946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CC59-D83C-849A-9829-FECD396E09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5BD675-CE00-1EBF-A7DA-74B949F89559}"/>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4" name="Footer Placeholder 3">
            <a:extLst>
              <a:ext uri="{FF2B5EF4-FFF2-40B4-BE49-F238E27FC236}">
                <a16:creationId xmlns:a16="http://schemas.microsoft.com/office/drawing/2014/main" id="{B44DA651-4D8B-CB7D-AA50-80D9CF4C1E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C7C347-94CC-6F7D-F03F-D27C878DD5E9}"/>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333850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E2129-85B6-4F73-B364-F0909813E758}"/>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3" name="Footer Placeholder 2">
            <a:extLst>
              <a:ext uri="{FF2B5EF4-FFF2-40B4-BE49-F238E27FC236}">
                <a16:creationId xmlns:a16="http://schemas.microsoft.com/office/drawing/2014/main" id="{8F72F4CA-5585-20E5-F3A9-2EC1736EB0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F5B801-D363-96C7-FB5B-617FB46C3478}"/>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282195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0E0C-54CA-331F-1A8C-0658A24C3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40E26B-4473-F5CF-7278-672167831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50F252-3B75-51D3-64C9-46F5D1514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35A66-92E5-BE57-798A-558114557610}"/>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6" name="Footer Placeholder 5">
            <a:extLst>
              <a:ext uri="{FF2B5EF4-FFF2-40B4-BE49-F238E27FC236}">
                <a16:creationId xmlns:a16="http://schemas.microsoft.com/office/drawing/2014/main" id="{30767094-BD09-A4A0-AD25-A66BFB972D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8F0313-C4C8-E483-43A7-E8F6ADC7A916}"/>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35499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F138-C480-D260-75C3-24318445B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94179-8AB0-700F-328B-364DCE209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4F9BE613-538D-DDE9-B353-161E4E673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C193E-5F79-F32F-C13E-FA95E722592F}"/>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6" name="Footer Placeholder 5">
            <a:extLst>
              <a:ext uri="{FF2B5EF4-FFF2-40B4-BE49-F238E27FC236}">
                <a16:creationId xmlns:a16="http://schemas.microsoft.com/office/drawing/2014/main" id="{2435F2EE-2B03-F891-425F-E4CDA1783D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1C161-1984-4FA7-997A-E3831A25139C}"/>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274113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4C2A7-72A6-4923-12E9-ACE37963F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4FEFA3-3374-C01A-1C8E-30AD5B776C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7DC7CB-60D9-742D-B877-1794481A12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111ED769-EA25-0A50-90B1-19A04B5AE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AD501D-7DA1-84BD-494F-B9AC135BF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ECDAE-B0C3-4D22-A32B-A3777AA1C401}" type="slidenum">
              <a:rPr lang="en-IN" smtClean="0"/>
              <a:t>‹#›</a:t>
            </a:fld>
            <a:endParaRPr lang="en-IN"/>
          </a:p>
        </p:txBody>
      </p:sp>
    </p:spTree>
    <p:extLst>
      <p:ext uri="{BB962C8B-B14F-4D97-AF65-F5344CB8AC3E}">
        <p14:creationId xmlns:p14="http://schemas.microsoft.com/office/powerpoint/2010/main" val="1519737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E069-9AFB-702E-B75F-214C71974758}"/>
              </a:ext>
            </a:extLst>
          </p:cNvPr>
          <p:cNvSpPr>
            <a:spLocks noGrp="1"/>
          </p:cNvSpPr>
          <p:nvPr>
            <p:ph type="ctrTitle"/>
          </p:nvPr>
        </p:nvSpPr>
        <p:spPr>
          <a:xfrm>
            <a:off x="1524000" y="886409"/>
            <a:ext cx="9019592" cy="1950098"/>
          </a:xfrm>
        </p:spPr>
        <p:txBody>
          <a:bodyPr/>
          <a:lstStyle/>
          <a:p>
            <a:r>
              <a:rPr lang="en-US" dirty="0"/>
              <a:t>PHASE 5</a:t>
            </a:r>
            <a:endParaRPr lang="en-IN" dirty="0"/>
          </a:p>
        </p:txBody>
      </p:sp>
      <p:sp>
        <p:nvSpPr>
          <p:cNvPr id="3" name="Subtitle 2">
            <a:extLst>
              <a:ext uri="{FF2B5EF4-FFF2-40B4-BE49-F238E27FC236}">
                <a16:creationId xmlns:a16="http://schemas.microsoft.com/office/drawing/2014/main" id="{08C34F6A-3D5D-9991-BEE8-D13250915D41}"/>
              </a:ext>
            </a:extLst>
          </p:cNvPr>
          <p:cNvSpPr>
            <a:spLocks noGrp="1"/>
          </p:cNvSpPr>
          <p:nvPr>
            <p:ph type="subTitle" idx="1"/>
          </p:nvPr>
        </p:nvSpPr>
        <p:spPr/>
        <p:txBody>
          <a:bodyPr>
            <a:normAutofit/>
          </a:bodyPr>
          <a:lstStyle/>
          <a:p>
            <a:r>
              <a:rPr lang="en-US" sz="3600" dirty="0"/>
              <a:t>FLOOD MONITORING AND EARLY WARNING SYSTEM</a:t>
            </a:r>
            <a:endParaRPr lang="en-IN" sz="3600" dirty="0"/>
          </a:p>
        </p:txBody>
      </p:sp>
    </p:spTree>
    <p:extLst>
      <p:ext uri="{BB962C8B-B14F-4D97-AF65-F5344CB8AC3E}">
        <p14:creationId xmlns:p14="http://schemas.microsoft.com/office/powerpoint/2010/main" val="646604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6322-59F9-E892-D12D-59A6528140D0}"/>
              </a:ext>
            </a:extLst>
          </p:cNvPr>
          <p:cNvSpPr>
            <a:spLocks noGrp="1"/>
          </p:cNvSpPr>
          <p:nvPr>
            <p:ph type="title"/>
          </p:nvPr>
        </p:nvSpPr>
        <p:spPr/>
        <p:txBody>
          <a:bodyPr>
            <a:normAutofit/>
          </a:bodyPr>
          <a:lstStyle/>
          <a:p>
            <a:r>
              <a:rPr lang="en-US" sz="2800" b="1" dirty="0"/>
              <a:t>IOT SENSOR SERVER:</a:t>
            </a:r>
            <a:endParaRPr lang="en-IN" sz="2800" b="1" dirty="0"/>
          </a:p>
        </p:txBody>
      </p:sp>
      <p:sp>
        <p:nvSpPr>
          <p:cNvPr id="3" name="Content Placeholder 2">
            <a:extLst>
              <a:ext uri="{FF2B5EF4-FFF2-40B4-BE49-F238E27FC236}">
                <a16:creationId xmlns:a16="http://schemas.microsoft.com/office/drawing/2014/main" id="{E978D6E5-24F3-C11C-564B-1F43B2D5B901}"/>
              </a:ext>
            </a:extLst>
          </p:cNvPr>
          <p:cNvSpPr>
            <a:spLocks noGrp="1"/>
          </p:cNvSpPr>
          <p:nvPr>
            <p:ph idx="1"/>
          </p:nvPr>
        </p:nvSpPr>
        <p:spPr/>
        <p:txBody>
          <a:bodyPr/>
          <a:lstStyle/>
          <a:p>
            <a:r>
              <a:rPr lang="en-US" dirty="0"/>
              <a:t>You can create the IoT sensor server with any programming language, including Python, Java, or Node.js. To enable the web application to connect and receive real-time water level updates, it must implement a WebSocket endpoint.</a:t>
            </a:r>
          </a:p>
          <a:p>
            <a:endParaRPr lang="en-US" dirty="0"/>
          </a:p>
          <a:p>
            <a:r>
              <a:rPr lang="en-US" dirty="0"/>
              <a:t>Logic for sending out flood alerts must also be implemented by the IoT sensor server. This reasoning might be as basic as a threshold or it could be more intricate, accounting for variables like the rate at which the water level changes and the anticipated amount of rain in the future.</a:t>
            </a:r>
            <a:endParaRPr lang="en-IN" dirty="0"/>
          </a:p>
        </p:txBody>
      </p:sp>
    </p:spTree>
    <p:extLst>
      <p:ext uri="{BB962C8B-B14F-4D97-AF65-F5344CB8AC3E}">
        <p14:creationId xmlns:p14="http://schemas.microsoft.com/office/powerpoint/2010/main" val="115781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DD98FD-F1A5-F3AF-6AB8-E814628A8672}"/>
              </a:ext>
            </a:extLst>
          </p:cNvPr>
          <p:cNvSpPr txBox="1"/>
          <p:nvPr/>
        </p:nvSpPr>
        <p:spPr>
          <a:xfrm>
            <a:off x="363794" y="383459"/>
            <a:ext cx="11267768" cy="6032421"/>
          </a:xfrm>
          <a:prstGeom prst="rect">
            <a:avLst/>
          </a:prstGeom>
          <a:noFill/>
        </p:spPr>
        <p:txBody>
          <a:bodyPr wrap="square" rtlCol="0">
            <a:spAutoFit/>
          </a:bodyPr>
          <a:lstStyle/>
          <a:p>
            <a:r>
              <a:rPr lang="en-IN" sz="2800" b="1" dirty="0"/>
              <a:t>CODE FOR IOT SENSOR SERVER</a:t>
            </a:r>
          </a:p>
          <a:p>
            <a:endParaRPr lang="en-IN" dirty="0"/>
          </a:p>
          <a:p>
            <a:r>
              <a:rPr lang="en-IN" sz="2000" dirty="0"/>
              <a:t>import </a:t>
            </a:r>
            <a:r>
              <a:rPr lang="en-IN" sz="2000" dirty="0" err="1"/>
              <a:t>asyncio</a:t>
            </a:r>
            <a:endParaRPr lang="en-IN" sz="2000" dirty="0"/>
          </a:p>
          <a:p>
            <a:r>
              <a:rPr lang="en-IN" sz="2000" dirty="0"/>
              <a:t>import </a:t>
            </a:r>
            <a:r>
              <a:rPr lang="en-IN" sz="2000" dirty="0" err="1"/>
              <a:t>websockets</a:t>
            </a:r>
            <a:endParaRPr lang="en-IN" sz="2000" dirty="0"/>
          </a:p>
          <a:p>
            <a:endParaRPr lang="en-IN" sz="2000" dirty="0"/>
          </a:p>
          <a:p>
            <a:r>
              <a:rPr lang="en-IN" sz="2000" dirty="0"/>
              <a:t>class </a:t>
            </a:r>
            <a:r>
              <a:rPr lang="en-IN" sz="2000" dirty="0" err="1"/>
              <a:t>IoTsensorServer</a:t>
            </a:r>
            <a:r>
              <a:rPr lang="en-IN" sz="2000" dirty="0"/>
              <a:t>:</a:t>
            </a:r>
          </a:p>
          <a:p>
            <a:r>
              <a:rPr lang="en-IN" sz="2000" dirty="0"/>
              <a:t>    def __</a:t>
            </a:r>
            <a:r>
              <a:rPr lang="en-IN" sz="2000" dirty="0" err="1"/>
              <a:t>init</a:t>
            </a:r>
            <a:r>
              <a:rPr lang="en-IN" sz="2000" dirty="0"/>
              <a:t>__(self):</a:t>
            </a:r>
          </a:p>
          <a:p>
            <a:r>
              <a:rPr lang="en-IN" sz="2000" dirty="0"/>
              <a:t>        </a:t>
            </a:r>
            <a:r>
              <a:rPr lang="en-IN" sz="2000" dirty="0" err="1"/>
              <a:t>self.water_level</a:t>
            </a:r>
            <a:r>
              <a:rPr lang="en-IN" sz="2000" dirty="0"/>
              <a:t> = 0</a:t>
            </a:r>
          </a:p>
          <a:p>
            <a:r>
              <a:rPr lang="en-IN" sz="2000" dirty="0"/>
              <a:t>        </a:t>
            </a:r>
            <a:r>
              <a:rPr lang="en-IN" sz="2000" dirty="0" err="1"/>
              <a:t>self.flood_warning_threshold</a:t>
            </a:r>
            <a:r>
              <a:rPr lang="en-IN" sz="2000" dirty="0"/>
              <a:t> = 70</a:t>
            </a:r>
          </a:p>
          <a:p>
            <a:endParaRPr lang="en-IN" sz="2000" dirty="0"/>
          </a:p>
          <a:p>
            <a:r>
              <a:rPr lang="en-IN" sz="2000" dirty="0"/>
              <a:t>    def </a:t>
            </a:r>
            <a:r>
              <a:rPr lang="en-IN" sz="2000" dirty="0" err="1"/>
              <a:t>update_water_level</a:t>
            </a:r>
            <a:r>
              <a:rPr lang="en-IN" sz="2000" dirty="0"/>
              <a:t>(self, </a:t>
            </a:r>
            <a:r>
              <a:rPr lang="en-IN" sz="2000" dirty="0" err="1"/>
              <a:t>new_water_level</a:t>
            </a:r>
            <a:r>
              <a:rPr lang="en-IN" sz="2000" dirty="0"/>
              <a:t>):</a:t>
            </a:r>
          </a:p>
          <a:p>
            <a:r>
              <a:rPr lang="en-IN" sz="2000" dirty="0"/>
              <a:t>        </a:t>
            </a:r>
            <a:r>
              <a:rPr lang="en-IN" sz="2000" dirty="0" err="1"/>
              <a:t>self.water_level</a:t>
            </a:r>
            <a:r>
              <a:rPr lang="en-IN" sz="2000" dirty="0"/>
              <a:t> = </a:t>
            </a:r>
            <a:r>
              <a:rPr lang="en-IN" sz="2000" dirty="0" err="1"/>
              <a:t>new_water_level</a:t>
            </a:r>
            <a:endParaRPr lang="en-IN" sz="2000" dirty="0"/>
          </a:p>
          <a:p>
            <a:endParaRPr lang="en-IN" sz="2000" dirty="0"/>
          </a:p>
          <a:p>
            <a:r>
              <a:rPr lang="en-IN" sz="2000" dirty="0"/>
              <a:t>    def </a:t>
            </a:r>
            <a:r>
              <a:rPr lang="en-IN" sz="2000" dirty="0" err="1"/>
              <a:t>is_flood_warning</a:t>
            </a:r>
            <a:r>
              <a:rPr lang="en-IN" sz="2000" dirty="0"/>
              <a:t>(self):</a:t>
            </a:r>
          </a:p>
          <a:p>
            <a:r>
              <a:rPr lang="en-IN" sz="2000" dirty="0"/>
              <a:t>        return </a:t>
            </a:r>
            <a:r>
              <a:rPr lang="en-IN" sz="2000" dirty="0" err="1"/>
              <a:t>self.water_level</a:t>
            </a:r>
            <a:r>
              <a:rPr lang="en-IN" sz="2000" dirty="0"/>
              <a:t> &gt; </a:t>
            </a:r>
            <a:r>
              <a:rPr lang="en-IN" sz="2000" dirty="0" err="1"/>
              <a:t>self.flood_warning_threshold</a:t>
            </a:r>
            <a:endParaRPr lang="en-IN" sz="2000" dirty="0"/>
          </a:p>
          <a:p>
            <a:endParaRPr lang="en-IN" sz="2000" dirty="0"/>
          </a:p>
          <a:p>
            <a:r>
              <a:rPr lang="en-IN" sz="2000" dirty="0"/>
              <a:t>    async def </a:t>
            </a:r>
            <a:r>
              <a:rPr lang="en-IN" sz="2000" dirty="0" err="1"/>
              <a:t>handle_websocket_connection</a:t>
            </a:r>
            <a:r>
              <a:rPr lang="en-IN" sz="2000" dirty="0"/>
              <a:t>(self, </a:t>
            </a:r>
            <a:r>
              <a:rPr lang="en-IN" sz="2000" dirty="0" err="1"/>
              <a:t>websocket</a:t>
            </a:r>
            <a:r>
              <a:rPr lang="en-IN" sz="2000" dirty="0"/>
              <a:t>):</a:t>
            </a:r>
          </a:p>
          <a:p>
            <a:r>
              <a:rPr lang="en-IN" sz="2000" dirty="0"/>
              <a:t>        while True:</a:t>
            </a:r>
          </a:p>
          <a:p>
            <a:r>
              <a:rPr lang="en-IN" sz="2000" dirty="0"/>
              <a:t>            message = await </a:t>
            </a:r>
            <a:r>
              <a:rPr lang="en-IN" sz="2000" dirty="0" err="1"/>
              <a:t>websocket.recv</a:t>
            </a:r>
            <a:r>
              <a:rPr lang="en-IN" sz="2000" dirty="0"/>
              <a:t>()</a:t>
            </a:r>
          </a:p>
        </p:txBody>
      </p:sp>
    </p:spTree>
    <p:extLst>
      <p:ext uri="{BB962C8B-B14F-4D97-AF65-F5344CB8AC3E}">
        <p14:creationId xmlns:p14="http://schemas.microsoft.com/office/powerpoint/2010/main" val="303465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C1EFD-504C-FD79-7AF3-6C896958B5B2}"/>
              </a:ext>
            </a:extLst>
          </p:cNvPr>
          <p:cNvSpPr txBox="1"/>
          <p:nvPr/>
        </p:nvSpPr>
        <p:spPr>
          <a:xfrm>
            <a:off x="127819" y="530942"/>
            <a:ext cx="12408310" cy="7725192"/>
          </a:xfrm>
          <a:prstGeom prst="rect">
            <a:avLst/>
          </a:prstGeom>
          <a:noFill/>
        </p:spPr>
        <p:txBody>
          <a:bodyPr wrap="square" rtlCol="0">
            <a:spAutoFit/>
          </a:bodyPr>
          <a:lstStyle/>
          <a:p>
            <a:r>
              <a:rPr lang="en-IN" dirty="0"/>
              <a:t> </a:t>
            </a:r>
            <a:r>
              <a:rPr lang="en-IN" sz="2000" dirty="0" err="1"/>
              <a:t>elif</a:t>
            </a:r>
            <a:r>
              <a:rPr lang="en-IN" sz="2000" dirty="0"/>
              <a:t> message == '</a:t>
            </a:r>
            <a:r>
              <a:rPr lang="en-IN" sz="2000" dirty="0" err="1"/>
              <a:t>get_flood_warning</a:t>
            </a:r>
            <a:r>
              <a:rPr lang="en-IN" sz="2000" dirty="0"/>
              <a:t>':</a:t>
            </a:r>
          </a:p>
          <a:p>
            <a:r>
              <a:rPr lang="en-IN" sz="2000" dirty="0"/>
              <a:t>                </a:t>
            </a:r>
            <a:r>
              <a:rPr lang="en-IN" sz="2000" dirty="0" err="1"/>
              <a:t>is_flood_warning</a:t>
            </a:r>
            <a:r>
              <a:rPr lang="en-IN" sz="2000" dirty="0"/>
              <a:t> = </a:t>
            </a:r>
            <a:r>
              <a:rPr lang="en-IN" sz="2000" dirty="0" err="1"/>
              <a:t>self.is_flood_warning</a:t>
            </a:r>
            <a:r>
              <a:rPr lang="en-IN" sz="2000" dirty="0"/>
              <a:t>()</a:t>
            </a:r>
          </a:p>
          <a:p>
            <a:r>
              <a:rPr lang="en-IN" sz="2000" dirty="0"/>
              <a:t>                await </a:t>
            </a:r>
            <a:r>
              <a:rPr lang="en-IN" sz="2000" dirty="0" err="1"/>
              <a:t>websocket.send</a:t>
            </a:r>
            <a:r>
              <a:rPr lang="en-IN" sz="2000" dirty="0"/>
              <a:t>(str(</a:t>
            </a:r>
            <a:r>
              <a:rPr lang="en-IN" sz="2000" dirty="0" err="1"/>
              <a:t>is_flood_warning</a:t>
            </a:r>
            <a:r>
              <a:rPr lang="en-IN" sz="2000" dirty="0"/>
              <a:t>))</a:t>
            </a:r>
          </a:p>
          <a:p>
            <a:endParaRPr lang="en-IN" sz="2000" dirty="0"/>
          </a:p>
          <a:p>
            <a:r>
              <a:rPr lang="en-IN" sz="2000" dirty="0"/>
              <a:t>if __name__ == '__main__':</a:t>
            </a:r>
          </a:p>
          <a:p>
            <a:r>
              <a:rPr lang="en-IN" sz="2000" dirty="0"/>
              <a:t>    server = </a:t>
            </a:r>
            <a:r>
              <a:rPr lang="en-IN" sz="2000" dirty="0" err="1"/>
              <a:t>IoTsensorServer</a:t>
            </a:r>
            <a:r>
              <a:rPr lang="en-IN" sz="2000" dirty="0"/>
              <a:t>()</a:t>
            </a:r>
          </a:p>
          <a:p>
            <a:r>
              <a:rPr lang="en-IN" sz="2000" dirty="0"/>
              <a:t>      async def main():</a:t>
            </a:r>
          </a:p>
          <a:p>
            <a:r>
              <a:rPr lang="en-IN" sz="2000" dirty="0"/>
              <a:t>        async with </a:t>
            </a:r>
            <a:r>
              <a:rPr lang="en-IN" sz="2000" dirty="0" err="1"/>
              <a:t>websockets.serve</a:t>
            </a:r>
            <a:r>
              <a:rPr lang="en-IN" sz="2000" dirty="0"/>
              <a:t>(</a:t>
            </a:r>
            <a:r>
              <a:rPr lang="en-IN" sz="2000" dirty="0" err="1"/>
              <a:t>server.handle_websocket_connection</a:t>
            </a:r>
            <a:r>
              <a:rPr lang="en-IN" sz="2000" dirty="0"/>
              <a:t>, 'localhost', 8080):</a:t>
            </a:r>
          </a:p>
          <a:p>
            <a:r>
              <a:rPr lang="en-IN" sz="2000" dirty="0"/>
              <a:t>            await </a:t>
            </a:r>
            <a:r>
              <a:rPr lang="en-IN" sz="2000" dirty="0" err="1"/>
              <a:t>asyncio.Future</a:t>
            </a:r>
            <a:r>
              <a:rPr lang="en-IN" sz="2000" dirty="0"/>
              <a:t>()</a:t>
            </a:r>
          </a:p>
          <a:p>
            <a:endParaRPr lang="en-IN" sz="2000" dirty="0"/>
          </a:p>
          <a:p>
            <a:r>
              <a:rPr lang="en-IN" sz="2000" dirty="0"/>
              <a:t>    </a:t>
            </a:r>
            <a:r>
              <a:rPr lang="en-IN" sz="2000" dirty="0" err="1"/>
              <a:t>asyncio.run</a:t>
            </a:r>
            <a:r>
              <a:rPr lang="en-IN" sz="2000" dirty="0"/>
              <a:t>(main())</a:t>
            </a:r>
          </a:p>
          <a:p>
            <a:endParaRPr lang="en-IN" sz="2000" dirty="0"/>
          </a:p>
          <a:p>
            <a:pPr marL="342900" indent="-342900">
              <a:buFont typeface="Arial" panose="020B0604020202020204" pitchFamily="34" charset="0"/>
              <a:buChar char="•"/>
            </a:pPr>
            <a:r>
              <a:rPr lang="en-US" sz="2400" dirty="0"/>
              <a:t>This server implements a single WebSocket endpoint that the web application can connect to. The server can receive two types of messages from the web application:</a:t>
            </a:r>
          </a:p>
          <a:p>
            <a:endParaRPr lang="en-US" sz="2400" dirty="0"/>
          </a:p>
          <a:p>
            <a:pPr marL="342900" indent="-342900">
              <a:buFont typeface="Arial" panose="020B0604020202020204" pitchFamily="34" charset="0"/>
              <a:buChar char="•"/>
            </a:pPr>
            <a:r>
              <a:rPr lang="en-US" sz="2400" dirty="0"/>
              <a:t>    </a:t>
            </a:r>
            <a:r>
              <a:rPr lang="en-US" sz="2400" dirty="0" err="1"/>
              <a:t>get_water_level</a:t>
            </a:r>
            <a:r>
              <a:rPr lang="en-US" sz="2400" dirty="0"/>
              <a:t>: The server will respond to this message with the current water level.</a:t>
            </a:r>
          </a:p>
          <a:p>
            <a:pPr marL="342900" indent="-342900">
              <a:buFont typeface="Arial" panose="020B0604020202020204" pitchFamily="34" charset="0"/>
              <a:buChar char="•"/>
            </a:pPr>
            <a:r>
              <a:rPr lang="en-US" sz="2400" dirty="0"/>
              <a:t>    </a:t>
            </a:r>
            <a:r>
              <a:rPr lang="en-US" sz="2400" dirty="0" err="1"/>
              <a:t>get_flood_warning</a:t>
            </a:r>
            <a:r>
              <a:rPr lang="en-US" sz="2400" dirty="0"/>
              <a:t>: The server will respond to this message with a Boolean value indicating whether a flood warning is in effect.</a:t>
            </a:r>
            <a:endParaRPr lang="en-IN" sz="2400" dirty="0"/>
          </a:p>
          <a:p>
            <a:endParaRPr lang="en-IN" sz="2000" dirty="0"/>
          </a:p>
          <a:p>
            <a:endParaRPr lang="en-IN" sz="2000"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25700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74F7D-4BD8-217F-25F7-C95CD2DAC501}"/>
              </a:ext>
            </a:extLst>
          </p:cNvPr>
          <p:cNvSpPr txBox="1"/>
          <p:nvPr/>
        </p:nvSpPr>
        <p:spPr>
          <a:xfrm>
            <a:off x="629265" y="550606"/>
            <a:ext cx="10668000"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server also implements logic for issuing flood warnings. This logic is based on a simple threshold, but it could be extended to take into account more factors, such as the rate of change of the water level and the forecast of future rainfall.</a:t>
            </a:r>
          </a:p>
          <a:p>
            <a:endParaRPr lang="en-US" sz="2800" dirty="0"/>
          </a:p>
          <a:p>
            <a:pPr marL="457200" indent="-457200">
              <a:buFont typeface="Arial" panose="020B0604020202020204" pitchFamily="34" charset="0"/>
              <a:buChar char="•"/>
            </a:pPr>
            <a:r>
              <a:rPr lang="en-US" sz="2800" dirty="0"/>
              <a:t>To start the server, simply run the following command:</a:t>
            </a:r>
          </a:p>
          <a:p>
            <a:endParaRPr lang="en-US" sz="2800" dirty="0"/>
          </a:p>
          <a:p>
            <a:r>
              <a:rPr lang="en-US" sz="2800" dirty="0"/>
              <a:t>python iot_sensor_server.py</a:t>
            </a:r>
          </a:p>
          <a:p>
            <a:endParaRPr lang="en-US" sz="2800" dirty="0"/>
          </a:p>
          <a:p>
            <a:pPr marL="457200" indent="-457200">
              <a:buFont typeface="Wingdings" panose="05000000000000000000" pitchFamily="2" charset="2"/>
              <a:buChar char="§"/>
            </a:pPr>
            <a:r>
              <a:rPr lang="en-US" sz="2800" dirty="0"/>
              <a:t>Once the server is running, the web application can connect to it using a WebSocket connection. The web application can then send and receive messages to the server in order to retrieve the current water level and flood warning status.</a:t>
            </a:r>
          </a:p>
        </p:txBody>
      </p:sp>
    </p:spTree>
    <p:extLst>
      <p:ext uri="{BB962C8B-B14F-4D97-AF65-F5344CB8AC3E}">
        <p14:creationId xmlns:p14="http://schemas.microsoft.com/office/powerpoint/2010/main" val="844413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7310-36CA-F48D-3CC3-63DC1DC99144}"/>
              </a:ext>
            </a:extLst>
          </p:cNvPr>
          <p:cNvSpPr>
            <a:spLocks noGrp="1"/>
          </p:cNvSpPr>
          <p:nvPr>
            <p:ph type="title"/>
          </p:nvPr>
        </p:nvSpPr>
        <p:spPr/>
        <p:txBody>
          <a:bodyPr/>
          <a:lstStyle/>
          <a:p>
            <a:r>
              <a:rPr lang="en-US" b="1" dirty="0"/>
              <a:t>WEB APPICATION:</a:t>
            </a:r>
            <a:endParaRPr lang="en-IN" b="1" dirty="0"/>
          </a:p>
        </p:txBody>
      </p:sp>
      <p:sp>
        <p:nvSpPr>
          <p:cNvPr id="3" name="Content Placeholder 2">
            <a:extLst>
              <a:ext uri="{FF2B5EF4-FFF2-40B4-BE49-F238E27FC236}">
                <a16:creationId xmlns:a16="http://schemas.microsoft.com/office/drawing/2014/main" id="{9E617451-F458-1521-F228-FB9AE15A98ED}"/>
              </a:ext>
            </a:extLst>
          </p:cNvPr>
          <p:cNvSpPr>
            <a:spLocks noGrp="1"/>
          </p:cNvSpPr>
          <p:nvPr>
            <p:ph idx="1"/>
          </p:nvPr>
        </p:nvSpPr>
        <p:spPr/>
        <p:txBody>
          <a:bodyPr/>
          <a:lstStyle/>
          <a:p>
            <a:r>
              <a:rPr lang="en-US" dirty="0"/>
              <a:t>You can use any web development framework, like Flask, Django, or Rails, to construct the web application. To get real-time water level updates, it must establish a WebSocket connection with the IoT sensor server.</a:t>
            </a:r>
          </a:p>
          <a:p>
            <a:endParaRPr lang="en-US" dirty="0"/>
          </a:p>
          <a:p>
            <a:r>
              <a:rPr lang="en-US" dirty="0"/>
              <a:t>In addition, the web application must show data on the current water level and, if needed, send out flood alerts. Numerous methods, including text alerts, graphs, and charts, can be used to do this.</a:t>
            </a:r>
            <a:endParaRPr lang="en-IN" dirty="0"/>
          </a:p>
        </p:txBody>
      </p:sp>
    </p:spTree>
    <p:extLst>
      <p:ext uri="{BB962C8B-B14F-4D97-AF65-F5344CB8AC3E}">
        <p14:creationId xmlns:p14="http://schemas.microsoft.com/office/powerpoint/2010/main" val="354022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B8D48-1405-F5B4-4166-DF880DDA42EF}"/>
              </a:ext>
            </a:extLst>
          </p:cNvPr>
          <p:cNvSpPr txBox="1"/>
          <p:nvPr/>
        </p:nvSpPr>
        <p:spPr>
          <a:xfrm>
            <a:off x="285135" y="0"/>
            <a:ext cx="11749549" cy="6586418"/>
          </a:xfrm>
          <a:prstGeom prst="rect">
            <a:avLst/>
          </a:prstGeom>
          <a:noFill/>
        </p:spPr>
        <p:txBody>
          <a:bodyPr wrap="square" rtlCol="0">
            <a:spAutoFit/>
          </a:bodyPr>
          <a:lstStyle/>
          <a:p>
            <a:r>
              <a:rPr lang="en-IN" sz="2400" b="1" dirty="0"/>
              <a:t>CODE FOR WEB DEVELOPMENT</a:t>
            </a:r>
          </a:p>
          <a:p>
            <a:endParaRPr lang="en-IN" dirty="0"/>
          </a:p>
          <a:p>
            <a:r>
              <a:rPr lang="en-IN" sz="2000" dirty="0"/>
              <a:t>from </a:t>
            </a:r>
            <a:r>
              <a:rPr lang="en-IN" sz="2000" dirty="0" err="1"/>
              <a:t>django.http</a:t>
            </a:r>
            <a:r>
              <a:rPr lang="en-IN" sz="2000" dirty="0"/>
              <a:t> import </a:t>
            </a:r>
            <a:r>
              <a:rPr lang="en-IN" sz="2000" dirty="0" err="1"/>
              <a:t>HttpResponse</a:t>
            </a:r>
            <a:endParaRPr lang="en-IN" sz="2000" dirty="0"/>
          </a:p>
          <a:p>
            <a:r>
              <a:rPr lang="en-IN" sz="2000" dirty="0"/>
              <a:t>from </a:t>
            </a:r>
            <a:r>
              <a:rPr lang="en-IN" sz="2000" dirty="0" err="1"/>
              <a:t>django.shortcuts</a:t>
            </a:r>
            <a:r>
              <a:rPr lang="en-IN" sz="2000" dirty="0"/>
              <a:t> import render</a:t>
            </a:r>
          </a:p>
          <a:p>
            <a:r>
              <a:rPr lang="en-IN" sz="2000" dirty="0"/>
              <a:t>import </a:t>
            </a:r>
            <a:r>
              <a:rPr lang="en-IN" sz="2000" dirty="0" err="1"/>
              <a:t>websockets</a:t>
            </a:r>
            <a:endParaRPr lang="en-IN" sz="2000" dirty="0"/>
          </a:p>
          <a:p>
            <a:endParaRPr lang="en-IN" sz="2000" dirty="0"/>
          </a:p>
          <a:p>
            <a:r>
              <a:rPr lang="en-IN" sz="2000" dirty="0"/>
              <a:t>class </a:t>
            </a:r>
            <a:r>
              <a:rPr lang="en-IN" sz="2000" dirty="0" err="1"/>
              <a:t>WebSocketHandler</a:t>
            </a:r>
            <a:r>
              <a:rPr lang="en-IN" sz="2000" dirty="0"/>
              <a:t>:</a:t>
            </a:r>
          </a:p>
          <a:p>
            <a:r>
              <a:rPr lang="en-IN" sz="2000" dirty="0"/>
              <a:t>    def __</a:t>
            </a:r>
            <a:r>
              <a:rPr lang="en-IN" sz="2000" dirty="0" err="1"/>
              <a:t>init</a:t>
            </a:r>
            <a:r>
              <a:rPr lang="en-IN" sz="2000" dirty="0"/>
              <a:t>__(self, </a:t>
            </a:r>
            <a:r>
              <a:rPr lang="en-IN" sz="2000" dirty="0" err="1"/>
              <a:t>websocket</a:t>
            </a:r>
            <a:r>
              <a:rPr lang="en-IN" sz="2000" dirty="0"/>
              <a:t>):</a:t>
            </a:r>
          </a:p>
          <a:p>
            <a:r>
              <a:rPr lang="en-IN" sz="2000" dirty="0"/>
              <a:t>        </a:t>
            </a:r>
            <a:r>
              <a:rPr lang="en-IN" sz="2000" dirty="0" err="1"/>
              <a:t>self.websocket</a:t>
            </a:r>
            <a:r>
              <a:rPr lang="en-IN" sz="2000" dirty="0"/>
              <a:t> = </a:t>
            </a:r>
            <a:r>
              <a:rPr lang="en-IN" sz="2000" dirty="0" err="1"/>
              <a:t>websocket</a:t>
            </a:r>
            <a:endParaRPr lang="en-IN" sz="2000" dirty="0"/>
          </a:p>
          <a:p>
            <a:r>
              <a:rPr lang="en-IN" sz="2000" dirty="0"/>
              <a:t>        </a:t>
            </a:r>
            <a:r>
              <a:rPr lang="en-IN" sz="2000" dirty="0" err="1"/>
              <a:t>self.water_level</a:t>
            </a:r>
            <a:r>
              <a:rPr lang="en-IN" sz="2000" dirty="0"/>
              <a:t> = 0</a:t>
            </a:r>
          </a:p>
          <a:p>
            <a:r>
              <a:rPr lang="en-IN" sz="2000" dirty="0"/>
              <a:t>        </a:t>
            </a:r>
            <a:r>
              <a:rPr lang="en-IN" sz="2000" dirty="0" err="1"/>
              <a:t>self.flood_warning</a:t>
            </a:r>
            <a:r>
              <a:rPr lang="en-IN" sz="2000" dirty="0"/>
              <a:t> = False</a:t>
            </a:r>
          </a:p>
          <a:p>
            <a:endParaRPr lang="en-IN" sz="2000" dirty="0"/>
          </a:p>
          <a:p>
            <a:r>
              <a:rPr lang="en-IN" sz="2000" dirty="0"/>
              <a:t>    async def handle(self):</a:t>
            </a:r>
          </a:p>
          <a:p>
            <a:r>
              <a:rPr lang="en-IN" sz="2000" dirty="0"/>
              <a:t>        while True:</a:t>
            </a:r>
          </a:p>
          <a:p>
            <a:r>
              <a:rPr lang="en-IN" sz="2000" dirty="0"/>
              <a:t>            message = await </a:t>
            </a:r>
            <a:r>
              <a:rPr lang="en-IN" sz="2000" dirty="0" err="1"/>
              <a:t>self.websocket.recv</a:t>
            </a:r>
            <a:r>
              <a:rPr lang="en-IN" sz="2000" dirty="0"/>
              <a:t>()</a:t>
            </a:r>
          </a:p>
          <a:p>
            <a:endParaRPr lang="en-IN" sz="2000" dirty="0"/>
          </a:p>
          <a:p>
            <a:r>
              <a:rPr lang="en-IN" sz="2000" dirty="0"/>
              <a:t>            if message == '</a:t>
            </a:r>
            <a:r>
              <a:rPr lang="en-IN" sz="2000" dirty="0" err="1"/>
              <a:t>get_water_level</a:t>
            </a:r>
            <a:r>
              <a:rPr lang="en-IN" sz="2000" dirty="0"/>
              <a:t>':</a:t>
            </a:r>
          </a:p>
          <a:p>
            <a:r>
              <a:rPr lang="en-IN" sz="2000" dirty="0"/>
              <a:t>                await </a:t>
            </a:r>
            <a:r>
              <a:rPr lang="en-IN" sz="2000" dirty="0" err="1"/>
              <a:t>self.websocket.send</a:t>
            </a:r>
            <a:r>
              <a:rPr lang="en-IN" sz="2000" dirty="0"/>
              <a:t>(str(</a:t>
            </a:r>
            <a:r>
              <a:rPr lang="en-IN" sz="2000" dirty="0" err="1"/>
              <a:t>self.water_level</a:t>
            </a:r>
            <a:r>
              <a:rPr lang="en-IN" sz="2000" dirty="0"/>
              <a:t>))</a:t>
            </a:r>
          </a:p>
          <a:p>
            <a:endParaRPr lang="en-IN" sz="2000" dirty="0"/>
          </a:p>
          <a:p>
            <a:r>
              <a:rPr lang="en-IN" sz="2000" dirty="0"/>
              <a:t>            </a:t>
            </a:r>
            <a:r>
              <a:rPr lang="en-IN" sz="2000" dirty="0" err="1"/>
              <a:t>elif</a:t>
            </a:r>
            <a:r>
              <a:rPr lang="en-IN" sz="2000" dirty="0"/>
              <a:t> message == '</a:t>
            </a:r>
            <a:r>
              <a:rPr lang="en-IN" sz="2000" dirty="0" err="1"/>
              <a:t>get_flood_warning</a:t>
            </a:r>
            <a:r>
              <a:rPr lang="en-IN" sz="2000" dirty="0"/>
              <a:t>':</a:t>
            </a:r>
          </a:p>
          <a:p>
            <a:r>
              <a:rPr lang="en-IN" sz="2000" dirty="0"/>
              <a:t>                await </a:t>
            </a:r>
            <a:r>
              <a:rPr lang="en-IN" sz="2000" dirty="0" err="1"/>
              <a:t>self.websocket.send</a:t>
            </a:r>
            <a:r>
              <a:rPr lang="en-IN" sz="2000" dirty="0"/>
              <a:t>(str(</a:t>
            </a:r>
            <a:r>
              <a:rPr lang="en-IN" sz="2000" dirty="0" err="1"/>
              <a:t>self.flood_warning</a:t>
            </a:r>
            <a:r>
              <a:rPr lang="en-IN" sz="2000" dirty="0"/>
              <a:t>))</a:t>
            </a:r>
          </a:p>
        </p:txBody>
      </p:sp>
    </p:spTree>
    <p:extLst>
      <p:ext uri="{BB962C8B-B14F-4D97-AF65-F5344CB8AC3E}">
        <p14:creationId xmlns:p14="http://schemas.microsoft.com/office/powerpoint/2010/main" val="231168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5FB7D8-859C-3E71-ADB9-13A836BEADBC}"/>
              </a:ext>
            </a:extLst>
          </p:cNvPr>
          <p:cNvSpPr txBox="1"/>
          <p:nvPr/>
        </p:nvSpPr>
        <p:spPr>
          <a:xfrm>
            <a:off x="530942" y="108154"/>
            <a:ext cx="11130116" cy="6463308"/>
          </a:xfrm>
          <a:prstGeom prst="rect">
            <a:avLst/>
          </a:prstGeom>
          <a:noFill/>
        </p:spPr>
        <p:txBody>
          <a:bodyPr wrap="square" rtlCol="0">
            <a:spAutoFit/>
          </a:bodyPr>
          <a:lstStyle/>
          <a:p>
            <a:r>
              <a:rPr lang="en-IN" dirty="0"/>
              <a:t>async def </a:t>
            </a:r>
            <a:r>
              <a:rPr lang="en-IN" dirty="0" err="1"/>
              <a:t>get_water_level</a:t>
            </a:r>
            <a:r>
              <a:rPr lang="en-IN" dirty="0"/>
              <a:t>():</a:t>
            </a:r>
          </a:p>
          <a:p>
            <a:r>
              <a:rPr lang="en-IN" dirty="0"/>
              <a:t>    </a:t>
            </a:r>
            <a:r>
              <a:rPr lang="en-IN" dirty="0" err="1"/>
              <a:t>uri</a:t>
            </a:r>
            <a:r>
              <a:rPr lang="en-IN" dirty="0"/>
              <a:t> = '</a:t>
            </a:r>
            <a:r>
              <a:rPr lang="en-IN" dirty="0" err="1"/>
              <a:t>ws</a:t>
            </a:r>
            <a:r>
              <a:rPr lang="en-IN" dirty="0"/>
              <a:t>://localhost:8080'</a:t>
            </a:r>
          </a:p>
          <a:p>
            <a:endParaRPr lang="en-IN" dirty="0"/>
          </a:p>
          <a:p>
            <a:r>
              <a:rPr lang="en-IN" dirty="0"/>
              <a:t>    async with </a:t>
            </a:r>
            <a:r>
              <a:rPr lang="en-IN" dirty="0" err="1"/>
              <a:t>websockets.connect</a:t>
            </a:r>
            <a:r>
              <a:rPr lang="en-IN" dirty="0"/>
              <a:t>(</a:t>
            </a:r>
            <a:r>
              <a:rPr lang="en-IN" dirty="0" err="1"/>
              <a:t>uri</a:t>
            </a:r>
            <a:r>
              <a:rPr lang="en-IN" dirty="0"/>
              <a:t>) as </a:t>
            </a:r>
            <a:r>
              <a:rPr lang="en-IN" dirty="0" err="1"/>
              <a:t>websocket</a:t>
            </a:r>
            <a:r>
              <a:rPr lang="en-IN" dirty="0"/>
              <a:t>:</a:t>
            </a:r>
          </a:p>
          <a:p>
            <a:r>
              <a:rPr lang="en-IN" dirty="0"/>
              <a:t>        await </a:t>
            </a:r>
            <a:r>
              <a:rPr lang="en-IN" dirty="0" err="1"/>
              <a:t>websocket.send</a:t>
            </a:r>
            <a:r>
              <a:rPr lang="en-IN" dirty="0"/>
              <a:t>('</a:t>
            </a:r>
            <a:r>
              <a:rPr lang="en-IN" dirty="0" err="1"/>
              <a:t>get_water_level</a:t>
            </a:r>
            <a:r>
              <a:rPr lang="en-IN" dirty="0"/>
              <a:t>')</a:t>
            </a:r>
          </a:p>
          <a:p>
            <a:r>
              <a:rPr lang="en-IN" dirty="0"/>
              <a:t>        response = await </a:t>
            </a:r>
            <a:r>
              <a:rPr lang="en-IN" dirty="0" err="1"/>
              <a:t>websocket.recv</a:t>
            </a:r>
            <a:r>
              <a:rPr lang="en-IN" dirty="0"/>
              <a:t>()</a:t>
            </a:r>
          </a:p>
          <a:p>
            <a:r>
              <a:rPr lang="en-IN" dirty="0"/>
              <a:t>        </a:t>
            </a:r>
            <a:r>
              <a:rPr lang="en-IN" dirty="0" err="1"/>
              <a:t>water_level</a:t>
            </a:r>
            <a:r>
              <a:rPr lang="en-IN" dirty="0"/>
              <a:t> = float(response)</a:t>
            </a:r>
          </a:p>
          <a:p>
            <a:endParaRPr lang="en-IN" dirty="0"/>
          </a:p>
          <a:p>
            <a:r>
              <a:rPr lang="en-IN" dirty="0"/>
              <a:t>        return </a:t>
            </a:r>
            <a:r>
              <a:rPr lang="en-IN" dirty="0" err="1"/>
              <a:t>water_level</a:t>
            </a:r>
            <a:endParaRPr lang="en-IN" dirty="0"/>
          </a:p>
          <a:p>
            <a:endParaRPr lang="en-IN" dirty="0"/>
          </a:p>
          <a:p>
            <a:r>
              <a:rPr lang="en-IN" dirty="0"/>
              <a:t>async def </a:t>
            </a:r>
            <a:r>
              <a:rPr lang="en-IN" dirty="0" err="1"/>
              <a:t>get_flood_warning</a:t>
            </a:r>
            <a:r>
              <a:rPr lang="en-IN" dirty="0"/>
              <a:t>():</a:t>
            </a:r>
          </a:p>
          <a:p>
            <a:r>
              <a:rPr lang="en-IN" dirty="0"/>
              <a:t>    </a:t>
            </a:r>
            <a:r>
              <a:rPr lang="en-IN" dirty="0" err="1"/>
              <a:t>uri</a:t>
            </a:r>
            <a:r>
              <a:rPr lang="en-IN" dirty="0"/>
              <a:t> = '</a:t>
            </a:r>
            <a:r>
              <a:rPr lang="en-IN" dirty="0" err="1"/>
              <a:t>ws</a:t>
            </a:r>
            <a:r>
              <a:rPr lang="en-IN" dirty="0"/>
              <a:t>://localhost:8080'</a:t>
            </a:r>
          </a:p>
          <a:p>
            <a:endParaRPr lang="en-IN" dirty="0"/>
          </a:p>
          <a:p>
            <a:r>
              <a:rPr lang="en-IN" dirty="0"/>
              <a:t>    async with </a:t>
            </a:r>
            <a:r>
              <a:rPr lang="en-IN" dirty="0" err="1"/>
              <a:t>websockets.connect</a:t>
            </a:r>
            <a:r>
              <a:rPr lang="en-IN" dirty="0"/>
              <a:t>(</a:t>
            </a:r>
            <a:r>
              <a:rPr lang="en-IN" dirty="0" err="1"/>
              <a:t>uri</a:t>
            </a:r>
            <a:r>
              <a:rPr lang="en-IN" dirty="0"/>
              <a:t>) as </a:t>
            </a:r>
            <a:r>
              <a:rPr lang="en-IN" dirty="0" err="1"/>
              <a:t>websocket</a:t>
            </a:r>
            <a:r>
              <a:rPr lang="en-IN" dirty="0"/>
              <a:t>:</a:t>
            </a:r>
          </a:p>
          <a:p>
            <a:r>
              <a:rPr lang="en-IN" dirty="0"/>
              <a:t>        await </a:t>
            </a:r>
            <a:r>
              <a:rPr lang="en-IN" dirty="0" err="1"/>
              <a:t>websocket.send</a:t>
            </a:r>
            <a:r>
              <a:rPr lang="en-IN" dirty="0"/>
              <a:t>('</a:t>
            </a:r>
            <a:r>
              <a:rPr lang="en-IN" dirty="0" err="1"/>
              <a:t>get_flood_warning</a:t>
            </a:r>
            <a:r>
              <a:rPr lang="en-IN" dirty="0"/>
              <a:t>')</a:t>
            </a:r>
          </a:p>
          <a:p>
            <a:r>
              <a:rPr lang="en-IN" dirty="0"/>
              <a:t>        response = await </a:t>
            </a:r>
            <a:r>
              <a:rPr lang="en-IN" dirty="0" err="1"/>
              <a:t>websocket.recv</a:t>
            </a:r>
            <a:r>
              <a:rPr lang="en-IN" dirty="0"/>
              <a:t>()</a:t>
            </a:r>
          </a:p>
          <a:p>
            <a:r>
              <a:rPr lang="en-IN" dirty="0"/>
              <a:t>        </a:t>
            </a:r>
            <a:r>
              <a:rPr lang="en-IN" dirty="0" err="1"/>
              <a:t>flood_warning</a:t>
            </a:r>
            <a:r>
              <a:rPr lang="en-IN" dirty="0"/>
              <a:t> = bool(response)</a:t>
            </a:r>
          </a:p>
          <a:p>
            <a:endParaRPr lang="en-IN" dirty="0"/>
          </a:p>
          <a:p>
            <a:r>
              <a:rPr lang="en-IN" dirty="0"/>
              <a:t>        return </a:t>
            </a:r>
            <a:r>
              <a:rPr lang="en-IN" dirty="0" err="1"/>
              <a:t>flood_warning</a:t>
            </a:r>
            <a:endParaRPr lang="en-IN" dirty="0"/>
          </a:p>
          <a:p>
            <a:endParaRPr lang="en-IN" dirty="0"/>
          </a:p>
          <a:p>
            <a:r>
              <a:rPr lang="en-IN" dirty="0"/>
              <a:t>def index(request):</a:t>
            </a:r>
          </a:p>
          <a:p>
            <a:r>
              <a:rPr lang="en-IN" dirty="0"/>
              <a:t>    </a:t>
            </a:r>
            <a:r>
              <a:rPr lang="en-IN" dirty="0" err="1"/>
              <a:t>water_level</a:t>
            </a:r>
            <a:r>
              <a:rPr lang="en-IN" dirty="0"/>
              <a:t> = </a:t>
            </a:r>
            <a:r>
              <a:rPr lang="en-IN" dirty="0" err="1"/>
              <a:t>get_water_level</a:t>
            </a:r>
            <a:r>
              <a:rPr lang="en-IN" dirty="0"/>
              <a:t>()</a:t>
            </a:r>
          </a:p>
          <a:p>
            <a:r>
              <a:rPr lang="en-IN" dirty="0"/>
              <a:t>    </a:t>
            </a:r>
            <a:r>
              <a:rPr lang="en-IN" dirty="0" err="1"/>
              <a:t>flood_warning</a:t>
            </a:r>
            <a:r>
              <a:rPr lang="en-IN" dirty="0"/>
              <a:t> = </a:t>
            </a:r>
            <a:r>
              <a:rPr lang="en-IN" dirty="0" err="1"/>
              <a:t>get_flood_warning</a:t>
            </a:r>
            <a:r>
              <a:rPr lang="en-IN" dirty="0"/>
              <a:t>()</a:t>
            </a:r>
          </a:p>
        </p:txBody>
      </p:sp>
    </p:spTree>
    <p:extLst>
      <p:ext uri="{BB962C8B-B14F-4D97-AF65-F5344CB8AC3E}">
        <p14:creationId xmlns:p14="http://schemas.microsoft.com/office/powerpoint/2010/main" val="350924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710330-7A61-5EEB-BFB2-A98FCBFE6543}"/>
              </a:ext>
            </a:extLst>
          </p:cNvPr>
          <p:cNvSpPr txBox="1"/>
          <p:nvPr/>
        </p:nvSpPr>
        <p:spPr>
          <a:xfrm>
            <a:off x="324465" y="481781"/>
            <a:ext cx="11513574" cy="5539978"/>
          </a:xfrm>
          <a:prstGeom prst="rect">
            <a:avLst/>
          </a:prstGeom>
          <a:noFill/>
        </p:spPr>
        <p:txBody>
          <a:bodyPr wrap="square" rtlCol="0">
            <a:spAutoFit/>
          </a:bodyPr>
          <a:lstStyle/>
          <a:p>
            <a:r>
              <a:rPr lang="en-US" dirty="0"/>
              <a:t>def index(request):</a:t>
            </a:r>
          </a:p>
          <a:p>
            <a:r>
              <a:rPr lang="en-US" dirty="0"/>
              <a:t>    </a:t>
            </a:r>
            <a:r>
              <a:rPr lang="en-US" dirty="0" err="1"/>
              <a:t>water_level</a:t>
            </a:r>
            <a:r>
              <a:rPr lang="en-US" dirty="0"/>
              <a:t> = </a:t>
            </a:r>
            <a:r>
              <a:rPr lang="en-US" dirty="0" err="1"/>
              <a:t>get_water_level</a:t>
            </a:r>
            <a:r>
              <a:rPr lang="en-US" dirty="0"/>
              <a:t>()</a:t>
            </a:r>
          </a:p>
          <a:p>
            <a:r>
              <a:rPr lang="en-US" dirty="0"/>
              <a:t>    </a:t>
            </a:r>
            <a:r>
              <a:rPr lang="en-US" dirty="0" err="1"/>
              <a:t>flood_warning</a:t>
            </a:r>
            <a:r>
              <a:rPr lang="en-US" dirty="0"/>
              <a:t> = </a:t>
            </a:r>
            <a:r>
              <a:rPr lang="en-US" dirty="0" err="1"/>
              <a:t>get_flood_warning</a:t>
            </a:r>
            <a:r>
              <a:rPr lang="en-US" dirty="0"/>
              <a:t>()</a:t>
            </a:r>
          </a:p>
          <a:p>
            <a:endParaRPr lang="en-US" dirty="0"/>
          </a:p>
          <a:p>
            <a:r>
              <a:rPr lang="en-US" dirty="0"/>
              <a:t>    context = {</a:t>
            </a:r>
          </a:p>
          <a:p>
            <a:r>
              <a:rPr lang="en-US" dirty="0"/>
              <a:t>        '</a:t>
            </a:r>
            <a:r>
              <a:rPr lang="en-US" dirty="0" err="1"/>
              <a:t>water_level</a:t>
            </a:r>
            <a:r>
              <a:rPr lang="en-US" dirty="0"/>
              <a:t>': </a:t>
            </a:r>
            <a:r>
              <a:rPr lang="en-US" dirty="0" err="1"/>
              <a:t>water_level</a:t>
            </a:r>
            <a:r>
              <a:rPr lang="en-US" dirty="0"/>
              <a:t>,</a:t>
            </a:r>
          </a:p>
          <a:p>
            <a:r>
              <a:rPr lang="en-US" dirty="0"/>
              <a:t>        '</a:t>
            </a:r>
            <a:r>
              <a:rPr lang="en-US" dirty="0" err="1"/>
              <a:t>flood_warning</a:t>
            </a:r>
            <a:r>
              <a:rPr lang="en-US" dirty="0"/>
              <a:t>': </a:t>
            </a:r>
            <a:r>
              <a:rPr lang="en-US" dirty="0" err="1"/>
              <a:t>flood_warning</a:t>
            </a:r>
            <a:r>
              <a:rPr lang="en-US" dirty="0"/>
              <a:t>,</a:t>
            </a:r>
          </a:p>
          <a:p>
            <a:r>
              <a:rPr lang="en-US" dirty="0"/>
              <a:t>    }</a:t>
            </a:r>
          </a:p>
          <a:p>
            <a:endParaRPr lang="en-US" dirty="0"/>
          </a:p>
          <a:p>
            <a:r>
              <a:rPr lang="en-US" dirty="0"/>
              <a:t>    return render(request, 'index.html', context)</a:t>
            </a:r>
          </a:p>
          <a:p>
            <a:endParaRPr lang="en-US" dirty="0"/>
          </a:p>
          <a:p>
            <a:r>
              <a:rPr lang="en-US" dirty="0"/>
              <a:t>Use code with caution. Learn more</a:t>
            </a:r>
          </a:p>
          <a:p>
            <a:endParaRPr lang="en-US" dirty="0"/>
          </a:p>
          <a:p>
            <a:pPr marL="342900" indent="-342900">
              <a:buFont typeface="Arial" panose="020B0604020202020204" pitchFamily="34" charset="0"/>
              <a:buChar char="•"/>
            </a:pPr>
            <a:r>
              <a:rPr lang="en-US" sz="2000" dirty="0"/>
              <a:t>This web application implements a single </a:t>
            </a:r>
            <a:r>
              <a:rPr lang="en-US" sz="2000" dirty="0" err="1"/>
              <a:t>WebSocketHandler</a:t>
            </a:r>
            <a:r>
              <a:rPr lang="en-US" sz="2000" dirty="0"/>
              <a:t> class that handles all WebSocket connections from the IoT sensor server. The </a:t>
            </a:r>
            <a:r>
              <a:rPr lang="en-US" sz="2000" dirty="0" err="1"/>
              <a:t>WebSocketHandler</a:t>
            </a:r>
            <a:r>
              <a:rPr lang="en-US" sz="2000" dirty="0"/>
              <a:t> class maintains a water level and flood warning status, which it updates whenever it receives a message from the IoT sensor server.</a:t>
            </a:r>
          </a:p>
          <a:p>
            <a:endParaRPr lang="en-US" sz="2000" dirty="0"/>
          </a:p>
          <a:p>
            <a:pPr marL="342900" indent="-342900">
              <a:buFont typeface="Arial" panose="020B0604020202020204" pitchFamily="34" charset="0"/>
              <a:buChar char="•"/>
            </a:pPr>
            <a:r>
              <a:rPr lang="en-US" sz="2000" dirty="0"/>
              <a:t>The web application also implements two helper functions, </a:t>
            </a:r>
            <a:r>
              <a:rPr lang="en-US" sz="2000" dirty="0" err="1"/>
              <a:t>get_water_level</a:t>
            </a:r>
            <a:r>
              <a:rPr lang="en-US" sz="2000" dirty="0"/>
              <a:t>() and </a:t>
            </a:r>
            <a:r>
              <a:rPr lang="en-US" sz="2000" dirty="0" err="1"/>
              <a:t>get_flood_warning</a:t>
            </a:r>
            <a:r>
              <a:rPr lang="en-US" sz="2000" dirty="0"/>
              <a:t>(), which are used to retrieve the current water level and flood warning status from the IoT sensor server.</a:t>
            </a:r>
            <a:endParaRPr lang="en-IN" sz="2000" dirty="0"/>
          </a:p>
        </p:txBody>
      </p:sp>
    </p:spTree>
    <p:extLst>
      <p:ext uri="{BB962C8B-B14F-4D97-AF65-F5344CB8AC3E}">
        <p14:creationId xmlns:p14="http://schemas.microsoft.com/office/powerpoint/2010/main" val="386281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D8D45-CEEE-10D4-070E-50FB4CD06A2A}"/>
              </a:ext>
            </a:extLst>
          </p:cNvPr>
          <p:cNvSpPr txBox="1"/>
          <p:nvPr/>
        </p:nvSpPr>
        <p:spPr>
          <a:xfrm>
            <a:off x="1150374" y="816078"/>
            <a:ext cx="9212825" cy="4524315"/>
          </a:xfrm>
          <a:prstGeom prst="rect">
            <a:avLst/>
          </a:prstGeom>
          <a:noFill/>
        </p:spPr>
        <p:txBody>
          <a:bodyPr wrap="square">
            <a:spAutoFit/>
          </a:bodyPr>
          <a:lstStyle/>
          <a:p>
            <a:pPr marL="342900" indent="-342900">
              <a:buFont typeface="Arial" panose="020B0604020202020204" pitchFamily="34" charset="0"/>
              <a:buChar char="•"/>
            </a:pPr>
            <a:r>
              <a:rPr lang="en-US" sz="2400" dirty="0"/>
              <a:t>The index() view function is responsible for displaying the real-time water level data and issuing flood warnings when necessary. It does this by retrieving the current water level and flood warning status from the IoT sensor server and rendering them in an HTML template.</a:t>
            </a:r>
          </a:p>
          <a:p>
            <a:endParaRPr lang="en-US" sz="2400" dirty="0"/>
          </a:p>
          <a:p>
            <a:pPr marL="342900" indent="-342900">
              <a:buFont typeface="Arial" panose="020B0604020202020204" pitchFamily="34" charset="0"/>
              <a:buChar char="•"/>
            </a:pPr>
            <a:r>
              <a:rPr lang="en-US" sz="2400" dirty="0"/>
              <a:t>To start the web application, simply run the following command:</a:t>
            </a:r>
          </a:p>
          <a:p>
            <a:endParaRPr lang="en-US" sz="2400" dirty="0"/>
          </a:p>
          <a:p>
            <a:pPr marL="342900" indent="-342900">
              <a:buFont typeface="Arial" panose="020B0604020202020204" pitchFamily="34" charset="0"/>
              <a:buChar char="•"/>
            </a:pPr>
            <a:r>
              <a:rPr lang="en-US" sz="2400" dirty="0"/>
              <a:t>python manage.py </a:t>
            </a:r>
            <a:r>
              <a:rPr lang="en-US" sz="2400" dirty="0" err="1"/>
              <a:t>runserver</a:t>
            </a:r>
            <a:endParaRPr lang="en-US" sz="2400" dirty="0"/>
          </a:p>
          <a:p>
            <a:endParaRPr lang="en-US" sz="2400" dirty="0"/>
          </a:p>
          <a:p>
            <a:pPr marL="342900" indent="-342900">
              <a:buFont typeface="Arial" panose="020B0604020202020204" pitchFamily="34" charset="0"/>
              <a:buChar char="•"/>
            </a:pPr>
            <a:r>
              <a:rPr lang="en-US" sz="2400" dirty="0"/>
              <a:t>Once the web application is running, you can visit http://localhost:8000/ in your web browser to see the real-time water level data and flood warning status.</a:t>
            </a:r>
            <a:endParaRPr lang="en-IN" sz="2400" dirty="0"/>
          </a:p>
        </p:txBody>
      </p:sp>
    </p:spTree>
    <p:extLst>
      <p:ext uri="{BB962C8B-B14F-4D97-AF65-F5344CB8AC3E}">
        <p14:creationId xmlns:p14="http://schemas.microsoft.com/office/powerpoint/2010/main" val="320573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2C71-FD4E-23B4-FE83-EF14BE4753B0}"/>
              </a:ext>
            </a:extLst>
          </p:cNvPr>
          <p:cNvSpPr>
            <a:spLocks noGrp="1"/>
          </p:cNvSpPr>
          <p:nvPr>
            <p:ph type="title"/>
          </p:nvPr>
        </p:nvSpPr>
        <p:spPr/>
        <p:txBody>
          <a:bodyPr/>
          <a:lstStyle/>
          <a:p>
            <a:r>
              <a:rPr lang="en-US" b="1" dirty="0"/>
              <a:t>DATA BASE:</a:t>
            </a:r>
            <a:endParaRPr lang="en-IN" b="1" dirty="0"/>
          </a:p>
        </p:txBody>
      </p:sp>
      <p:sp>
        <p:nvSpPr>
          <p:cNvPr id="3" name="Content Placeholder 2">
            <a:extLst>
              <a:ext uri="{FF2B5EF4-FFF2-40B4-BE49-F238E27FC236}">
                <a16:creationId xmlns:a16="http://schemas.microsoft.com/office/drawing/2014/main" id="{FD0B45E1-5DA2-5E2B-300A-5351C377E79B}"/>
              </a:ext>
            </a:extLst>
          </p:cNvPr>
          <p:cNvSpPr>
            <a:spLocks noGrp="1"/>
          </p:cNvSpPr>
          <p:nvPr>
            <p:ph idx="1"/>
          </p:nvPr>
        </p:nvSpPr>
        <p:spPr/>
        <p:txBody>
          <a:bodyPr/>
          <a:lstStyle/>
          <a:p>
            <a:r>
              <a:rPr lang="en-US" dirty="0"/>
              <a:t>Any database management system, including PostgreSQL, MongoDB, and MySQL, can be used to implement the database. The flood warning criteria and past data on water levels must be stored.</a:t>
            </a:r>
          </a:p>
          <a:p>
            <a:endParaRPr lang="en-IN" dirty="0"/>
          </a:p>
        </p:txBody>
      </p:sp>
    </p:spTree>
    <p:extLst>
      <p:ext uri="{BB962C8B-B14F-4D97-AF65-F5344CB8AC3E}">
        <p14:creationId xmlns:p14="http://schemas.microsoft.com/office/powerpoint/2010/main" val="337808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CDFF-9291-7FC2-F433-A4CB4CEF400F}"/>
              </a:ext>
            </a:extLst>
          </p:cNvPr>
          <p:cNvSpPr txBox="1"/>
          <p:nvPr/>
        </p:nvSpPr>
        <p:spPr>
          <a:xfrm>
            <a:off x="699796" y="681135"/>
            <a:ext cx="11010122" cy="6124754"/>
          </a:xfrm>
          <a:prstGeom prst="rect">
            <a:avLst/>
          </a:prstGeom>
          <a:noFill/>
        </p:spPr>
        <p:txBody>
          <a:bodyPr wrap="square" rtlCol="0">
            <a:spAutoFit/>
          </a:bodyPr>
          <a:lstStyle/>
          <a:p>
            <a:r>
              <a:rPr lang="en-US" sz="3200" b="1" dirty="0"/>
              <a:t>1.INTRODUCTION</a:t>
            </a:r>
          </a:p>
          <a:p>
            <a:endParaRPr lang="en-US" sz="2400" dirty="0"/>
          </a:p>
          <a:p>
            <a:r>
              <a:rPr lang="en-US" sz="2400" dirty="0"/>
              <a:t>Flooding remains one of the most pervasive and destructive natural disasters, causing substantial damage to both property and lives. To address this critical issue, the "Flood Monitoring and Early Warning System using IoT" project has been conceptualized. This system stands as a critical innovation in mitigating the risks associated with flooding, offering a proactive approach to early warning and response.</a:t>
            </a:r>
          </a:p>
          <a:p>
            <a:endParaRPr lang="en-US" sz="2400" dirty="0"/>
          </a:p>
          <a:p>
            <a:r>
              <a:rPr lang="en-US" sz="2400" b="1" dirty="0"/>
              <a:t>1.1.Importance of Early Flood Warning Systems</a:t>
            </a:r>
          </a:p>
          <a:p>
            <a:endParaRPr lang="en-US" sz="2400" dirty="0"/>
          </a:p>
          <a:p>
            <a:r>
              <a:rPr lang="en-US" sz="2400" dirty="0"/>
              <a:t>Traditional approaches to flood management have often been reactive, with limited capabilities to predict, monitor, and forewarn about impending flood events. The critical importance of early flood warning systems lies in their ability to preemptively detect and alert communities and relevant authorities, providing crucial time for response and mitigation efforts. Such systems significantly reduce the potential for loss of life and property damage by enabling timely action.</a:t>
            </a:r>
            <a:endParaRPr lang="en-IN" sz="2400" dirty="0"/>
          </a:p>
        </p:txBody>
      </p:sp>
    </p:spTree>
    <p:extLst>
      <p:ext uri="{BB962C8B-B14F-4D97-AF65-F5344CB8AC3E}">
        <p14:creationId xmlns:p14="http://schemas.microsoft.com/office/powerpoint/2010/main" val="271704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911-607D-B527-F352-285EF50CC0CC}"/>
              </a:ext>
            </a:extLst>
          </p:cNvPr>
          <p:cNvSpPr>
            <a:spLocks noGrp="1"/>
          </p:cNvSpPr>
          <p:nvPr>
            <p:ph type="title"/>
          </p:nvPr>
        </p:nvSpPr>
        <p:spPr>
          <a:xfrm>
            <a:off x="838200" y="365126"/>
            <a:ext cx="10515600" cy="45719"/>
          </a:xfrm>
        </p:spPr>
        <p:txBody>
          <a:bodyPr>
            <a:normAutofit fontScale="90000"/>
          </a:bodyPr>
          <a:lstStyle/>
          <a:p>
            <a:br>
              <a:rPr lang="en-US" dirty="0"/>
            </a:br>
            <a:endParaRPr lang="en-IN" dirty="0"/>
          </a:p>
        </p:txBody>
      </p:sp>
      <p:sp>
        <p:nvSpPr>
          <p:cNvPr id="3" name="Content Placeholder 2">
            <a:extLst>
              <a:ext uri="{FF2B5EF4-FFF2-40B4-BE49-F238E27FC236}">
                <a16:creationId xmlns:a16="http://schemas.microsoft.com/office/drawing/2014/main" id="{E7A40604-8038-6E38-F047-F7D3F435D67A}"/>
              </a:ext>
            </a:extLst>
          </p:cNvPr>
          <p:cNvSpPr>
            <a:spLocks noGrp="1"/>
          </p:cNvSpPr>
          <p:nvPr>
            <p:ph idx="1"/>
          </p:nvPr>
        </p:nvSpPr>
        <p:spPr>
          <a:xfrm>
            <a:off x="838200" y="940454"/>
            <a:ext cx="10515600" cy="5236509"/>
          </a:xfrm>
        </p:spPr>
        <p:txBody>
          <a:bodyPr>
            <a:normAutofit fontScale="85000" lnSpcReduction="20000"/>
          </a:bodyPr>
          <a:lstStyle/>
          <a:p>
            <a:r>
              <a:rPr lang="en-US" dirty="0"/>
              <a:t>Here is a more detailed explanation of how the database would be used to store the historical water level data and the flood warning thresholds:</a:t>
            </a:r>
          </a:p>
          <a:p>
            <a:endParaRPr lang="en-US" dirty="0"/>
          </a:p>
          <a:p>
            <a:pPr marL="0" indent="0">
              <a:buNone/>
            </a:pPr>
            <a:r>
              <a:rPr lang="en-US" dirty="0"/>
              <a:t>1.Historical water level data</a:t>
            </a:r>
          </a:p>
          <a:p>
            <a:endParaRPr lang="en-US" dirty="0"/>
          </a:p>
          <a:p>
            <a:r>
              <a:rPr lang="en-US" dirty="0"/>
              <a:t>The historical water level data would be stored in a table with the following columns:</a:t>
            </a:r>
          </a:p>
          <a:p>
            <a:endParaRPr lang="en-US" dirty="0"/>
          </a:p>
          <a:p>
            <a:r>
              <a:rPr lang="en-US" dirty="0"/>
              <a:t>    id (integer, primary key)</a:t>
            </a:r>
          </a:p>
          <a:p>
            <a:r>
              <a:rPr lang="en-US" dirty="0"/>
              <a:t>    timestamp (datetime)</a:t>
            </a:r>
          </a:p>
          <a:p>
            <a:r>
              <a:rPr lang="en-US" dirty="0"/>
              <a:t>    </a:t>
            </a:r>
            <a:r>
              <a:rPr lang="en-US" dirty="0" err="1"/>
              <a:t>water_level</a:t>
            </a:r>
            <a:r>
              <a:rPr lang="en-US" dirty="0"/>
              <a:t> (float)</a:t>
            </a:r>
          </a:p>
          <a:p>
            <a:endParaRPr lang="en-US" dirty="0"/>
          </a:p>
          <a:p>
            <a:pPr marL="0" indent="0">
              <a:buNone/>
            </a:pPr>
            <a:r>
              <a:rPr lang="en-US" dirty="0"/>
              <a:t>The time the water level was measured would be stored in the timestamp column, and the water level measurement in centimeters would be stored in the </a:t>
            </a:r>
            <a:r>
              <a:rPr lang="en-US" dirty="0" err="1"/>
              <a:t>water_level</a:t>
            </a:r>
            <a:r>
              <a:rPr lang="en-US" dirty="0"/>
              <a:t> column.</a:t>
            </a:r>
          </a:p>
          <a:p>
            <a:endParaRPr lang="en-IN" dirty="0"/>
          </a:p>
        </p:txBody>
      </p:sp>
    </p:spTree>
    <p:extLst>
      <p:ext uri="{BB962C8B-B14F-4D97-AF65-F5344CB8AC3E}">
        <p14:creationId xmlns:p14="http://schemas.microsoft.com/office/powerpoint/2010/main" val="218698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3486-E830-3366-E589-DE7041F92D15}"/>
              </a:ext>
            </a:extLst>
          </p:cNvPr>
          <p:cNvSpPr>
            <a:spLocks noGrp="1"/>
          </p:cNvSpPr>
          <p:nvPr>
            <p:ph type="title"/>
          </p:nvPr>
        </p:nvSpPr>
        <p:spPr>
          <a:xfrm flipV="1">
            <a:off x="838200" y="319403"/>
            <a:ext cx="10515600" cy="309860"/>
          </a:xfrm>
        </p:spPr>
        <p:txBody>
          <a:bodyPr>
            <a:noAutofit/>
          </a:bodyPr>
          <a:lstStyle/>
          <a:p>
            <a:br>
              <a:rPr lang="en-US" dirty="0"/>
            </a:br>
            <a:endParaRPr lang="en-IN" dirty="0"/>
          </a:p>
        </p:txBody>
      </p:sp>
      <p:sp>
        <p:nvSpPr>
          <p:cNvPr id="3" name="Content Placeholder 2">
            <a:extLst>
              <a:ext uri="{FF2B5EF4-FFF2-40B4-BE49-F238E27FC236}">
                <a16:creationId xmlns:a16="http://schemas.microsoft.com/office/drawing/2014/main" id="{F4965E75-28AB-4F88-B793-363E25F42B71}"/>
              </a:ext>
            </a:extLst>
          </p:cNvPr>
          <p:cNvSpPr>
            <a:spLocks noGrp="1"/>
          </p:cNvSpPr>
          <p:nvPr>
            <p:ph idx="1"/>
          </p:nvPr>
        </p:nvSpPr>
        <p:spPr>
          <a:xfrm>
            <a:off x="935293" y="629264"/>
            <a:ext cx="10321413" cy="5663381"/>
          </a:xfrm>
        </p:spPr>
        <p:txBody>
          <a:bodyPr>
            <a:normAutofit fontScale="92500" lnSpcReduction="10000"/>
          </a:bodyPr>
          <a:lstStyle/>
          <a:p>
            <a:pPr marL="0" indent="0">
              <a:buNone/>
            </a:pPr>
            <a:endParaRPr lang="en-US" dirty="0"/>
          </a:p>
          <a:p>
            <a:pPr marL="0" indent="0">
              <a:buNone/>
            </a:pPr>
            <a:r>
              <a:rPr lang="en-US" dirty="0"/>
              <a:t>2.FLOOD WARNING THRESHOLD LEVEL</a:t>
            </a:r>
          </a:p>
          <a:p>
            <a:pPr marL="0" indent="0">
              <a:buNone/>
            </a:pPr>
            <a:endParaRPr lang="en-US" dirty="0"/>
          </a:p>
          <a:p>
            <a:r>
              <a:rPr lang="en-US" dirty="0"/>
              <a:t>The flood warning thresholds would be stored in a table with the following columns:</a:t>
            </a:r>
          </a:p>
          <a:p>
            <a:pPr marL="0" indent="0">
              <a:buNone/>
            </a:pPr>
            <a:endParaRPr lang="en-US" dirty="0"/>
          </a:p>
          <a:p>
            <a:pPr marL="0" indent="0">
              <a:buNone/>
            </a:pPr>
            <a:r>
              <a:rPr lang="en-US" dirty="0"/>
              <a:t>1. id (integer, primary key)</a:t>
            </a:r>
          </a:p>
          <a:p>
            <a:pPr marL="0" indent="0">
              <a:buNone/>
            </a:pPr>
            <a:r>
              <a:rPr lang="en-US" dirty="0"/>
              <a:t> 2. name (string)</a:t>
            </a:r>
          </a:p>
          <a:p>
            <a:pPr marL="0" indent="0">
              <a:buNone/>
            </a:pPr>
            <a:r>
              <a:rPr lang="en-US" dirty="0"/>
              <a:t> 3.threshold (float)</a:t>
            </a:r>
          </a:p>
          <a:p>
            <a:pPr marL="0" indent="0">
              <a:buNone/>
            </a:pPr>
            <a:endParaRPr lang="en-US" dirty="0"/>
          </a:p>
          <a:p>
            <a:r>
              <a:rPr lang="en-US" dirty="0"/>
              <a:t>The name column would store the name of the flood warning threshold, and the threshold column would store the water level threshold in centimeters.</a:t>
            </a:r>
          </a:p>
          <a:p>
            <a:endParaRPr lang="en-IN" dirty="0"/>
          </a:p>
        </p:txBody>
      </p:sp>
    </p:spTree>
    <p:extLst>
      <p:ext uri="{BB962C8B-B14F-4D97-AF65-F5344CB8AC3E}">
        <p14:creationId xmlns:p14="http://schemas.microsoft.com/office/powerpoint/2010/main" val="176784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BDA3D-BEE4-C95B-50C1-94E166BEA976}"/>
              </a:ext>
            </a:extLst>
          </p:cNvPr>
          <p:cNvSpPr txBox="1"/>
          <p:nvPr/>
        </p:nvSpPr>
        <p:spPr>
          <a:xfrm>
            <a:off x="471948" y="904568"/>
            <a:ext cx="10579510" cy="5016758"/>
          </a:xfrm>
          <a:prstGeom prst="rect">
            <a:avLst/>
          </a:prstGeom>
          <a:noFill/>
        </p:spPr>
        <p:txBody>
          <a:bodyPr wrap="square" rtlCol="0">
            <a:spAutoFit/>
          </a:bodyPr>
          <a:lstStyle/>
          <a:p>
            <a:r>
              <a:rPr lang="en-US" sz="2000" dirty="0"/>
              <a:t>The following SQL code shows how to create the two tables in a MySQL database:</a:t>
            </a:r>
          </a:p>
          <a:p>
            <a:endParaRPr lang="en-US" sz="2000" dirty="0"/>
          </a:p>
          <a:p>
            <a:endParaRPr lang="en-US" sz="2000" dirty="0"/>
          </a:p>
          <a:p>
            <a:r>
              <a:rPr lang="en-US" sz="2000" dirty="0"/>
              <a:t>CREATE TABLE </a:t>
            </a:r>
            <a:r>
              <a:rPr lang="en-US" sz="2000" dirty="0" err="1"/>
              <a:t>historical_water_level_data</a:t>
            </a:r>
            <a:r>
              <a:rPr lang="en-US" sz="2000" dirty="0"/>
              <a:t> (</a:t>
            </a:r>
          </a:p>
          <a:p>
            <a:r>
              <a:rPr lang="en-US" sz="2000" dirty="0"/>
              <a:t>  id INT NOT NULL AUTO_INCREMENT,</a:t>
            </a:r>
          </a:p>
          <a:p>
            <a:r>
              <a:rPr lang="en-US" sz="2000" dirty="0"/>
              <a:t>  timestamp DATETIME NOT NULL,</a:t>
            </a:r>
          </a:p>
          <a:p>
            <a:r>
              <a:rPr lang="en-US" sz="2000" dirty="0"/>
              <a:t>  </a:t>
            </a:r>
            <a:r>
              <a:rPr lang="en-US" sz="2000" dirty="0" err="1"/>
              <a:t>water_level</a:t>
            </a:r>
            <a:r>
              <a:rPr lang="en-US" sz="2000" dirty="0"/>
              <a:t> FLOAT NOT NULL,</a:t>
            </a:r>
          </a:p>
          <a:p>
            <a:r>
              <a:rPr lang="en-US" sz="2000" dirty="0"/>
              <a:t>  PRIMARY KEY (id)</a:t>
            </a:r>
          </a:p>
          <a:p>
            <a:r>
              <a:rPr lang="en-US" sz="2000" dirty="0"/>
              <a:t>);</a:t>
            </a:r>
          </a:p>
          <a:p>
            <a:endParaRPr lang="en-US" sz="2000" dirty="0"/>
          </a:p>
          <a:p>
            <a:r>
              <a:rPr lang="en-US" sz="2000" dirty="0"/>
              <a:t>CREATE TABLE </a:t>
            </a:r>
            <a:r>
              <a:rPr lang="en-US" sz="2000" dirty="0" err="1"/>
              <a:t>flood_warning_thresholds</a:t>
            </a:r>
            <a:r>
              <a:rPr lang="en-US" sz="2000" dirty="0"/>
              <a:t> (</a:t>
            </a:r>
          </a:p>
          <a:p>
            <a:r>
              <a:rPr lang="en-US" sz="2000" dirty="0"/>
              <a:t>  id INT NOT NULL AUTO_INCREMENT,</a:t>
            </a:r>
          </a:p>
          <a:p>
            <a:r>
              <a:rPr lang="en-US" sz="2000" dirty="0"/>
              <a:t>  name VARCHAR(255) NOT NULL,</a:t>
            </a:r>
          </a:p>
          <a:p>
            <a:r>
              <a:rPr lang="en-US" sz="2000" dirty="0"/>
              <a:t>  threshold FLOAT NOT NULL,</a:t>
            </a:r>
          </a:p>
          <a:p>
            <a:r>
              <a:rPr lang="en-US" sz="2000" dirty="0"/>
              <a:t>  PRIMARY KEY (id)</a:t>
            </a:r>
          </a:p>
          <a:p>
            <a:r>
              <a:rPr lang="en-US" sz="2000" dirty="0"/>
              <a:t>);</a:t>
            </a:r>
          </a:p>
        </p:txBody>
      </p:sp>
    </p:spTree>
    <p:extLst>
      <p:ext uri="{BB962C8B-B14F-4D97-AF65-F5344CB8AC3E}">
        <p14:creationId xmlns:p14="http://schemas.microsoft.com/office/powerpoint/2010/main" val="3780085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2456B-8D07-7943-CA26-EFBFCEE8D17B}"/>
              </a:ext>
            </a:extLst>
          </p:cNvPr>
          <p:cNvSpPr txBox="1"/>
          <p:nvPr/>
        </p:nvSpPr>
        <p:spPr>
          <a:xfrm>
            <a:off x="221225" y="1111045"/>
            <a:ext cx="11970775" cy="5262979"/>
          </a:xfrm>
          <a:prstGeom prst="rect">
            <a:avLst/>
          </a:prstGeom>
          <a:noFill/>
        </p:spPr>
        <p:txBody>
          <a:bodyPr wrap="square" rtlCol="0">
            <a:spAutoFit/>
          </a:bodyPr>
          <a:lstStyle/>
          <a:p>
            <a:r>
              <a:rPr lang="en-US" sz="2800" dirty="0"/>
              <a:t>To insert some sample data into the </a:t>
            </a:r>
            <a:r>
              <a:rPr lang="en-US" sz="2800" dirty="0" err="1"/>
              <a:t>tables,use</a:t>
            </a:r>
            <a:r>
              <a:rPr lang="en-US" sz="2800" dirty="0"/>
              <a:t> the following SQL code:</a:t>
            </a:r>
          </a:p>
          <a:p>
            <a:endParaRPr lang="en-US" sz="2800" dirty="0"/>
          </a:p>
          <a:p>
            <a:endParaRPr lang="en-US" sz="2800" dirty="0"/>
          </a:p>
          <a:p>
            <a:r>
              <a:rPr lang="en-US" sz="2800" dirty="0"/>
              <a:t>INSERT INTO </a:t>
            </a:r>
            <a:r>
              <a:rPr lang="en-US" sz="2800" dirty="0" err="1"/>
              <a:t>historical_water_level_data</a:t>
            </a:r>
            <a:r>
              <a:rPr lang="en-US" sz="2800" dirty="0"/>
              <a:t> (timestamp, </a:t>
            </a:r>
            <a:r>
              <a:rPr lang="en-US" sz="2800" dirty="0" err="1"/>
              <a:t>water_level</a:t>
            </a:r>
            <a:r>
              <a:rPr lang="en-US" sz="2800" dirty="0"/>
              <a:t>) VALUES</a:t>
            </a:r>
          </a:p>
          <a:p>
            <a:r>
              <a:rPr lang="en-US" sz="2800" dirty="0"/>
              <a:t>  ('2023-10-31 20:58:07', 50),</a:t>
            </a:r>
          </a:p>
          <a:p>
            <a:r>
              <a:rPr lang="en-US" sz="2800" dirty="0"/>
              <a:t>  ('2023-10-31 21:08:07', 55),</a:t>
            </a:r>
          </a:p>
          <a:p>
            <a:r>
              <a:rPr lang="en-US" sz="2800" dirty="0"/>
              <a:t>  ('2023-10-31 21:18:07', 60);</a:t>
            </a:r>
          </a:p>
          <a:p>
            <a:endParaRPr lang="en-US" sz="2800" dirty="0"/>
          </a:p>
          <a:p>
            <a:r>
              <a:rPr lang="en-US" sz="2800" dirty="0"/>
              <a:t>INSERT INTO </a:t>
            </a:r>
            <a:r>
              <a:rPr lang="en-US" sz="2800" dirty="0" err="1"/>
              <a:t>flood_warning_thresholds</a:t>
            </a:r>
            <a:r>
              <a:rPr lang="en-US" sz="2800" dirty="0"/>
              <a:t> (name, threshold) VALUES</a:t>
            </a:r>
          </a:p>
          <a:p>
            <a:r>
              <a:rPr lang="en-US" sz="2800" dirty="0"/>
              <a:t>  ('Minor flood warning', 70),</a:t>
            </a:r>
          </a:p>
          <a:p>
            <a:r>
              <a:rPr lang="en-US" sz="2800" dirty="0"/>
              <a:t>  ('Moderate flood warning', 80),</a:t>
            </a:r>
          </a:p>
          <a:p>
            <a:r>
              <a:rPr lang="en-US" sz="2800" dirty="0"/>
              <a:t>  ('Severe flood warning', 90);</a:t>
            </a:r>
          </a:p>
        </p:txBody>
      </p:sp>
    </p:spTree>
    <p:extLst>
      <p:ext uri="{BB962C8B-B14F-4D97-AF65-F5344CB8AC3E}">
        <p14:creationId xmlns:p14="http://schemas.microsoft.com/office/powerpoint/2010/main" val="3991454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7AD53-67B0-23BB-5DE1-4773B0759CA6}"/>
              </a:ext>
            </a:extLst>
          </p:cNvPr>
          <p:cNvSpPr txBox="1"/>
          <p:nvPr/>
        </p:nvSpPr>
        <p:spPr>
          <a:xfrm>
            <a:off x="383458" y="0"/>
            <a:ext cx="10874478" cy="6247864"/>
          </a:xfrm>
          <a:prstGeom prst="rect">
            <a:avLst/>
          </a:prstGeom>
          <a:noFill/>
        </p:spPr>
        <p:txBody>
          <a:bodyPr wrap="square" rtlCol="0">
            <a:spAutoFit/>
          </a:bodyPr>
          <a:lstStyle/>
          <a:p>
            <a:r>
              <a:rPr lang="en-US" sz="2000" dirty="0"/>
              <a:t>USING DATA BASE:</a:t>
            </a:r>
          </a:p>
          <a:p>
            <a:endParaRPr lang="en-US" sz="2000" dirty="0"/>
          </a:p>
          <a:p>
            <a:r>
              <a:rPr lang="en-US" sz="2000" dirty="0"/>
              <a:t>To access the current water level, for instance, the web application could use the SQL code </a:t>
            </a:r>
            <a:r>
              <a:rPr lang="en-US" sz="2000" dirty="0" err="1"/>
              <a:t>below.The</a:t>
            </a:r>
            <a:r>
              <a:rPr lang="en-US" sz="2000" dirty="0"/>
              <a:t> database would be used by the web application to store and retrieve past flood warning thresholds and water level data. To get the current water level, the web application could, for instance, utilize the below:</a:t>
            </a:r>
          </a:p>
          <a:p>
            <a:endParaRPr lang="en-US" sz="2000" dirty="0"/>
          </a:p>
          <a:p>
            <a:r>
              <a:rPr lang="en-US" sz="2000" dirty="0"/>
              <a:t>SQL</a:t>
            </a:r>
          </a:p>
          <a:p>
            <a:endParaRPr lang="en-US" sz="2000" dirty="0"/>
          </a:p>
          <a:p>
            <a:r>
              <a:rPr lang="en-US" sz="2000" dirty="0"/>
              <a:t>SELECT </a:t>
            </a:r>
            <a:r>
              <a:rPr lang="en-US" sz="2000" dirty="0" err="1"/>
              <a:t>water_level</a:t>
            </a:r>
            <a:r>
              <a:rPr lang="en-US" sz="2000" dirty="0"/>
              <a:t> FROM </a:t>
            </a:r>
            <a:r>
              <a:rPr lang="en-US" sz="2000" dirty="0" err="1"/>
              <a:t>historical_water_level_data</a:t>
            </a:r>
            <a:r>
              <a:rPr lang="en-US" sz="2000" dirty="0"/>
              <a:t> ORDER BY timestamp DESC LIMIT 1;</a:t>
            </a:r>
          </a:p>
          <a:p>
            <a:endParaRPr lang="en-US" sz="2000" dirty="0"/>
          </a:p>
          <a:p>
            <a:endParaRPr lang="en-US" sz="2000" dirty="0"/>
          </a:p>
          <a:p>
            <a:r>
              <a:rPr lang="en-US" sz="2000" dirty="0"/>
              <a:t>The web application could also use the following SQL code to retrieve the flood warning thresholds:</a:t>
            </a:r>
          </a:p>
          <a:p>
            <a:endParaRPr lang="en-US" sz="2000" dirty="0"/>
          </a:p>
          <a:p>
            <a:r>
              <a:rPr lang="en-US" sz="2000" dirty="0"/>
              <a:t>SQL</a:t>
            </a:r>
          </a:p>
          <a:p>
            <a:endParaRPr lang="en-US" sz="2000" dirty="0"/>
          </a:p>
          <a:p>
            <a:r>
              <a:rPr lang="en-US" sz="2000" dirty="0"/>
              <a:t>SELECT * FROM </a:t>
            </a:r>
            <a:r>
              <a:rPr lang="en-US" sz="2000" dirty="0" err="1"/>
              <a:t>flood_warning_thresholds</a:t>
            </a:r>
            <a:r>
              <a:rPr lang="en-US" sz="2000" dirty="0"/>
              <a:t>;</a:t>
            </a:r>
          </a:p>
          <a:p>
            <a:endParaRPr lang="en-US" sz="2000" dirty="0"/>
          </a:p>
          <a:p>
            <a:r>
              <a:rPr lang="en-US" sz="2000" dirty="0"/>
              <a:t>The web application could then use this data to display the real-time water level data and issue flood warnings when necessary.</a:t>
            </a:r>
          </a:p>
        </p:txBody>
      </p:sp>
    </p:spTree>
    <p:extLst>
      <p:ext uri="{BB962C8B-B14F-4D97-AF65-F5344CB8AC3E}">
        <p14:creationId xmlns:p14="http://schemas.microsoft.com/office/powerpoint/2010/main" val="1087306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A16E3-55AE-32EB-11AA-5ACE4462A615}"/>
              </a:ext>
            </a:extLst>
          </p:cNvPr>
          <p:cNvSpPr txBox="1"/>
          <p:nvPr/>
        </p:nvSpPr>
        <p:spPr>
          <a:xfrm>
            <a:off x="447869" y="475861"/>
            <a:ext cx="11346025" cy="4401205"/>
          </a:xfrm>
          <a:prstGeom prst="rect">
            <a:avLst/>
          </a:prstGeom>
          <a:noFill/>
        </p:spPr>
        <p:txBody>
          <a:bodyPr wrap="square" rtlCol="0">
            <a:spAutoFit/>
          </a:bodyPr>
          <a:lstStyle/>
          <a:p>
            <a:r>
              <a:rPr lang="en-US" sz="2800" b="1" dirty="0"/>
              <a:t>5. Detailed Explanation of the Flood Monitoring System </a:t>
            </a:r>
          </a:p>
          <a:p>
            <a:endParaRPr lang="en-US" sz="2800" dirty="0"/>
          </a:p>
          <a:p>
            <a:pPr marL="457200" indent="-457200">
              <a:buFont typeface="Arial" panose="020B0604020202020204" pitchFamily="34" charset="0"/>
              <a:buChar char="•"/>
            </a:pPr>
            <a:r>
              <a:rPr lang="en-US" sz="2800" b="1" dirty="0"/>
              <a:t>System Architecture Overview: </a:t>
            </a:r>
            <a:r>
              <a:rPr lang="en-US" sz="2800" dirty="0"/>
              <a:t>Detailed insights into the flood monitoring system's architecture, highlighting its components and interactions.</a:t>
            </a:r>
          </a:p>
          <a:p>
            <a:pPr marL="457200" indent="-457200">
              <a:buFont typeface="Arial" panose="020B0604020202020204" pitchFamily="34" charset="0"/>
              <a:buChar char="•"/>
            </a:pPr>
            <a:r>
              <a:rPr lang="en-US" sz="2800" b="1" dirty="0"/>
              <a:t>Real-time Monitoring Process: </a:t>
            </a:r>
            <a:r>
              <a:rPr lang="en-US" sz="2800" dirty="0"/>
              <a:t>Explanation of how the system continually monitors water levels, environmental factors, and processes this data in real time.</a:t>
            </a:r>
          </a:p>
          <a:p>
            <a:pPr marL="457200" indent="-457200">
              <a:buFont typeface="Arial" panose="020B0604020202020204" pitchFamily="34" charset="0"/>
              <a:buChar char="•"/>
            </a:pPr>
            <a:r>
              <a:rPr lang="en-US" sz="2800" b="1" dirty="0"/>
              <a:t>Early Warning Dissemination: </a:t>
            </a:r>
            <a:r>
              <a:rPr lang="en-US" sz="2800" dirty="0"/>
              <a:t>Describing the mechanisms for disseminating early warnings and alerts to relevant stakeholders.</a:t>
            </a:r>
            <a:endParaRPr lang="en-IN" sz="2800" dirty="0"/>
          </a:p>
        </p:txBody>
      </p:sp>
    </p:spTree>
    <p:extLst>
      <p:ext uri="{BB962C8B-B14F-4D97-AF65-F5344CB8AC3E}">
        <p14:creationId xmlns:p14="http://schemas.microsoft.com/office/powerpoint/2010/main" val="1446893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FA156-558F-7537-9850-6CF4AF48A6EF}"/>
              </a:ext>
            </a:extLst>
          </p:cNvPr>
          <p:cNvSpPr txBox="1"/>
          <p:nvPr/>
        </p:nvSpPr>
        <p:spPr>
          <a:xfrm>
            <a:off x="326571" y="391886"/>
            <a:ext cx="11430000" cy="3108543"/>
          </a:xfrm>
          <a:prstGeom prst="rect">
            <a:avLst/>
          </a:prstGeom>
          <a:noFill/>
        </p:spPr>
        <p:txBody>
          <a:bodyPr wrap="square" rtlCol="0">
            <a:spAutoFit/>
          </a:bodyPr>
          <a:lstStyle/>
          <a:p>
            <a:r>
              <a:rPr lang="en-US" sz="2800" b="1" dirty="0"/>
              <a:t>5.1. Innovative Sensing Technologies Employed </a:t>
            </a:r>
            <a:endParaRPr lang="en-US" sz="2800" dirty="0"/>
          </a:p>
          <a:p>
            <a:endParaRPr lang="en-US" sz="2800" dirty="0"/>
          </a:p>
          <a:p>
            <a:pPr marL="457200" indent="-457200">
              <a:buFont typeface="Arial" panose="020B0604020202020204" pitchFamily="34" charset="0"/>
              <a:buChar char="•"/>
            </a:pPr>
            <a:r>
              <a:rPr lang="en-US" sz="2800" b="1" dirty="0"/>
              <a:t>Sensor Technologies Overview: </a:t>
            </a:r>
            <a:r>
              <a:rPr lang="en-US" sz="2800" dirty="0"/>
              <a:t>Explanation of innovative sensor technologies utilized, including their advancements in flood monitoring.</a:t>
            </a:r>
          </a:p>
          <a:p>
            <a:pPr marL="457200" indent="-457200">
              <a:buFont typeface="Arial" panose="020B0604020202020204" pitchFamily="34" charset="0"/>
              <a:buChar char="•"/>
            </a:pPr>
            <a:r>
              <a:rPr lang="en-US" sz="2800" b="1" dirty="0"/>
              <a:t>Sensor Types and Advantages: </a:t>
            </a:r>
            <a:r>
              <a:rPr lang="en-US" sz="2800" dirty="0"/>
              <a:t>Detailing different types of sensors employed and the advantages they bring to the system's accuracy and efficiency.</a:t>
            </a:r>
            <a:endParaRPr lang="en-IN" sz="2800" dirty="0"/>
          </a:p>
        </p:txBody>
      </p:sp>
    </p:spTree>
    <p:extLst>
      <p:ext uri="{BB962C8B-B14F-4D97-AF65-F5344CB8AC3E}">
        <p14:creationId xmlns:p14="http://schemas.microsoft.com/office/powerpoint/2010/main" val="942900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4283FD-DB5D-3BCE-EB0D-BA046D90778F}"/>
              </a:ext>
            </a:extLst>
          </p:cNvPr>
          <p:cNvSpPr txBox="1"/>
          <p:nvPr/>
        </p:nvSpPr>
        <p:spPr>
          <a:xfrm>
            <a:off x="401216" y="559837"/>
            <a:ext cx="11790784" cy="4031873"/>
          </a:xfrm>
          <a:prstGeom prst="rect">
            <a:avLst/>
          </a:prstGeom>
          <a:noFill/>
        </p:spPr>
        <p:txBody>
          <a:bodyPr wrap="square" rtlCol="0">
            <a:spAutoFit/>
          </a:bodyPr>
          <a:lstStyle/>
          <a:p>
            <a:r>
              <a:rPr lang="en-US" sz="3200" b="1" dirty="0"/>
              <a:t>5.2. Detailed Specifications of Sensor Devices </a:t>
            </a:r>
          </a:p>
          <a:p>
            <a:endParaRPr lang="en-US" sz="3200" dirty="0"/>
          </a:p>
          <a:p>
            <a:pPr marL="457200" indent="-457200">
              <a:buFont typeface="Arial" panose="020B0604020202020204" pitchFamily="34" charset="0"/>
              <a:buChar char="•"/>
            </a:pPr>
            <a:r>
              <a:rPr lang="en-US" sz="3200" b="1" dirty="0"/>
              <a:t>Technical Specifications: </a:t>
            </a:r>
            <a:r>
              <a:rPr lang="en-US" sz="3200" dirty="0"/>
              <a:t>Providing technical specifications for each sensor device employed in the system, including accuracy, data transmission capabilities, power requirements, etc.</a:t>
            </a:r>
          </a:p>
          <a:p>
            <a:pPr marL="457200" indent="-457200">
              <a:buFont typeface="Arial" panose="020B0604020202020204" pitchFamily="34" charset="0"/>
              <a:buChar char="•"/>
            </a:pPr>
            <a:r>
              <a:rPr lang="en-US" sz="3200" b="1" dirty="0"/>
              <a:t>Deployment Considerations: </a:t>
            </a:r>
            <a:r>
              <a:rPr lang="en-US" sz="3200" dirty="0"/>
              <a:t>Explaining how these specifications influence deployment strategies and the overall effectiveness of the monitoring system.</a:t>
            </a:r>
            <a:endParaRPr lang="en-IN" sz="3200" dirty="0"/>
          </a:p>
        </p:txBody>
      </p:sp>
    </p:spTree>
    <p:extLst>
      <p:ext uri="{BB962C8B-B14F-4D97-AF65-F5344CB8AC3E}">
        <p14:creationId xmlns:p14="http://schemas.microsoft.com/office/powerpoint/2010/main" val="537871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585691-5477-4522-2BCC-685E561CBBEE}"/>
              </a:ext>
            </a:extLst>
          </p:cNvPr>
          <p:cNvSpPr txBox="1"/>
          <p:nvPr/>
        </p:nvSpPr>
        <p:spPr>
          <a:xfrm>
            <a:off x="522514" y="606490"/>
            <a:ext cx="11038115" cy="6555641"/>
          </a:xfrm>
          <a:prstGeom prst="rect">
            <a:avLst/>
          </a:prstGeom>
          <a:noFill/>
        </p:spPr>
        <p:txBody>
          <a:bodyPr wrap="square" rtlCol="0">
            <a:spAutoFit/>
          </a:bodyPr>
          <a:lstStyle/>
          <a:p>
            <a:r>
              <a:rPr lang="en-US" sz="2800" b="1" dirty="0"/>
              <a:t>5.3. Hardware Components </a:t>
            </a:r>
            <a:endParaRPr lang="en-US" sz="2800" dirty="0"/>
          </a:p>
          <a:p>
            <a:endParaRPr lang="en-US" sz="2800" dirty="0"/>
          </a:p>
          <a:p>
            <a:pPr marL="457200" indent="-457200">
              <a:buFont typeface="Arial" panose="020B0604020202020204" pitchFamily="34" charset="0"/>
              <a:buChar char="•"/>
            </a:pPr>
            <a:r>
              <a:rPr lang="en-US" sz="2800" dirty="0"/>
              <a:t>Flood Level Sensors, LCD Display, ESP32 Microcontroller, Buzzer, Communication Module: Detailed descriptions of each hardware component and their individual roles within the system.</a:t>
            </a:r>
          </a:p>
          <a:p>
            <a:endParaRPr lang="en-US" sz="2800" dirty="0"/>
          </a:p>
          <a:p>
            <a:pPr marL="457200" indent="-457200">
              <a:buFont typeface="Arial" panose="020B0604020202020204" pitchFamily="34" charset="0"/>
              <a:buChar char="•"/>
            </a:pPr>
            <a:r>
              <a:rPr lang="en-US" sz="2800" dirty="0"/>
              <a:t>Integration with the System: Explaining how these components interconnect and contribute to the overall functionality of the flood monitoring and early warning system.</a:t>
            </a:r>
          </a:p>
          <a:p>
            <a:endParaRPr lang="en-US" sz="2800" dirty="0"/>
          </a:p>
          <a:p>
            <a:endParaRPr lang="en-US" sz="2800" dirty="0"/>
          </a:p>
          <a:p>
            <a:endParaRPr lang="en-US" sz="2800" dirty="0"/>
          </a:p>
          <a:p>
            <a:endParaRPr lang="en-US" sz="2800" dirty="0"/>
          </a:p>
          <a:p>
            <a:endParaRPr lang="en-US" sz="2800" dirty="0"/>
          </a:p>
          <a:p>
            <a:endParaRPr lang="en-IN" sz="2800" dirty="0"/>
          </a:p>
        </p:txBody>
      </p:sp>
    </p:spTree>
    <p:extLst>
      <p:ext uri="{BB962C8B-B14F-4D97-AF65-F5344CB8AC3E}">
        <p14:creationId xmlns:p14="http://schemas.microsoft.com/office/powerpoint/2010/main" val="1412641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5F27C-9C3C-42B8-60D8-7D5DD3CAD5EE}"/>
              </a:ext>
            </a:extLst>
          </p:cNvPr>
          <p:cNvSpPr txBox="1"/>
          <p:nvPr/>
        </p:nvSpPr>
        <p:spPr>
          <a:xfrm>
            <a:off x="270588" y="428178"/>
            <a:ext cx="10898155" cy="6001643"/>
          </a:xfrm>
          <a:prstGeom prst="rect">
            <a:avLst/>
          </a:prstGeom>
          <a:noFill/>
        </p:spPr>
        <p:txBody>
          <a:bodyPr wrap="square" rtlCol="0">
            <a:spAutoFit/>
          </a:bodyPr>
          <a:lstStyle/>
          <a:p>
            <a:r>
              <a:rPr lang="en-US" sz="2400" b="1" dirty="0"/>
              <a:t>5.3.1.MICROCONTROLLER(ESP32)</a:t>
            </a:r>
          </a:p>
          <a:p>
            <a:endParaRPr lang="en-US" sz="2400" dirty="0"/>
          </a:p>
          <a:p>
            <a:r>
              <a:rPr lang="en-US" sz="2400" b="1" dirty="0"/>
              <a:t>Connectivity Capabilities:</a:t>
            </a:r>
          </a:p>
          <a:p>
            <a:endParaRPr lang="en-US" sz="2400" dirty="0"/>
          </a:p>
          <a:p>
            <a:r>
              <a:rPr lang="en-US" sz="2400" dirty="0"/>
              <a:t>    </a:t>
            </a:r>
            <a:r>
              <a:rPr lang="en-US" sz="2400" b="1" dirty="0"/>
              <a:t>Wi-Fi and Bluetooth: </a:t>
            </a:r>
            <a:r>
              <a:rPr lang="en-US" sz="2400" dirty="0"/>
              <a:t>The ESP32-WROOM-32 is equipped with built-in Wi-Fi and Bluetooth functionalities, making it ideal for applications requiring wireless connectivity.</a:t>
            </a:r>
          </a:p>
          <a:p>
            <a:r>
              <a:rPr lang="en-US" sz="2400" dirty="0"/>
              <a:t>    </a:t>
            </a:r>
            <a:r>
              <a:rPr lang="en-US" sz="2400" b="1" dirty="0"/>
              <a:t>Dual-Core Processing: </a:t>
            </a:r>
            <a:r>
              <a:rPr lang="en-US" sz="2400" dirty="0"/>
              <a:t>It features a dual-core processor, allowing for efficient multitasking and faster data processing.</a:t>
            </a:r>
          </a:p>
          <a:p>
            <a:endParaRPr lang="en-US" sz="2400" dirty="0"/>
          </a:p>
          <a:p>
            <a:r>
              <a:rPr lang="en-US" sz="2400" b="1" dirty="0"/>
              <a:t>Data Collection and Processing:</a:t>
            </a:r>
          </a:p>
          <a:p>
            <a:endParaRPr lang="en-US" sz="2400" dirty="0"/>
          </a:p>
          <a:p>
            <a:r>
              <a:rPr lang="en-US" sz="2400" dirty="0"/>
              <a:t>    </a:t>
            </a:r>
            <a:r>
              <a:rPr lang="en-US" sz="2400" b="1" dirty="0"/>
              <a:t>Analog and Digital Inputs/Outputs: </a:t>
            </a:r>
            <a:r>
              <a:rPr lang="en-US" sz="2400" dirty="0"/>
              <a:t>The board has multiple GPIO pins, both analog and digital, allowing connection to various sensors and devices.</a:t>
            </a:r>
          </a:p>
          <a:p>
            <a:r>
              <a:rPr lang="en-US" sz="2400" dirty="0"/>
              <a:t>    </a:t>
            </a:r>
            <a:r>
              <a:rPr lang="en-US" sz="2400" b="1" dirty="0"/>
              <a:t>Integrated ADC (Analog-to-Digital Converter): </a:t>
            </a:r>
            <a:r>
              <a:rPr lang="en-US" sz="2400" dirty="0"/>
              <a:t>This feature enables the board to convert analog sensor data to digital signals for processing.</a:t>
            </a:r>
            <a:endParaRPr lang="en-IN" sz="2400" dirty="0"/>
          </a:p>
        </p:txBody>
      </p:sp>
    </p:spTree>
    <p:extLst>
      <p:ext uri="{BB962C8B-B14F-4D97-AF65-F5344CB8AC3E}">
        <p14:creationId xmlns:p14="http://schemas.microsoft.com/office/powerpoint/2010/main" val="96612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D648D-4CB2-2F51-ACF8-D87A91A4A1C8}"/>
              </a:ext>
            </a:extLst>
          </p:cNvPr>
          <p:cNvSpPr txBox="1"/>
          <p:nvPr/>
        </p:nvSpPr>
        <p:spPr>
          <a:xfrm>
            <a:off x="485192" y="634482"/>
            <a:ext cx="11318032" cy="6063198"/>
          </a:xfrm>
          <a:prstGeom prst="rect">
            <a:avLst/>
          </a:prstGeom>
          <a:noFill/>
        </p:spPr>
        <p:txBody>
          <a:bodyPr wrap="square" rtlCol="0">
            <a:spAutoFit/>
          </a:bodyPr>
          <a:lstStyle/>
          <a:p>
            <a:r>
              <a:rPr lang="en-US" sz="2800" b="1" dirty="0"/>
              <a:t>2.OBJECTIVES</a:t>
            </a:r>
          </a:p>
          <a:p>
            <a:r>
              <a:rPr lang="en-US" sz="2400" dirty="0"/>
              <a:t>The primary goal of this project is to design, develop, and implement a comprehensive Flood Monitoring and Early Warning System using Internet of Things (IoT) technology. This system aims to seamlessly integrate advanced sensor technologies with real-time data processing and communication protocols to provide accurate and timely flood warnings. The core objectives of the project are:</a:t>
            </a:r>
          </a:p>
          <a:p>
            <a:endParaRPr lang="en-US" sz="2400" dirty="0"/>
          </a:p>
          <a:p>
            <a:pPr marL="285750" indent="-285750">
              <a:buFont typeface="Arial" panose="020B0604020202020204" pitchFamily="34" charset="0"/>
              <a:buChar char="•"/>
            </a:pPr>
            <a:r>
              <a:rPr lang="en-US" sz="2400" dirty="0"/>
              <a:t>Sensor Deployment and Data Collection: Strategically deploying sensors in flood-prone areas to accurately monitor water levels and environmental conditions.</a:t>
            </a:r>
          </a:p>
          <a:p>
            <a:pPr marL="285750" indent="-285750">
              <a:buFont typeface="Arial" panose="020B0604020202020204" pitchFamily="34" charset="0"/>
              <a:buChar char="•"/>
            </a:pPr>
            <a:r>
              <a:rPr lang="en-US" sz="2400" dirty="0"/>
              <a:t>Platform Development: Designing and developing a robust platform for data processing, analysis, and early warning dissemination.</a:t>
            </a:r>
          </a:p>
          <a:p>
            <a:pPr marL="285750" indent="-285750">
              <a:buFont typeface="Arial" panose="020B0604020202020204" pitchFamily="34" charset="0"/>
              <a:buChar char="•"/>
            </a:pPr>
            <a:r>
              <a:rPr lang="en-US" sz="2400" dirty="0"/>
              <a:t>Enhancing Public Safety: Contributing to public safety by providing timely alerts and information to communities and emergency response units.</a:t>
            </a:r>
          </a:p>
          <a:p>
            <a:pPr marL="285750" indent="-285750">
              <a:buFont typeface="Arial" panose="020B0604020202020204" pitchFamily="34" charset="0"/>
              <a:buChar char="•"/>
            </a:pPr>
            <a:r>
              <a:rPr lang="en-US" sz="2400" dirty="0"/>
              <a:t> Efficient Communication and Coordination: Ensuring effective communication channels between the IoT system and relevant stakeholders for prompt action and coordination during flood events.</a:t>
            </a:r>
            <a:endParaRPr lang="en-IN" sz="2400" dirty="0"/>
          </a:p>
        </p:txBody>
      </p:sp>
    </p:spTree>
    <p:extLst>
      <p:ext uri="{BB962C8B-B14F-4D97-AF65-F5344CB8AC3E}">
        <p14:creationId xmlns:p14="http://schemas.microsoft.com/office/powerpoint/2010/main" val="2393901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D17C5-08BC-B391-CB26-D4A59337B7EE}"/>
              </a:ext>
            </a:extLst>
          </p:cNvPr>
          <p:cNvSpPr txBox="1"/>
          <p:nvPr/>
        </p:nvSpPr>
        <p:spPr>
          <a:xfrm>
            <a:off x="494522" y="643812"/>
            <a:ext cx="11224727" cy="6124754"/>
          </a:xfrm>
          <a:prstGeom prst="rect">
            <a:avLst/>
          </a:prstGeom>
          <a:noFill/>
        </p:spPr>
        <p:txBody>
          <a:bodyPr wrap="square" rtlCol="0">
            <a:spAutoFit/>
          </a:bodyPr>
          <a:lstStyle/>
          <a:p>
            <a:r>
              <a:rPr lang="en-US" sz="2800" b="1" dirty="0"/>
              <a:t>Data Transmission:</a:t>
            </a:r>
          </a:p>
          <a:p>
            <a:endParaRPr lang="en-US" sz="2800" dirty="0"/>
          </a:p>
          <a:p>
            <a:r>
              <a:rPr lang="en-US" sz="2800" dirty="0"/>
              <a:t>    </a:t>
            </a:r>
            <a:r>
              <a:rPr lang="en-US" sz="2800" b="1" dirty="0"/>
              <a:t>Wi-Fi Capabilities: </a:t>
            </a:r>
            <a:r>
              <a:rPr lang="en-US" sz="2800" dirty="0"/>
              <a:t>With its built-in Wi-Fi, the ESP32-WROOM-32 can connect to local networks, facilitating the transfer of data to centralized systems or cloud platforms.</a:t>
            </a:r>
          </a:p>
          <a:p>
            <a:r>
              <a:rPr lang="en-US" sz="2800" b="1" dirty="0"/>
              <a:t>    Bluetooth Connectivity:</a:t>
            </a:r>
            <a:r>
              <a:rPr lang="en-US" sz="2800" dirty="0"/>
              <a:t> It allows for local data transfer or communication with nearby devices, enhancing its versatility in IoT setups.</a:t>
            </a:r>
          </a:p>
          <a:p>
            <a:endParaRPr lang="en-US" sz="2800" dirty="0"/>
          </a:p>
          <a:p>
            <a:r>
              <a:rPr lang="en-US" sz="2800" b="1" dirty="0"/>
              <a:t>Programming and Development:</a:t>
            </a:r>
          </a:p>
          <a:p>
            <a:endParaRPr lang="en-US" sz="2800" dirty="0"/>
          </a:p>
          <a:p>
            <a:r>
              <a:rPr lang="en-US" sz="2800" dirty="0"/>
              <a:t>    </a:t>
            </a:r>
            <a:r>
              <a:rPr lang="en-US" sz="2800" b="1" dirty="0"/>
              <a:t>Arduino IDE and </a:t>
            </a:r>
            <a:r>
              <a:rPr lang="en-US" sz="2800" b="1" dirty="0" err="1"/>
              <a:t>Espressif</a:t>
            </a:r>
            <a:r>
              <a:rPr lang="en-US" sz="2800" b="1" dirty="0"/>
              <a:t> IoT Development Framework: </a:t>
            </a:r>
            <a:r>
              <a:rPr lang="en-US" sz="2800" dirty="0"/>
              <a:t>The ESP32 is programmable using the Arduino IDE or the </a:t>
            </a:r>
            <a:r>
              <a:rPr lang="en-US" sz="2800" dirty="0" err="1"/>
              <a:t>Espressif</a:t>
            </a:r>
            <a:r>
              <a:rPr lang="en-US" sz="2800" dirty="0"/>
              <a:t> IoT Development Framework. These environments allow for the development of IoT applications through user-friendly interfaces.</a:t>
            </a:r>
            <a:endParaRPr lang="en-IN" sz="2800" dirty="0"/>
          </a:p>
        </p:txBody>
      </p:sp>
    </p:spTree>
    <p:extLst>
      <p:ext uri="{BB962C8B-B14F-4D97-AF65-F5344CB8AC3E}">
        <p14:creationId xmlns:p14="http://schemas.microsoft.com/office/powerpoint/2010/main" val="63199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96CEB8-AE4B-6F45-243B-8F610D7F0FD8}"/>
              </a:ext>
            </a:extLst>
          </p:cNvPr>
          <p:cNvSpPr txBox="1"/>
          <p:nvPr/>
        </p:nvSpPr>
        <p:spPr>
          <a:xfrm>
            <a:off x="550506" y="382555"/>
            <a:ext cx="11066106" cy="4401205"/>
          </a:xfrm>
          <a:prstGeom prst="rect">
            <a:avLst/>
          </a:prstGeom>
          <a:noFill/>
        </p:spPr>
        <p:txBody>
          <a:bodyPr wrap="square" rtlCol="0">
            <a:spAutoFit/>
          </a:bodyPr>
          <a:lstStyle/>
          <a:p>
            <a:r>
              <a:rPr lang="en-US" sz="2800" b="1" dirty="0"/>
              <a:t>Real-time Capabilities:</a:t>
            </a:r>
          </a:p>
          <a:p>
            <a:endParaRPr lang="en-US" sz="2800" dirty="0"/>
          </a:p>
          <a:p>
            <a:r>
              <a:rPr lang="en-US" sz="2800" b="1" dirty="0"/>
              <a:t>    RTOS (Real-Time Operating System) Support: </a:t>
            </a:r>
            <a:r>
              <a:rPr lang="en-US" sz="2800" dirty="0"/>
              <a:t>The ESP32 supports a real-time operating system, allowing for time-critical applications and tasks.</a:t>
            </a:r>
          </a:p>
          <a:p>
            <a:endParaRPr lang="en-US" sz="2800" dirty="0"/>
          </a:p>
          <a:p>
            <a:r>
              <a:rPr lang="en-US" sz="2800" b="1" dirty="0"/>
              <a:t>Low Power Consumption:</a:t>
            </a:r>
          </a:p>
          <a:p>
            <a:endParaRPr lang="en-US" sz="2800" dirty="0"/>
          </a:p>
          <a:p>
            <a:r>
              <a:rPr lang="en-US" sz="2800" dirty="0"/>
              <a:t>    </a:t>
            </a:r>
            <a:r>
              <a:rPr lang="en-US" sz="2800" b="1" dirty="0"/>
              <a:t>Power Management: </a:t>
            </a:r>
            <a:r>
              <a:rPr lang="en-US" sz="2800" dirty="0"/>
              <a:t>The ESP32 is designed to operate efficiently on low power, making it suitable for battery-powered or energy-conscious applications.</a:t>
            </a:r>
            <a:endParaRPr lang="en-IN" sz="2800" dirty="0"/>
          </a:p>
        </p:txBody>
      </p:sp>
    </p:spTree>
    <p:extLst>
      <p:ext uri="{BB962C8B-B14F-4D97-AF65-F5344CB8AC3E}">
        <p14:creationId xmlns:p14="http://schemas.microsoft.com/office/powerpoint/2010/main" val="1518809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1BBFC-EB1B-1060-4D3B-DDCECB343649}"/>
              </a:ext>
            </a:extLst>
          </p:cNvPr>
          <p:cNvSpPr txBox="1"/>
          <p:nvPr/>
        </p:nvSpPr>
        <p:spPr>
          <a:xfrm>
            <a:off x="457200" y="466531"/>
            <a:ext cx="11112759" cy="6124754"/>
          </a:xfrm>
          <a:prstGeom prst="rect">
            <a:avLst/>
          </a:prstGeom>
          <a:noFill/>
        </p:spPr>
        <p:txBody>
          <a:bodyPr wrap="square" rtlCol="0">
            <a:spAutoFit/>
          </a:bodyPr>
          <a:lstStyle/>
          <a:p>
            <a:r>
              <a:rPr lang="en-US" sz="2800" b="1" dirty="0"/>
              <a:t>5.3.2.WATER LEVEL SENSOR</a:t>
            </a:r>
          </a:p>
          <a:p>
            <a:endParaRPr lang="en-US" sz="2800" dirty="0"/>
          </a:p>
          <a:p>
            <a:r>
              <a:rPr lang="en-US" sz="2800" b="1" dirty="0"/>
              <a:t>Operating Principle:</a:t>
            </a:r>
          </a:p>
          <a:p>
            <a:r>
              <a:rPr lang="en-US" sz="2800" dirty="0"/>
              <a:t>    Float Switch Mechanism: The float sensor typically consists of a buoyant object or float that rises or falls with the water level.</a:t>
            </a:r>
          </a:p>
          <a:p>
            <a:r>
              <a:rPr lang="en-US" sz="2800" dirty="0"/>
              <a:t>    Switch Trigger: As the float moves with the water level, it triggers a switch mechanism when it reaches specific height thresholds, indicating changes in water levels.</a:t>
            </a:r>
          </a:p>
          <a:p>
            <a:endParaRPr lang="en-US" sz="2800" dirty="0"/>
          </a:p>
          <a:p>
            <a:r>
              <a:rPr lang="en-US" sz="2800" b="1" dirty="0"/>
              <a:t>Basic Design and Implementation:</a:t>
            </a:r>
          </a:p>
          <a:p>
            <a:r>
              <a:rPr lang="en-US" sz="2800" dirty="0"/>
              <a:t>     </a:t>
            </a:r>
            <a:r>
              <a:rPr lang="en-US" sz="2800" b="1" dirty="0"/>
              <a:t>Simple Construction: </a:t>
            </a:r>
            <a:r>
              <a:rPr lang="en-US" sz="2800" dirty="0"/>
              <a:t>It's often constructed with a buoyant float attached to a switch mechanism or sensor element.</a:t>
            </a:r>
          </a:p>
          <a:p>
            <a:r>
              <a:rPr lang="en-US" sz="2800" dirty="0"/>
              <a:t>    </a:t>
            </a:r>
            <a:r>
              <a:rPr lang="en-US" sz="2800" b="1" dirty="0"/>
              <a:t>Trigger Point Setting:</a:t>
            </a:r>
            <a:r>
              <a:rPr lang="en-US" sz="2800" dirty="0"/>
              <a:t> The switch is positioned to trigger at predetermined water levels, allowing it to provide basic on/off signals.</a:t>
            </a:r>
            <a:endParaRPr lang="en-IN" sz="2800" dirty="0"/>
          </a:p>
        </p:txBody>
      </p:sp>
    </p:spTree>
    <p:extLst>
      <p:ext uri="{BB962C8B-B14F-4D97-AF65-F5344CB8AC3E}">
        <p14:creationId xmlns:p14="http://schemas.microsoft.com/office/powerpoint/2010/main" val="426889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A489B8-CBF7-37A9-BDFD-A1C3615A5B1C}"/>
              </a:ext>
            </a:extLst>
          </p:cNvPr>
          <p:cNvSpPr txBox="1"/>
          <p:nvPr/>
        </p:nvSpPr>
        <p:spPr>
          <a:xfrm>
            <a:off x="401216" y="438539"/>
            <a:ext cx="11625943" cy="5262979"/>
          </a:xfrm>
          <a:prstGeom prst="rect">
            <a:avLst/>
          </a:prstGeom>
          <a:noFill/>
        </p:spPr>
        <p:txBody>
          <a:bodyPr wrap="square" rtlCol="0">
            <a:spAutoFit/>
          </a:bodyPr>
          <a:lstStyle/>
          <a:p>
            <a:r>
              <a:rPr lang="en-US" sz="2400" b="1" dirty="0"/>
              <a:t>Application in Flood Monitoring:</a:t>
            </a:r>
          </a:p>
          <a:p>
            <a:endParaRPr lang="en-US" sz="2400" dirty="0"/>
          </a:p>
          <a:p>
            <a:r>
              <a:rPr lang="en-US" sz="2400" dirty="0"/>
              <a:t>    </a:t>
            </a:r>
            <a:r>
              <a:rPr lang="en-US" sz="2400" b="1" dirty="0"/>
              <a:t>Water Level Measurement: </a:t>
            </a:r>
            <a:r>
              <a:rPr lang="en-US" sz="2400" dirty="0"/>
              <a:t>In a flood monitoring system, the float sensor can offer fundamental water level data by signaling when water reaches certain critical heights.</a:t>
            </a:r>
          </a:p>
          <a:p>
            <a:r>
              <a:rPr lang="en-US" sz="2400" dirty="0"/>
              <a:t>    </a:t>
            </a:r>
            <a:r>
              <a:rPr lang="en-US" sz="2400" b="1" dirty="0"/>
              <a:t>Triggering Alarms or Alerts: </a:t>
            </a:r>
            <a:r>
              <a:rPr lang="en-US" sz="2400" dirty="0"/>
              <a:t>When water levels rise or fall beyond set thresholds, it can trigger alarms or alerts, indicating potential flood conditions.</a:t>
            </a:r>
          </a:p>
          <a:p>
            <a:endParaRPr lang="en-US" sz="2400" dirty="0"/>
          </a:p>
          <a:p>
            <a:r>
              <a:rPr lang="en-US" sz="2400" b="1" dirty="0"/>
              <a:t>Usual Deployment:</a:t>
            </a:r>
          </a:p>
          <a:p>
            <a:endParaRPr lang="en-US" sz="2400" dirty="0"/>
          </a:p>
          <a:p>
            <a:r>
              <a:rPr lang="en-US" sz="2400" dirty="0"/>
              <a:t>    </a:t>
            </a:r>
            <a:r>
              <a:rPr lang="en-US" sz="2400" b="1" dirty="0"/>
              <a:t>Common Use in Water Tanks: </a:t>
            </a:r>
            <a:r>
              <a:rPr lang="en-US" sz="2400" dirty="0"/>
              <a:t>Float sensors are commonly used in water tanks for monitoring water levels and triggering pumps to refill tanks when water levels drop.</a:t>
            </a:r>
          </a:p>
          <a:p>
            <a:r>
              <a:rPr lang="en-US" sz="2400" dirty="0"/>
              <a:t>    Adaptability for Flood Monitoring: While not as precise as some advanced sensors, float sensors provide cost-effective basic water level data and are adaptable for flood monitoring purposes.</a:t>
            </a:r>
            <a:endParaRPr lang="en-IN" sz="2400" dirty="0"/>
          </a:p>
        </p:txBody>
      </p:sp>
    </p:spTree>
    <p:extLst>
      <p:ext uri="{BB962C8B-B14F-4D97-AF65-F5344CB8AC3E}">
        <p14:creationId xmlns:p14="http://schemas.microsoft.com/office/powerpoint/2010/main" val="1155260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DE3F8E-7A1E-2F59-8C1C-67F144FE712D}"/>
              </a:ext>
            </a:extLst>
          </p:cNvPr>
          <p:cNvSpPr txBox="1"/>
          <p:nvPr/>
        </p:nvSpPr>
        <p:spPr>
          <a:xfrm>
            <a:off x="653143" y="513184"/>
            <a:ext cx="10702212" cy="3539430"/>
          </a:xfrm>
          <a:prstGeom prst="rect">
            <a:avLst/>
          </a:prstGeom>
          <a:noFill/>
        </p:spPr>
        <p:txBody>
          <a:bodyPr wrap="square" rtlCol="0">
            <a:spAutoFit/>
          </a:bodyPr>
          <a:lstStyle/>
          <a:p>
            <a:r>
              <a:rPr lang="en-US" sz="2800" b="1" dirty="0"/>
              <a:t>Limitations and Considerations:</a:t>
            </a:r>
          </a:p>
          <a:p>
            <a:endParaRPr lang="en-US" sz="2800" dirty="0"/>
          </a:p>
          <a:p>
            <a:r>
              <a:rPr lang="en-US" sz="2800" dirty="0"/>
              <a:t>    </a:t>
            </a:r>
            <a:r>
              <a:rPr lang="en-US" sz="2800" b="1" dirty="0"/>
              <a:t>Limited Precision: </a:t>
            </a:r>
            <a:r>
              <a:rPr lang="en-US" sz="2800" dirty="0"/>
              <a:t>Float sensors may have limitations in precision compared to more advanced water level sensors, but they provide basic level monitoring suitable for certain applications.</a:t>
            </a:r>
          </a:p>
          <a:p>
            <a:r>
              <a:rPr lang="en-US" sz="2800" dirty="0"/>
              <a:t>    </a:t>
            </a:r>
            <a:r>
              <a:rPr lang="en-US" sz="2800" b="1" dirty="0"/>
              <a:t>Maintenance Needs: </a:t>
            </a:r>
            <a:r>
              <a:rPr lang="en-US" sz="2800" dirty="0"/>
              <a:t>Regular maintenance might be required to ensure accurate readings, especially in environments prone to debris or sediment accumulation</a:t>
            </a:r>
            <a:r>
              <a:rPr lang="en-US" dirty="0"/>
              <a:t>.</a:t>
            </a:r>
            <a:endParaRPr lang="en-IN" dirty="0"/>
          </a:p>
        </p:txBody>
      </p:sp>
    </p:spTree>
    <p:extLst>
      <p:ext uri="{BB962C8B-B14F-4D97-AF65-F5344CB8AC3E}">
        <p14:creationId xmlns:p14="http://schemas.microsoft.com/office/powerpoint/2010/main" val="3687025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61D5C-DD65-B6E2-7325-883881FCF279}"/>
              </a:ext>
            </a:extLst>
          </p:cNvPr>
          <p:cNvSpPr txBox="1"/>
          <p:nvPr/>
        </p:nvSpPr>
        <p:spPr>
          <a:xfrm>
            <a:off x="457201" y="653143"/>
            <a:ext cx="11448661" cy="5755422"/>
          </a:xfrm>
          <a:prstGeom prst="rect">
            <a:avLst/>
          </a:prstGeom>
          <a:noFill/>
        </p:spPr>
        <p:txBody>
          <a:bodyPr wrap="square" rtlCol="0">
            <a:spAutoFit/>
          </a:bodyPr>
          <a:lstStyle/>
          <a:p>
            <a:r>
              <a:rPr lang="en-US" sz="3200" b="1" dirty="0"/>
              <a:t>5.3.3.BUZZER</a:t>
            </a:r>
          </a:p>
          <a:p>
            <a:endParaRPr lang="en-US" sz="2400" dirty="0"/>
          </a:p>
          <a:p>
            <a:r>
              <a:rPr lang="en-US" sz="2400" b="1" dirty="0"/>
              <a:t>Alert Signaling:</a:t>
            </a:r>
          </a:p>
          <a:p>
            <a:endParaRPr lang="en-US" sz="2400" b="1" dirty="0"/>
          </a:p>
          <a:p>
            <a:r>
              <a:rPr lang="en-US" sz="2400" b="1" dirty="0"/>
              <a:t>    Auditory Warning: </a:t>
            </a:r>
            <a:r>
              <a:rPr lang="en-US" sz="2400" dirty="0"/>
              <a:t>The buzzer or speaker emits audible alerts to indicate specific conditions, such as rising water levels or other critical thresholds being reached.</a:t>
            </a:r>
          </a:p>
          <a:p>
            <a:r>
              <a:rPr lang="en-US" sz="2400" dirty="0"/>
              <a:t>    </a:t>
            </a:r>
            <a:r>
              <a:rPr lang="en-US" sz="2400" b="1" dirty="0"/>
              <a:t>Signaling Potential Threats: </a:t>
            </a:r>
            <a:r>
              <a:rPr lang="en-US" sz="2400" dirty="0"/>
              <a:t>When triggered, it signals potential flood conditions, allowing community members or designated responders to take necessary actions.</a:t>
            </a:r>
          </a:p>
          <a:p>
            <a:endParaRPr lang="en-US" sz="2400" dirty="0"/>
          </a:p>
          <a:p>
            <a:r>
              <a:rPr lang="en-US" sz="2400" b="1" dirty="0"/>
              <a:t>Alert Triggering Mechanism:</a:t>
            </a:r>
          </a:p>
          <a:p>
            <a:endParaRPr lang="en-US" sz="2400" dirty="0"/>
          </a:p>
          <a:p>
            <a:r>
              <a:rPr lang="en-US" sz="2400" b="1" dirty="0"/>
              <a:t>    Threshold-based Activation: </a:t>
            </a:r>
            <a:r>
              <a:rPr lang="en-US" sz="2400" dirty="0"/>
              <a:t>The buzzer is typically triggered when water levels or other monitored parameters cross predefined thresholds.</a:t>
            </a:r>
          </a:p>
          <a:p>
            <a:r>
              <a:rPr lang="en-US" sz="2400" b="1" dirty="0"/>
              <a:t>    Timely Alerts: </a:t>
            </a:r>
            <a:r>
              <a:rPr lang="en-US" sz="2400" dirty="0"/>
              <a:t>Its activation at critical points ensures timely warnings, prompting individuals to respond and take appropriate measures.</a:t>
            </a:r>
            <a:endParaRPr lang="en-IN" sz="2400" dirty="0"/>
          </a:p>
        </p:txBody>
      </p:sp>
    </p:spTree>
    <p:extLst>
      <p:ext uri="{BB962C8B-B14F-4D97-AF65-F5344CB8AC3E}">
        <p14:creationId xmlns:p14="http://schemas.microsoft.com/office/powerpoint/2010/main" val="3691758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91815-7544-59E9-CAFE-DE5A8C73A6A1}"/>
              </a:ext>
            </a:extLst>
          </p:cNvPr>
          <p:cNvSpPr txBox="1"/>
          <p:nvPr/>
        </p:nvSpPr>
        <p:spPr>
          <a:xfrm>
            <a:off x="475861" y="485192"/>
            <a:ext cx="11943184" cy="5693866"/>
          </a:xfrm>
          <a:prstGeom prst="rect">
            <a:avLst/>
          </a:prstGeom>
          <a:noFill/>
        </p:spPr>
        <p:txBody>
          <a:bodyPr wrap="square" rtlCol="0">
            <a:spAutoFit/>
          </a:bodyPr>
          <a:lstStyle/>
          <a:p>
            <a:r>
              <a:rPr lang="en-US" sz="2800" b="1" dirty="0"/>
              <a:t>Community Notification:</a:t>
            </a:r>
          </a:p>
          <a:p>
            <a:endParaRPr lang="en-US" sz="2800" dirty="0"/>
          </a:p>
          <a:p>
            <a:r>
              <a:rPr lang="en-US" sz="2800" dirty="0"/>
              <a:t>    </a:t>
            </a:r>
            <a:r>
              <a:rPr lang="en-US" sz="2800" b="1" dirty="0"/>
              <a:t>Public Alert System:</a:t>
            </a:r>
            <a:r>
              <a:rPr lang="en-US" sz="2800" dirty="0"/>
              <a:t> Auditory alerts provide a direct and immediate way to inform people in the immediate vicinity about potential flood risks.</a:t>
            </a:r>
          </a:p>
          <a:p>
            <a:r>
              <a:rPr lang="en-US" sz="2800" dirty="0"/>
              <a:t>    Quick Response Encouragement: The sound alerts prompt individuals to take action, such as moving to safer areas or implementing preparedness measures.</a:t>
            </a:r>
          </a:p>
          <a:p>
            <a:endParaRPr lang="en-US" sz="2800" dirty="0"/>
          </a:p>
          <a:p>
            <a:r>
              <a:rPr lang="en-US" sz="2800" b="1" dirty="0"/>
              <a:t>Integration with the System</a:t>
            </a:r>
            <a:r>
              <a:rPr lang="en-US" sz="2800" dirty="0"/>
              <a:t>:</a:t>
            </a:r>
          </a:p>
          <a:p>
            <a:endParaRPr lang="en-US" sz="2800" dirty="0"/>
          </a:p>
          <a:p>
            <a:r>
              <a:rPr lang="en-US" sz="2800" dirty="0"/>
              <a:t>    </a:t>
            </a:r>
            <a:r>
              <a:rPr lang="en-US" sz="2800" b="1" dirty="0"/>
              <a:t>Compatibility: </a:t>
            </a:r>
            <a:r>
              <a:rPr lang="en-US" sz="2800" dirty="0"/>
              <a:t>The buzzer/speaker is integrated into the system through the microcontroller, triggered by predefined conditions or sensor readings.</a:t>
            </a:r>
          </a:p>
          <a:p>
            <a:r>
              <a:rPr lang="en-US" sz="2800" dirty="0"/>
              <a:t>    Ease of Activation: It can be easily interfaced with the system's programming logic to ensure timely and accurate alerts.</a:t>
            </a:r>
            <a:endParaRPr lang="en-IN" sz="2800" dirty="0"/>
          </a:p>
        </p:txBody>
      </p:sp>
    </p:spTree>
    <p:extLst>
      <p:ext uri="{BB962C8B-B14F-4D97-AF65-F5344CB8AC3E}">
        <p14:creationId xmlns:p14="http://schemas.microsoft.com/office/powerpoint/2010/main" val="1038234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B79EB0-F6B8-1574-71F5-5AE83750619B}"/>
              </a:ext>
            </a:extLst>
          </p:cNvPr>
          <p:cNvSpPr txBox="1"/>
          <p:nvPr/>
        </p:nvSpPr>
        <p:spPr>
          <a:xfrm>
            <a:off x="466531" y="578498"/>
            <a:ext cx="11430000" cy="5262979"/>
          </a:xfrm>
          <a:prstGeom prst="rect">
            <a:avLst/>
          </a:prstGeom>
          <a:noFill/>
        </p:spPr>
        <p:txBody>
          <a:bodyPr wrap="square" rtlCol="0">
            <a:spAutoFit/>
          </a:bodyPr>
          <a:lstStyle/>
          <a:p>
            <a:r>
              <a:rPr lang="en-US" sz="2400" b="1" dirty="0"/>
              <a:t>Importance in Flood Monitoring:</a:t>
            </a:r>
          </a:p>
          <a:p>
            <a:endParaRPr lang="en-US" sz="2400" dirty="0"/>
          </a:p>
          <a:p>
            <a:r>
              <a:rPr lang="en-US" sz="2400" dirty="0"/>
              <a:t>    </a:t>
            </a:r>
            <a:r>
              <a:rPr lang="en-US" sz="2400" b="1" dirty="0"/>
              <a:t>Complementing Visual Alerts: </a:t>
            </a:r>
            <a:r>
              <a:rPr lang="en-US" sz="2400" dirty="0"/>
              <a:t>Auditory alerts complement visual indications and can be crucial, especially in situations where immediate attention is needed but visual cues might be less noticeable.</a:t>
            </a:r>
          </a:p>
          <a:p>
            <a:r>
              <a:rPr lang="en-US" sz="2400" dirty="0"/>
              <a:t>    </a:t>
            </a:r>
            <a:r>
              <a:rPr lang="en-US" sz="2400" b="1" dirty="0"/>
              <a:t>Disseminating Alerts: </a:t>
            </a:r>
            <a:r>
              <a:rPr lang="en-US" sz="2400" dirty="0"/>
              <a:t>These alerts serve as an effective means of communicating warnings to individuals who may not be actively monitoring visual displays or systems.</a:t>
            </a:r>
          </a:p>
          <a:p>
            <a:endParaRPr lang="en-US" sz="2400" dirty="0"/>
          </a:p>
          <a:p>
            <a:r>
              <a:rPr lang="en-US" sz="2400" b="1" dirty="0"/>
              <a:t>Considerations:</a:t>
            </a:r>
          </a:p>
          <a:p>
            <a:endParaRPr lang="en-US" sz="2400" dirty="0"/>
          </a:p>
          <a:p>
            <a:r>
              <a:rPr lang="en-US" sz="2400" dirty="0"/>
              <a:t>    </a:t>
            </a:r>
            <a:r>
              <a:rPr lang="en-US" sz="2400" b="1" dirty="0"/>
              <a:t>Volume and Reach: </a:t>
            </a:r>
            <a:r>
              <a:rPr lang="en-US" sz="2400" dirty="0"/>
              <a:t>The volume and audibility range of the buzzer or speaker must be appropriate for the intended area to ensure its effectiveness.</a:t>
            </a:r>
          </a:p>
          <a:p>
            <a:r>
              <a:rPr lang="en-US" sz="2400" dirty="0"/>
              <a:t>    </a:t>
            </a:r>
            <a:r>
              <a:rPr lang="en-US" sz="2400" b="1" dirty="0"/>
              <a:t>Redundancy:</a:t>
            </a:r>
            <a:r>
              <a:rPr lang="en-US" sz="2400" dirty="0"/>
              <a:t> Having backup systems or multiple alert mechanisms ensures that alerts are consistently communicated, even in the event of component failure.</a:t>
            </a:r>
            <a:endParaRPr lang="en-IN" sz="2400" dirty="0"/>
          </a:p>
        </p:txBody>
      </p:sp>
    </p:spTree>
    <p:extLst>
      <p:ext uri="{BB962C8B-B14F-4D97-AF65-F5344CB8AC3E}">
        <p14:creationId xmlns:p14="http://schemas.microsoft.com/office/powerpoint/2010/main" val="2711502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D134F-3E2A-C4CE-97FA-57BFAC2865CB}"/>
              </a:ext>
            </a:extLst>
          </p:cNvPr>
          <p:cNvSpPr txBox="1"/>
          <p:nvPr/>
        </p:nvSpPr>
        <p:spPr>
          <a:xfrm>
            <a:off x="223935" y="382555"/>
            <a:ext cx="11775232" cy="6124754"/>
          </a:xfrm>
          <a:prstGeom prst="rect">
            <a:avLst/>
          </a:prstGeom>
          <a:noFill/>
        </p:spPr>
        <p:txBody>
          <a:bodyPr wrap="square" rtlCol="0">
            <a:spAutoFit/>
          </a:bodyPr>
          <a:lstStyle/>
          <a:p>
            <a:r>
              <a:rPr lang="en-US" sz="3200" b="1" dirty="0"/>
              <a:t>5.3.4.ADRINO IDLE:</a:t>
            </a:r>
          </a:p>
          <a:p>
            <a:endParaRPr lang="en-US" sz="2400" b="1" dirty="0"/>
          </a:p>
          <a:p>
            <a:r>
              <a:rPr lang="en-US" sz="2400" b="1" dirty="0"/>
              <a:t>Coding Platform for Microcontrollers:</a:t>
            </a:r>
          </a:p>
          <a:p>
            <a:endParaRPr lang="en-US" sz="2400" dirty="0"/>
          </a:p>
          <a:p>
            <a:r>
              <a:rPr lang="en-US" sz="2400" dirty="0"/>
              <a:t>    </a:t>
            </a:r>
            <a:r>
              <a:rPr lang="en-US" sz="2400" b="1" dirty="0"/>
              <a:t>Support for Various Microcontrollers: </a:t>
            </a:r>
            <a:r>
              <a:rPr lang="en-US" sz="2400" dirty="0"/>
              <a:t>Arduino IDE supports a wide range of microcontrollers, including the ESP32, providing a unified platform for coding and development.</a:t>
            </a:r>
          </a:p>
          <a:p>
            <a:r>
              <a:rPr lang="en-US" sz="2400" b="1" dirty="0"/>
              <a:t>    User-Friendly Interface:</a:t>
            </a:r>
            <a:r>
              <a:rPr lang="en-US" sz="2400" dirty="0"/>
              <a:t> It offers a simplified and easy-to-use environment, making it accessible for beginners and experts alike.</a:t>
            </a:r>
          </a:p>
          <a:p>
            <a:endParaRPr lang="en-US" sz="2400" dirty="0"/>
          </a:p>
          <a:p>
            <a:r>
              <a:rPr lang="en-US" sz="2400" b="1" dirty="0"/>
              <a:t>Programming Language Support:</a:t>
            </a:r>
          </a:p>
          <a:p>
            <a:endParaRPr lang="en-US" sz="2400" dirty="0"/>
          </a:p>
          <a:p>
            <a:r>
              <a:rPr lang="en-US" sz="2400" dirty="0"/>
              <a:t>    </a:t>
            </a:r>
            <a:r>
              <a:rPr lang="en-US" sz="2400" b="1" dirty="0"/>
              <a:t>C/C++ Coding:</a:t>
            </a:r>
            <a:r>
              <a:rPr lang="en-US" sz="2400" dirty="0"/>
              <a:t> The Arduino IDE uses C/C++ as its primary programming language, allowing users to write code for the microcontroller's functionalities.</a:t>
            </a:r>
          </a:p>
          <a:p>
            <a:r>
              <a:rPr lang="en-US" sz="2400" dirty="0"/>
              <a:t>    </a:t>
            </a:r>
            <a:r>
              <a:rPr lang="en-US" sz="2400" b="1" dirty="0"/>
              <a:t>Library Support: </a:t>
            </a:r>
            <a:r>
              <a:rPr lang="en-US" sz="2400" dirty="0"/>
              <a:t>It includes a vast array of libraries, simplifying the coding process by providing pre-written functions that users can readily implement.</a:t>
            </a:r>
            <a:endParaRPr lang="en-IN" sz="2400" dirty="0"/>
          </a:p>
        </p:txBody>
      </p:sp>
    </p:spTree>
    <p:extLst>
      <p:ext uri="{BB962C8B-B14F-4D97-AF65-F5344CB8AC3E}">
        <p14:creationId xmlns:p14="http://schemas.microsoft.com/office/powerpoint/2010/main" val="4269614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5C066-C859-2401-3376-C7E4C92D24D3}"/>
              </a:ext>
            </a:extLst>
          </p:cNvPr>
          <p:cNvSpPr txBox="1"/>
          <p:nvPr/>
        </p:nvSpPr>
        <p:spPr>
          <a:xfrm>
            <a:off x="457200" y="475861"/>
            <a:ext cx="11308702" cy="5632311"/>
          </a:xfrm>
          <a:prstGeom prst="rect">
            <a:avLst/>
          </a:prstGeom>
          <a:noFill/>
        </p:spPr>
        <p:txBody>
          <a:bodyPr wrap="square" rtlCol="0">
            <a:spAutoFit/>
          </a:bodyPr>
          <a:lstStyle/>
          <a:p>
            <a:r>
              <a:rPr lang="en-US" sz="2400" b="1" dirty="0"/>
              <a:t>Code Writing, Compilation, and Upload:</a:t>
            </a:r>
          </a:p>
          <a:p>
            <a:endParaRPr lang="en-US" sz="2400" dirty="0"/>
          </a:p>
          <a:p>
            <a:r>
              <a:rPr lang="en-US" sz="2400" dirty="0"/>
              <a:t>    </a:t>
            </a:r>
            <a:r>
              <a:rPr lang="en-US" sz="2400" b="1" dirty="0"/>
              <a:t>Writing Code: </a:t>
            </a:r>
            <a:r>
              <a:rPr lang="en-US" sz="2400" dirty="0"/>
              <a:t>Users can write, edit, and manage their code within the IDE's environment, providing a streamlined coding experience.</a:t>
            </a:r>
          </a:p>
          <a:p>
            <a:r>
              <a:rPr lang="en-US" sz="2400" b="1" dirty="0"/>
              <a:t>    Compilation: </a:t>
            </a:r>
            <a:r>
              <a:rPr lang="en-US" sz="2400" dirty="0"/>
              <a:t>The IDE allows users to compile their code, ensuring it is error-free and ready for upload to the microcontroller.</a:t>
            </a:r>
          </a:p>
          <a:p>
            <a:r>
              <a:rPr lang="en-US" sz="2400" b="1" dirty="0"/>
              <a:t>    Code Upload: </a:t>
            </a:r>
            <a:r>
              <a:rPr lang="en-US" sz="2400" dirty="0"/>
              <a:t>Once the code is written and compiled, users can upload it directly to the ESP32 board, enabling the microcontroller to execute the programmed tasks.</a:t>
            </a:r>
          </a:p>
          <a:p>
            <a:endParaRPr lang="en-US" sz="2400" dirty="0"/>
          </a:p>
          <a:p>
            <a:r>
              <a:rPr lang="en-US" sz="2400" b="1" dirty="0"/>
              <a:t>Development Facilitation:</a:t>
            </a:r>
          </a:p>
          <a:p>
            <a:endParaRPr lang="en-US" sz="2400" dirty="0"/>
          </a:p>
          <a:p>
            <a:r>
              <a:rPr lang="en-US" sz="2400" b="1" dirty="0"/>
              <a:t>    Rapid Prototyping: </a:t>
            </a:r>
            <a:r>
              <a:rPr lang="en-US" sz="2400" dirty="0"/>
              <a:t>Arduino IDE is instrumental in rapid prototyping, enabling quick iterations and testing of functionalities.</a:t>
            </a:r>
          </a:p>
          <a:p>
            <a:r>
              <a:rPr lang="en-US" sz="2400" dirty="0"/>
              <a:t>    </a:t>
            </a:r>
            <a:r>
              <a:rPr lang="en-US" sz="2400" b="1" dirty="0"/>
              <a:t>Debugging Tools: </a:t>
            </a:r>
            <a:r>
              <a:rPr lang="en-US" sz="2400" dirty="0"/>
              <a:t>It offers simple debugging tools to identify and rectify code errors and issues during development.</a:t>
            </a:r>
            <a:endParaRPr lang="en-IN" sz="2400" dirty="0"/>
          </a:p>
        </p:txBody>
      </p:sp>
    </p:spTree>
    <p:extLst>
      <p:ext uri="{BB962C8B-B14F-4D97-AF65-F5344CB8AC3E}">
        <p14:creationId xmlns:p14="http://schemas.microsoft.com/office/powerpoint/2010/main" val="193223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CAEDE6-1CFF-FB64-9B1D-DF6A4F77E38E}"/>
              </a:ext>
            </a:extLst>
          </p:cNvPr>
          <p:cNvSpPr txBox="1"/>
          <p:nvPr/>
        </p:nvSpPr>
        <p:spPr>
          <a:xfrm>
            <a:off x="1035698" y="709127"/>
            <a:ext cx="9585649" cy="4832092"/>
          </a:xfrm>
          <a:prstGeom prst="rect">
            <a:avLst/>
          </a:prstGeom>
          <a:noFill/>
        </p:spPr>
        <p:txBody>
          <a:bodyPr wrap="square">
            <a:spAutoFit/>
          </a:bodyPr>
          <a:lstStyle/>
          <a:p>
            <a:r>
              <a:rPr lang="en-US" sz="2800" b="1" dirty="0"/>
              <a:t>3.IOT Sensor Deployment</a:t>
            </a:r>
          </a:p>
          <a:p>
            <a:endParaRPr lang="en-US" sz="2800" dirty="0"/>
          </a:p>
          <a:p>
            <a:r>
              <a:rPr lang="en-US" sz="2800" b="1" dirty="0"/>
              <a:t>3.1.Explanation of IoT and its Relevance </a:t>
            </a:r>
          </a:p>
          <a:p>
            <a:endParaRPr lang="en-US" sz="2800" dirty="0"/>
          </a:p>
          <a:p>
            <a:pPr marL="457200" indent="-457200">
              <a:buFont typeface="Arial" panose="020B0604020202020204" pitchFamily="34" charset="0"/>
              <a:buChar char="•"/>
            </a:pPr>
            <a:r>
              <a:rPr lang="en-US" sz="2800" b="1" dirty="0"/>
              <a:t>Understanding IoT: </a:t>
            </a:r>
            <a:r>
              <a:rPr lang="en-US" sz="2800" dirty="0"/>
              <a:t>An overview of the Internet of Things (IoT) concept, emphasizing its significance in connecting devices and enabling data exchange over a network.</a:t>
            </a:r>
          </a:p>
          <a:p>
            <a:pPr marL="457200" indent="-457200">
              <a:buFont typeface="Arial" panose="020B0604020202020204" pitchFamily="34" charset="0"/>
              <a:buChar char="•"/>
            </a:pPr>
            <a:r>
              <a:rPr lang="en-US" sz="2800" b="1" dirty="0"/>
              <a:t>IoT in Flood Monitoring: </a:t>
            </a:r>
            <a:r>
              <a:rPr lang="en-US" sz="2800" dirty="0"/>
              <a:t>How IoT technology is specifically leveraged in flood monitoring systems, allowing for interconnected sensors to collect and transmit data for analysis.</a:t>
            </a:r>
            <a:endParaRPr lang="en-IN" sz="2800" dirty="0"/>
          </a:p>
        </p:txBody>
      </p:sp>
    </p:spTree>
    <p:extLst>
      <p:ext uri="{BB962C8B-B14F-4D97-AF65-F5344CB8AC3E}">
        <p14:creationId xmlns:p14="http://schemas.microsoft.com/office/powerpoint/2010/main" val="2321854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4C29A8-33A4-E963-6FA0-6494D7E7F7D8}"/>
              </a:ext>
            </a:extLst>
          </p:cNvPr>
          <p:cNvSpPr txBox="1"/>
          <p:nvPr/>
        </p:nvSpPr>
        <p:spPr>
          <a:xfrm>
            <a:off x="429208" y="569167"/>
            <a:ext cx="11439331" cy="4524315"/>
          </a:xfrm>
          <a:prstGeom prst="rect">
            <a:avLst/>
          </a:prstGeom>
          <a:noFill/>
        </p:spPr>
        <p:txBody>
          <a:bodyPr wrap="square" rtlCol="0">
            <a:spAutoFit/>
          </a:bodyPr>
          <a:lstStyle/>
          <a:p>
            <a:r>
              <a:rPr lang="en-US" sz="2400" b="1" dirty="0"/>
              <a:t>Community and Support:</a:t>
            </a:r>
          </a:p>
          <a:p>
            <a:endParaRPr lang="en-US" sz="2400" dirty="0"/>
          </a:p>
          <a:p>
            <a:r>
              <a:rPr lang="en-US" sz="2400" b="1" dirty="0"/>
              <a:t>    Active Community: </a:t>
            </a:r>
            <a:r>
              <a:rPr lang="en-US" sz="2400" dirty="0"/>
              <a:t>Arduino has a large community of users and developers, providing access to a wealth of resources, tutorials, and forums for guidance and support.</a:t>
            </a:r>
          </a:p>
          <a:p>
            <a:r>
              <a:rPr lang="en-US" sz="2400" b="1" dirty="0"/>
              <a:t>    Open-Source Nature: </a:t>
            </a:r>
            <a:r>
              <a:rPr lang="en-US" sz="2400" dirty="0"/>
              <a:t>The IDE is open-source, fostering collaborative development and innovation.</a:t>
            </a:r>
          </a:p>
          <a:p>
            <a:endParaRPr lang="en-US" sz="2400" dirty="0"/>
          </a:p>
          <a:p>
            <a:r>
              <a:rPr lang="en-US" sz="2400" b="1" dirty="0"/>
              <a:t>Versatility in IoT Applications:</a:t>
            </a:r>
          </a:p>
          <a:p>
            <a:endParaRPr lang="en-US" sz="2400" dirty="0"/>
          </a:p>
          <a:p>
            <a:r>
              <a:rPr lang="en-US" sz="2400" b="1" dirty="0"/>
              <a:t>    IoT Development: </a:t>
            </a:r>
            <a:r>
              <a:rPr lang="en-US" sz="2400" dirty="0"/>
              <a:t>Arduino IDE's flexibility and simplicity make it well-suited for developing IoT applications, making it an ideal choice for your flood monitoring and early warning system.</a:t>
            </a:r>
            <a:endParaRPr lang="en-IN" sz="2400" dirty="0"/>
          </a:p>
        </p:txBody>
      </p:sp>
    </p:spTree>
    <p:extLst>
      <p:ext uri="{BB962C8B-B14F-4D97-AF65-F5344CB8AC3E}">
        <p14:creationId xmlns:p14="http://schemas.microsoft.com/office/powerpoint/2010/main" val="4198515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FDF1E-56FE-723F-BB5E-EC77D427C52F}"/>
              </a:ext>
            </a:extLst>
          </p:cNvPr>
          <p:cNvSpPr txBox="1"/>
          <p:nvPr/>
        </p:nvSpPr>
        <p:spPr>
          <a:xfrm>
            <a:off x="289249" y="737118"/>
            <a:ext cx="11411339" cy="5755422"/>
          </a:xfrm>
          <a:prstGeom prst="rect">
            <a:avLst/>
          </a:prstGeom>
          <a:noFill/>
        </p:spPr>
        <p:txBody>
          <a:bodyPr wrap="square" rtlCol="0">
            <a:spAutoFit/>
          </a:bodyPr>
          <a:lstStyle/>
          <a:p>
            <a:r>
              <a:rPr lang="en-US" sz="3200" b="1" dirty="0"/>
              <a:t>5.3.5.COMMUNICATION MODULE</a:t>
            </a:r>
          </a:p>
          <a:p>
            <a:endParaRPr lang="en-US" sz="2400" b="1" dirty="0"/>
          </a:p>
          <a:p>
            <a:r>
              <a:rPr lang="en-US" sz="2400" b="1" dirty="0"/>
              <a:t>Cellular Network Connectivity:</a:t>
            </a:r>
          </a:p>
          <a:p>
            <a:endParaRPr lang="en-US" sz="2400" dirty="0"/>
          </a:p>
          <a:p>
            <a:r>
              <a:rPr lang="en-US" sz="2400" dirty="0"/>
              <a:t>    </a:t>
            </a:r>
            <a:r>
              <a:rPr lang="en-US" sz="2400" b="1" dirty="0"/>
              <a:t>Use of GSM Technology: </a:t>
            </a:r>
            <a:r>
              <a:rPr lang="en-US" sz="2400" dirty="0"/>
              <a:t>The module utilizes GSM technology to establish connections via cellular networks, offering broad coverage and accessibility.</a:t>
            </a:r>
          </a:p>
          <a:p>
            <a:r>
              <a:rPr lang="en-US" sz="2400" dirty="0"/>
              <a:t>    Independence from Local Networks: It enables the system to function independently of local Wi-Fi networks, making it suitable for remote or less-connected areas.</a:t>
            </a:r>
          </a:p>
          <a:p>
            <a:endParaRPr lang="en-US" sz="2400" dirty="0"/>
          </a:p>
          <a:p>
            <a:r>
              <a:rPr lang="en-US" sz="2400" b="1" dirty="0"/>
              <a:t>Data Transmission Capability:</a:t>
            </a:r>
          </a:p>
          <a:p>
            <a:endParaRPr lang="en-US" sz="2400" dirty="0"/>
          </a:p>
          <a:p>
            <a:r>
              <a:rPr lang="en-US" sz="2400" dirty="0"/>
              <a:t>    </a:t>
            </a:r>
            <a:r>
              <a:rPr lang="en-US" sz="2400" b="1" dirty="0"/>
              <a:t>Data Transfer: </a:t>
            </a:r>
            <a:r>
              <a:rPr lang="en-US" sz="2400" dirty="0"/>
              <a:t>The GSM module facilitates the transmission of data, including alerts, warnings, and sensor readings, over cellular networks.</a:t>
            </a:r>
          </a:p>
          <a:p>
            <a:r>
              <a:rPr lang="en-US" sz="2400" b="1" dirty="0"/>
              <a:t>    Versatile Communication: </a:t>
            </a:r>
            <a:r>
              <a:rPr lang="en-US" sz="2400" dirty="0"/>
              <a:t>It provides an alternate channel for sending critical data when primary communication networks are unavailable or unreliable.</a:t>
            </a:r>
            <a:endParaRPr lang="en-IN" sz="2400" dirty="0"/>
          </a:p>
        </p:txBody>
      </p:sp>
    </p:spTree>
    <p:extLst>
      <p:ext uri="{BB962C8B-B14F-4D97-AF65-F5344CB8AC3E}">
        <p14:creationId xmlns:p14="http://schemas.microsoft.com/office/powerpoint/2010/main" val="2391738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5B4B8-560D-B659-1D20-1F5E96FAD977}"/>
              </a:ext>
            </a:extLst>
          </p:cNvPr>
          <p:cNvSpPr txBox="1"/>
          <p:nvPr/>
        </p:nvSpPr>
        <p:spPr>
          <a:xfrm>
            <a:off x="317241" y="438539"/>
            <a:ext cx="11663265" cy="5632311"/>
          </a:xfrm>
          <a:prstGeom prst="rect">
            <a:avLst/>
          </a:prstGeom>
          <a:noFill/>
        </p:spPr>
        <p:txBody>
          <a:bodyPr wrap="square" rtlCol="0">
            <a:spAutoFit/>
          </a:bodyPr>
          <a:lstStyle/>
          <a:p>
            <a:r>
              <a:rPr lang="en-US" sz="2400" b="1" dirty="0"/>
              <a:t>Redundancy and Reliability:</a:t>
            </a:r>
          </a:p>
          <a:p>
            <a:endParaRPr lang="en-US" sz="2400" dirty="0"/>
          </a:p>
          <a:p>
            <a:r>
              <a:rPr lang="en-US" sz="2400" dirty="0"/>
              <a:t>    </a:t>
            </a:r>
            <a:r>
              <a:rPr lang="en-US" sz="2400" b="1" dirty="0"/>
              <a:t>Backup Communication: </a:t>
            </a:r>
            <a:r>
              <a:rPr lang="en-US" sz="2400" dirty="0"/>
              <a:t>By providing an alternative means of communication, the GSM module adds redundancy to the system, ensuring data transmission even if primary networks fail.</a:t>
            </a:r>
          </a:p>
          <a:p>
            <a:r>
              <a:rPr lang="en-US" sz="2400" b="1" dirty="0"/>
              <a:t>    Enhanced Reliability: </a:t>
            </a:r>
            <a:r>
              <a:rPr lang="en-US" sz="2400" dirty="0"/>
              <a:t>It ensures that alerts and data transmission are consistently operational, even during network disruptions.</a:t>
            </a:r>
          </a:p>
          <a:p>
            <a:endParaRPr lang="en-US" sz="2400" dirty="0"/>
          </a:p>
          <a:p>
            <a:r>
              <a:rPr lang="en-US" sz="2400" b="1" dirty="0"/>
              <a:t>Emergency Alerts and Notifications:</a:t>
            </a:r>
          </a:p>
          <a:p>
            <a:endParaRPr lang="en-US" sz="2400" dirty="0"/>
          </a:p>
          <a:p>
            <a:r>
              <a:rPr lang="en-US" sz="2400" dirty="0"/>
              <a:t>    </a:t>
            </a:r>
            <a:r>
              <a:rPr lang="en-US" sz="2400" b="1" dirty="0"/>
              <a:t>Critical Alert Dissemination: </a:t>
            </a:r>
            <a:r>
              <a:rPr lang="en-US" sz="2400" dirty="0"/>
              <a:t>The module enables the transmission of critical alerts to local authorities, communities, or individuals, signaling potential flood conditions or emergency situations.</a:t>
            </a:r>
          </a:p>
          <a:p>
            <a:r>
              <a:rPr lang="en-US" sz="2400" dirty="0"/>
              <a:t>    </a:t>
            </a:r>
            <a:r>
              <a:rPr lang="en-US" sz="2400" b="1" dirty="0"/>
              <a:t>Timely Response Facilitation: </a:t>
            </a:r>
            <a:r>
              <a:rPr lang="en-US" sz="2400" dirty="0"/>
              <a:t>It aids in timely response efforts, alerting relevant stakeholders even when primary communication channels are unavailable.</a:t>
            </a:r>
            <a:endParaRPr lang="en-IN" sz="2400" dirty="0"/>
          </a:p>
        </p:txBody>
      </p:sp>
    </p:spTree>
    <p:extLst>
      <p:ext uri="{BB962C8B-B14F-4D97-AF65-F5344CB8AC3E}">
        <p14:creationId xmlns:p14="http://schemas.microsoft.com/office/powerpoint/2010/main" val="1972613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2C5C4-46F2-7863-318F-743CD99F8197}"/>
              </a:ext>
            </a:extLst>
          </p:cNvPr>
          <p:cNvSpPr txBox="1"/>
          <p:nvPr/>
        </p:nvSpPr>
        <p:spPr>
          <a:xfrm>
            <a:off x="345232" y="569168"/>
            <a:ext cx="11094098" cy="4893647"/>
          </a:xfrm>
          <a:prstGeom prst="rect">
            <a:avLst/>
          </a:prstGeom>
          <a:noFill/>
        </p:spPr>
        <p:txBody>
          <a:bodyPr wrap="square" rtlCol="0">
            <a:spAutoFit/>
          </a:bodyPr>
          <a:lstStyle/>
          <a:p>
            <a:r>
              <a:rPr lang="en-US" sz="2400" b="1" dirty="0"/>
              <a:t>Power Efficiency and Operation:</a:t>
            </a:r>
          </a:p>
          <a:p>
            <a:endParaRPr lang="en-US" sz="2400" dirty="0"/>
          </a:p>
          <a:p>
            <a:r>
              <a:rPr lang="en-US" sz="2400" dirty="0"/>
              <a:t>    </a:t>
            </a:r>
            <a:r>
              <a:rPr lang="en-US" sz="2400" b="1" dirty="0"/>
              <a:t>Efficient Power Consumption: </a:t>
            </a:r>
            <a:r>
              <a:rPr lang="en-US" sz="2400" dirty="0"/>
              <a:t>GSM modules are designed to operate efficiently, ensuring prolonged operation even with limited power resources.</a:t>
            </a:r>
          </a:p>
          <a:p>
            <a:r>
              <a:rPr lang="en-US" sz="2400" dirty="0"/>
              <a:t>    </a:t>
            </a:r>
            <a:r>
              <a:rPr lang="en-US" sz="2400" b="1" dirty="0"/>
              <a:t>Continuous Operation: </a:t>
            </a:r>
            <a:r>
              <a:rPr lang="en-US" sz="2400" dirty="0"/>
              <a:t>They can function for extended periods, providing a reliable means of communication during critical situations.</a:t>
            </a:r>
          </a:p>
          <a:p>
            <a:endParaRPr lang="en-US" sz="2400" dirty="0"/>
          </a:p>
          <a:p>
            <a:r>
              <a:rPr lang="en-US" sz="2400" b="1" dirty="0"/>
              <a:t>Coverage and Adaptability:</a:t>
            </a:r>
          </a:p>
          <a:p>
            <a:endParaRPr lang="en-US" sz="2400" dirty="0"/>
          </a:p>
          <a:p>
            <a:r>
              <a:rPr lang="en-US" sz="2400" dirty="0"/>
              <a:t>    </a:t>
            </a:r>
            <a:r>
              <a:rPr lang="en-US" sz="2400" b="1" dirty="0"/>
              <a:t>Widespread Coverage:</a:t>
            </a:r>
            <a:r>
              <a:rPr lang="en-US" sz="2400" dirty="0"/>
              <a:t> Cellular networks often provide broader coverage, enabling the system to function in remote areas or regions with limited network infrastructure.</a:t>
            </a:r>
          </a:p>
          <a:p>
            <a:r>
              <a:rPr lang="en-US" sz="2400" b="1" dirty="0"/>
              <a:t>    Adaptability in Various Environments: </a:t>
            </a:r>
            <a:r>
              <a:rPr lang="en-US" sz="2400" dirty="0"/>
              <a:t>The GSM module's adaptability makes it suitable for diverse environments, including rural or disaster-affected areas.</a:t>
            </a:r>
            <a:endParaRPr lang="en-IN" sz="2400" dirty="0"/>
          </a:p>
        </p:txBody>
      </p:sp>
    </p:spTree>
    <p:extLst>
      <p:ext uri="{BB962C8B-B14F-4D97-AF65-F5344CB8AC3E}">
        <p14:creationId xmlns:p14="http://schemas.microsoft.com/office/powerpoint/2010/main" val="46559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ACB246-BA7D-46EE-5108-BB31D7159960}"/>
              </a:ext>
            </a:extLst>
          </p:cNvPr>
          <p:cNvSpPr txBox="1"/>
          <p:nvPr/>
        </p:nvSpPr>
        <p:spPr>
          <a:xfrm>
            <a:off x="242596" y="335901"/>
            <a:ext cx="11187404" cy="5755422"/>
          </a:xfrm>
          <a:prstGeom prst="rect">
            <a:avLst/>
          </a:prstGeom>
          <a:noFill/>
        </p:spPr>
        <p:txBody>
          <a:bodyPr wrap="square" rtlCol="0">
            <a:spAutoFit/>
          </a:bodyPr>
          <a:lstStyle/>
          <a:p>
            <a:r>
              <a:rPr lang="en-US" sz="3200" b="1" dirty="0"/>
              <a:t>5.3.6.LED DISPLAY</a:t>
            </a:r>
          </a:p>
          <a:p>
            <a:endParaRPr lang="en-US" sz="2400" dirty="0"/>
          </a:p>
          <a:p>
            <a:r>
              <a:rPr lang="en-US" sz="2400" b="1" dirty="0"/>
              <a:t>Visual Notification and Information Display:</a:t>
            </a:r>
          </a:p>
          <a:p>
            <a:endParaRPr lang="en-US" sz="2400" dirty="0"/>
          </a:p>
          <a:p>
            <a:r>
              <a:rPr lang="en-US" sz="2400" dirty="0"/>
              <a:t>    </a:t>
            </a:r>
            <a:r>
              <a:rPr lang="en-US" sz="2400" b="1" dirty="0"/>
              <a:t>Content Presentation: </a:t>
            </a:r>
            <a:r>
              <a:rPr lang="en-US" sz="2400" dirty="0"/>
              <a:t>LED displays can showcase essential information, including water levels, alerts, or warning messages related to potential flood conditions.</a:t>
            </a:r>
          </a:p>
          <a:p>
            <a:r>
              <a:rPr lang="en-US" sz="2400" dirty="0"/>
              <a:t>    </a:t>
            </a:r>
            <a:r>
              <a:rPr lang="en-US" sz="2400" b="1" dirty="0"/>
              <a:t>Visual Clarity: </a:t>
            </a:r>
            <a:r>
              <a:rPr lang="en-US" sz="2400" dirty="0"/>
              <a:t>The bright and clear display ensures that information is easily visible to individuals in the immediate vicinity.</a:t>
            </a:r>
          </a:p>
          <a:p>
            <a:endParaRPr lang="en-US" sz="2400" dirty="0"/>
          </a:p>
          <a:p>
            <a:r>
              <a:rPr lang="en-US" sz="2400" b="1" dirty="0"/>
              <a:t>Real-time Data Presentation:</a:t>
            </a:r>
          </a:p>
          <a:p>
            <a:endParaRPr lang="en-US" sz="2400" dirty="0"/>
          </a:p>
          <a:p>
            <a:r>
              <a:rPr lang="en-US" sz="2400" dirty="0"/>
              <a:t>    </a:t>
            </a:r>
            <a:r>
              <a:rPr lang="en-US" sz="2400" b="1" dirty="0"/>
              <a:t>Data Visualization: </a:t>
            </a:r>
            <a:r>
              <a:rPr lang="en-US" sz="2400" dirty="0"/>
              <a:t>LED displays can present real-time water level data collected from sensors, offering a clear and immediate understanding of the current situation.</a:t>
            </a:r>
          </a:p>
          <a:p>
            <a:r>
              <a:rPr lang="en-US" sz="2400" b="1" dirty="0"/>
              <a:t>    Dynamic Information Display: </a:t>
            </a:r>
            <a:r>
              <a:rPr lang="en-US" sz="2400" dirty="0"/>
              <a:t>They provide dynamic content presentation, updating and showing changes in water levels or warnings as they occur.</a:t>
            </a:r>
            <a:endParaRPr lang="en-IN" sz="2400" dirty="0"/>
          </a:p>
        </p:txBody>
      </p:sp>
    </p:spTree>
    <p:extLst>
      <p:ext uri="{BB962C8B-B14F-4D97-AF65-F5344CB8AC3E}">
        <p14:creationId xmlns:p14="http://schemas.microsoft.com/office/powerpoint/2010/main" val="2119758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9406DF-9A31-FF71-D300-D85CE2ADA302}"/>
              </a:ext>
            </a:extLst>
          </p:cNvPr>
          <p:cNvSpPr txBox="1"/>
          <p:nvPr/>
        </p:nvSpPr>
        <p:spPr>
          <a:xfrm>
            <a:off x="503853" y="559837"/>
            <a:ext cx="11308702" cy="4893647"/>
          </a:xfrm>
          <a:prstGeom prst="rect">
            <a:avLst/>
          </a:prstGeom>
          <a:noFill/>
        </p:spPr>
        <p:txBody>
          <a:bodyPr wrap="square" rtlCol="0">
            <a:spAutoFit/>
          </a:bodyPr>
          <a:lstStyle/>
          <a:p>
            <a:r>
              <a:rPr lang="en-US" sz="2400" b="1" dirty="0"/>
              <a:t>Immediate Alerting and Information Dissemination:</a:t>
            </a:r>
          </a:p>
          <a:p>
            <a:endParaRPr lang="en-US" sz="2400" b="1" dirty="0"/>
          </a:p>
          <a:p>
            <a:r>
              <a:rPr lang="en-US" sz="2400" dirty="0"/>
              <a:t>    </a:t>
            </a:r>
            <a:r>
              <a:rPr lang="en-US" sz="2400" b="1" dirty="0"/>
              <a:t>Warning Messages: </a:t>
            </a:r>
            <a:r>
              <a:rPr lang="en-US" sz="2400" dirty="0"/>
              <a:t>LED displays can quickly convey warning messages or instructions to individuals in the vicinity, prompting timely actions.</a:t>
            </a:r>
          </a:p>
          <a:p>
            <a:r>
              <a:rPr lang="en-US" sz="2400" b="1" dirty="0"/>
              <a:t>    Public Information: </a:t>
            </a:r>
            <a:r>
              <a:rPr lang="en-US" sz="2400" dirty="0"/>
              <a:t>They serve as a means of public information dissemination, allowing for direct and easily visible communication in public areas.</a:t>
            </a:r>
          </a:p>
          <a:p>
            <a:endParaRPr lang="en-US" sz="2400" dirty="0"/>
          </a:p>
          <a:p>
            <a:r>
              <a:rPr lang="en-US" sz="2400" b="1" dirty="0"/>
              <a:t>Customization and Adaptability:</a:t>
            </a:r>
          </a:p>
          <a:p>
            <a:endParaRPr lang="en-US" sz="2400" dirty="0"/>
          </a:p>
          <a:p>
            <a:r>
              <a:rPr lang="en-US" sz="2400" b="1" dirty="0"/>
              <a:t>    Flexible Content Display: </a:t>
            </a:r>
            <a:r>
              <a:rPr lang="en-US" sz="2400" dirty="0"/>
              <a:t>LED displays can be programmed to showcase various information, from simple water level readings to more complex warning messages.</a:t>
            </a:r>
          </a:p>
          <a:p>
            <a:r>
              <a:rPr lang="en-US" sz="2400" dirty="0"/>
              <a:t>    </a:t>
            </a:r>
            <a:r>
              <a:rPr lang="en-US" sz="2400" b="1" dirty="0"/>
              <a:t>Adaptability: </a:t>
            </a:r>
            <a:r>
              <a:rPr lang="en-US" sz="2400" dirty="0"/>
              <a:t>Their adaptability allows for customized content, making them suitable for diverse applications within flood monitoring systems.</a:t>
            </a:r>
            <a:endParaRPr lang="en-IN" sz="2400" dirty="0"/>
          </a:p>
        </p:txBody>
      </p:sp>
    </p:spTree>
    <p:extLst>
      <p:ext uri="{BB962C8B-B14F-4D97-AF65-F5344CB8AC3E}">
        <p14:creationId xmlns:p14="http://schemas.microsoft.com/office/powerpoint/2010/main" val="1465277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075E0-7280-5C6D-0E03-E2FCCB7CDF7D}"/>
              </a:ext>
            </a:extLst>
          </p:cNvPr>
          <p:cNvSpPr txBox="1"/>
          <p:nvPr/>
        </p:nvSpPr>
        <p:spPr>
          <a:xfrm>
            <a:off x="335902" y="429208"/>
            <a:ext cx="11681927" cy="4893647"/>
          </a:xfrm>
          <a:prstGeom prst="rect">
            <a:avLst/>
          </a:prstGeom>
          <a:noFill/>
        </p:spPr>
        <p:txBody>
          <a:bodyPr wrap="square" rtlCol="0">
            <a:spAutoFit/>
          </a:bodyPr>
          <a:lstStyle/>
          <a:p>
            <a:r>
              <a:rPr lang="en-US" sz="2400" b="1" dirty="0"/>
              <a:t>Integration with the System:</a:t>
            </a:r>
          </a:p>
          <a:p>
            <a:endParaRPr lang="en-US" sz="2400" dirty="0"/>
          </a:p>
          <a:p>
            <a:r>
              <a:rPr lang="en-US" sz="2400" dirty="0"/>
              <a:t>    </a:t>
            </a:r>
            <a:r>
              <a:rPr lang="en-US" sz="2400" b="1" dirty="0"/>
              <a:t>Microcontroller Interface: </a:t>
            </a:r>
            <a:r>
              <a:rPr lang="en-US" sz="2400" dirty="0"/>
              <a:t>LED displays can be interfaced with the microcontroller (such as the ESP32) in the system, responding to specific triggers or thresholds.</a:t>
            </a:r>
          </a:p>
          <a:p>
            <a:r>
              <a:rPr lang="en-US" sz="2400" dirty="0"/>
              <a:t>    Synchronization with Alerts: They synchronize with the system to display real-time data and relay alerts when activated based on predefined conditions.</a:t>
            </a:r>
          </a:p>
          <a:p>
            <a:endParaRPr lang="en-US" sz="2400" dirty="0"/>
          </a:p>
          <a:p>
            <a:r>
              <a:rPr lang="en-US" sz="2400" b="1" dirty="0"/>
              <a:t>Visibility and Immediate Response Facilitation:</a:t>
            </a:r>
          </a:p>
          <a:p>
            <a:endParaRPr lang="en-US" sz="2400" dirty="0"/>
          </a:p>
          <a:p>
            <a:r>
              <a:rPr lang="en-US" sz="2400" dirty="0"/>
              <a:t>    Quick Identification: The immediate visibility of LED displays ensures that individuals can quickly identify changes in water levels or alerts, prompting immediate responses.</a:t>
            </a:r>
          </a:p>
          <a:p>
            <a:r>
              <a:rPr lang="en-US" sz="2400" dirty="0"/>
              <a:t>    Community Awareness: They contribute to community awareness and preparedness by providing visible information in easily accessible locations.</a:t>
            </a:r>
            <a:endParaRPr lang="en-IN" sz="2400" dirty="0"/>
          </a:p>
        </p:txBody>
      </p:sp>
    </p:spTree>
    <p:extLst>
      <p:ext uri="{BB962C8B-B14F-4D97-AF65-F5344CB8AC3E}">
        <p14:creationId xmlns:p14="http://schemas.microsoft.com/office/powerpoint/2010/main" val="661345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F6418-D628-D7BE-DDE4-ADABF4672964}"/>
              </a:ext>
            </a:extLst>
          </p:cNvPr>
          <p:cNvSpPr txBox="1"/>
          <p:nvPr/>
        </p:nvSpPr>
        <p:spPr>
          <a:xfrm>
            <a:off x="242596" y="466531"/>
            <a:ext cx="11728580" cy="5570756"/>
          </a:xfrm>
          <a:prstGeom prst="rect">
            <a:avLst/>
          </a:prstGeom>
          <a:noFill/>
        </p:spPr>
        <p:txBody>
          <a:bodyPr wrap="square" rtlCol="0">
            <a:spAutoFit/>
          </a:bodyPr>
          <a:lstStyle/>
          <a:p>
            <a:r>
              <a:rPr lang="en-US" sz="3200" b="1" dirty="0"/>
              <a:t>5.3.7.Python Script for IoT System</a:t>
            </a:r>
          </a:p>
          <a:p>
            <a:endParaRPr lang="en-US" dirty="0"/>
          </a:p>
          <a:p>
            <a:r>
              <a:rPr lang="en-US" b="1" dirty="0"/>
              <a:t>1. Writing Python Scripts for System Components </a:t>
            </a:r>
            <a:endParaRPr lang="en-US" dirty="0"/>
          </a:p>
          <a:p>
            <a:endParaRPr lang="en-US" dirty="0"/>
          </a:p>
          <a:p>
            <a:r>
              <a:rPr lang="en-US" dirty="0"/>
              <a:t>    </a:t>
            </a:r>
            <a:r>
              <a:rPr lang="en-US" b="1" dirty="0"/>
              <a:t>Overview of Python Usage: </a:t>
            </a:r>
            <a:r>
              <a:rPr lang="en-US" dirty="0"/>
              <a:t>Introduction to Python's role in the IoT system, detailing its significance in data collection, processing, and communication.</a:t>
            </a:r>
          </a:p>
          <a:p>
            <a:r>
              <a:rPr lang="en-US" b="1" dirty="0"/>
              <a:t>    Script Structure: </a:t>
            </a:r>
            <a:r>
              <a:rPr lang="en-US" dirty="0"/>
              <a:t>Outlining the general structure of Python scripts used for different components within the IoT system.</a:t>
            </a:r>
          </a:p>
          <a:p>
            <a:endParaRPr lang="en-US" dirty="0"/>
          </a:p>
          <a:p>
            <a:r>
              <a:rPr lang="en-US" b="1" dirty="0"/>
              <a:t>2. Example Scripts for Data Collection, Sensor Communication, and Data Visualization </a:t>
            </a:r>
            <a:endParaRPr lang="en-US" dirty="0"/>
          </a:p>
          <a:p>
            <a:endParaRPr lang="en-US" dirty="0"/>
          </a:p>
          <a:p>
            <a:r>
              <a:rPr lang="en-US" dirty="0"/>
              <a:t>    </a:t>
            </a:r>
            <a:r>
              <a:rPr lang="en-US" b="1" dirty="0"/>
              <a:t>Data Collection Script: </a:t>
            </a:r>
            <a:r>
              <a:rPr lang="en-US" dirty="0"/>
              <a:t>Providing a sample Python script demonstrating how the system collects data from flood level sensors and other environmental sensors.</a:t>
            </a:r>
          </a:p>
          <a:p>
            <a:r>
              <a:rPr lang="en-US" b="1" dirty="0"/>
              <a:t>    Sensor Communication Script: </a:t>
            </a:r>
            <a:r>
              <a:rPr lang="en-US" dirty="0"/>
              <a:t>Illustrating a Python script showcasing communication protocols used for data transmission between sensors, microcontrollers, and the central system.</a:t>
            </a:r>
          </a:p>
          <a:p>
            <a:r>
              <a:rPr lang="en-US" dirty="0"/>
              <a:t>    </a:t>
            </a:r>
            <a:r>
              <a:rPr lang="en-US" b="1" dirty="0"/>
              <a:t>Data Visualization Script: </a:t>
            </a:r>
            <a:r>
              <a:rPr lang="en-US" dirty="0"/>
              <a:t>Offering an example script for data visualization, providing insights into how the collected data is presented to users or administrators.</a:t>
            </a:r>
          </a:p>
          <a:p>
            <a:endParaRPr lang="en-US" dirty="0"/>
          </a:p>
          <a:p>
            <a:r>
              <a:rPr lang="en-US" b="1" dirty="0"/>
              <a:t>Script Testing and Integration: </a:t>
            </a:r>
            <a:r>
              <a:rPr lang="en-US" dirty="0"/>
              <a:t>Emphasizing the importance of script testing and integration with the system to ensure proper functionality and compatibility.</a:t>
            </a:r>
            <a:endParaRPr lang="en-IN" dirty="0"/>
          </a:p>
        </p:txBody>
      </p:sp>
    </p:spTree>
    <p:extLst>
      <p:ext uri="{BB962C8B-B14F-4D97-AF65-F5344CB8AC3E}">
        <p14:creationId xmlns:p14="http://schemas.microsoft.com/office/powerpoint/2010/main" val="3596564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A3920-BFBC-D022-1A7C-74C10847EB49}"/>
              </a:ext>
            </a:extLst>
          </p:cNvPr>
          <p:cNvSpPr txBox="1"/>
          <p:nvPr/>
        </p:nvSpPr>
        <p:spPr>
          <a:xfrm>
            <a:off x="457200" y="475861"/>
            <a:ext cx="11653935" cy="4801314"/>
          </a:xfrm>
          <a:prstGeom prst="rect">
            <a:avLst/>
          </a:prstGeom>
          <a:noFill/>
        </p:spPr>
        <p:txBody>
          <a:bodyPr wrap="square" rtlCol="0">
            <a:spAutoFit/>
          </a:bodyPr>
          <a:lstStyle/>
          <a:p>
            <a:r>
              <a:rPr lang="en-US" dirty="0"/>
              <a:t>#include &lt;</a:t>
            </a:r>
            <a:r>
              <a:rPr lang="en-US" dirty="0" err="1"/>
              <a:t>LiquidCrystal.h</a:t>
            </a:r>
            <a:r>
              <a:rPr lang="en-US" dirty="0"/>
              <a:t>&gt;</a:t>
            </a:r>
          </a:p>
          <a:p>
            <a:endParaRPr lang="en-US" dirty="0"/>
          </a:p>
          <a:p>
            <a:r>
              <a:rPr lang="en-US" dirty="0" err="1"/>
              <a:t>LiquidCrystal</a:t>
            </a:r>
            <a:r>
              <a:rPr lang="en-US" dirty="0"/>
              <a:t> lcd(2, 3, 4, 5, 6, 7);  // Create an instance of the </a:t>
            </a:r>
            <a:r>
              <a:rPr lang="en-US" dirty="0" err="1"/>
              <a:t>LiquidCrystal</a:t>
            </a:r>
            <a:r>
              <a:rPr lang="en-US" dirty="0"/>
              <a:t> library</a:t>
            </a:r>
          </a:p>
          <a:p>
            <a:r>
              <a:rPr lang="en-US" dirty="0"/>
              <a:t>const int in = 8;                         // This is the ECHO pin of The Ultrasonic sensor HC-SR04</a:t>
            </a:r>
          </a:p>
          <a:p>
            <a:r>
              <a:rPr lang="en-US" dirty="0"/>
              <a:t>const int out = 9;                        // This is the TRIG pin of the ultrasonic Sensor HC-SR04</a:t>
            </a:r>
          </a:p>
          <a:p>
            <a:r>
              <a:rPr lang="en-US" dirty="0"/>
              <a:t>// Define pin numbers for various components</a:t>
            </a:r>
          </a:p>
          <a:p>
            <a:r>
              <a:rPr lang="en-US" dirty="0"/>
              <a:t>const int green = 10;</a:t>
            </a:r>
          </a:p>
          <a:p>
            <a:r>
              <a:rPr lang="en-US" dirty="0"/>
              <a:t>const int orange = 11;</a:t>
            </a:r>
          </a:p>
          <a:p>
            <a:r>
              <a:rPr lang="en-US" dirty="0"/>
              <a:t>const int red = 12;</a:t>
            </a:r>
          </a:p>
          <a:p>
            <a:r>
              <a:rPr lang="en-US" dirty="0"/>
              <a:t>const int buzz = 13;</a:t>
            </a:r>
          </a:p>
          <a:p>
            <a:endParaRPr lang="en-US" dirty="0"/>
          </a:p>
          <a:p>
            <a:r>
              <a:rPr lang="en-US" dirty="0"/>
              <a:t>void setup()</a:t>
            </a:r>
          </a:p>
          <a:p>
            <a:r>
              <a:rPr lang="en-US" dirty="0"/>
              <a:t>{</a:t>
            </a:r>
          </a:p>
          <a:p>
            <a:r>
              <a:rPr lang="en-US" dirty="0"/>
              <a:t>  // Start serial communication with a baud rate of 9600</a:t>
            </a:r>
          </a:p>
          <a:p>
            <a:r>
              <a:rPr lang="en-US" dirty="0"/>
              <a:t>  </a:t>
            </a:r>
            <a:r>
              <a:rPr lang="en-US" dirty="0" err="1"/>
              <a:t>Serial.begin</a:t>
            </a:r>
            <a:r>
              <a:rPr lang="en-US" dirty="0"/>
              <a:t>(9600);</a:t>
            </a:r>
          </a:p>
          <a:p>
            <a:r>
              <a:rPr lang="en-US" dirty="0"/>
              <a:t>  // Initialize the LCD with 16 columns and 2 rows</a:t>
            </a:r>
          </a:p>
          <a:p>
            <a:r>
              <a:rPr lang="en-US" dirty="0"/>
              <a:t>  </a:t>
            </a:r>
            <a:r>
              <a:rPr lang="en-US" dirty="0" err="1"/>
              <a:t>lcd.begin</a:t>
            </a:r>
            <a:r>
              <a:rPr lang="en-US" dirty="0"/>
              <a:t>(16, 2);</a:t>
            </a:r>
            <a:endParaRPr lang="en-IN" dirty="0"/>
          </a:p>
        </p:txBody>
      </p:sp>
    </p:spTree>
    <p:extLst>
      <p:ext uri="{BB962C8B-B14F-4D97-AF65-F5344CB8AC3E}">
        <p14:creationId xmlns:p14="http://schemas.microsoft.com/office/powerpoint/2010/main" val="2178577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6B660-126A-3B65-DD52-89B799E42AAD}"/>
              </a:ext>
            </a:extLst>
          </p:cNvPr>
          <p:cNvSpPr txBox="1"/>
          <p:nvPr/>
        </p:nvSpPr>
        <p:spPr>
          <a:xfrm>
            <a:off x="335902" y="513184"/>
            <a:ext cx="11728580" cy="6001643"/>
          </a:xfrm>
          <a:prstGeom prst="rect">
            <a:avLst/>
          </a:prstGeom>
          <a:noFill/>
        </p:spPr>
        <p:txBody>
          <a:bodyPr wrap="square" rtlCol="0">
            <a:spAutoFit/>
          </a:bodyPr>
          <a:lstStyle/>
          <a:p>
            <a:r>
              <a:rPr lang="en-IN" sz="2400" dirty="0"/>
              <a:t>// Set pin modes for various components</a:t>
            </a:r>
          </a:p>
          <a:p>
            <a:r>
              <a:rPr lang="en-IN" sz="2400" dirty="0"/>
              <a:t>  </a:t>
            </a:r>
            <a:r>
              <a:rPr lang="en-IN" sz="2400" dirty="0" err="1"/>
              <a:t>pinMode</a:t>
            </a:r>
            <a:r>
              <a:rPr lang="en-IN" sz="2400" dirty="0"/>
              <a:t>(in, INPUT);</a:t>
            </a:r>
          </a:p>
          <a:p>
            <a:r>
              <a:rPr lang="en-IN" sz="2400" dirty="0"/>
              <a:t>  </a:t>
            </a:r>
            <a:r>
              <a:rPr lang="en-IN" sz="2400" dirty="0" err="1"/>
              <a:t>pinMode</a:t>
            </a:r>
            <a:r>
              <a:rPr lang="en-IN" sz="2400" dirty="0"/>
              <a:t>(out, OUTPUT);</a:t>
            </a:r>
          </a:p>
          <a:p>
            <a:r>
              <a:rPr lang="en-IN" sz="2400" dirty="0"/>
              <a:t>  </a:t>
            </a:r>
            <a:r>
              <a:rPr lang="en-IN" sz="2400" dirty="0" err="1"/>
              <a:t>pinMode</a:t>
            </a:r>
            <a:r>
              <a:rPr lang="en-IN" sz="2400" dirty="0"/>
              <a:t>(green, OUTPUT);</a:t>
            </a:r>
          </a:p>
          <a:p>
            <a:r>
              <a:rPr lang="en-IN" sz="2400" dirty="0"/>
              <a:t>  </a:t>
            </a:r>
            <a:r>
              <a:rPr lang="en-IN" sz="2400" dirty="0" err="1"/>
              <a:t>pinMode</a:t>
            </a:r>
            <a:r>
              <a:rPr lang="en-IN" sz="2400" dirty="0"/>
              <a:t>(orange, OUTPUT);</a:t>
            </a:r>
          </a:p>
          <a:p>
            <a:r>
              <a:rPr lang="en-IN" sz="2400" dirty="0"/>
              <a:t>  </a:t>
            </a:r>
            <a:r>
              <a:rPr lang="en-IN" sz="2400" dirty="0" err="1"/>
              <a:t>pinMode</a:t>
            </a:r>
            <a:r>
              <a:rPr lang="en-IN" sz="2400" dirty="0"/>
              <a:t>(red, OUTPUT);</a:t>
            </a:r>
          </a:p>
          <a:p>
            <a:r>
              <a:rPr lang="en-IN" sz="2400" dirty="0"/>
              <a:t>  </a:t>
            </a:r>
            <a:r>
              <a:rPr lang="en-IN" sz="2400" dirty="0" err="1"/>
              <a:t>pinMode</a:t>
            </a:r>
            <a:r>
              <a:rPr lang="en-IN" sz="2400" dirty="0"/>
              <a:t>(buzz, OUTPUT);</a:t>
            </a:r>
          </a:p>
          <a:p>
            <a:r>
              <a:rPr lang="en-IN" sz="2400" dirty="0"/>
              <a:t>  // Display a startup message on the LCD</a:t>
            </a:r>
          </a:p>
          <a:p>
            <a:r>
              <a:rPr lang="en-IN" sz="2400" dirty="0"/>
              <a:t>  </a:t>
            </a:r>
            <a:r>
              <a:rPr lang="en-IN" sz="2400" dirty="0" err="1"/>
              <a:t>lcd.setCursor</a:t>
            </a:r>
            <a:r>
              <a:rPr lang="en-IN" sz="2400" dirty="0"/>
              <a:t>(0, 0);</a:t>
            </a:r>
          </a:p>
          <a:p>
            <a:r>
              <a:rPr lang="en-IN" sz="2400" dirty="0"/>
              <a:t>  </a:t>
            </a:r>
            <a:r>
              <a:rPr lang="en-IN" sz="2400" dirty="0" err="1"/>
              <a:t>lcd.print</a:t>
            </a:r>
            <a:r>
              <a:rPr lang="en-IN" sz="2400" dirty="0"/>
              <a:t>("Flood Monitoring");</a:t>
            </a:r>
          </a:p>
          <a:p>
            <a:r>
              <a:rPr lang="en-IN" sz="2400" dirty="0"/>
              <a:t>  </a:t>
            </a:r>
            <a:r>
              <a:rPr lang="en-IN" sz="2400" dirty="0" err="1"/>
              <a:t>lcd.setCursor</a:t>
            </a:r>
            <a:r>
              <a:rPr lang="en-IN" sz="2400" dirty="0"/>
              <a:t>(0, 1);</a:t>
            </a:r>
          </a:p>
          <a:p>
            <a:r>
              <a:rPr lang="en-IN" sz="2400" dirty="0"/>
              <a:t>  </a:t>
            </a:r>
            <a:r>
              <a:rPr lang="en-IN" sz="2400" dirty="0" err="1"/>
              <a:t>lcd.print</a:t>
            </a:r>
            <a:r>
              <a:rPr lang="en-IN" sz="2400" dirty="0"/>
              <a:t>("Alerting System");</a:t>
            </a:r>
          </a:p>
          <a:p>
            <a:r>
              <a:rPr lang="en-IN" sz="2400" dirty="0"/>
              <a:t>  // Wait for 5 seconds and then clear the LCD</a:t>
            </a:r>
          </a:p>
          <a:p>
            <a:r>
              <a:rPr lang="en-IN" sz="2400" dirty="0"/>
              <a:t>  delay(5000);</a:t>
            </a:r>
          </a:p>
          <a:p>
            <a:r>
              <a:rPr lang="en-IN" sz="2400" dirty="0"/>
              <a:t>  </a:t>
            </a:r>
            <a:r>
              <a:rPr lang="en-IN" sz="2400" dirty="0" err="1"/>
              <a:t>lcd.clear</a:t>
            </a:r>
            <a:r>
              <a:rPr lang="en-IN" sz="2400" dirty="0"/>
              <a:t>();</a:t>
            </a:r>
          </a:p>
          <a:p>
            <a:r>
              <a:rPr lang="en-IN" sz="2400" dirty="0"/>
              <a:t>}</a:t>
            </a:r>
          </a:p>
        </p:txBody>
      </p:sp>
    </p:spTree>
    <p:extLst>
      <p:ext uri="{BB962C8B-B14F-4D97-AF65-F5344CB8AC3E}">
        <p14:creationId xmlns:p14="http://schemas.microsoft.com/office/powerpoint/2010/main" val="38566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AF582-08CA-628A-6E0A-CCF1A8EF06E8}"/>
              </a:ext>
            </a:extLst>
          </p:cNvPr>
          <p:cNvSpPr txBox="1"/>
          <p:nvPr/>
        </p:nvSpPr>
        <p:spPr>
          <a:xfrm>
            <a:off x="793102" y="625151"/>
            <a:ext cx="10916816" cy="4832092"/>
          </a:xfrm>
          <a:prstGeom prst="rect">
            <a:avLst/>
          </a:prstGeom>
          <a:noFill/>
        </p:spPr>
        <p:txBody>
          <a:bodyPr wrap="square" rtlCol="0">
            <a:spAutoFit/>
          </a:bodyPr>
          <a:lstStyle/>
          <a:p>
            <a:r>
              <a:rPr lang="en-US" sz="2800" b="1" dirty="0"/>
              <a:t>3.2. Deployment Strategies for Flood Monitoring Sensors </a:t>
            </a:r>
          </a:p>
          <a:p>
            <a:endParaRPr lang="en-US" sz="2800" dirty="0"/>
          </a:p>
          <a:p>
            <a:pPr marL="457200" indent="-457200">
              <a:buFont typeface="Arial" panose="020B0604020202020204" pitchFamily="34" charset="0"/>
              <a:buChar char="•"/>
            </a:pPr>
            <a:r>
              <a:rPr lang="en-US" sz="2800" b="1" dirty="0"/>
              <a:t>Sensor Types and Specifications: </a:t>
            </a:r>
            <a:r>
              <a:rPr lang="en-US" sz="2800" dirty="0"/>
              <a:t>Detailing the various types of sensors used for flood monitoring, their capabilities, and how they contribute to data collection.</a:t>
            </a:r>
          </a:p>
          <a:p>
            <a:pPr marL="457200" indent="-457200">
              <a:buFont typeface="Arial" panose="020B0604020202020204" pitchFamily="34" charset="0"/>
              <a:buChar char="•"/>
            </a:pPr>
            <a:r>
              <a:rPr lang="en-US" sz="2800" b="1" dirty="0"/>
              <a:t>Installation Considerations: </a:t>
            </a:r>
            <a:r>
              <a:rPr lang="en-US" sz="2800" dirty="0"/>
              <a:t>Factors influencing sensor installation, such as environmental conditions, power sources, and data transmission methods.</a:t>
            </a:r>
          </a:p>
          <a:p>
            <a:pPr marL="457200" indent="-457200">
              <a:buFont typeface="Arial" panose="020B0604020202020204" pitchFamily="34" charset="0"/>
              <a:buChar char="•"/>
            </a:pPr>
            <a:r>
              <a:rPr lang="en-US" sz="2800" b="1" dirty="0"/>
              <a:t>Network Connectivity: </a:t>
            </a:r>
            <a:r>
              <a:rPr lang="en-US" sz="2800" dirty="0"/>
              <a:t>Strategies for creating a robust network architecture to interconnect sensors, considering data transmission reliability, range, and connectivity protocols.</a:t>
            </a:r>
            <a:endParaRPr lang="en-IN" sz="2800" dirty="0"/>
          </a:p>
        </p:txBody>
      </p:sp>
    </p:spTree>
    <p:extLst>
      <p:ext uri="{BB962C8B-B14F-4D97-AF65-F5344CB8AC3E}">
        <p14:creationId xmlns:p14="http://schemas.microsoft.com/office/powerpoint/2010/main" val="3210637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2BBCEF-68FF-837A-1BAE-818C788B8A1D}"/>
              </a:ext>
            </a:extLst>
          </p:cNvPr>
          <p:cNvSpPr txBox="1"/>
          <p:nvPr/>
        </p:nvSpPr>
        <p:spPr>
          <a:xfrm>
            <a:off x="550506" y="0"/>
            <a:ext cx="11551298" cy="6740307"/>
          </a:xfrm>
          <a:prstGeom prst="rect">
            <a:avLst/>
          </a:prstGeom>
          <a:noFill/>
        </p:spPr>
        <p:txBody>
          <a:bodyPr wrap="square" rtlCol="0">
            <a:spAutoFit/>
          </a:bodyPr>
          <a:lstStyle/>
          <a:p>
            <a:r>
              <a:rPr lang="en-IN"/>
              <a:t>void loop()</a:t>
            </a:r>
          </a:p>
          <a:p>
            <a:r>
              <a:rPr lang="en-IN"/>
              <a:t>{</a:t>
            </a:r>
          </a:p>
          <a:p>
            <a:r>
              <a:rPr lang="en-IN"/>
              <a:t>  // Read distance from the ultrasonic sensor (HC-SR04)</a:t>
            </a:r>
          </a:p>
          <a:p>
            <a:r>
              <a:rPr lang="en-IN"/>
              <a:t>  long dur;</a:t>
            </a:r>
          </a:p>
          <a:p>
            <a:r>
              <a:rPr lang="en-IN"/>
              <a:t>  long dist;</a:t>
            </a:r>
          </a:p>
          <a:p>
            <a:r>
              <a:rPr lang="en-IN"/>
              <a:t>  long per;</a:t>
            </a:r>
          </a:p>
          <a:p>
            <a:r>
              <a:rPr lang="en-IN"/>
              <a:t>  digitalWrite(out, LOW);</a:t>
            </a:r>
          </a:p>
          <a:p>
            <a:r>
              <a:rPr lang="en-IN"/>
              <a:t>  delayMicroseconds(2);</a:t>
            </a:r>
          </a:p>
          <a:p>
            <a:r>
              <a:rPr lang="en-IN"/>
              <a:t>  digitalWrite(out, HIGH);</a:t>
            </a:r>
          </a:p>
          <a:p>
            <a:r>
              <a:rPr lang="en-IN"/>
              <a:t>  delayMicroseconds(10);</a:t>
            </a:r>
          </a:p>
          <a:p>
            <a:r>
              <a:rPr lang="en-IN"/>
              <a:t>  digitalWrite(out, LOW);</a:t>
            </a:r>
          </a:p>
          <a:p>
            <a:r>
              <a:rPr lang="en-IN"/>
              <a:t>  dur = pulseIn(in, HIGH);</a:t>
            </a:r>
          </a:p>
          <a:p>
            <a:r>
              <a:rPr lang="en-IN"/>
              <a:t>  dist = (dur * 0.034) / 2;</a:t>
            </a:r>
          </a:p>
          <a:p>
            <a:r>
              <a:rPr lang="en-IN"/>
              <a:t>  // Map the distance value to a percentage value</a:t>
            </a:r>
          </a:p>
          <a:p>
            <a:r>
              <a:rPr lang="en-IN"/>
              <a:t>  per = map(dist, 10.5, 2, 0, 100);</a:t>
            </a:r>
          </a:p>
          <a:p>
            <a:r>
              <a:rPr lang="en-IN"/>
              <a:t>  // Ensure that the percentage value is within bounds</a:t>
            </a:r>
          </a:p>
          <a:p>
            <a:r>
              <a:rPr lang="en-IN"/>
              <a:t>  if (per &lt; 0)</a:t>
            </a:r>
          </a:p>
          <a:p>
            <a:r>
              <a:rPr lang="en-IN"/>
              <a:t>  {</a:t>
            </a:r>
          </a:p>
          <a:p>
            <a:r>
              <a:rPr lang="en-IN"/>
              <a:t>    per = 0;</a:t>
            </a:r>
          </a:p>
          <a:p>
            <a:r>
              <a:rPr lang="en-IN"/>
              <a:t>  }</a:t>
            </a:r>
          </a:p>
          <a:p>
            <a:r>
              <a:rPr lang="en-IN"/>
              <a:t>  if (per &gt; 100)</a:t>
            </a:r>
          </a:p>
          <a:p>
            <a:r>
              <a:rPr lang="en-IN"/>
              <a:t>  {</a:t>
            </a:r>
          </a:p>
          <a:p>
            <a:r>
              <a:rPr lang="en-IN"/>
              <a:t>    per = 100;</a:t>
            </a:r>
          </a:p>
          <a:p>
            <a:r>
              <a:rPr lang="en-IN"/>
              <a:t>  }</a:t>
            </a:r>
            <a:endParaRPr lang="en-IN" dirty="0"/>
          </a:p>
        </p:txBody>
      </p:sp>
    </p:spTree>
    <p:extLst>
      <p:ext uri="{BB962C8B-B14F-4D97-AF65-F5344CB8AC3E}">
        <p14:creationId xmlns:p14="http://schemas.microsoft.com/office/powerpoint/2010/main" val="974221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FF73C-23BB-3178-98FB-BD51E3E4F6E3}"/>
              </a:ext>
            </a:extLst>
          </p:cNvPr>
          <p:cNvSpPr txBox="1"/>
          <p:nvPr/>
        </p:nvSpPr>
        <p:spPr>
          <a:xfrm>
            <a:off x="391886" y="74646"/>
            <a:ext cx="11476653" cy="6740307"/>
          </a:xfrm>
          <a:prstGeom prst="rect">
            <a:avLst/>
          </a:prstGeom>
          <a:noFill/>
        </p:spPr>
        <p:txBody>
          <a:bodyPr wrap="square" rtlCol="0">
            <a:spAutoFit/>
          </a:bodyPr>
          <a:lstStyle/>
          <a:p>
            <a:r>
              <a:rPr lang="en-IN" dirty="0"/>
              <a:t>// Print water level data to serial</a:t>
            </a:r>
          </a:p>
          <a:p>
            <a:r>
              <a:rPr lang="en-IN" dirty="0"/>
              <a:t>  </a:t>
            </a:r>
            <a:r>
              <a:rPr lang="en-IN" dirty="0" err="1"/>
              <a:t>Serial.print</a:t>
            </a:r>
            <a:r>
              <a:rPr lang="en-IN" dirty="0"/>
              <a:t>("Water Level:");</a:t>
            </a:r>
          </a:p>
          <a:p>
            <a:r>
              <a:rPr lang="en-IN" dirty="0"/>
              <a:t>  </a:t>
            </a:r>
            <a:r>
              <a:rPr lang="en-IN" dirty="0" err="1"/>
              <a:t>Serial.println</a:t>
            </a:r>
            <a:r>
              <a:rPr lang="en-IN" dirty="0"/>
              <a:t>(String(per));</a:t>
            </a:r>
          </a:p>
          <a:p>
            <a:r>
              <a:rPr lang="en-IN" dirty="0"/>
              <a:t>  </a:t>
            </a:r>
            <a:r>
              <a:rPr lang="en-IN" dirty="0" err="1"/>
              <a:t>lcd.setCursor</a:t>
            </a:r>
            <a:r>
              <a:rPr lang="en-IN" dirty="0"/>
              <a:t>(0, 0);</a:t>
            </a:r>
          </a:p>
          <a:p>
            <a:r>
              <a:rPr lang="en-IN" dirty="0"/>
              <a:t>  </a:t>
            </a:r>
            <a:r>
              <a:rPr lang="en-IN" dirty="0" err="1"/>
              <a:t>lcd.print</a:t>
            </a:r>
            <a:r>
              <a:rPr lang="en-IN" dirty="0"/>
              <a:t>("Water Level:");</a:t>
            </a:r>
          </a:p>
          <a:p>
            <a:r>
              <a:rPr lang="en-IN" dirty="0"/>
              <a:t>  </a:t>
            </a:r>
            <a:r>
              <a:rPr lang="en-IN" dirty="0" err="1"/>
              <a:t>lcd.print</a:t>
            </a:r>
            <a:r>
              <a:rPr lang="en-IN" dirty="0"/>
              <a:t>(String(per));</a:t>
            </a:r>
          </a:p>
          <a:p>
            <a:r>
              <a:rPr lang="en-IN" dirty="0"/>
              <a:t>  </a:t>
            </a:r>
            <a:r>
              <a:rPr lang="en-IN" dirty="0" err="1"/>
              <a:t>lcd.print</a:t>
            </a:r>
            <a:r>
              <a:rPr lang="en-IN" dirty="0"/>
              <a:t>("%  ");</a:t>
            </a:r>
          </a:p>
          <a:p>
            <a:r>
              <a:rPr lang="en-IN" dirty="0"/>
              <a:t>  // Check water level and set alert levels</a:t>
            </a:r>
          </a:p>
          <a:p>
            <a:r>
              <a:rPr lang="en-IN" dirty="0"/>
              <a:t>  if (</a:t>
            </a:r>
            <a:r>
              <a:rPr lang="en-IN" dirty="0" err="1"/>
              <a:t>dist</a:t>
            </a:r>
            <a:r>
              <a:rPr lang="en-IN" dirty="0"/>
              <a:t> &lt;= 3)</a:t>
            </a:r>
          </a:p>
          <a:p>
            <a:r>
              <a:rPr lang="en-IN" dirty="0"/>
              <a:t>  {</a:t>
            </a:r>
          </a:p>
          <a:p>
            <a:r>
              <a:rPr lang="en-IN" dirty="0"/>
              <a:t>    </a:t>
            </a:r>
            <a:r>
              <a:rPr lang="en-IN" dirty="0" err="1"/>
              <a:t>lcd.setCursor</a:t>
            </a:r>
            <a:r>
              <a:rPr lang="en-IN" dirty="0"/>
              <a:t>(0, 1);</a:t>
            </a:r>
          </a:p>
          <a:p>
            <a:r>
              <a:rPr lang="en-IN" dirty="0"/>
              <a:t>    </a:t>
            </a:r>
            <a:r>
              <a:rPr lang="en-IN" dirty="0" err="1"/>
              <a:t>lcd.print</a:t>
            </a:r>
            <a:r>
              <a:rPr lang="en-IN" dirty="0"/>
              <a:t>("Red Alert!   ");</a:t>
            </a:r>
          </a:p>
          <a:p>
            <a:r>
              <a:rPr lang="en-IN" dirty="0"/>
              <a:t>    </a:t>
            </a:r>
            <a:r>
              <a:rPr lang="en-IN" dirty="0" err="1"/>
              <a:t>digitalWrite</a:t>
            </a:r>
            <a:r>
              <a:rPr lang="en-IN" dirty="0"/>
              <a:t>(red, HIGH);</a:t>
            </a:r>
          </a:p>
          <a:p>
            <a:r>
              <a:rPr lang="en-IN" dirty="0"/>
              <a:t>    </a:t>
            </a:r>
            <a:r>
              <a:rPr lang="en-IN" dirty="0" err="1"/>
              <a:t>digitalWrite</a:t>
            </a:r>
            <a:r>
              <a:rPr lang="en-IN" dirty="0"/>
              <a:t>(green, LOW);</a:t>
            </a:r>
          </a:p>
          <a:p>
            <a:r>
              <a:rPr lang="en-IN" dirty="0"/>
              <a:t>    </a:t>
            </a:r>
            <a:r>
              <a:rPr lang="en-IN" dirty="0" err="1"/>
              <a:t>digitalWrite</a:t>
            </a:r>
            <a:r>
              <a:rPr lang="en-IN" dirty="0"/>
              <a:t>(orange, LOW);</a:t>
            </a:r>
          </a:p>
          <a:p>
            <a:r>
              <a:rPr lang="en-IN" dirty="0"/>
              <a:t>    </a:t>
            </a:r>
            <a:r>
              <a:rPr lang="en-IN" dirty="0" err="1"/>
              <a:t>digitalWrite</a:t>
            </a:r>
            <a:r>
              <a:rPr lang="en-IN" dirty="0"/>
              <a:t>(buzz, HIGH);</a:t>
            </a:r>
          </a:p>
          <a:p>
            <a:r>
              <a:rPr lang="en-IN" dirty="0"/>
              <a:t>    delay(2000);</a:t>
            </a:r>
          </a:p>
          <a:p>
            <a:r>
              <a:rPr lang="en-IN" dirty="0"/>
              <a:t>    </a:t>
            </a:r>
            <a:r>
              <a:rPr lang="en-IN" dirty="0" err="1"/>
              <a:t>digitalWrite</a:t>
            </a:r>
            <a:r>
              <a:rPr lang="en-IN" dirty="0"/>
              <a:t>(buzz, LOW);</a:t>
            </a:r>
          </a:p>
          <a:p>
            <a:r>
              <a:rPr lang="en-IN" dirty="0"/>
              <a:t>    delay(2000);</a:t>
            </a:r>
          </a:p>
          <a:p>
            <a:r>
              <a:rPr lang="en-IN" dirty="0"/>
              <a:t>    </a:t>
            </a:r>
            <a:r>
              <a:rPr lang="en-IN" dirty="0" err="1"/>
              <a:t>digitalWrite</a:t>
            </a:r>
            <a:r>
              <a:rPr lang="en-IN" dirty="0"/>
              <a:t>(buzz, HIGH);</a:t>
            </a:r>
          </a:p>
          <a:p>
            <a:r>
              <a:rPr lang="en-IN" dirty="0"/>
              <a:t>    delay(2000);</a:t>
            </a:r>
          </a:p>
          <a:p>
            <a:r>
              <a:rPr lang="en-IN" dirty="0"/>
              <a:t>    </a:t>
            </a:r>
            <a:r>
              <a:rPr lang="en-IN" dirty="0" err="1"/>
              <a:t>digitalWrite</a:t>
            </a:r>
            <a:r>
              <a:rPr lang="en-IN" dirty="0"/>
              <a:t>(buzz, LOW);</a:t>
            </a:r>
          </a:p>
          <a:p>
            <a:r>
              <a:rPr lang="en-IN" dirty="0"/>
              <a:t>    delay(2000);</a:t>
            </a:r>
          </a:p>
          <a:p>
            <a:r>
              <a:rPr lang="en-IN" dirty="0"/>
              <a:t>  }</a:t>
            </a:r>
          </a:p>
        </p:txBody>
      </p:sp>
    </p:spTree>
    <p:extLst>
      <p:ext uri="{BB962C8B-B14F-4D97-AF65-F5344CB8AC3E}">
        <p14:creationId xmlns:p14="http://schemas.microsoft.com/office/powerpoint/2010/main" val="3174920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0C564B-AE4E-45CB-3219-A94287484326}"/>
              </a:ext>
            </a:extLst>
          </p:cNvPr>
          <p:cNvSpPr txBox="1"/>
          <p:nvPr/>
        </p:nvSpPr>
        <p:spPr>
          <a:xfrm>
            <a:off x="335902" y="391886"/>
            <a:ext cx="11681927" cy="6372808"/>
          </a:xfrm>
          <a:prstGeom prst="rect">
            <a:avLst/>
          </a:prstGeom>
          <a:noFill/>
        </p:spPr>
        <p:txBody>
          <a:bodyPr wrap="square" rtlCol="0">
            <a:spAutoFit/>
          </a:bodyPr>
          <a:lstStyle/>
          <a:p>
            <a:r>
              <a:rPr lang="en-IN"/>
              <a:t> else if (dist &lt;= 10)</a:t>
            </a:r>
          </a:p>
          <a:p>
            <a:r>
              <a:rPr lang="en-IN"/>
              <a:t>  {</a:t>
            </a:r>
          </a:p>
          <a:p>
            <a:r>
              <a:rPr lang="en-IN"/>
              <a:t>    lcd.setCursor(0, 1);</a:t>
            </a:r>
          </a:p>
          <a:p>
            <a:r>
              <a:rPr lang="en-IN"/>
              <a:t>    lcd.print("Orange Alert!  ");</a:t>
            </a:r>
          </a:p>
          <a:p>
            <a:r>
              <a:rPr lang="en-IN"/>
              <a:t>    digitalWrite(orange, HIGH);</a:t>
            </a:r>
          </a:p>
          <a:p>
            <a:r>
              <a:rPr lang="en-IN"/>
              <a:t>    digitalWrite(red, LOW);</a:t>
            </a:r>
          </a:p>
          <a:p>
            <a:r>
              <a:rPr lang="en-IN"/>
              <a:t>    digitalWrite(green, LOW);</a:t>
            </a:r>
          </a:p>
          <a:p>
            <a:r>
              <a:rPr lang="en-IN"/>
              <a:t>    digitalWrite(buzz, HIGH);</a:t>
            </a:r>
          </a:p>
          <a:p>
            <a:r>
              <a:rPr lang="en-IN"/>
              <a:t>    delay(3000);</a:t>
            </a:r>
          </a:p>
          <a:p>
            <a:r>
              <a:rPr lang="en-IN"/>
              <a:t>    digitalWrite(buzz, LOW);</a:t>
            </a:r>
          </a:p>
          <a:p>
            <a:r>
              <a:rPr lang="en-IN"/>
              <a:t>    delay(3000);</a:t>
            </a:r>
          </a:p>
          <a:p>
            <a:r>
              <a:rPr lang="en-IN"/>
              <a:t>  }</a:t>
            </a:r>
          </a:p>
          <a:p>
            <a:r>
              <a:rPr lang="en-IN"/>
              <a:t>  else</a:t>
            </a:r>
          </a:p>
          <a:p>
            <a:r>
              <a:rPr lang="en-IN"/>
              <a:t>  {</a:t>
            </a:r>
          </a:p>
          <a:p>
            <a:r>
              <a:rPr lang="en-IN"/>
              <a:t>    lcd.setCursor(0, 1);</a:t>
            </a:r>
          </a:p>
          <a:p>
            <a:r>
              <a:rPr lang="en-IN"/>
              <a:t>    lcd.print("Green Alert!  ");</a:t>
            </a:r>
          </a:p>
          <a:p>
            <a:r>
              <a:rPr lang="en-IN"/>
              <a:t>    digitalWrite(green, HIGH);</a:t>
            </a:r>
          </a:p>
          <a:p>
            <a:r>
              <a:rPr lang="en-IN"/>
              <a:t>    digitalWrite(orange, LOW);</a:t>
            </a:r>
          </a:p>
          <a:p>
            <a:r>
              <a:rPr lang="en-IN"/>
              <a:t>    digitalWrite(red, LOW);</a:t>
            </a:r>
          </a:p>
          <a:p>
            <a:r>
              <a:rPr lang="en-IN"/>
              <a:t>    digitalWrite(buzz, LOW);</a:t>
            </a:r>
          </a:p>
          <a:p>
            <a:r>
              <a:rPr lang="en-IN"/>
              <a:t>  }</a:t>
            </a:r>
          </a:p>
          <a:p>
            <a:r>
              <a:rPr lang="en-IN"/>
              <a:t>}</a:t>
            </a:r>
            <a:endParaRPr lang="en-IN" dirty="0"/>
          </a:p>
        </p:txBody>
      </p:sp>
    </p:spTree>
    <p:extLst>
      <p:ext uri="{BB962C8B-B14F-4D97-AF65-F5344CB8AC3E}">
        <p14:creationId xmlns:p14="http://schemas.microsoft.com/office/powerpoint/2010/main" val="883840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73482D-7B41-6F81-76FD-A6259BEA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122" y="1091681"/>
            <a:ext cx="10745755" cy="5673013"/>
          </a:xfrm>
          <a:prstGeom prst="rect">
            <a:avLst/>
          </a:prstGeom>
        </p:spPr>
      </p:pic>
      <p:sp>
        <p:nvSpPr>
          <p:cNvPr id="4" name="TextBox 3">
            <a:extLst>
              <a:ext uri="{FF2B5EF4-FFF2-40B4-BE49-F238E27FC236}">
                <a16:creationId xmlns:a16="http://schemas.microsoft.com/office/drawing/2014/main" id="{EBEF73AB-97FD-02AA-75F8-36C2762B5356}"/>
              </a:ext>
            </a:extLst>
          </p:cNvPr>
          <p:cNvSpPr txBox="1"/>
          <p:nvPr/>
        </p:nvSpPr>
        <p:spPr>
          <a:xfrm>
            <a:off x="457200" y="606490"/>
            <a:ext cx="12269755" cy="369332"/>
          </a:xfrm>
          <a:prstGeom prst="rect">
            <a:avLst/>
          </a:prstGeom>
          <a:noFill/>
        </p:spPr>
        <p:txBody>
          <a:bodyPr wrap="square" rtlCol="0">
            <a:spAutoFit/>
          </a:bodyPr>
          <a:lstStyle/>
          <a:p>
            <a:r>
              <a:rPr lang="en-US" b="1" dirty="0"/>
              <a:t>STIMULATION:</a:t>
            </a:r>
            <a:endParaRPr lang="en-IN" b="1" dirty="0"/>
          </a:p>
        </p:txBody>
      </p:sp>
    </p:spTree>
    <p:extLst>
      <p:ext uri="{BB962C8B-B14F-4D97-AF65-F5344CB8AC3E}">
        <p14:creationId xmlns:p14="http://schemas.microsoft.com/office/powerpoint/2010/main" val="291856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0B830-1BC9-79B8-F0FB-616617B87D12}"/>
              </a:ext>
            </a:extLst>
          </p:cNvPr>
          <p:cNvSpPr txBox="1"/>
          <p:nvPr/>
        </p:nvSpPr>
        <p:spPr>
          <a:xfrm>
            <a:off x="307910" y="298580"/>
            <a:ext cx="11884090" cy="6494085"/>
          </a:xfrm>
          <a:prstGeom prst="rect">
            <a:avLst/>
          </a:prstGeom>
          <a:noFill/>
        </p:spPr>
        <p:txBody>
          <a:bodyPr wrap="square" rtlCol="0">
            <a:spAutoFit/>
          </a:bodyPr>
          <a:lstStyle/>
          <a:p>
            <a:r>
              <a:rPr lang="en-US" sz="3200" b="1" dirty="0"/>
              <a:t>OPERATION:</a:t>
            </a:r>
          </a:p>
          <a:p>
            <a:endParaRPr lang="en-US" sz="3200" dirty="0"/>
          </a:p>
          <a:p>
            <a:pPr marL="285750" indent="-285750">
              <a:buFont typeface="Arial" panose="020B0604020202020204" pitchFamily="34" charset="0"/>
              <a:buChar char="•"/>
            </a:pPr>
            <a:r>
              <a:rPr lang="en-US" sz="3200" dirty="0"/>
              <a:t>The ultrasonic distance sensor measures the distance to the water surface.</a:t>
            </a:r>
          </a:p>
          <a:p>
            <a:pPr marL="457200" indent="-457200">
              <a:buFont typeface="Arial" panose="020B0604020202020204" pitchFamily="34" charset="0"/>
              <a:buChar char="•"/>
            </a:pPr>
            <a:r>
              <a:rPr lang="en-US" sz="3200" dirty="0"/>
              <a:t>The Arduino Uno microcontroller calculates the water level percentage using the distance measurement.</a:t>
            </a:r>
          </a:p>
          <a:p>
            <a:pPr marL="457200" indent="-457200">
              <a:buFont typeface="Arial" panose="020B0604020202020204" pitchFamily="34" charset="0"/>
              <a:buChar char="•"/>
            </a:pPr>
            <a:r>
              <a:rPr lang="en-US" sz="3200" dirty="0"/>
              <a:t> The Arduino Uno microcontroller prints the water level percentage to the serial port and displays it on the LCD display.</a:t>
            </a:r>
          </a:p>
          <a:p>
            <a:pPr marL="457200" indent="-457200">
              <a:buFont typeface="Arial" panose="020B0604020202020204" pitchFamily="34" charset="0"/>
              <a:buChar char="•"/>
            </a:pPr>
            <a:r>
              <a:rPr lang="en-US" sz="3200" dirty="0"/>
              <a:t> The Arduino Uno microcontroller checks the water level and sets alert levels.</a:t>
            </a:r>
          </a:p>
          <a:p>
            <a:pPr marL="457200" indent="-457200">
              <a:buFont typeface="Arial" panose="020B0604020202020204" pitchFamily="34" charset="0"/>
              <a:buChar char="•"/>
            </a:pPr>
            <a:r>
              <a:rPr lang="en-US" sz="3200" dirty="0"/>
              <a:t> If an alert level is set, the Arduino Uno microcontroller can be used to send an alert to a user, such as by sending an email or SMS message.</a:t>
            </a:r>
            <a:endParaRPr lang="en-IN" sz="3200" dirty="0"/>
          </a:p>
        </p:txBody>
      </p:sp>
    </p:spTree>
    <p:extLst>
      <p:ext uri="{BB962C8B-B14F-4D97-AF65-F5344CB8AC3E}">
        <p14:creationId xmlns:p14="http://schemas.microsoft.com/office/powerpoint/2010/main" val="15141629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0641ED-CB48-205C-62BC-1C616A27EFE6}"/>
              </a:ext>
            </a:extLst>
          </p:cNvPr>
          <p:cNvSpPr txBox="1"/>
          <p:nvPr/>
        </p:nvSpPr>
        <p:spPr>
          <a:xfrm>
            <a:off x="382555" y="419878"/>
            <a:ext cx="11504645" cy="4401205"/>
          </a:xfrm>
          <a:prstGeom prst="rect">
            <a:avLst/>
          </a:prstGeom>
          <a:noFill/>
        </p:spPr>
        <p:txBody>
          <a:bodyPr wrap="square" rtlCol="0">
            <a:spAutoFit/>
          </a:bodyPr>
          <a:lstStyle/>
          <a:p>
            <a:r>
              <a:rPr lang="en-US" sz="2800" b="1" dirty="0"/>
              <a:t>6.Enhancing Public Safety and Emergency Response Coordination</a:t>
            </a:r>
          </a:p>
          <a:p>
            <a:endParaRPr lang="en-US" sz="2800" dirty="0"/>
          </a:p>
          <a:p>
            <a:r>
              <a:rPr lang="en-US" sz="2800" b="1" dirty="0"/>
              <a:t>6.1. Contributions to Public Safety </a:t>
            </a:r>
          </a:p>
          <a:p>
            <a:endParaRPr lang="en-US" sz="2800" dirty="0"/>
          </a:p>
          <a:p>
            <a:pPr marL="457200" indent="-457200">
              <a:buFont typeface="Arial" panose="020B0604020202020204" pitchFamily="34" charset="0"/>
              <a:buChar char="•"/>
            </a:pPr>
            <a:r>
              <a:rPr lang="en-US" sz="2800" b="1" dirty="0"/>
              <a:t>Early Warning Dissemination: </a:t>
            </a:r>
            <a:r>
              <a:rPr lang="en-US" sz="2800" dirty="0"/>
              <a:t>Explaining how real-time flood monitoring and early warnings significantly contribute to public safety by providing timely alerts to residents in flood-prone areas.</a:t>
            </a:r>
          </a:p>
          <a:p>
            <a:pPr marL="457200" indent="-457200">
              <a:buFont typeface="Arial" panose="020B0604020202020204" pitchFamily="34" charset="0"/>
              <a:buChar char="•"/>
            </a:pPr>
            <a:r>
              <a:rPr lang="en-US" sz="2800" b="1" dirty="0"/>
              <a:t>Preparedness Initiatives: </a:t>
            </a:r>
            <a:r>
              <a:rPr lang="en-US" sz="2800" dirty="0"/>
              <a:t>Describing the role of the system in assisting communities and authorities in preparing for potential flooding scenarios, allowing for proactive measures.</a:t>
            </a:r>
            <a:endParaRPr lang="en-IN" sz="2800" dirty="0"/>
          </a:p>
        </p:txBody>
      </p:sp>
    </p:spTree>
    <p:extLst>
      <p:ext uri="{BB962C8B-B14F-4D97-AF65-F5344CB8AC3E}">
        <p14:creationId xmlns:p14="http://schemas.microsoft.com/office/powerpoint/2010/main" val="3614347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94BB0-5D8B-CD34-471D-0C807175149F}"/>
              </a:ext>
            </a:extLst>
          </p:cNvPr>
          <p:cNvSpPr txBox="1"/>
          <p:nvPr/>
        </p:nvSpPr>
        <p:spPr>
          <a:xfrm>
            <a:off x="419878" y="363894"/>
            <a:ext cx="11541967" cy="3108543"/>
          </a:xfrm>
          <a:prstGeom prst="rect">
            <a:avLst/>
          </a:prstGeom>
          <a:noFill/>
        </p:spPr>
        <p:txBody>
          <a:bodyPr wrap="square" rtlCol="0">
            <a:spAutoFit/>
          </a:bodyPr>
          <a:lstStyle/>
          <a:p>
            <a:r>
              <a:rPr lang="en-US" sz="2800" b="1" dirty="0"/>
              <a:t>6.2. Coordination with Emergency Response Teams </a:t>
            </a:r>
            <a:endParaRPr lang="en-US" sz="2800" dirty="0"/>
          </a:p>
          <a:p>
            <a:endParaRPr lang="en-US" sz="2800" dirty="0"/>
          </a:p>
          <a:p>
            <a:pPr marL="457200" indent="-457200">
              <a:buFont typeface="Arial" panose="020B0604020202020204" pitchFamily="34" charset="0"/>
              <a:buChar char="•"/>
            </a:pPr>
            <a:r>
              <a:rPr lang="en-US" sz="2800" b="1" dirty="0"/>
              <a:t>Alert Integration: </a:t>
            </a:r>
            <a:r>
              <a:rPr lang="en-US" sz="2800" dirty="0"/>
              <a:t>Detailing the integration of alert systems with emergency response teams, ensuring they receive timely and accurate information to facilitate swift actions.</a:t>
            </a:r>
          </a:p>
          <a:p>
            <a:pPr marL="457200" indent="-457200">
              <a:buFont typeface="Arial" panose="020B0604020202020204" pitchFamily="34" charset="0"/>
              <a:buChar char="•"/>
            </a:pPr>
            <a:r>
              <a:rPr lang="en-US" sz="2800" b="1" dirty="0"/>
              <a:t>Response Protocols: </a:t>
            </a:r>
            <a:r>
              <a:rPr lang="en-US" sz="2800" dirty="0"/>
              <a:t>Outlining protocols and procedures established to guide the response of emergency teams during flood events.</a:t>
            </a:r>
            <a:endParaRPr lang="en-IN" sz="2800" dirty="0"/>
          </a:p>
        </p:txBody>
      </p:sp>
    </p:spTree>
    <p:extLst>
      <p:ext uri="{BB962C8B-B14F-4D97-AF65-F5344CB8AC3E}">
        <p14:creationId xmlns:p14="http://schemas.microsoft.com/office/powerpoint/2010/main" val="227290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467A3-312E-96A0-8643-885256A3C3E7}"/>
              </a:ext>
            </a:extLst>
          </p:cNvPr>
          <p:cNvSpPr txBox="1"/>
          <p:nvPr/>
        </p:nvSpPr>
        <p:spPr>
          <a:xfrm>
            <a:off x="391886" y="345233"/>
            <a:ext cx="11402008" cy="5262979"/>
          </a:xfrm>
          <a:prstGeom prst="rect">
            <a:avLst/>
          </a:prstGeom>
          <a:noFill/>
        </p:spPr>
        <p:txBody>
          <a:bodyPr wrap="square" rtlCol="0">
            <a:spAutoFit/>
          </a:bodyPr>
          <a:lstStyle/>
          <a:p>
            <a:r>
              <a:rPr lang="en-US" sz="2800" b="1" dirty="0"/>
              <a:t>6.3. Benefits and Impact on Minimizing Flood-related Risks </a:t>
            </a:r>
            <a:endParaRPr lang="en-US" sz="2800" dirty="0"/>
          </a:p>
          <a:p>
            <a:endParaRPr lang="en-US" sz="2800" dirty="0"/>
          </a:p>
          <a:p>
            <a:pPr marL="457200" indent="-457200">
              <a:buFont typeface="Arial" panose="020B0604020202020204" pitchFamily="34" charset="0"/>
              <a:buChar char="•"/>
            </a:pPr>
            <a:r>
              <a:rPr lang="en-US" sz="2800" b="1" dirty="0"/>
              <a:t>Reduced Response Time: </a:t>
            </a:r>
            <a:r>
              <a:rPr lang="en-US" sz="2800" dirty="0"/>
              <a:t>Highlighting the reduction in response time due to early warnings, enabling faster evacuation and emergency assistance.</a:t>
            </a:r>
          </a:p>
          <a:p>
            <a:pPr marL="457200" indent="-457200">
              <a:buFont typeface="Arial" panose="020B0604020202020204" pitchFamily="34" charset="0"/>
              <a:buChar char="•"/>
            </a:pPr>
            <a:r>
              <a:rPr lang="en-US" sz="2800" b="1" dirty="0"/>
              <a:t>Minimizing Losses: </a:t>
            </a:r>
            <a:r>
              <a:rPr lang="en-US" sz="2800" dirty="0"/>
              <a:t>Discussing the potential impact of the system in reducing property damage and, most importantly, saving lives through timely alerts and preparedness measures.</a:t>
            </a:r>
          </a:p>
          <a:p>
            <a:endParaRPr lang="en-US" sz="2800" dirty="0"/>
          </a:p>
          <a:p>
            <a:pPr marL="457200" indent="-457200">
              <a:buFont typeface="Arial" panose="020B0604020202020204" pitchFamily="34" charset="0"/>
              <a:buChar char="•"/>
            </a:pPr>
            <a:r>
              <a:rPr lang="en-US" sz="2800" b="1" dirty="0"/>
              <a:t>Community Engagement and Education: </a:t>
            </a:r>
            <a:r>
              <a:rPr lang="en-US" sz="2800" dirty="0"/>
              <a:t>Emphasizing the importance of community engagement, education, and raising awareness about the system's capabilities and the necessary response procedures during flood events.</a:t>
            </a:r>
            <a:endParaRPr lang="en-IN" sz="2800" dirty="0"/>
          </a:p>
        </p:txBody>
      </p:sp>
    </p:spTree>
    <p:extLst>
      <p:ext uri="{BB962C8B-B14F-4D97-AF65-F5344CB8AC3E}">
        <p14:creationId xmlns:p14="http://schemas.microsoft.com/office/powerpoint/2010/main" val="3773834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2C2EF7-0E56-881D-78FB-FC3A84C7E6C0}"/>
              </a:ext>
            </a:extLst>
          </p:cNvPr>
          <p:cNvSpPr txBox="1"/>
          <p:nvPr/>
        </p:nvSpPr>
        <p:spPr>
          <a:xfrm>
            <a:off x="466531" y="531845"/>
            <a:ext cx="11262049" cy="5632311"/>
          </a:xfrm>
          <a:prstGeom prst="rect">
            <a:avLst/>
          </a:prstGeom>
          <a:noFill/>
        </p:spPr>
        <p:txBody>
          <a:bodyPr wrap="square" rtlCol="0">
            <a:spAutoFit/>
          </a:bodyPr>
          <a:lstStyle/>
          <a:p>
            <a:r>
              <a:rPr lang="en-US" sz="2400" b="1" dirty="0"/>
              <a:t>CONCLUSION</a:t>
            </a:r>
          </a:p>
          <a:p>
            <a:endParaRPr lang="en-US" sz="2400" dirty="0"/>
          </a:p>
          <a:p>
            <a:r>
              <a:rPr lang="en-US" sz="2400" dirty="0"/>
              <a:t>The development of the "Flood Monitoring and Early Warning System using IoT" marks a significant milestone in leveraging technology to enhance public safety, minimize risks, and streamline emergency response coordination in flood-prone areas. This project amalgamates innovative sensing technologies, efficient IoT hardware, and robust communication modules to create a comprehensive system capable of real-time flood monitoring and timely alert dissemination.</a:t>
            </a:r>
          </a:p>
          <a:p>
            <a:endParaRPr lang="en-US" sz="2400" dirty="0"/>
          </a:p>
          <a:p>
            <a:r>
              <a:rPr lang="en-US" sz="2400" b="1" dirty="0"/>
              <a:t>System Overview and Capabilities</a:t>
            </a:r>
          </a:p>
          <a:p>
            <a:endParaRPr lang="en-US" sz="2400" dirty="0"/>
          </a:p>
          <a:p>
            <a:r>
              <a:rPr lang="en-US" sz="2400" dirty="0"/>
              <a:t>The system, anchored by the versatile ESP32 microcontroller, integrates multiple components such as water level sensors, GSM modules, LED displays, and auditory alerts through buzzers. This collaboration allows for continuous data collection, precise monitoring, and immediate dissemination of critical information</a:t>
            </a:r>
            <a:r>
              <a:rPr lang="en-US" dirty="0"/>
              <a:t>.</a:t>
            </a:r>
            <a:endParaRPr lang="en-IN" dirty="0"/>
          </a:p>
        </p:txBody>
      </p:sp>
    </p:spTree>
    <p:extLst>
      <p:ext uri="{BB962C8B-B14F-4D97-AF65-F5344CB8AC3E}">
        <p14:creationId xmlns:p14="http://schemas.microsoft.com/office/powerpoint/2010/main" val="4126974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70616D-B37B-C117-135B-3F3FFDE20924}"/>
              </a:ext>
            </a:extLst>
          </p:cNvPr>
          <p:cNvSpPr txBox="1"/>
          <p:nvPr/>
        </p:nvSpPr>
        <p:spPr>
          <a:xfrm>
            <a:off x="345233" y="410547"/>
            <a:ext cx="11476653" cy="6370975"/>
          </a:xfrm>
          <a:prstGeom prst="rect">
            <a:avLst/>
          </a:prstGeom>
          <a:noFill/>
        </p:spPr>
        <p:txBody>
          <a:bodyPr wrap="square" rtlCol="0">
            <a:spAutoFit/>
          </a:bodyPr>
          <a:lstStyle/>
          <a:p>
            <a:r>
              <a:rPr lang="en-US" sz="2400" b="1" dirty="0"/>
              <a:t>Public Safety and Emergency Response Enhancement</a:t>
            </a:r>
          </a:p>
          <a:p>
            <a:endParaRPr lang="en-US" sz="2400" dirty="0"/>
          </a:p>
          <a:p>
            <a:r>
              <a:rPr lang="en-US" sz="2400" dirty="0"/>
              <a:t>The system's operational capacity lies in its ability to proactively monitor water levels and environmental parameters. Real-time data collection empowers the system to detect potential flood conditions swiftly. By providing early warnings through LED displays, auditory alerts, and GSM transmissions, the system ensures that communities and emergency response teams receive timely and actionable information. This timely dissemination significantly enhances response coordination, reduces vulnerability, and ultimately saves lives during flood events.</a:t>
            </a:r>
          </a:p>
          <a:p>
            <a:endParaRPr lang="en-US" sz="2400" dirty="0"/>
          </a:p>
          <a:p>
            <a:r>
              <a:rPr lang="en-US" sz="2400" b="1" dirty="0"/>
              <a:t>Scalability and Future Prospects</a:t>
            </a:r>
          </a:p>
          <a:p>
            <a:endParaRPr lang="en-US" sz="2400" dirty="0"/>
          </a:p>
          <a:p>
            <a:r>
              <a:rPr lang="en-US" sz="2400" dirty="0"/>
              <a:t>While the project achieves its intended objectives, future improvements and expansions remain pivotal. Scaling the system's coverage and accuracy by integrating more advanced sensors and optimizing communication modules are prospective avenues. Furthermore, collaborating with existing emergency response networks to broaden its impact is a key consideration for the future.</a:t>
            </a:r>
            <a:endParaRPr lang="en-IN" sz="2400" dirty="0"/>
          </a:p>
        </p:txBody>
      </p:sp>
    </p:spTree>
    <p:extLst>
      <p:ext uri="{BB962C8B-B14F-4D97-AF65-F5344CB8AC3E}">
        <p14:creationId xmlns:p14="http://schemas.microsoft.com/office/powerpoint/2010/main" val="278244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83DC3F-7147-CA35-3F9D-185E53A990BA}"/>
              </a:ext>
            </a:extLst>
          </p:cNvPr>
          <p:cNvSpPr txBox="1"/>
          <p:nvPr/>
        </p:nvSpPr>
        <p:spPr>
          <a:xfrm>
            <a:off x="447869" y="503853"/>
            <a:ext cx="11346025" cy="4401205"/>
          </a:xfrm>
          <a:prstGeom prst="rect">
            <a:avLst/>
          </a:prstGeom>
          <a:noFill/>
        </p:spPr>
        <p:txBody>
          <a:bodyPr wrap="square" rtlCol="0">
            <a:spAutoFit/>
          </a:bodyPr>
          <a:lstStyle/>
          <a:p>
            <a:r>
              <a:rPr lang="en-US" sz="2800" b="1" dirty="0"/>
              <a:t>3.3. Placement Considerations and Network Architecture </a:t>
            </a:r>
          </a:p>
          <a:p>
            <a:endParaRPr lang="en-US" sz="2800" dirty="0"/>
          </a:p>
          <a:p>
            <a:pPr marL="457200" indent="-457200">
              <a:buFont typeface="Arial" panose="020B0604020202020204" pitchFamily="34" charset="0"/>
              <a:buChar char="•"/>
            </a:pPr>
            <a:r>
              <a:rPr lang="en-US" sz="2800" b="1" dirty="0"/>
              <a:t>Strategic Sensor Placement: </a:t>
            </a:r>
            <a:r>
              <a:rPr lang="en-US" sz="2800" dirty="0"/>
              <a:t>Criteria for selecting optimal locations for sensors, considering historical flood data, topography, and flood-prone areas.</a:t>
            </a:r>
          </a:p>
          <a:p>
            <a:pPr marL="457200" indent="-457200">
              <a:buFont typeface="Arial" panose="020B0604020202020204" pitchFamily="34" charset="0"/>
              <a:buChar char="•"/>
            </a:pPr>
            <a:r>
              <a:rPr lang="en-US" sz="2800" b="1" dirty="0"/>
              <a:t>Network Architecture Design: </a:t>
            </a:r>
            <a:r>
              <a:rPr lang="en-US" sz="2800" dirty="0"/>
              <a:t>Designing an efficient network infrastructure for data transmission, including mesh networks, cellular connectivity, or other suitable communication protocols.</a:t>
            </a:r>
          </a:p>
          <a:p>
            <a:pPr marL="457200" indent="-457200">
              <a:buFont typeface="Arial" panose="020B0604020202020204" pitchFamily="34" charset="0"/>
              <a:buChar char="•"/>
            </a:pPr>
            <a:r>
              <a:rPr lang="en-US" sz="2800" dirty="0"/>
              <a:t> </a:t>
            </a:r>
            <a:r>
              <a:rPr lang="en-US" sz="2800" b="1" dirty="0"/>
              <a:t>Redundancy and Reliability: </a:t>
            </a:r>
            <a:r>
              <a:rPr lang="en-US" sz="2800" dirty="0"/>
              <a:t>Ensuring redundancy in sensor deployment and network architecture for fail-safe operations.</a:t>
            </a:r>
            <a:endParaRPr lang="en-IN" sz="2800" dirty="0"/>
          </a:p>
        </p:txBody>
      </p:sp>
    </p:spTree>
    <p:extLst>
      <p:ext uri="{BB962C8B-B14F-4D97-AF65-F5344CB8AC3E}">
        <p14:creationId xmlns:p14="http://schemas.microsoft.com/office/powerpoint/2010/main" val="31325493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64E7A8-D89F-4417-3395-92AAD979960B}"/>
              </a:ext>
            </a:extLst>
          </p:cNvPr>
          <p:cNvSpPr txBox="1"/>
          <p:nvPr/>
        </p:nvSpPr>
        <p:spPr>
          <a:xfrm>
            <a:off x="261257" y="419878"/>
            <a:ext cx="11784563" cy="4154984"/>
          </a:xfrm>
          <a:prstGeom prst="rect">
            <a:avLst/>
          </a:prstGeom>
          <a:noFill/>
        </p:spPr>
        <p:txBody>
          <a:bodyPr wrap="square" rtlCol="0">
            <a:spAutoFit/>
          </a:bodyPr>
          <a:lstStyle/>
          <a:p>
            <a:r>
              <a:rPr lang="en-US" sz="2400" b="1" dirty="0"/>
              <a:t>Community Impact and Vision</a:t>
            </a:r>
          </a:p>
          <a:p>
            <a:endParaRPr lang="en-US" sz="2400" dirty="0"/>
          </a:p>
          <a:p>
            <a:r>
              <a:rPr lang="en-US" sz="2400" dirty="0"/>
              <a:t>The envisaged impact of this flood monitoring system is to create resilient communities better equipped to confront the challenges posed by flood-related disasters. By providing accurate, real-time information and timely alerts, this system empowers individuals and authorities to act swiftly and decisively, thereby minimizing the impact of flood events on lives and infrastructure.</a:t>
            </a:r>
          </a:p>
          <a:p>
            <a:endParaRPr lang="en-US" sz="2400" dirty="0"/>
          </a:p>
          <a:p>
            <a:r>
              <a:rPr lang="en-US" sz="2400" dirty="0"/>
              <a:t>In conclusion, this project stands as a testament to the power of technology in fostering proactive safety measures. It underscores the potential of IoT-based solutions in mitigating risks and enhancing community resilience in the face of natural disasters.</a:t>
            </a:r>
            <a:endParaRPr lang="en-IN" sz="2400" dirty="0"/>
          </a:p>
        </p:txBody>
      </p:sp>
    </p:spTree>
    <p:extLst>
      <p:ext uri="{BB962C8B-B14F-4D97-AF65-F5344CB8AC3E}">
        <p14:creationId xmlns:p14="http://schemas.microsoft.com/office/powerpoint/2010/main" val="4489158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E761C-9B89-F94A-07F1-D77252723E6C}"/>
              </a:ext>
            </a:extLst>
          </p:cNvPr>
          <p:cNvSpPr txBox="1"/>
          <p:nvPr/>
        </p:nvSpPr>
        <p:spPr>
          <a:xfrm>
            <a:off x="634482" y="531845"/>
            <a:ext cx="10730204" cy="6074228"/>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3722097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823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1412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9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95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45F027-78BB-AF07-604C-D9B003398984}"/>
              </a:ext>
            </a:extLst>
          </p:cNvPr>
          <p:cNvSpPr txBox="1"/>
          <p:nvPr/>
        </p:nvSpPr>
        <p:spPr>
          <a:xfrm>
            <a:off x="466531" y="429208"/>
            <a:ext cx="11420669" cy="5262979"/>
          </a:xfrm>
          <a:prstGeom prst="rect">
            <a:avLst/>
          </a:prstGeom>
          <a:noFill/>
        </p:spPr>
        <p:txBody>
          <a:bodyPr wrap="square" rtlCol="0">
            <a:spAutoFit/>
          </a:bodyPr>
          <a:lstStyle/>
          <a:p>
            <a:r>
              <a:rPr lang="en-US" sz="2800" b="1" dirty="0"/>
              <a:t>4.Platform Development</a:t>
            </a:r>
          </a:p>
          <a:p>
            <a:endParaRPr lang="en-US" sz="2800" dirty="0"/>
          </a:p>
          <a:p>
            <a:r>
              <a:rPr lang="en-US" sz="2800" b="1" dirty="0"/>
              <a:t>4.1. Design and Development of the Flood Monitoring Platform </a:t>
            </a:r>
          </a:p>
          <a:p>
            <a:endParaRPr lang="en-US" sz="2800" dirty="0"/>
          </a:p>
          <a:p>
            <a:pPr marL="457200" indent="-457200">
              <a:buFont typeface="Arial" panose="020B0604020202020204" pitchFamily="34" charset="0"/>
              <a:buChar char="•"/>
            </a:pPr>
            <a:r>
              <a:rPr lang="en-US" sz="2800" b="1" dirty="0"/>
              <a:t>System Architecture Overview: </a:t>
            </a:r>
            <a:r>
              <a:rPr lang="en-US" sz="2800" dirty="0"/>
              <a:t>Describing the overall structure of the flood monitoring platform, including the back-end, databases, and user interfaces.</a:t>
            </a:r>
          </a:p>
          <a:p>
            <a:pPr marL="457200" indent="-457200">
              <a:buFont typeface="Arial" panose="020B0604020202020204" pitchFamily="34" charset="0"/>
              <a:buChar char="•"/>
            </a:pPr>
            <a:r>
              <a:rPr lang="en-US" sz="2800" b="1" dirty="0"/>
              <a:t>Data Processing and Analysis: </a:t>
            </a:r>
            <a:r>
              <a:rPr lang="en-US" sz="2800" dirty="0"/>
              <a:t>Detailing the mechanisms used for real-time data processing, analytics, and pattern recognition to identify potential flood conditions.</a:t>
            </a:r>
          </a:p>
          <a:p>
            <a:pPr marL="457200" indent="-457200">
              <a:buFont typeface="Arial" panose="020B0604020202020204" pitchFamily="34" charset="0"/>
              <a:buChar char="•"/>
            </a:pPr>
            <a:r>
              <a:rPr lang="en-US" sz="2800" b="1" dirty="0"/>
              <a:t>Database Management: </a:t>
            </a:r>
            <a:r>
              <a:rPr lang="en-US" sz="2800" dirty="0"/>
              <a:t>Designing the database structure to efficiently store and manage the vast amount of incoming sensor data.</a:t>
            </a:r>
            <a:endParaRPr lang="en-IN" sz="2800" dirty="0"/>
          </a:p>
        </p:txBody>
      </p:sp>
    </p:spTree>
    <p:extLst>
      <p:ext uri="{BB962C8B-B14F-4D97-AF65-F5344CB8AC3E}">
        <p14:creationId xmlns:p14="http://schemas.microsoft.com/office/powerpoint/2010/main" val="282045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52056-00AD-9DD8-E892-433B6EC3F677}"/>
              </a:ext>
            </a:extLst>
          </p:cNvPr>
          <p:cNvSpPr txBox="1"/>
          <p:nvPr/>
        </p:nvSpPr>
        <p:spPr>
          <a:xfrm>
            <a:off x="363894" y="578498"/>
            <a:ext cx="11523306" cy="4401205"/>
          </a:xfrm>
          <a:prstGeom prst="rect">
            <a:avLst/>
          </a:prstGeom>
          <a:noFill/>
        </p:spPr>
        <p:txBody>
          <a:bodyPr wrap="square" rtlCol="0">
            <a:spAutoFit/>
          </a:bodyPr>
          <a:lstStyle/>
          <a:p>
            <a:r>
              <a:rPr lang="en-US" sz="2800" b="1" dirty="0"/>
              <a:t>4.2. Integration of Hardware Components with Software Systems </a:t>
            </a:r>
            <a:endParaRPr lang="en-US" sz="2800" dirty="0"/>
          </a:p>
          <a:p>
            <a:endParaRPr lang="en-US" sz="2800" dirty="0"/>
          </a:p>
          <a:p>
            <a:pPr marL="457200" indent="-457200">
              <a:buFont typeface="Arial" panose="020B0604020202020204" pitchFamily="34" charset="0"/>
              <a:buChar char="•"/>
            </a:pPr>
            <a:r>
              <a:rPr lang="en-US" sz="2800" b="1" dirty="0"/>
              <a:t>Hardware-Software Interface: </a:t>
            </a:r>
            <a:r>
              <a:rPr lang="en-US" sz="2800" dirty="0"/>
              <a:t>Explaining how the flood level sensors, ESP32 microcontroller, communication modules, and other hardware components are integrated with the software system.</a:t>
            </a:r>
          </a:p>
          <a:p>
            <a:pPr marL="457200" indent="-457200">
              <a:buFont typeface="Arial" panose="020B0604020202020204" pitchFamily="34" charset="0"/>
              <a:buChar char="•"/>
            </a:pPr>
            <a:r>
              <a:rPr lang="en-US" sz="2800" b="1" dirty="0"/>
              <a:t>Communication Protocols: </a:t>
            </a:r>
            <a:r>
              <a:rPr lang="en-US" sz="2800" dirty="0"/>
              <a:t>Detailing the protocols used for seamless interaction between the hardware and software components.</a:t>
            </a:r>
          </a:p>
          <a:p>
            <a:pPr marL="457200" indent="-457200">
              <a:buFont typeface="Arial" panose="020B0604020202020204" pitchFamily="34" charset="0"/>
              <a:buChar char="•"/>
            </a:pPr>
            <a:r>
              <a:rPr lang="en-US" sz="2800" b="1" dirty="0"/>
              <a:t>User Interface Design: </a:t>
            </a:r>
            <a:r>
              <a:rPr lang="en-US" sz="2800" dirty="0"/>
              <a:t>Showcasing the user interface components, including dashboards, alerts, and visualization tools for end-users and administrators</a:t>
            </a:r>
            <a:r>
              <a:rPr lang="en-US" dirty="0"/>
              <a:t>.</a:t>
            </a:r>
            <a:endParaRPr lang="en-IN" dirty="0"/>
          </a:p>
        </p:txBody>
      </p:sp>
    </p:spTree>
    <p:extLst>
      <p:ext uri="{BB962C8B-B14F-4D97-AF65-F5344CB8AC3E}">
        <p14:creationId xmlns:p14="http://schemas.microsoft.com/office/powerpoint/2010/main" val="255310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417BD7-A3A8-A744-7A25-451720228597}"/>
              </a:ext>
            </a:extLst>
          </p:cNvPr>
          <p:cNvSpPr txBox="1"/>
          <p:nvPr/>
        </p:nvSpPr>
        <p:spPr>
          <a:xfrm>
            <a:off x="541176" y="606490"/>
            <a:ext cx="11346024" cy="3108543"/>
          </a:xfrm>
          <a:prstGeom prst="rect">
            <a:avLst/>
          </a:prstGeom>
          <a:noFill/>
        </p:spPr>
        <p:txBody>
          <a:bodyPr wrap="square" rtlCol="0">
            <a:spAutoFit/>
          </a:bodyPr>
          <a:lstStyle/>
          <a:p>
            <a:r>
              <a:rPr lang="en-US" sz="2800" b="1" dirty="0"/>
              <a:t>Implementation and </a:t>
            </a:r>
            <a:r>
              <a:rPr lang="en-US" sz="2800" b="1" dirty="0" err="1"/>
              <a:t>Testing:</a:t>
            </a:r>
            <a:r>
              <a:rPr lang="en-US" sz="2800" dirty="0" err="1"/>
              <a:t>Highlighting</a:t>
            </a:r>
            <a:r>
              <a:rPr lang="en-US" sz="2800" dirty="0"/>
              <a:t> the implementation process of the platform and rigorous testing to ensure its reliability and accuracy in monitoring and early warning functions.</a:t>
            </a:r>
          </a:p>
          <a:p>
            <a:endParaRPr lang="en-US" sz="2800" dirty="0"/>
          </a:p>
          <a:p>
            <a:r>
              <a:rPr lang="en-US" sz="2800" dirty="0"/>
              <a:t>The platform development section focuses on the core infrastructure, the interplay between hardware and software, and the critical processes involved in establishing a comprehensive flood monitoring system.</a:t>
            </a:r>
            <a:endParaRPr lang="en-IN" sz="2800" dirty="0"/>
          </a:p>
        </p:txBody>
      </p:sp>
    </p:spTree>
    <p:extLst>
      <p:ext uri="{BB962C8B-B14F-4D97-AF65-F5344CB8AC3E}">
        <p14:creationId xmlns:p14="http://schemas.microsoft.com/office/powerpoint/2010/main" val="837926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PHASE 5</Template>
  <TotalTime>0</TotalTime>
  <Words>6034</Words>
  <Application>Microsoft Office PowerPoint</Application>
  <PresentationFormat>Widescreen</PresentationFormat>
  <Paragraphs>583</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Wingdings</vt:lpstr>
      <vt:lpstr>Office Theme</vt:lpstr>
      <vt:lpstr>PHASE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IOT SENSOR SERVER:</vt:lpstr>
      <vt:lpstr>PowerPoint Presentation</vt:lpstr>
      <vt:lpstr>PowerPoint Presentation</vt:lpstr>
      <vt:lpstr>PowerPoint Presentation</vt:lpstr>
      <vt:lpstr>WEB APPICATION:</vt:lpstr>
      <vt:lpstr>PowerPoint Presentation</vt:lpstr>
      <vt:lpstr>PowerPoint Presentation</vt:lpstr>
      <vt:lpstr>PowerPoint Presentation</vt:lpstr>
      <vt:lpstr>PowerPoint Presentation</vt:lpstr>
      <vt:lpstr>DATA BASE:</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5</dc:title>
  <dc:creator>MOHAMED IHUSHAN</dc:creator>
  <cp:lastModifiedBy>MOHAMED IHUSHAN</cp:lastModifiedBy>
  <cp:revision>1</cp:revision>
  <dcterms:created xsi:type="dcterms:W3CDTF">2023-11-01T15:39:02Z</dcterms:created>
  <dcterms:modified xsi:type="dcterms:W3CDTF">2023-11-01T15:39:26Z</dcterms:modified>
</cp:coreProperties>
</file>