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80" r:id="rId4"/>
    <p:sldId id="281" r:id="rId5"/>
    <p:sldId id="260"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77" r:id="rId21"/>
    <p:sldId id="296" r:id="rId22"/>
    <p:sldId id="29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78" autoAdjust="0"/>
    <p:restoredTop sz="94660"/>
  </p:normalViewPr>
  <p:slideViewPr>
    <p:cSldViewPr snapToGrid="0">
      <p:cViewPr varScale="1">
        <p:scale>
          <a:sx n="80" d="100"/>
          <a:sy n="80" d="100"/>
        </p:scale>
        <p:origin x="4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809949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68093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200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9535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481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29226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9675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36766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87558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CC4C1-AAD8-4BD7-851D-4E8B330A8A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230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243487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CC4C1-AAD8-4BD7-851D-4E8B330A8A0F}"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32097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CC4C1-AAD8-4BD7-851D-4E8B330A8A0F}"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0892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CC4C1-AAD8-4BD7-851D-4E8B330A8A0F}"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141656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Tree>
    <p:extLst>
      <p:ext uri="{BB962C8B-B14F-4D97-AF65-F5344CB8AC3E}">
        <p14:creationId xmlns:p14="http://schemas.microsoft.com/office/powerpoint/2010/main" val="2830558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E383BD-D717-4165-9F4C-143E4E233FF6}" type="slidenum">
              <a:rPr lang="en-US" smtClean="0"/>
              <a:t>‹#›</a:t>
            </a:fld>
            <a:endParaRPr lang="en-US"/>
          </a:p>
        </p:txBody>
      </p:sp>
      <p:sp>
        <p:nvSpPr>
          <p:cNvPr id="5" name="Date Placeholder 4"/>
          <p:cNvSpPr>
            <a:spLocks noGrp="1"/>
          </p:cNvSpPr>
          <p:nvPr>
            <p:ph type="dt" sz="half" idx="10"/>
          </p:nvPr>
        </p:nvSpPr>
        <p:spPr/>
        <p:txBody>
          <a:bodyPr/>
          <a:lstStyle/>
          <a:p>
            <a:fld id="{674CC4C1-AAD8-4BD7-851D-4E8B330A8A0F}" type="datetimeFigureOut">
              <a:rPr lang="en-US" smtClean="0"/>
              <a:t>11/15/2024</a:t>
            </a:fld>
            <a:endParaRPr lang="en-US"/>
          </a:p>
        </p:txBody>
      </p:sp>
    </p:spTree>
    <p:extLst>
      <p:ext uri="{BB962C8B-B14F-4D97-AF65-F5344CB8AC3E}">
        <p14:creationId xmlns:p14="http://schemas.microsoft.com/office/powerpoint/2010/main" val="55222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4CC4C1-AAD8-4BD7-851D-4E8B330A8A0F}" type="datetimeFigureOut">
              <a:rPr lang="en-US" smtClean="0"/>
              <a:t>11/15/2024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E383BD-D717-4165-9F4C-143E4E233FF6}" type="slidenum">
              <a:rPr lang="en-US" smtClean="0"/>
              <a:t>‹#›</a:t>
            </a:fld>
            <a:endParaRPr lang="en-US"/>
          </a:p>
        </p:txBody>
      </p:sp>
    </p:spTree>
    <p:extLst>
      <p:ext uri="{BB962C8B-B14F-4D97-AF65-F5344CB8AC3E}">
        <p14:creationId xmlns:p14="http://schemas.microsoft.com/office/powerpoint/2010/main" val="28627685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702D-8405-4FF4-B318-84563025CCA5}"/>
              </a:ext>
            </a:extLst>
          </p:cNvPr>
          <p:cNvSpPr>
            <a:spLocks noGrp="1"/>
          </p:cNvSpPr>
          <p:nvPr>
            <p:ph type="ctrTitle"/>
          </p:nvPr>
        </p:nvSpPr>
        <p:spPr>
          <a:xfrm>
            <a:off x="1101307" y="2984739"/>
            <a:ext cx="9144000" cy="746185"/>
          </a:xfrm>
        </p:spPr>
        <p:txBody>
          <a:bodyPr>
            <a:normAutofit/>
          </a:bodyPr>
          <a:lstStyle/>
          <a:p>
            <a:pPr algn="ctr"/>
            <a:r>
              <a:rPr lang="fr-FR" sz="2800" b="1" i="0" dirty="0">
                <a:effectLst/>
                <a:latin typeface="Times New Roman" panose="02020603050405020304" pitchFamily="18" charset="0"/>
              </a:rPr>
              <a:t>Adaptive Mail: A Flexible Email Client App</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8642D-C577-6795-D782-20E78EA856A4}"/>
              </a:ext>
            </a:extLst>
          </p:cNvPr>
          <p:cNvSpPr txBox="1"/>
          <p:nvPr/>
        </p:nvSpPr>
        <p:spPr>
          <a:xfrm>
            <a:off x="163902" y="0"/>
            <a:ext cx="4710023" cy="698652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(vertical = 16.dp)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Button(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username.isNotEmpty</a:t>
            </a:r>
            <a:r>
              <a:rPr lang="en-US" sz="1400" dirty="0">
                <a:latin typeface="Times New Roman" panose="02020603050405020304" pitchFamily="18" charset="0"/>
                <a:cs typeface="Times New Roman" panose="02020603050405020304" pitchFamily="18" charset="0"/>
              </a:rPr>
              <a:t>() &amp;&amp; </a:t>
            </a:r>
            <a:r>
              <a:rPr lang="en-US" sz="1400" dirty="0" err="1">
                <a:latin typeface="Times New Roman" panose="02020603050405020304" pitchFamily="18" charset="0"/>
                <a:cs typeface="Times New Roman" panose="02020603050405020304" pitchFamily="18" charset="0"/>
              </a:rPr>
              <a:t>password.isNotEmpty</a:t>
            </a:r>
            <a:r>
              <a:rPr lang="en-US" sz="1400" dirty="0">
                <a:latin typeface="Times New Roman" panose="02020603050405020304" pitchFamily="18" charset="0"/>
                <a:cs typeface="Times New Roman" panose="02020603050405020304" pitchFamily="18" charset="0"/>
              </a:rPr>
              <a:t>() &amp;&amp; </a:t>
            </a:r>
            <a:r>
              <a:rPr lang="en-US" sz="1400" dirty="0" err="1">
                <a:latin typeface="Times New Roman" panose="02020603050405020304" pitchFamily="18" charset="0"/>
                <a:cs typeface="Times New Roman" panose="02020603050405020304" pitchFamily="18" charset="0"/>
              </a:rPr>
              <a:t>email.isNotEmpty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user = User(</a:t>
            </a:r>
          </a:p>
          <a:p>
            <a:r>
              <a:rPr lang="en-US" sz="1400" dirty="0">
                <a:latin typeface="Times New Roman" panose="02020603050405020304" pitchFamily="18" charset="0"/>
                <a:cs typeface="Times New Roman" panose="02020603050405020304" pitchFamily="18" charset="0"/>
              </a:rPr>
              <a:t>                            id = null,</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firstName</a:t>
            </a:r>
            <a:r>
              <a:rPr lang="en-US" sz="1400" dirty="0">
                <a:latin typeface="Times New Roman" panose="02020603050405020304" pitchFamily="18" charset="0"/>
                <a:cs typeface="Times New Roman" panose="02020603050405020304" pitchFamily="18" charset="0"/>
              </a:rPr>
              <a:t> = username,</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lastName</a:t>
            </a:r>
            <a:r>
              <a:rPr lang="en-US" sz="1400" dirty="0">
                <a:latin typeface="Times New Roman" panose="02020603050405020304" pitchFamily="18" charset="0"/>
                <a:cs typeface="Times New Roman" panose="02020603050405020304" pitchFamily="18" charset="0"/>
              </a:rPr>
              <a:t> = null,</a:t>
            </a:r>
          </a:p>
          <a:p>
            <a:r>
              <a:rPr lang="en-US" sz="1400" dirty="0">
                <a:latin typeface="Times New Roman" panose="02020603050405020304" pitchFamily="18" charset="0"/>
                <a:cs typeface="Times New Roman" panose="02020603050405020304" pitchFamily="18" charset="0"/>
              </a:rPr>
              <a:t>                            email = email,</a:t>
            </a:r>
          </a:p>
          <a:p>
            <a:r>
              <a:rPr lang="en-US" sz="1400" dirty="0">
                <a:latin typeface="Times New Roman" panose="02020603050405020304" pitchFamily="18" charset="0"/>
                <a:cs typeface="Times New Roman" panose="02020603050405020304" pitchFamily="18" charset="0"/>
              </a:rPr>
              <a:t>                            password = password</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databaseHelper.insertUser</a:t>
            </a:r>
            <a:r>
              <a:rPr lang="en-US" sz="1400" dirty="0">
                <a:latin typeface="Times New Roman" panose="02020603050405020304" pitchFamily="18" charset="0"/>
                <a:cs typeface="Times New Roman" panose="02020603050405020304" pitchFamily="18" charset="0"/>
              </a:rPr>
              <a:t>(user)</a:t>
            </a:r>
          </a:p>
          <a:p>
            <a:r>
              <a:rPr lang="en-US" sz="1400" dirty="0">
                <a:latin typeface="Times New Roman" panose="02020603050405020304" pitchFamily="18" charset="0"/>
                <a:cs typeface="Times New Roman" panose="02020603050405020304" pitchFamily="18" charset="0"/>
              </a:rPr>
              <a:t>                        error = "User registered successfully"</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context.startActivity</a:t>
            </a:r>
            <a:r>
              <a:rPr lang="en-US" sz="1400" dirty="0">
                <a:latin typeface="Times New Roman" panose="02020603050405020304" pitchFamily="18" charset="0"/>
                <a:cs typeface="Times New Roman" panose="02020603050405020304" pitchFamily="18" charset="0"/>
              </a:rPr>
              <a:t>(Intent(context, </a:t>
            </a:r>
            <a:r>
              <a:rPr lang="en-US" sz="1400" dirty="0" err="1">
                <a:latin typeface="Times New Roman" panose="02020603050405020304" pitchFamily="18" charset="0"/>
                <a:cs typeface="Times New Roman" panose="02020603050405020304" pitchFamily="18" charset="0"/>
              </a:rPr>
              <a:t>LoginActivity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 else {</a:t>
            </a:r>
          </a:p>
          <a:p>
            <a:r>
              <a:rPr lang="en-US" sz="1400" dirty="0">
                <a:latin typeface="Times New Roman" panose="02020603050405020304" pitchFamily="18" charset="0"/>
                <a:cs typeface="Times New Roman" panose="02020603050405020304" pitchFamily="18" charset="0"/>
              </a:rPr>
              <a:t>                        error = "Please fill all fields"</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ButtonDefaults.buttonColors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.padding(top = 16.dp)</a:t>
            </a:r>
          </a:p>
          <a:p>
            <a:r>
              <a:rPr lang="en-US" sz="1400" dirty="0">
                <a:latin typeface="Times New Roman" panose="02020603050405020304" pitchFamily="18" charset="0"/>
                <a:cs typeface="Times New Roman" panose="02020603050405020304" pitchFamily="18" charset="0"/>
              </a:rPr>
              <a:t>                    .height(48.dp)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Text(text = "Register", color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endParaRPr lang="en-US" sz="1400" dirty="0"/>
          </a:p>
        </p:txBody>
      </p:sp>
      <p:sp>
        <p:nvSpPr>
          <p:cNvPr id="3" name="TextBox 2">
            <a:extLst>
              <a:ext uri="{FF2B5EF4-FFF2-40B4-BE49-F238E27FC236}">
                <a16:creationId xmlns:a16="http://schemas.microsoft.com/office/drawing/2014/main" id="{2FCA6C9E-C8EE-61DE-3892-044FDE18B442}"/>
              </a:ext>
            </a:extLst>
          </p:cNvPr>
          <p:cNvSpPr txBox="1"/>
          <p:nvPr/>
        </p:nvSpPr>
        <p:spPr>
          <a:xfrm>
            <a:off x="5149970" y="112143"/>
            <a:ext cx="3692105" cy="612475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(16.dp))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Row(modifier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horizontalArrangement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Arrangement.Center</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TextButton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context.startActivity</a:t>
            </a:r>
            <a:r>
              <a:rPr lang="en-US" sz="1400" dirty="0">
                <a:latin typeface="Times New Roman" panose="02020603050405020304" pitchFamily="18" charset="0"/>
                <a:cs typeface="Times New Roman" panose="02020603050405020304" pitchFamily="18" charset="0"/>
              </a:rPr>
              <a:t>(Intent(context, </a:t>
            </a:r>
            <a:r>
              <a:rPr lang="en-US" sz="1400" dirty="0" err="1">
                <a:latin typeface="Times New Roman" panose="02020603050405020304" pitchFamily="18" charset="0"/>
                <a:cs typeface="Times New Roman" panose="02020603050405020304" pitchFamily="18" charset="0"/>
              </a:rPr>
              <a:t>LoginActivity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Text(color = Color(0xFF00796b), text = "Log in")</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private fun </a:t>
            </a:r>
            <a:r>
              <a:rPr lang="en-US" sz="1400" dirty="0" err="1">
                <a:latin typeface="Times New Roman" panose="02020603050405020304" pitchFamily="18" charset="0"/>
                <a:cs typeface="Times New Roman" panose="02020603050405020304" pitchFamily="18" charset="0"/>
              </a:rPr>
              <a:t>startLoginActivity</a:t>
            </a:r>
            <a:r>
              <a:rPr lang="en-US" sz="1400" dirty="0">
                <a:latin typeface="Times New Roman" panose="02020603050405020304" pitchFamily="18" charset="0"/>
                <a:cs typeface="Times New Roman" panose="02020603050405020304" pitchFamily="18" charset="0"/>
              </a:rPr>
              <a:t>(context: Context)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intent = Intent(context, </a:t>
            </a:r>
            <a:r>
              <a:rPr lang="en-US" sz="1400" dirty="0" err="1">
                <a:latin typeface="Times New Roman" panose="02020603050405020304" pitchFamily="18" charset="0"/>
                <a:cs typeface="Times New Roman" panose="02020603050405020304" pitchFamily="18" charset="0"/>
              </a:rPr>
              <a:t>LoginActivity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ContextCompat.startActivity</a:t>
            </a:r>
            <a:r>
              <a:rPr lang="en-US" sz="1400" dirty="0">
                <a:latin typeface="Times New Roman" panose="02020603050405020304" pitchFamily="18" charset="0"/>
                <a:cs typeface="Times New Roman" panose="02020603050405020304" pitchFamily="18" charset="0"/>
              </a:rPr>
              <a:t>(context, intent, null)</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46944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F8AA5A-A5DC-0196-035D-138FED8C0DD3}"/>
              </a:ext>
            </a:extLst>
          </p:cNvPr>
          <p:cNvSpPr txBox="1"/>
          <p:nvPr/>
        </p:nvSpPr>
        <p:spPr>
          <a:xfrm>
            <a:off x="241540" y="0"/>
            <a:ext cx="4822166" cy="6986528"/>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SendMailActivity.kt</a:t>
            </a:r>
            <a:endParaRPr lang="en-US" sz="2400"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package </a:t>
            </a:r>
            <a:r>
              <a:rPr lang="en-US" sz="1400" dirty="0" err="1">
                <a:latin typeface="Times New Roman" panose="02020603050405020304" pitchFamily="18" charset="0"/>
                <a:cs typeface="Times New Roman" panose="02020603050405020304" pitchFamily="18" charset="0"/>
              </a:rPr>
              <a:t>com.example.emailapplication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android.content.Context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android.content.Intent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android.os.Bundle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android.util.Log</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androidx.activity.ComponentActivity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androidx.activity.compose.setContent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androidx.compose.foundation.layout.*</a:t>
            </a:r>
          </a:p>
          <a:p>
            <a:r>
              <a:rPr lang="en-US" sz="1400" dirty="0">
                <a:latin typeface="Times New Roman" panose="02020603050405020304" pitchFamily="18" charset="0"/>
                <a:cs typeface="Times New Roman" panose="02020603050405020304" pitchFamily="18" charset="0"/>
              </a:rPr>
              <a:t>import androidx.compose.material.*</a:t>
            </a:r>
          </a:p>
          <a:p>
            <a:r>
              <a:rPr lang="en-US" sz="1400" dirty="0">
                <a:latin typeface="Times New Roman" panose="02020603050405020304" pitchFamily="18" charset="0"/>
                <a:cs typeface="Times New Roman" panose="02020603050405020304" pitchFamily="18" charset="0"/>
              </a:rPr>
              <a:t>import androidx.compose.runtime.*</a:t>
            </a: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androidx.compose.ui.Alignment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androidx.compose.ui.Modifier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androidx.compose.ui.graphics.Color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androidx.compose.ui.text.font.FontWeight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androidx.compose.ui.unit.dp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androidx.compose.ui.unit.sp</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SendMailActivity</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ComponentActivity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override fun </a:t>
            </a:r>
            <a:r>
              <a:rPr lang="en-US" sz="1400" dirty="0" err="1">
                <a:latin typeface="Times New Roman" panose="02020603050405020304" pitchFamily="18" charset="0"/>
                <a:cs typeface="Times New Roman" panose="02020603050405020304" pitchFamily="18" charset="0"/>
              </a:rPr>
              <a:t>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 Bundle?)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super.onCreate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sharedPreferences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getSharedPreferences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user_prefs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Context.MODE_PRIVATE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sharedPreferences.getInt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logged_in_user_id</a:t>
            </a:r>
            <a:r>
              <a:rPr lang="en-US" sz="1400" dirty="0">
                <a:latin typeface="Times New Roman" panose="02020603050405020304" pitchFamily="18" charset="0"/>
                <a:cs typeface="Times New Roman" panose="02020603050405020304" pitchFamily="18" charset="0"/>
              </a:rPr>
              <a:t>", -1)</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Log.d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UserActivityLog</a:t>
            </a:r>
            <a:r>
              <a:rPr lang="en-US" sz="1400" dirty="0">
                <a:latin typeface="Times New Roman" panose="02020603050405020304" pitchFamily="18" charset="0"/>
                <a:cs typeface="Times New Roman" panose="02020603050405020304" pitchFamily="18" charset="0"/>
              </a:rPr>
              <a:t>", "User ID: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is accessing </a:t>
            </a:r>
            <a:r>
              <a:rPr lang="en-US" sz="1400" dirty="0" err="1">
                <a:latin typeface="Times New Roman" panose="02020603050405020304" pitchFamily="18" charset="0"/>
                <a:cs typeface="Times New Roman" panose="02020603050405020304" pitchFamily="18" charset="0"/>
              </a:rPr>
              <a:t>SendMailActivity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 -1) {</a:t>
            </a:r>
          </a:p>
        </p:txBody>
      </p:sp>
      <p:sp>
        <p:nvSpPr>
          <p:cNvPr id="4" name="TextBox 3">
            <a:extLst>
              <a:ext uri="{FF2B5EF4-FFF2-40B4-BE49-F238E27FC236}">
                <a16:creationId xmlns:a16="http://schemas.microsoft.com/office/drawing/2014/main" id="{D173599F-BFF4-1354-89D4-9FE629A303B2}"/>
              </a:ext>
            </a:extLst>
          </p:cNvPr>
          <p:cNvSpPr txBox="1"/>
          <p:nvPr/>
        </p:nvSpPr>
        <p:spPr>
          <a:xfrm>
            <a:off x="5555410" y="142240"/>
            <a:ext cx="5234509" cy="6771084"/>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startActivity</a:t>
            </a:r>
            <a:r>
              <a:rPr lang="en-US" sz="1400" dirty="0">
                <a:latin typeface="Times New Roman" panose="02020603050405020304" pitchFamily="18" charset="0"/>
                <a:cs typeface="Times New Roman" panose="02020603050405020304" pitchFamily="18" charset="0"/>
              </a:rPr>
              <a:t>(Intent(this, </a:t>
            </a:r>
            <a:r>
              <a:rPr lang="en-US" sz="1400" dirty="0" err="1">
                <a:latin typeface="Times New Roman" panose="02020603050405020304" pitchFamily="18" charset="0"/>
                <a:cs typeface="Times New Roman" panose="02020603050405020304" pitchFamily="18" charset="0"/>
              </a:rPr>
              <a:t>LoginActivity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finish()</a:t>
            </a:r>
          </a:p>
          <a:p>
            <a:r>
              <a:rPr lang="en-US" sz="1400" dirty="0">
                <a:latin typeface="Times New Roman" panose="02020603050405020304" pitchFamily="18" charset="0"/>
                <a:cs typeface="Times New Roman" panose="02020603050405020304" pitchFamily="18" charset="0"/>
              </a:rPr>
              <a:t>            return</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setContent</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SendEmailUI</a:t>
            </a:r>
            <a:r>
              <a:rPr lang="en-US" sz="1400" dirty="0">
                <a:latin typeface="Times New Roman" panose="02020603050405020304" pitchFamily="18" charset="0"/>
                <a:cs typeface="Times New Roman" panose="02020603050405020304" pitchFamily="18" charset="0"/>
              </a:rPr>
              <a:t>(this)</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@Composable</a:t>
            </a:r>
          </a:p>
          <a:p>
            <a:r>
              <a:rPr lang="en-US" sz="1400" dirty="0">
                <a:latin typeface="Times New Roman" panose="02020603050405020304" pitchFamily="18" charset="0"/>
                <a:cs typeface="Times New Roman" panose="02020603050405020304" pitchFamily="18" charset="0"/>
              </a:rPr>
              <a:t>fun </a:t>
            </a:r>
            <a:r>
              <a:rPr lang="en-US" sz="1400" dirty="0" err="1">
                <a:latin typeface="Times New Roman" panose="02020603050405020304" pitchFamily="18" charset="0"/>
                <a:cs typeface="Times New Roman" panose="02020603050405020304" pitchFamily="18" charset="0"/>
              </a:rPr>
              <a:t>SendEmailUI</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ctx</a:t>
            </a:r>
            <a:r>
              <a:rPr lang="en-US" sz="1400" dirty="0">
                <a:latin typeface="Times New Roman" panose="02020603050405020304" pitchFamily="18" charset="0"/>
                <a:cs typeface="Times New Roman" panose="02020603050405020304" pitchFamily="18" charset="0"/>
              </a:rPr>
              <a:t>: Context) {</a:t>
            </a:r>
          </a:p>
          <a:p>
            <a:r>
              <a:rPr lang="en-US" sz="1400" dirty="0">
                <a:latin typeface="Times New Roman" panose="02020603050405020304" pitchFamily="18" charset="0"/>
                <a:cs typeface="Times New Roman" panose="02020603050405020304" pitchFamily="18" charset="0"/>
              </a:rPr>
              <a:t>    var </a:t>
            </a:r>
            <a:r>
              <a:rPr lang="en-US" sz="1400" dirty="0" err="1">
                <a:latin typeface="Times New Roman" panose="02020603050405020304" pitchFamily="18" charset="0"/>
                <a:cs typeface="Times New Roman" panose="02020603050405020304" pitchFamily="18" charset="0"/>
              </a:rPr>
              <a:t>receiverEmail</a:t>
            </a:r>
            <a:r>
              <a:rPr lang="en-US" sz="1400" dirty="0">
                <a:latin typeface="Times New Roman" panose="02020603050405020304" pitchFamily="18" charset="0"/>
                <a:cs typeface="Times New Roman" panose="02020603050405020304" pitchFamily="18" charset="0"/>
              </a:rPr>
              <a:t>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subject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body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a:t>
            </a:r>
            <a:r>
              <a:rPr lang="en-US" sz="1400" dirty="0" err="1">
                <a:latin typeface="Times New Roman" panose="02020603050405020304" pitchFamily="18" charset="0"/>
                <a:cs typeface="Times New Roman" panose="02020603050405020304" pitchFamily="18" charset="0"/>
              </a:rPr>
              <a:t>isFavorite</a:t>
            </a:r>
            <a:r>
              <a:rPr lang="en-US" sz="1400" dirty="0">
                <a:latin typeface="Times New Roman" panose="02020603050405020304" pitchFamily="18" charset="0"/>
                <a:cs typeface="Times New Roman" panose="02020603050405020304" pitchFamily="18" charset="0"/>
              </a:rPr>
              <a:t>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(false) }</a:t>
            </a:r>
          </a:p>
          <a:p>
            <a:r>
              <a:rPr lang="en-US" sz="1400" dirty="0">
                <a:latin typeface="Times New Roman" panose="02020603050405020304" pitchFamily="18" charset="0"/>
                <a:cs typeface="Times New Roman" panose="02020603050405020304" pitchFamily="18" charset="0"/>
              </a:rPr>
              <a:t>    var error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Column(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horizontalAlignment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Alignment.CenterHorizontally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verticalArrangement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Arrangement.Center</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fillMaxSize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.padding(16.dp)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"Compose Email",</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fontWeight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FontWeight.Bold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32.sp,</a:t>
            </a:r>
            <a:endParaRPr lang="en-US" sz="1400" dirty="0"/>
          </a:p>
        </p:txBody>
      </p:sp>
    </p:spTree>
    <p:extLst>
      <p:ext uri="{BB962C8B-B14F-4D97-AF65-F5344CB8AC3E}">
        <p14:creationId xmlns:p14="http://schemas.microsoft.com/office/powerpoint/2010/main" val="381393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C9B1D4-81E9-AA4C-D00A-0A4BB84E5D80}"/>
              </a:ext>
            </a:extLst>
          </p:cNvPr>
          <p:cNvSpPr txBox="1"/>
          <p:nvPr/>
        </p:nvSpPr>
        <p:spPr>
          <a:xfrm>
            <a:off x="467360" y="0"/>
            <a:ext cx="4592320" cy="6771084"/>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(bottom = 20.dp)</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OutlinedTextField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value = </a:t>
            </a:r>
            <a:r>
              <a:rPr lang="en-US" sz="1400" dirty="0" err="1">
                <a:latin typeface="Times New Roman" panose="02020603050405020304" pitchFamily="18" charset="0"/>
                <a:cs typeface="Times New Roman" panose="02020603050405020304" pitchFamily="18" charset="0"/>
              </a:rPr>
              <a:t>receiverEmail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onValueChange</a:t>
            </a:r>
            <a:r>
              <a:rPr lang="en-US" sz="1400" dirty="0">
                <a:latin typeface="Times New Roman" panose="02020603050405020304" pitchFamily="18" charset="0"/>
                <a:cs typeface="Times New Roman" panose="02020603050405020304" pitchFamily="18" charset="0"/>
              </a:rPr>
              <a:t> = { </a:t>
            </a:r>
            <a:r>
              <a:rPr lang="en-US" sz="1400" dirty="0" err="1">
                <a:latin typeface="Times New Roman" panose="02020603050405020304" pitchFamily="18" charset="0"/>
                <a:cs typeface="Times New Roman" panose="02020603050405020304" pitchFamily="18" charset="0"/>
              </a:rPr>
              <a:t>receiverEmail</a:t>
            </a:r>
            <a:r>
              <a:rPr lang="en-US" sz="1400" dirty="0">
                <a:latin typeface="Times New Roman" panose="02020603050405020304" pitchFamily="18" charset="0"/>
                <a:cs typeface="Times New Roman" panose="02020603050405020304" pitchFamily="18" charset="0"/>
              </a:rPr>
              <a:t> = it },</a:t>
            </a:r>
          </a:p>
          <a:p>
            <a:r>
              <a:rPr lang="en-US" sz="1400" dirty="0">
                <a:latin typeface="Times New Roman" panose="02020603050405020304" pitchFamily="18" charset="0"/>
                <a:cs typeface="Times New Roman" panose="02020603050405020304" pitchFamily="18" charset="0"/>
              </a:rPr>
              <a:t>            label = { Text("Receiver Email") },</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.padding(bottom = 16.dp)</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OutlinedTextField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value = subject,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onValueChange</a:t>
            </a:r>
            <a:r>
              <a:rPr lang="en-US" sz="1400" dirty="0">
                <a:latin typeface="Times New Roman" panose="02020603050405020304" pitchFamily="18" charset="0"/>
                <a:cs typeface="Times New Roman" panose="02020603050405020304" pitchFamily="18" charset="0"/>
              </a:rPr>
              <a:t> = { subject = it },</a:t>
            </a:r>
          </a:p>
          <a:p>
            <a:r>
              <a:rPr lang="en-US" sz="1400" dirty="0">
                <a:latin typeface="Times New Roman" panose="02020603050405020304" pitchFamily="18" charset="0"/>
                <a:cs typeface="Times New Roman" panose="02020603050405020304" pitchFamily="18" charset="0"/>
              </a:rPr>
              <a:t>            label = { Text("Subject") },</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.padding(bottom = 16.dp)</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OutlinedTextField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value = body,</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onValueChange</a:t>
            </a:r>
            <a:r>
              <a:rPr lang="en-US" sz="1400" dirty="0">
                <a:latin typeface="Times New Roman" panose="02020603050405020304" pitchFamily="18" charset="0"/>
                <a:cs typeface="Times New Roman" panose="02020603050405020304" pitchFamily="18" charset="0"/>
              </a:rPr>
              <a:t> = { body = it },</a:t>
            </a:r>
          </a:p>
          <a:p>
            <a:r>
              <a:rPr lang="en-US" sz="1400" dirty="0">
                <a:latin typeface="Times New Roman" panose="02020603050405020304" pitchFamily="18" charset="0"/>
                <a:cs typeface="Times New Roman" panose="02020603050405020304" pitchFamily="18" charset="0"/>
              </a:rPr>
              <a:t>            label = { Text("Body") },</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.padding(bottom = 16.dp)</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6F61747-EE50-0E9E-34E1-E738A0282A1A}"/>
              </a:ext>
            </a:extLst>
          </p:cNvPr>
          <p:cNvSpPr txBox="1"/>
          <p:nvPr/>
        </p:nvSpPr>
        <p:spPr>
          <a:xfrm>
            <a:off x="4592320" y="86916"/>
            <a:ext cx="5740400" cy="6771084"/>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Row(</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verticalAlignment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Alignment.CenterVertically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.padding(bottom = 16.dp)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Text(text = "Mark as Favorite",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(end = 8.dp))</a:t>
            </a:r>
          </a:p>
          <a:p>
            <a:r>
              <a:rPr lang="en-US" sz="1400" dirty="0">
                <a:latin typeface="Times New Roman" panose="02020603050405020304" pitchFamily="18" charset="0"/>
                <a:cs typeface="Times New Roman" panose="02020603050405020304" pitchFamily="18" charset="0"/>
              </a:rPr>
              <a:t>            Switch(checked = </a:t>
            </a:r>
            <a:r>
              <a:rPr lang="en-US" sz="1400" dirty="0" err="1">
                <a:latin typeface="Times New Roman" panose="02020603050405020304" pitchFamily="18" charset="0"/>
                <a:cs typeface="Times New Roman" panose="02020603050405020304" pitchFamily="18" charset="0"/>
              </a:rPr>
              <a:t>isFavorite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onCheckedChange</a:t>
            </a:r>
            <a:r>
              <a:rPr lang="en-US" sz="1400" dirty="0">
                <a:latin typeface="Times New Roman" panose="02020603050405020304" pitchFamily="18" charset="0"/>
                <a:cs typeface="Times New Roman" panose="02020603050405020304" pitchFamily="18" charset="0"/>
              </a:rPr>
              <a:t> = { </a:t>
            </a:r>
            <a:r>
              <a:rPr lang="en-US" sz="1400" dirty="0" err="1">
                <a:latin typeface="Times New Roman" panose="02020603050405020304" pitchFamily="18" charset="0"/>
                <a:cs typeface="Times New Roman" panose="02020603050405020304" pitchFamily="18" charset="0"/>
              </a:rPr>
              <a:t>isFavorite</a:t>
            </a:r>
            <a:r>
              <a:rPr lang="en-US" sz="1400" dirty="0">
                <a:latin typeface="Times New Roman" panose="02020603050405020304" pitchFamily="18" charset="0"/>
                <a:cs typeface="Times New Roman" panose="02020603050405020304" pitchFamily="18" charset="0"/>
              </a:rPr>
              <a:t> = it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Button(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receiverEmail.isNotEmpty</a:t>
            </a:r>
            <a:r>
              <a:rPr lang="en-US" sz="1400" dirty="0">
                <a:latin typeface="Times New Roman" panose="02020603050405020304" pitchFamily="18" charset="0"/>
                <a:cs typeface="Times New Roman" panose="02020603050405020304" pitchFamily="18" charset="0"/>
              </a:rPr>
              <a:t>() &amp;&amp; </a:t>
            </a:r>
            <a:r>
              <a:rPr lang="en-US" sz="1400" dirty="0" err="1">
                <a:latin typeface="Times New Roman" panose="02020603050405020304" pitchFamily="18" charset="0"/>
                <a:cs typeface="Times New Roman" panose="02020603050405020304" pitchFamily="18" charset="0"/>
              </a:rPr>
              <a:t>subject.isNotEmpty</a:t>
            </a:r>
            <a:r>
              <a:rPr lang="en-US" sz="1400" dirty="0">
                <a:latin typeface="Times New Roman" panose="02020603050405020304" pitchFamily="18" charset="0"/>
                <a:cs typeface="Times New Roman" panose="02020603050405020304" pitchFamily="18" charset="0"/>
              </a:rPr>
              <a:t>() &amp;&amp; </a:t>
            </a:r>
            <a:r>
              <a:rPr lang="en-US" sz="1400" dirty="0" err="1">
                <a:latin typeface="Times New Roman" panose="02020603050405020304" pitchFamily="18" charset="0"/>
                <a:cs typeface="Times New Roman" panose="02020603050405020304" pitchFamily="18" charset="0"/>
              </a:rPr>
              <a:t>body.isNotEmpty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email = Email(</a:t>
            </a:r>
          </a:p>
          <a:p>
            <a:r>
              <a:rPr lang="en-US" sz="1400" dirty="0">
                <a:latin typeface="Times New Roman" panose="02020603050405020304" pitchFamily="18" charset="0"/>
                <a:cs typeface="Times New Roman" panose="02020603050405020304" pitchFamily="18" charset="0"/>
              </a:rPr>
              <a:t>                        id = null,</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recevierMail</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receiverEmail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subject = subject,</a:t>
            </a:r>
          </a:p>
          <a:p>
            <a:r>
              <a:rPr lang="en-US" sz="1400" dirty="0">
                <a:latin typeface="Times New Roman" panose="02020603050405020304" pitchFamily="18" charset="0"/>
                <a:cs typeface="Times New Roman" panose="02020603050405020304" pitchFamily="18" charset="0"/>
              </a:rPr>
              <a:t>                        body = body,</a:t>
            </a:r>
          </a:p>
          <a:p>
            <a:r>
              <a:rPr lang="en-US" sz="1400" dirty="0">
                <a:latin typeface="Times New Roman" panose="02020603050405020304" pitchFamily="18" charset="0"/>
                <a:cs typeface="Times New Roman" panose="02020603050405020304" pitchFamily="18" charset="0"/>
              </a:rPr>
              <a:t>                        favorite = </a:t>
            </a:r>
            <a:r>
              <a:rPr lang="en-US" sz="1400" dirty="0" err="1">
                <a:latin typeface="Times New Roman" panose="02020603050405020304" pitchFamily="18" charset="0"/>
                <a:cs typeface="Times New Roman" panose="02020603050405020304" pitchFamily="18" charset="0"/>
              </a:rPr>
              <a:t>isFavorite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databaseHelper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EmailDatabaseHelper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ctx</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databaseHelper.insertEmail</a:t>
            </a:r>
            <a:r>
              <a:rPr lang="en-US" sz="1400" dirty="0">
                <a:latin typeface="Times New Roman" panose="02020603050405020304" pitchFamily="18" charset="0"/>
                <a:cs typeface="Times New Roman" panose="02020603050405020304" pitchFamily="18" charset="0"/>
              </a:rPr>
              <a:t>(email)</a:t>
            </a:r>
          </a:p>
          <a:p>
            <a:r>
              <a:rPr lang="en-US" sz="1400" dirty="0">
                <a:latin typeface="Times New Roman" panose="02020603050405020304" pitchFamily="18" charset="0"/>
                <a:cs typeface="Times New Roman" panose="02020603050405020304" pitchFamily="18" charset="0"/>
              </a:rPr>
              <a:t>                    error = "Mail Saved"</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intent = Intent(</a:t>
            </a:r>
            <a:r>
              <a:rPr lang="en-US" sz="1400" dirty="0" err="1">
                <a:latin typeface="Times New Roman" panose="02020603050405020304" pitchFamily="18" charset="0"/>
                <a:cs typeface="Times New Roman" panose="02020603050405020304" pitchFamily="18" charset="0"/>
              </a:rPr>
              <a:t>Intent.ACTION_SEND</a:t>
            </a:r>
            <a:r>
              <a:rPr lang="en-US" sz="1400" dirty="0">
                <a:latin typeface="Times New Roman" panose="02020603050405020304" pitchFamily="18" charset="0"/>
                <a:cs typeface="Times New Roman" panose="02020603050405020304" pitchFamily="18" charset="0"/>
              </a:rPr>
              <a:t>).apply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putExtra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Intent.EXTRA_EMAIL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arrayOf</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receiverEmail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putExtra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Intent.EXTRA_SUBJECT</a:t>
            </a:r>
            <a:r>
              <a:rPr lang="en-US" sz="1400" dirty="0">
                <a:latin typeface="Times New Roman" panose="02020603050405020304" pitchFamily="18" charset="0"/>
                <a:cs typeface="Times New Roman" panose="02020603050405020304" pitchFamily="18" charset="0"/>
              </a:rPr>
              <a:t>, subject)</a:t>
            </a:r>
            <a:endParaRPr lang="en-US" sz="1400" dirty="0"/>
          </a:p>
        </p:txBody>
      </p:sp>
    </p:spTree>
    <p:extLst>
      <p:ext uri="{BB962C8B-B14F-4D97-AF65-F5344CB8AC3E}">
        <p14:creationId xmlns:p14="http://schemas.microsoft.com/office/powerpoint/2010/main" val="2280583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DAE4EB-E5FA-B1E0-7485-45EF00D29C82}"/>
              </a:ext>
            </a:extLst>
          </p:cNvPr>
          <p:cNvSpPr txBox="1"/>
          <p:nvPr/>
        </p:nvSpPr>
        <p:spPr>
          <a:xfrm>
            <a:off x="670560" y="302359"/>
            <a:ext cx="3576320" cy="6555641"/>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putExtra</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Intent.EXTRA_TEXT</a:t>
            </a:r>
            <a:r>
              <a:rPr lang="en-US" sz="1400" dirty="0">
                <a:latin typeface="Times New Roman" panose="02020603050405020304" pitchFamily="18" charset="0"/>
                <a:cs typeface="Times New Roman" panose="02020603050405020304" pitchFamily="18" charset="0"/>
              </a:rPr>
              <a:t>, body)</a:t>
            </a:r>
          </a:p>
          <a:p>
            <a:r>
              <a:rPr lang="en-US" sz="1400" dirty="0">
                <a:latin typeface="Times New Roman" panose="02020603050405020304" pitchFamily="18" charset="0"/>
                <a:cs typeface="Times New Roman" panose="02020603050405020304" pitchFamily="18" charset="0"/>
              </a:rPr>
              <a:t>                        type = "message/rfc822"</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ctx.startActivity</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Intent.createChooser</a:t>
            </a:r>
            <a:r>
              <a:rPr lang="en-US" sz="1400" dirty="0">
                <a:latin typeface="Times New Roman" panose="02020603050405020304" pitchFamily="18" charset="0"/>
                <a:cs typeface="Times New Roman" panose="02020603050405020304" pitchFamily="18" charset="0"/>
              </a:rPr>
              <a:t>(intent, "Choose an Email client: "))</a:t>
            </a:r>
          </a:p>
          <a:p>
            <a:r>
              <a:rPr lang="en-US" sz="1400" dirty="0">
                <a:latin typeface="Times New Roman" panose="02020603050405020304" pitchFamily="18" charset="0"/>
                <a:cs typeface="Times New Roman" panose="02020603050405020304" pitchFamily="18" charset="0"/>
              </a:rPr>
              <a:t>                } else {</a:t>
            </a:r>
          </a:p>
          <a:p>
            <a:r>
              <a:rPr lang="en-US" sz="1400" dirty="0">
                <a:latin typeface="Times New Roman" panose="02020603050405020304" pitchFamily="18" charset="0"/>
                <a:cs typeface="Times New Roman" panose="02020603050405020304" pitchFamily="18" charset="0"/>
              </a:rPr>
              <a:t>                    error = "Please fill all fields"</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ButtonDefaults.buttonColors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Color(0xFFd3e5ef)),</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Text(text = "Send Email",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15.sp)</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error.isNotEmpty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(16.dp))</a:t>
            </a:r>
          </a:p>
          <a:p>
            <a:r>
              <a:rPr lang="en-US" sz="1400" dirty="0">
                <a:latin typeface="Times New Roman" panose="02020603050405020304" pitchFamily="18" charset="0"/>
                <a:cs typeface="Times New Roman" panose="02020603050405020304" pitchFamily="18" charset="0"/>
              </a:rPr>
              <a:t>            Text(text = error, color = </a:t>
            </a:r>
            <a:r>
              <a:rPr lang="en-US" sz="1400" dirty="0" err="1">
                <a:latin typeface="Times New Roman" panose="02020603050405020304" pitchFamily="18" charset="0"/>
                <a:cs typeface="Times New Roman" panose="02020603050405020304" pitchFamily="18" charset="0"/>
              </a:rPr>
              <a:t>Color.Red</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fontWeight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FontWeight.Bold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3878AE-C308-6183-A2E0-273A73658CF8}"/>
              </a:ext>
            </a:extLst>
          </p:cNvPr>
          <p:cNvSpPr txBox="1"/>
          <p:nvPr/>
        </p:nvSpPr>
        <p:spPr>
          <a:xfrm>
            <a:off x="6096000" y="345440"/>
            <a:ext cx="4822166" cy="649408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LoginActivity.kt</a:t>
            </a:r>
            <a:endParaRPr lang="en-US" sz="2400" u="sng"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package </a:t>
            </a:r>
            <a:r>
              <a:rPr lang="en-US" sz="1400" dirty="0" err="1">
                <a:latin typeface="Times New Roman" panose="02020603050405020304" pitchFamily="18" charset="0"/>
                <a:cs typeface="Times New Roman" panose="02020603050405020304" pitchFamily="18" charset="0"/>
              </a:rPr>
              <a:t>com.example.emailapplication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android.content.Context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android.content.Intent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android.content.SharedPreferences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android.os.Bundle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android.util.Log</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androidx.activity.ComponentActivity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androidx.activity.compose.setContent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androidx.compose.foundation.Image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androidx.compose.foundation.background</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androidx.compose.foundation.layout.*</a:t>
            </a:r>
          </a:p>
          <a:p>
            <a:r>
              <a:rPr lang="en-US" sz="1400" dirty="0">
                <a:latin typeface="Times New Roman" panose="02020603050405020304" pitchFamily="18" charset="0"/>
                <a:cs typeface="Times New Roman" panose="02020603050405020304" pitchFamily="18" charset="0"/>
              </a:rPr>
              <a:t>import androidx.compose.material.*</a:t>
            </a:r>
          </a:p>
          <a:p>
            <a:r>
              <a:rPr lang="en-US" sz="1400" dirty="0">
                <a:latin typeface="Times New Roman" panose="02020603050405020304" pitchFamily="18" charset="0"/>
                <a:cs typeface="Times New Roman" panose="02020603050405020304" pitchFamily="18" charset="0"/>
              </a:rPr>
              <a:t>import androidx.compose.runtime.*</a:t>
            </a: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androidx.compose.ui.Alignment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androidx.compose.ui.Modifier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androidx.compose.ui.graphics.Color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androidx.compose.ui.layout.ContentScale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androidx.compose.ui.res.painterResource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androidx.compose.ui.text.font.FontFamily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androidx.compose.ui.text.font.FontWeight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androidx.compose.ui.text.input.PasswordVisualTransformation</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androidx.compose.ui.unit.dp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androidx.compose.ui.unit.sp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androidx.core.content.ContextCompat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37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BC964-3917-A614-2C89-9F51FFA59685}"/>
              </a:ext>
            </a:extLst>
          </p:cNvPr>
          <p:cNvSpPr txBox="1"/>
          <p:nvPr/>
        </p:nvSpPr>
        <p:spPr>
          <a:xfrm>
            <a:off x="447040" y="0"/>
            <a:ext cx="4846320" cy="6986528"/>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LoginActivity</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ComponentActivity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private </a:t>
            </a:r>
            <a:r>
              <a:rPr lang="en-US" sz="1400" dirty="0" err="1">
                <a:latin typeface="Times New Roman" panose="02020603050405020304" pitchFamily="18" charset="0"/>
                <a:cs typeface="Times New Roman" panose="02020603050405020304" pitchFamily="18" charset="0"/>
              </a:rPr>
              <a:t>lateinit</a:t>
            </a:r>
            <a:r>
              <a:rPr lang="en-US" sz="1400" dirty="0">
                <a:latin typeface="Times New Roman" panose="02020603050405020304" pitchFamily="18" charset="0"/>
                <a:cs typeface="Times New Roman" panose="02020603050405020304" pitchFamily="18" charset="0"/>
              </a:rPr>
              <a:t> var </a:t>
            </a:r>
            <a:r>
              <a:rPr lang="en-US" sz="1400" dirty="0" err="1">
                <a:latin typeface="Times New Roman" panose="02020603050405020304" pitchFamily="18" charset="0"/>
                <a:cs typeface="Times New Roman" panose="02020603050405020304" pitchFamily="18" charset="0"/>
              </a:rPr>
              <a:t>databaseHelper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UserDatabaseHelper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private </a:t>
            </a:r>
            <a:r>
              <a:rPr lang="en-US" sz="1400" dirty="0" err="1">
                <a:latin typeface="Times New Roman" panose="02020603050405020304" pitchFamily="18" charset="0"/>
                <a:cs typeface="Times New Roman" panose="02020603050405020304" pitchFamily="18" charset="0"/>
              </a:rPr>
              <a:t>lateinit</a:t>
            </a:r>
            <a:r>
              <a:rPr lang="en-US" sz="1400" dirty="0">
                <a:latin typeface="Times New Roman" panose="02020603050405020304" pitchFamily="18" charset="0"/>
                <a:cs typeface="Times New Roman" panose="02020603050405020304" pitchFamily="18" charset="0"/>
              </a:rPr>
              <a:t> var </a:t>
            </a:r>
            <a:r>
              <a:rPr lang="en-US" sz="1400" dirty="0" err="1">
                <a:latin typeface="Times New Roman" panose="02020603050405020304" pitchFamily="18" charset="0"/>
                <a:cs typeface="Times New Roman" panose="02020603050405020304" pitchFamily="18" charset="0"/>
              </a:rPr>
              <a:t>sharedPreferences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SharedPreferences</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override fun </a:t>
            </a:r>
            <a:r>
              <a:rPr lang="en-US" sz="1400" dirty="0" err="1">
                <a:latin typeface="Times New Roman" panose="02020603050405020304" pitchFamily="18" charset="0"/>
                <a:cs typeface="Times New Roman" panose="02020603050405020304" pitchFamily="18" charset="0"/>
              </a:rPr>
              <a:t>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 Bundle?)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super.onCreate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databaseHelper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UserDatabaseHelper</a:t>
            </a:r>
            <a:r>
              <a:rPr lang="en-US" sz="1400" dirty="0">
                <a:latin typeface="Times New Roman" panose="02020603050405020304" pitchFamily="18" charset="0"/>
                <a:cs typeface="Times New Roman" panose="02020603050405020304" pitchFamily="18" charset="0"/>
              </a:rPr>
              <a:t>(this)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sharedPreferences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getSharedPreferences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user_prefs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Context.MODE_PRIVATE</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sharedPreferences.getInt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logged_in_user_id</a:t>
            </a:r>
            <a:r>
              <a:rPr lang="en-US" sz="1400" dirty="0">
                <a:latin typeface="Times New Roman" panose="02020603050405020304" pitchFamily="18" charset="0"/>
                <a:cs typeface="Times New Roman" panose="02020603050405020304" pitchFamily="18" charset="0"/>
              </a:rPr>
              <a:t>", -1)</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Log.d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UserActivityLog</a:t>
            </a:r>
            <a:r>
              <a:rPr lang="en-US" sz="1400" dirty="0">
                <a:latin typeface="Times New Roman" panose="02020603050405020304" pitchFamily="18" charset="0"/>
                <a:cs typeface="Times New Roman" panose="02020603050405020304" pitchFamily="18" charset="0"/>
              </a:rPr>
              <a:t>", "User ID: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is accessing </a:t>
            </a:r>
            <a:r>
              <a:rPr lang="en-US" sz="1400" dirty="0" err="1">
                <a:latin typeface="Times New Roman" panose="02020603050405020304" pitchFamily="18" charset="0"/>
                <a:cs typeface="Times New Roman" panose="02020603050405020304" pitchFamily="18" charset="0"/>
              </a:rPr>
              <a:t>loginActivity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 -1)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startMainPage</a:t>
            </a:r>
            <a:r>
              <a:rPr lang="en-US" sz="1400" dirty="0">
                <a:latin typeface="Times New Roman" panose="02020603050405020304" pitchFamily="18" charset="0"/>
                <a:cs typeface="Times New Roman" panose="02020603050405020304" pitchFamily="18" charset="0"/>
              </a:rPr>
              <a:t>(this)</a:t>
            </a:r>
          </a:p>
          <a:p>
            <a:r>
              <a:rPr lang="en-US" sz="1400" dirty="0">
                <a:latin typeface="Times New Roman" panose="02020603050405020304" pitchFamily="18" charset="0"/>
                <a:cs typeface="Times New Roman" panose="02020603050405020304" pitchFamily="18" charset="0"/>
              </a:rPr>
              <a:t>            finish()</a:t>
            </a:r>
          </a:p>
          <a:p>
            <a:r>
              <a:rPr lang="en-US" sz="1400" dirty="0">
                <a:latin typeface="Times New Roman" panose="02020603050405020304" pitchFamily="18" charset="0"/>
                <a:cs typeface="Times New Roman" panose="02020603050405020304" pitchFamily="18" charset="0"/>
              </a:rPr>
              <a:t>        } else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setContent</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LoginScreen</a:t>
            </a:r>
            <a:r>
              <a:rPr lang="en-US" sz="1400" dirty="0">
                <a:latin typeface="Times New Roman" panose="02020603050405020304" pitchFamily="18" charset="0"/>
                <a:cs typeface="Times New Roman" panose="02020603050405020304" pitchFamily="18" charset="0"/>
              </a:rPr>
              <a:t>(this, </a:t>
            </a:r>
            <a:r>
              <a:rPr lang="en-US" sz="1400" dirty="0" err="1">
                <a:latin typeface="Times New Roman" panose="02020603050405020304" pitchFamily="18" charset="0"/>
                <a:cs typeface="Times New Roman" panose="02020603050405020304" pitchFamily="18" charset="0"/>
              </a:rPr>
              <a:t>databaseHelper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sharedPreferences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@Composable</a:t>
            </a:r>
          </a:p>
          <a:p>
            <a:r>
              <a:rPr lang="en-US" sz="1400" dirty="0">
                <a:latin typeface="Times New Roman" panose="02020603050405020304" pitchFamily="18" charset="0"/>
                <a:cs typeface="Times New Roman" panose="02020603050405020304" pitchFamily="18" charset="0"/>
              </a:rPr>
              <a:t>fun </a:t>
            </a:r>
            <a:r>
              <a:rPr lang="en-US" sz="1400" dirty="0" err="1">
                <a:latin typeface="Times New Roman" panose="02020603050405020304" pitchFamily="18" charset="0"/>
                <a:cs typeface="Times New Roman" panose="02020603050405020304" pitchFamily="18" charset="0"/>
              </a:rPr>
              <a:t>LoginScreen</a:t>
            </a:r>
            <a:r>
              <a:rPr lang="en-US" sz="1400" dirty="0">
                <a:latin typeface="Times New Roman" panose="02020603050405020304" pitchFamily="18" charset="0"/>
                <a:cs typeface="Times New Roman" panose="02020603050405020304" pitchFamily="18" charset="0"/>
              </a:rPr>
              <a:t>(context: Context, </a:t>
            </a:r>
            <a:r>
              <a:rPr lang="en-US" sz="1400" dirty="0" err="1">
                <a:latin typeface="Times New Roman" panose="02020603050405020304" pitchFamily="18" charset="0"/>
                <a:cs typeface="Times New Roman" panose="02020603050405020304" pitchFamily="18" charset="0"/>
              </a:rPr>
              <a:t>databaseHelper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UserDatabaseHelper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sharedPreferences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SharedPreferences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username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password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error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F367990E-989C-727E-A181-E3A866CFBB04}"/>
              </a:ext>
            </a:extLst>
          </p:cNvPr>
          <p:cNvSpPr txBox="1"/>
          <p:nvPr/>
        </p:nvSpPr>
        <p:spPr>
          <a:xfrm>
            <a:off x="5547360" y="0"/>
            <a:ext cx="5049520" cy="6986528"/>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Box(modifier = </a:t>
            </a:r>
            <a:r>
              <a:rPr lang="en-US" sz="1400" dirty="0" err="1">
                <a:latin typeface="Times New Roman" panose="02020603050405020304" pitchFamily="18" charset="0"/>
                <a:cs typeface="Times New Roman" panose="02020603050405020304" pitchFamily="18" charset="0"/>
              </a:rPr>
              <a:t>Modifier.fillMaxSize</a:t>
            </a:r>
            <a:r>
              <a:rPr lang="en-US" sz="1400" dirty="0">
                <a:latin typeface="Times New Roman" panose="02020603050405020304" pitchFamily="18" charset="0"/>
                <a:cs typeface="Times New Roman" panose="02020603050405020304" pitchFamily="18" charset="0"/>
              </a:rPr>
              <a:t>().background(</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Column(</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fillMaxSize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.padding(16.dp),</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horizontalAlignment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Alignment.CenterHorizontally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verticalArrangement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Arrangement.Center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Image(</a:t>
            </a:r>
          </a:p>
          <a:p>
            <a:r>
              <a:rPr lang="en-US" sz="1400" dirty="0">
                <a:latin typeface="Times New Roman" panose="02020603050405020304" pitchFamily="18" charset="0"/>
                <a:cs typeface="Times New Roman" panose="02020603050405020304" pitchFamily="18" charset="0"/>
              </a:rPr>
              <a:t>                painter = </a:t>
            </a:r>
            <a:r>
              <a:rPr lang="en-US" sz="1400" dirty="0" err="1">
                <a:latin typeface="Times New Roman" panose="02020603050405020304" pitchFamily="18" charset="0"/>
                <a:cs typeface="Times New Roman" panose="02020603050405020304" pitchFamily="18" charset="0"/>
              </a:rPr>
              <a:t>painterResource</a:t>
            </a:r>
            <a:r>
              <a:rPr lang="en-US" sz="1400" dirty="0">
                <a:latin typeface="Times New Roman" panose="02020603050405020304" pitchFamily="18" charset="0"/>
                <a:cs typeface="Times New Roman" panose="02020603050405020304" pitchFamily="18" charset="0"/>
              </a:rPr>
              <a:t>(id = </a:t>
            </a:r>
            <a:r>
              <a:rPr lang="en-US" sz="1400" dirty="0" err="1">
                <a:latin typeface="Times New Roman" panose="02020603050405020304" pitchFamily="18" charset="0"/>
                <a:cs typeface="Times New Roman" panose="02020603050405020304" pitchFamily="18" charset="0"/>
              </a:rPr>
              <a:t>R.drawable.email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contentDescription</a:t>
            </a:r>
            <a:r>
              <a:rPr lang="en-US" sz="1400" dirty="0">
                <a:latin typeface="Times New Roman" panose="02020603050405020304" pitchFamily="18" charset="0"/>
                <a:cs typeface="Times New Roman" panose="02020603050405020304" pitchFamily="18" charset="0"/>
              </a:rPr>
              <a:t> = null,</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Modifier.size</a:t>
            </a:r>
            <a:r>
              <a:rPr lang="en-US" sz="1400" dirty="0">
                <a:latin typeface="Times New Roman" panose="02020603050405020304" pitchFamily="18" charset="0"/>
                <a:cs typeface="Times New Roman" panose="02020603050405020304" pitchFamily="18" charset="0"/>
              </a:rPr>
              <a:t>(300.dp),</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contentScale</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ContentScale.Crop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32.sp,</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fontWeight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FontWeight.Bold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fontFamily</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FontFamily.SansSerif</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text = "Login",</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Color.Black</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(24.dp))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value = username,</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onValueChange</a:t>
            </a:r>
            <a:r>
              <a:rPr lang="en-US" sz="1400" dirty="0">
                <a:latin typeface="Times New Roman" panose="02020603050405020304" pitchFamily="18" charset="0"/>
                <a:cs typeface="Times New Roman" panose="02020603050405020304" pitchFamily="18" charset="0"/>
              </a:rPr>
              <a:t> = { username = it },</a:t>
            </a:r>
          </a:p>
          <a:p>
            <a:r>
              <a:rPr lang="en-US" sz="1400" dirty="0">
                <a:latin typeface="Times New Roman" panose="02020603050405020304" pitchFamily="18" charset="0"/>
                <a:cs typeface="Times New Roman" panose="02020603050405020304" pitchFamily="18" charset="0"/>
              </a:rPr>
              <a:t>                label = { Text("Username",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67667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D4D58-0D37-EDF3-87F9-81166E7BFD19}"/>
              </a:ext>
            </a:extLst>
          </p:cNvPr>
          <p:cNvSpPr txBox="1"/>
          <p:nvPr/>
        </p:nvSpPr>
        <p:spPr>
          <a:xfrm>
            <a:off x="904240" y="0"/>
            <a:ext cx="4805680" cy="720197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().padding(vertical = 8.dp),</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TextFieldDefaults.textFieldColors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placeholderColor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Color.Gray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focusedIndicatorColor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unfocusedIndicatorColor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Color.LightGray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value = password,</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onValueChange</a:t>
            </a:r>
            <a:r>
              <a:rPr lang="en-US" sz="1400" dirty="0">
                <a:latin typeface="Times New Roman" panose="02020603050405020304" pitchFamily="18" charset="0"/>
                <a:cs typeface="Times New Roman" panose="02020603050405020304" pitchFamily="18" charset="0"/>
              </a:rPr>
              <a:t> = { password = it },</a:t>
            </a:r>
          </a:p>
          <a:p>
            <a:r>
              <a:rPr lang="en-US" sz="1400" dirty="0">
                <a:latin typeface="Times New Roman" panose="02020603050405020304" pitchFamily="18" charset="0"/>
                <a:cs typeface="Times New Roman" panose="02020603050405020304" pitchFamily="18" charset="0"/>
              </a:rPr>
              <a:t>                label = { Text("Password",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visualTransformation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PasswordVisualTransformation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().padding(vertical = 8.dp),</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TextFieldDefaults.textFieldColors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placeholderColor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Color.Gray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focusedIndicatorColor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unfocusedIndicatorColor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Color.LightGray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error.isNotEmpty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error,</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MaterialTheme.colors.error</a:t>
            </a:r>
            <a:r>
              <a:rPr lang="en-US" sz="1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B39E5A7C-8DB1-1839-E0C0-9CA7CA0689B8}"/>
              </a:ext>
            </a:extLst>
          </p:cNvPr>
          <p:cNvSpPr txBox="1"/>
          <p:nvPr/>
        </p:nvSpPr>
        <p:spPr>
          <a:xfrm>
            <a:off x="5709920" y="0"/>
            <a:ext cx="4765040" cy="698652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(vertical = 8.dp)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Button(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username.isNotEmpty</a:t>
            </a:r>
            <a:r>
              <a:rPr lang="en-US" sz="1400" dirty="0">
                <a:latin typeface="Times New Roman" panose="02020603050405020304" pitchFamily="18" charset="0"/>
                <a:cs typeface="Times New Roman" panose="02020603050405020304" pitchFamily="18" charset="0"/>
              </a:rPr>
              <a:t>() &amp;&amp; </a:t>
            </a:r>
            <a:r>
              <a:rPr lang="en-US" sz="1400" dirty="0" err="1">
                <a:latin typeface="Times New Roman" panose="02020603050405020304" pitchFamily="18" charset="0"/>
                <a:cs typeface="Times New Roman" panose="02020603050405020304" pitchFamily="18" charset="0"/>
              </a:rPr>
              <a:t>password.isNotEmpty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user = </a:t>
            </a:r>
            <a:r>
              <a:rPr lang="en-US" sz="1400" dirty="0" err="1">
                <a:latin typeface="Times New Roman" panose="02020603050405020304" pitchFamily="18" charset="0"/>
                <a:cs typeface="Times New Roman" panose="02020603050405020304" pitchFamily="18" charset="0"/>
              </a:rPr>
              <a:t>databaseHelper.getUserByUsername</a:t>
            </a:r>
            <a:r>
              <a:rPr lang="en-US" sz="1400" dirty="0">
                <a:latin typeface="Times New Roman" panose="02020603050405020304" pitchFamily="18" charset="0"/>
                <a:cs typeface="Times New Roman" panose="02020603050405020304" pitchFamily="18" charset="0"/>
              </a:rPr>
              <a:t>(username)</a:t>
            </a:r>
          </a:p>
          <a:p>
            <a:r>
              <a:rPr lang="en-US" sz="1400" dirty="0">
                <a:latin typeface="Times New Roman" panose="02020603050405020304" pitchFamily="18" charset="0"/>
                <a:cs typeface="Times New Roman" panose="02020603050405020304" pitchFamily="18" charset="0"/>
              </a:rPr>
              <a:t>                        if (user != null &amp;&amp; </a:t>
            </a:r>
            <a:r>
              <a:rPr lang="en-US" sz="1400" dirty="0" err="1">
                <a:latin typeface="Times New Roman" panose="02020603050405020304" pitchFamily="18" charset="0"/>
                <a:cs typeface="Times New Roman" panose="02020603050405020304" pitchFamily="18" charset="0"/>
              </a:rPr>
              <a:t>user.password</a:t>
            </a:r>
            <a:r>
              <a:rPr lang="en-US" sz="1400" dirty="0">
                <a:latin typeface="Times New Roman" panose="02020603050405020304" pitchFamily="18" charset="0"/>
                <a:cs typeface="Times New Roman" panose="02020603050405020304" pitchFamily="18" charset="0"/>
              </a:rPr>
              <a:t> == password)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with(</a:t>
            </a:r>
            <a:r>
              <a:rPr lang="en-US" sz="1400" dirty="0" err="1">
                <a:latin typeface="Times New Roman" panose="02020603050405020304" pitchFamily="18" charset="0"/>
                <a:cs typeface="Times New Roman" panose="02020603050405020304" pitchFamily="18" charset="0"/>
              </a:rPr>
              <a:t>sharedPreferences.edit</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putInt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logged_in_user_id</a:t>
            </a:r>
            <a:r>
              <a:rPr lang="en-US" sz="1400" dirty="0">
                <a:latin typeface="Times New Roman" panose="02020603050405020304" pitchFamily="18" charset="0"/>
                <a:cs typeface="Times New Roman" panose="02020603050405020304" pitchFamily="18" charset="0"/>
              </a:rPr>
              <a:t>", user.id ?: -1)</a:t>
            </a:r>
          </a:p>
          <a:p>
            <a:r>
              <a:rPr lang="en-US" sz="1400" dirty="0">
                <a:latin typeface="Times New Roman" panose="02020603050405020304" pitchFamily="18" charset="0"/>
                <a:cs typeface="Times New Roman" panose="02020603050405020304" pitchFamily="18" charset="0"/>
              </a:rPr>
              <a:t>                                apply()</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context.startActivity</a:t>
            </a:r>
            <a:r>
              <a:rPr lang="en-US" sz="1400" dirty="0">
                <a:latin typeface="Times New Roman" panose="02020603050405020304" pitchFamily="18" charset="0"/>
                <a:cs typeface="Times New Roman" panose="02020603050405020304" pitchFamily="18" charset="0"/>
              </a:rPr>
              <a:t>(Intent(context, </a:t>
            </a:r>
            <a:r>
              <a:rPr lang="en-US" sz="1400" dirty="0" err="1">
                <a:latin typeface="Times New Roman" panose="02020603050405020304" pitchFamily="18" charset="0"/>
                <a:cs typeface="Times New Roman" panose="02020603050405020304" pitchFamily="18" charset="0"/>
              </a:rPr>
              <a:t>MainActivity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 else {</a:t>
            </a:r>
          </a:p>
          <a:p>
            <a:r>
              <a:rPr lang="en-US" sz="1400" dirty="0">
                <a:latin typeface="Times New Roman" panose="02020603050405020304" pitchFamily="18" charset="0"/>
                <a:cs typeface="Times New Roman" panose="02020603050405020304" pitchFamily="18" charset="0"/>
              </a:rPr>
              <a:t>                            error = "Invalid username or password"</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 else {</a:t>
            </a:r>
          </a:p>
          <a:p>
            <a:r>
              <a:rPr lang="en-US" sz="1400" dirty="0">
                <a:latin typeface="Times New Roman" panose="02020603050405020304" pitchFamily="18" charset="0"/>
                <a:cs typeface="Times New Roman" panose="02020603050405020304" pitchFamily="18" charset="0"/>
              </a:rPr>
              <a:t>                        error = "Please fill all fields"</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ButtonDefaults.buttonColors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.padding(top = 16.dp)</a:t>
            </a:r>
            <a:endParaRPr lang="en-US" sz="1400" dirty="0"/>
          </a:p>
        </p:txBody>
      </p:sp>
    </p:spTree>
    <p:extLst>
      <p:ext uri="{BB962C8B-B14F-4D97-AF65-F5344CB8AC3E}">
        <p14:creationId xmlns:p14="http://schemas.microsoft.com/office/powerpoint/2010/main" val="4290172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DB073B-B6B8-211D-0618-1B241C569D23}"/>
              </a:ext>
            </a:extLst>
          </p:cNvPr>
          <p:cNvSpPr txBox="1"/>
          <p:nvPr/>
        </p:nvSpPr>
        <p:spPr>
          <a:xfrm>
            <a:off x="541020" y="550267"/>
            <a:ext cx="4822166" cy="5478423"/>
          </a:xfrm>
          <a:prstGeom prst="rect">
            <a:avLst/>
          </a:prstGeom>
          <a:noFill/>
        </p:spPr>
        <p:txBody>
          <a:bodyPr wrap="square">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.height(48.dp)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Text(text = "Login", color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(16.dp))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Row(modifier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horizontalArrangement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Arrangement.Center</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TextButton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context.startActivity</a:t>
            </a:r>
            <a:r>
              <a:rPr lang="en-US" sz="1400" dirty="0">
                <a:latin typeface="Times New Roman" panose="02020603050405020304" pitchFamily="18" charset="0"/>
                <a:cs typeface="Times New Roman" panose="02020603050405020304" pitchFamily="18" charset="0"/>
              </a:rPr>
              <a:t>(Intent(context, </a:t>
            </a:r>
            <a:r>
              <a:rPr lang="en-US" sz="1400" dirty="0" err="1">
                <a:latin typeface="Times New Roman" panose="02020603050405020304" pitchFamily="18" charset="0"/>
                <a:cs typeface="Times New Roman" panose="02020603050405020304" pitchFamily="18" charset="0"/>
              </a:rPr>
              <a:t>RegisterActivity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Text(color = Color(0xFF00796b), text = "Sign up")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private fun </a:t>
            </a:r>
            <a:r>
              <a:rPr lang="en-US" sz="1400" dirty="0" err="1">
                <a:latin typeface="Times New Roman" panose="02020603050405020304" pitchFamily="18" charset="0"/>
                <a:cs typeface="Times New Roman" panose="02020603050405020304" pitchFamily="18" charset="0"/>
              </a:rPr>
              <a:t>startMainPage</a:t>
            </a:r>
            <a:r>
              <a:rPr lang="en-US" sz="1400" dirty="0">
                <a:latin typeface="Times New Roman" panose="02020603050405020304" pitchFamily="18" charset="0"/>
                <a:cs typeface="Times New Roman" panose="02020603050405020304" pitchFamily="18" charset="0"/>
              </a:rPr>
              <a:t>(context: Context)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intent = Intent(context, </a:t>
            </a:r>
            <a:r>
              <a:rPr lang="en-US" sz="1400" dirty="0" err="1">
                <a:latin typeface="Times New Roman" panose="02020603050405020304" pitchFamily="18" charset="0"/>
                <a:cs typeface="Times New Roman" panose="02020603050405020304" pitchFamily="18" charset="0"/>
              </a:rPr>
              <a:t>MainActivity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ContextCompat.startActivity</a:t>
            </a:r>
            <a:r>
              <a:rPr lang="en-US" sz="1400" dirty="0">
                <a:latin typeface="Times New Roman" panose="02020603050405020304" pitchFamily="18" charset="0"/>
                <a:cs typeface="Times New Roman" panose="02020603050405020304" pitchFamily="18" charset="0"/>
              </a:rPr>
              <a:t>(context, intent, null)</a:t>
            </a:r>
          </a:p>
          <a:p>
            <a:r>
              <a:rPr lang="en-US" sz="1400" dirty="0">
                <a:latin typeface="Times New Roman" panose="02020603050405020304" pitchFamily="18" charset="0"/>
                <a:cs typeface="Times New Roman" panose="02020603050405020304" pitchFamily="18" charset="0"/>
              </a:rPr>
              <a:t>}</a:t>
            </a:r>
            <a:endParaRPr lang="en-US" sz="1400" dirty="0"/>
          </a:p>
        </p:txBody>
      </p:sp>
      <p:sp>
        <p:nvSpPr>
          <p:cNvPr id="4" name="TextBox 3">
            <a:extLst>
              <a:ext uri="{FF2B5EF4-FFF2-40B4-BE49-F238E27FC236}">
                <a16:creationId xmlns:a16="http://schemas.microsoft.com/office/drawing/2014/main" id="{9AA09E33-C023-855D-2B17-33B65C32A2B5}"/>
              </a:ext>
            </a:extLst>
          </p:cNvPr>
          <p:cNvSpPr txBox="1"/>
          <p:nvPr/>
        </p:nvSpPr>
        <p:spPr>
          <a:xfrm>
            <a:off x="6096000" y="345440"/>
            <a:ext cx="4822166" cy="6709529"/>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ViewMailActivity.kt</a:t>
            </a:r>
            <a:endParaRPr lang="en-US" sz="2400" u="sng"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package </a:t>
            </a:r>
            <a:r>
              <a:rPr lang="en-US" sz="1400" dirty="0" err="1">
                <a:latin typeface="Times New Roman" panose="02020603050405020304" pitchFamily="18" charset="0"/>
                <a:cs typeface="Times New Roman" panose="02020603050405020304" pitchFamily="18" charset="0"/>
              </a:rPr>
              <a:t>com.example.emailapplication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android.annotation.SuppressLint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android.content.Context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android.content.Intent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android.os.Bundle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android.util.Log</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androidx.activity.ComponentActivity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androidx.activity.compose.setContent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androidx.compose.foundation.layout.*</a:t>
            </a: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androidx.compose.foundation.lazy.LazyColumn</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androidx.compose.foundation.lazy.items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androidx.compose.foundation.shape.RoundedCornerShape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androidx.compose.material.*</a:t>
            </a:r>
          </a:p>
          <a:p>
            <a:r>
              <a:rPr lang="en-US" sz="1400" dirty="0">
                <a:latin typeface="Times New Roman" panose="02020603050405020304" pitchFamily="18" charset="0"/>
                <a:cs typeface="Times New Roman" panose="02020603050405020304" pitchFamily="18" charset="0"/>
              </a:rPr>
              <a:t>import androidx.compose.runtime.*</a:t>
            </a: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androidx.compose.ui.Modifier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androidx.compose.ui.draw.clip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androidx.compose.ui.graphics.Color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androidx.compose.ui.text.font.FontWeight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androidx.compose.ui.text.style.TextAlign</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androidx.compose.ui.unit.dp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androidx.compose.ui.unit.sp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androidx.compose.material.icons.Icons</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androidx.compose.material.icons.filled.Star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androidx.compose.material.icons.filled.Delete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androidx.compose.ui.text.style.TextOverflow</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07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8F24FD-0981-5CFB-16D5-39295BF7801A}"/>
              </a:ext>
            </a:extLst>
          </p:cNvPr>
          <p:cNvSpPr txBox="1"/>
          <p:nvPr/>
        </p:nvSpPr>
        <p:spPr>
          <a:xfrm>
            <a:off x="459740" y="0"/>
            <a:ext cx="4822166" cy="6771084"/>
          </a:xfrm>
          <a:prstGeom prst="rect">
            <a:avLst/>
          </a:prstGeom>
          <a:noFill/>
        </p:spPr>
        <p:txBody>
          <a:bodyPr wrap="square">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ViewMailActivity</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ComponentActivity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private </a:t>
            </a:r>
            <a:r>
              <a:rPr lang="en-US" sz="1400" dirty="0" err="1">
                <a:latin typeface="Times New Roman" panose="02020603050405020304" pitchFamily="18" charset="0"/>
                <a:cs typeface="Times New Roman" panose="02020603050405020304" pitchFamily="18" charset="0"/>
              </a:rPr>
              <a:t>lateinit</a:t>
            </a:r>
            <a:r>
              <a:rPr lang="en-US" sz="1400" dirty="0">
                <a:latin typeface="Times New Roman" panose="02020603050405020304" pitchFamily="18" charset="0"/>
                <a:cs typeface="Times New Roman" panose="02020603050405020304" pitchFamily="18" charset="0"/>
              </a:rPr>
              <a:t> var </a:t>
            </a:r>
            <a:r>
              <a:rPr lang="en-US" sz="1400" dirty="0" err="1">
                <a:latin typeface="Times New Roman" panose="02020603050405020304" pitchFamily="18" charset="0"/>
                <a:cs typeface="Times New Roman" panose="02020603050405020304" pitchFamily="18" charset="0"/>
              </a:rPr>
              <a:t>emailDatabaseHelper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EmailDatabaseHelper</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@SuppressLint("UnusedMaterialScaffoldPaddingParameter")</a:t>
            </a:r>
          </a:p>
          <a:p>
            <a:r>
              <a:rPr lang="en-US" sz="1400" dirty="0">
                <a:latin typeface="Times New Roman" panose="02020603050405020304" pitchFamily="18" charset="0"/>
                <a:cs typeface="Times New Roman" panose="02020603050405020304" pitchFamily="18" charset="0"/>
              </a:rPr>
              <a:t>    override fun </a:t>
            </a:r>
            <a:r>
              <a:rPr lang="en-US" sz="1400" dirty="0" err="1">
                <a:latin typeface="Times New Roman" panose="02020603050405020304" pitchFamily="18" charset="0"/>
                <a:cs typeface="Times New Roman" panose="02020603050405020304" pitchFamily="18" charset="0"/>
              </a:rPr>
              <a:t>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 Bundle?)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super.onCreate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sharedPreferences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getSharedPreferences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user_prefs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Context.MODE_PRIVATE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sharedPreferences.getInt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logged_in_user_id</a:t>
            </a:r>
            <a:r>
              <a:rPr lang="en-US" sz="1400" dirty="0">
                <a:latin typeface="Times New Roman" panose="02020603050405020304" pitchFamily="18" charset="0"/>
                <a:cs typeface="Times New Roman" panose="02020603050405020304" pitchFamily="18" charset="0"/>
              </a:rPr>
              <a:t>", -1)</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Log.d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UserActivityLog</a:t>
            </a:r>
            <a:r>
              <a:rPr lang="en-US" sz="1400" dirty="0">
                <a:latin typeface="Times New Roman" panose="02020603050405020304" pitchFamily="18" charset="0"/>
                <a:cs typeface="Times New Roman" panose="02020603050405020304" pitchFamily="18" charset="0"/>
              </a:rPr>
              <a:t>", "User ID: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is accessing </a:t>
            </a:r>
            <a:r>
              <a:rPr lang="en-US" sz="1400" dirty="0" err="1">
                <a:latin typeface="Times New Roman" panose="02020603050405020304" pitchFamily="18" charset="0"/>
                <a:cs typeface="Times New Roman" panose="02020603050405020304" pitchFamily="18" charset="0"/>
              </a:rPr>
              <a:t>ViewMailActivity</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 -1)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startActivity</a:t>
            </a:r>
            <a:r>
              <a:rPr lang="en-US" sz="1400" dirty="0">
                <a:latin typeface="Times New Roman" panose="02020603050405020304" pitchFamily="18" charset="0"/>
                <a:cs typeface="Times New Roman" panose="02020603050405020304" pitchFamily="18" charset="0"/>
              </a:rPr>
              <a:t>(Intent(this, </a:t>
            </a:r>
            <a:r>
              <a:rPr lang="en-US" sz="1400" dirty="0" err="1">
                <a:latin typeface="Times New Roman" panose="02020603050405020304" pitchFamily="18" charset="0"/>
                <a:cs typeface="Times New Roman" panose="02020603050405020304" pitchFamily="18" charset="0"/>
              </a:rPr>
              <a:t>LoginActivity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finish()</a:t>
            </a:r>
          </a:p>
          <a:p>
            <a:r>
              <a:rPr lang="en-US" sz="1400" dirty="0">
                <a:latin typeface="Times New Roman" panose="02020603050405020304" pitchFamily="18" charset="0"/>
                <a:cs typeface="Times New Roman" panose="02020603050405020304" pitchFamily="18" charset="0"/>
              </a:rPr>
              <a:t>            return</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emailDatabaseHelper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EmailDatabaseHelper</a:t>
            </a:r>
            <a:r>
              <a:rPr lang="en-US" sz="1400" dirty="0">
                <a:latin typeface="Times New Roman" panose="02020603050405020304" pitchFamily="18" charset="0"/>
                <a:cs typeface="Times New Roman" panose="02020603050405020304" pitchFamily="18" charset="0"/>
              </a:rPr>
              <a:t>(this)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setContent</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a:t>
            </a:r>
            <a:r>
              <a:rPr lang="en-US" sz="1400" dirty="0" err="1">
                <a:latin typeface="Times New Roman" panose="02020603050405020304" pitchFamily="18" charset="0"/>
                <a:cs typeface="Times New Roman" panose="02020603050405020304" pitchFamily="18" charset="0"/>
              </a:rPr>
              <a:t>showFavorites</a:t>
            </a:r>
            <a:r>
              <a:rPr lang="en-US" sz="1400" dirty="0">
                <a:latin typeface="Times New Roman" panose="02020603050405020304" pitchFamily="18" charset="0"/>
                <a:cs typeface="Times New Roman" panose="02020603050405020304" pitchFamily="18" charset="0"/>
              </a:rPr>
              <a:t>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(false) }</a:t>
            </a:r>
          </a:p>
          <a:p>
            <a:r>
              <a:rPr lang="en-US" sz="1400" dirty="0">
                <a:latin typeface="Times New Roman" panose="02020603050405020304" pitchFamily="18" charset="0"/>
                <a:cs typeface="Times New Roman" panose="02020603050405020304" pitchFamily="18" charset="0"/>
              </a:rPr>
              <a:t>            var </a:t>
            </a:r>
            <a:r>
              <a:rPr lang="en-US" sz="1400" dirty="0" err="1">
                <a:latin typeface="Times New Roman" panose="02020603050405020304" pitchFamily="18" charset="0"/>
                <a:cs typeface="Times New Roman" panose="02020603050405020304" pitchFamily="18" charset="0"/>
              </a:rPr>
              <a:t>searchQuery</a:t>
            </a:r>
            <a:r>
              <a:rPr lang="en-US" sz="1400" dirty="0">
                <a:latin typeface="Times New Roman" panose="02020603050405020304" pitchFamily="18" charset="0"/>
                <a:cs typeface="Times New Roman" panose="02020603050405020304" pitchFamily="18" charset="0"/>
              </a:rPr>
              <a:t>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emails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emailDatabaseHelper.getAllEmails</a:t>
            </a:r>
            <a:r>
              <a:rPr lang="en-US" sz="14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3261B23D-8913-7EDC-6BD4-DD8FF20FA4C5}"/>
              </a:ext>
            </a:extLst>
          </p:cNvPr>
          <p:cNvSpPr txBox="1"/>
          <p:nvPr/>
        </p:nvSpPr>
        <p:spPr>
          <a:xfrm>
            <a:off x="5648960" y="142240"/>
            <a:ext cx="4023360" cy="6771084"/>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Scaffold(</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topBar</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TopAppBar</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(80.dp),</a:t>
            </a:r>
          </a:p>
          <a:p>
            <a:r>
              <a:rPr lang="en-US" sz="1400" dirty="0">
                <a:latin typeface="Times New Roman" panose="02020603050405020304" pitchFamily="18" charset="0"/>
                <a:cs typeface="Times New Roman" panose="02020603050405020304" pitchFamily="18" charset="0"/>
              </a:rPr>
              <a:t>                        title = {</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"View Mails",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32.sp,</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textAlign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TextAlign.Center</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floatingActionButton</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FilterButton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showFavorites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showFavorites</a:t>
            </a:r>
            <a:r>
              <a:rPr lang="en-US" sz="1400" dirty="0">
                <a:latin typeface="Times New Roman" panose="02020603050405020304" pitchFamily="18" charset="0"/>
                <a:cs typeface="Times New Roman" panose="02020603050405020304" pitchFamily="18" charset="0"/>
              </a:rPr>
              <a:t> = it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floatingActionButtonPosition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FabPosition.End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Column(modifier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(16.dp))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value = </a:t>
            </a:r>
            <a:r>
              <a:rPr lang="en-US" sz="1400" dirty="0" err="1">
                <a:latin typeface="Times New Roman" panose="02020603050405020304" pitchFamily="18" charset="0"/>
                <a:cs typeface="Times New Roman" panose="02020603050405020304" pitchFamily="18" charset="0"/>
              </a:rPr>
              <a:t>searchQuery</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353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E5399-ACB3-E247-9A03-6B8B01436F54}"/>
              </a:ext>
            </a:extLst>
          </p:cNvPr>
          <p:cNvSpPr txBox="1"/>
          <p:nvPr/>
        </p:nvSpPr>
        <p:spPr>
          <a:xfrm>
            <a:off x="375920" y="111760"/>
            <a:ext cx="5008880" cy="634019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onValueChange</a:t>
            </a:r>
            <a:r>
              <a:rPr lang="en-US" sz="1400" dirty="0">
                <a:latin typeface="Times New Roman" panose="02020603050405020304" pitchFamily="18" charset="0"/>
                <a:cs typeface="Times New Roman" panose="02020603050405020304" pitchFamily="18" charset="0"/>
              </a:rPr>
              <a:t> = { </a:t>
            </a:r>
            <a:r>
              <a:rPr lang="en-US" sz="1400" dirty="0" err="1">
                <a:latin typeface="Times New Roman" panose="02020603050405020304" pitchFamily="18" charset="0"/>
                <a:cs typeface="Times New Roman" panose="02020603050405020304" pitchFamily="18" charset="0"/>
              </a:rPr>
              <a:t>searchQuery</a:t>
            </a:r>
            <a:r>
              <a:rPr lang="en-US" sz="1400" dirty="0">
                <a:latin typeface="Times New Roman" panose="02020603050405020304" pitchFamily="18" charset="0"/>
                <a:cs typeface="Times New Roman" panose="02020603050405020304" pitchFamily="18" charset="0"/>
              </a:rPr>
              <a:t> = it },</a:t>
            </a:r>
          </a:p>
          <a:p>
            <a:r>
              <a:rPr lang="en-US" sz="1400" dirty="0">
                <a:latin typeface="Times New Roman" panose="02020603050405020304" pitchFamily="18" charset="0"/>
                <a:cs typeface="Times New Roman" panose="02020603050405020304" pitchFamily="18" charset="0"/>
              </a:rPr>
              <a:t>                        label = { Text("Search by Subject") },</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TextFieldDefaults.textFieldColors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filteredEmails</a:t>
            </a:r>
            <a:r>
              <a:rPr lang="en-US" sz="1400" dirty="0">
                <a:latin typeface="Times New Roman" panose="02020603050405020304" pitchFamily="18" charset="0"/>
                <a:cs typeface="Times New Roman" panose="02020603050405020304" pitchFamily="18" charset="0"/>
              </a:rPr>
              <a:t> = if (</a:t>
            </a:r>
            <a:r>
              <a:rPr lang="en-US" sz="1400" dirty="0" err="1">
                <a:latin typeface="Times New Roman" panose="02020603050405020304" pitchFamily="18" charset="0"/>
                <a:cs typeface="Times New Roman" panose="02020603050405020304" pitchFamily="18" charset="0"/>
              </a:rPr>
              <a:t>showFavorites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emailDatabaseHelper.getFavoriteEmails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else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emailDatabaseHelper.getAllEmails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}.filter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it.subject?.contains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searchQuery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ignoreCase</a:t>
            </a:r>
            <a:r>
              <a:rPr lang="en-US" sz="1400" dirty="0">
                <a:latin typeface="Times New Roman" panose="02020603050405020304" pitchFamily="18" charset="0"/>
                <a:cs typeface="Times New Roman" panose="02020603050405020304" pitchFamily="18" charset="0"/>
              </a:rPr>
              <a:t> = true) == true</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emails = </a:t>
            </a:r>
            <a:r>
              <a:rPr lang="en-US" sz="1400" dirty="0" err="1">
                <a:latin typeface="Times New Roman" panose="02020603050405020304" pitchFamily="18" charset="0"/>
                <a:cs typeface="Times New Roman" panose="02020603050405020304" pitchFamily="18" charset="0"/>
              </a:rPr>
              <a:t>filteredEmails</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EmailListSample</a:t>
            </a:r>
            <a:r>
              <a:rPr lang="en-US" sz="1400" dirty="0">
                <a:latin typeface="Times New Roman" panose="02020603050405020304" pitchFamily="18" charset="0"/>
                <a:cs typeface="Times New Roman" panose="02020603050405020304" pitchFamily="18" charset="0"/>
              </a:rPr>
              <a:t>(emails) { </a:t>
            </a:r>
            <a:r>
              <a:rPr lang="en-US" sz="1400" dirty="0" err="1">
                <a:latin typeface="Times New Roman" panose="02020603050405020304" pitchFamily="18" charset="0"/>
                <a:cs typeface="Times New Roman" panose="02020603050405020304" pitchFamily="18" charset="0"/>
              </a:rPr>
              <a:t>emailId</a:t>
            </a:r>
            <a:r>
              <a:rPr lang="en-US" sz="1400" dirty="0">
                <a:latin typeface="Times New Roman" panose="02020603050405020304" pitchFamily="18" charset="0"/>
                <a:cs typeface="Times New Roman" panose="02020603050405020304" pitchFamily="18" charset="0"/>
              </a:rPr>
              <a:t> -&gt;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emailDatabaseHelper.deleteEmail</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emailId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emails = </a:t>
            </a:r>
            <a:r>
              <a:rPr lang="en-US" sz="1400" dirty="0" err="1">
                <a:latin typeface="Times New Roman" panose="02020603050405020304" pitchFamily="18" charset="0"/>
                <a:cs typeface="Times New Roman" panose="02020603050405020304" pitchFamily="18" charset="0"/>
              </a:rPr>
              <a:t>emailDatabaseHelper.getAllEmails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sz="1400" dirty="0"/>
          </a:p>
        </p:txBody>
      </p:sp>
      <p:sp>
        <p:nvSpPr>
          <p:cNvPr id="3" name="TextBox 2">
            <a:extLst>
              <a:ext uri="{FF2B5EF4-FFF2-40B4-BE49-F238E27FC236}">
                <a16:creationId xmlns:a16="http://schemas.microsoft.com/office/drawing/2014/main" id="{B752EF98-73FF-23D5-35CB-4147C08B9DEC}"/>
              </a:ext>
            </a:extLst>
          </p:cNvPr>
          <p:cNvSpPr txBox="1"/>
          <p:nvPr/>
        </p:nvSpPr>
        <p:spPr>
          <a:xfrm>
            <a:off x="5852160" y="111760"/>
            <a:ext cx="4104640" cy="6771084"/>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@Composable</a:t>
            </a:r>
          </a:p>
          <a:p>
            <a:r>
              <a:rPr lang="en-US" sz="1400" dirty="0">
                <a:latin typeface="Times New Roman" panose="02020603050405020304" pitchFamily="18" charset="0"/>
                <a:cs typeface="Times New Roman" panose="02020603050405020304" pitchFamily="18" charset="0"/>
              </a:rPr>
              <a:t>fun </a:t>
            </a:r>
            <a:r>
              <a:rPr lang="en-US" sz="1400" dirty="0" err="1">
                <a:latin typeface="Times New Roman" panose="02020603050405020304" pitchFamily="18" charset="0"/>
                <a:cs typeface="Times New Roman" panose="02020603050405020304" pitchFamily="18" charset="0"/>
              </a:rPr>
              <a:t>FilterButton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showFavorites</a:t>
            </a:r>
            <a:r>
              <a:rPr lang="en-US" sz="1400" dirty="0">
                <a:latin typeface="Times New Roman" panose="02020603050405020304" pitchFamily="18" charset="0"/>
                <a:cs typeface="Times New Roman" panose="02020603050405020304" pitchFamily="18" charset="0"/>
              </a:rPr>
              <a:t>: Boolean, </a:t>
            </a:r>
            <a:r>
              <a:rPr lang="en-US" sz="1400" dirty="0" err="1">
                <a:latin typeface="Times New Roman" panose="02020603050405020304" pitchFamily="18" charset="0"/>
                <a:cs typeface="Times New Roman" panose="02020603050405020304" pitchFamily="18" charset="0"/>
              </a:rPr>
              <a:t>onFilterChanged</a:t>
            </a:r>
            <a:r>
              <a:rPr lang="en-US" sz="1400" dirty="0">
                <a:latin typeface="Times New Roman" panose="02020603050405020304" pitchFamily="18" charset="0"/>
                <a:cs typeface="Times New Roman" panose="02020603050405020304" pitchFamily="18" charset="0"/>
              </a:rPr>
              <a:t>: (Boolean) -&gt; Unit)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FloatingActionButton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onFilterChanged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showFavorites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.padding(16.dp)</a:t>
            </a:r>
          </a:p>
          <a:p>
            <a:r>
              <a:rPr lang="en-US" sz="1400" dirty="0">
                <a:latin typeface="Times New Roman" panose="02020603050405020304" pitchFamily="18" charset="0"/>
                <a:cs typeface="Times New Roman" panose="02020603050405020304" pitchFamily="18" charset="0"/>
              </a:rPr>
              <a:t>            .width(160.dp)</a:t>
            </a:r>
          </a:p>
          <a:p>
            <a:r>
              <a:rPr lang="en-US" sz="1400" dirty="0">
                <a:latin typeface="Times New Roman" panose="02020603050405020304" pitchFamily="18" charset="0"/>
                <a:cs typeface="Times New Roman" panose="02020603050405020304" pitchFamily="18" charset="0"/>
              </a:rPr>
              <a:t>            .height(56.dp)</a:t>
            </a:r>
          </a:p>
          <a:p>
            <a:r>
              <a:rPr lang="en-US" sz="1400" dirty="0">
                <a:latin typeface="Times New Roman" panose="02020603050405020304" pitchFamily="18" charset="0"/>
                <a:cs typeface="Times New Roman" panose="02020603050405020304" pitchFamily="18" charset="0"/>
              </a:rPr>
              <a:t>            .clip(</a:t>
            </a:r>
            <a:r>
              <a:rPr lang="en-US" sz="1400" dirty="0" err="1">
                <a:latin typeface="Times New Roman" panose="02020603050405020304" pitchFamily="18" charset="0"/>
                <a:cs typeface="Times New Roman" panose="02020603050405020304" pitchFamily="18" charset="0"/>
              </a:rPr>
              <a:t>RoundedCornerShape</a:t>
            </a:r>
            <a:r>
              <a:rPr lang="en-US" sz="1400" dirty="0">
                <a:latin typeface="Times New Roman" panose="02020603050405020304" pitchFamily="18" charset="0"/>
                <a:cs typeface="Times New Roman" panose="02020603050405020304" pitchFamily="18" charset="0"/>
              </a:rPr>
              <a:t>(12.dp))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if (</a:t>
            </a:r>
            <a:r>
              <a:rPr lang="en-US" sz="1400" dirty="0" err="1">
                <a:latin typeface="Times New Roman" panose="02020603050405020304" pitchFamily="18" charset="0"/>
                <a:cs typeface="Times New Roman" panose="02020603050405020304" pitchFamily="18" charset="0"/>
              </a:rPr>
              <a:t>showFavorites</a:t>
            </a:r>
            <a:r>
              <a:rPr lang="en-US" sz="1400" dirty="0">
                <a:latin typeface="Times New Roman" panose="02020603050405020304" pitchFamily="18" charset="0"/>
                <a:cs typeface="Times New Roman" panose="02020603050405020304" pitchFamily="18" charset="0"/>
              </a:rPr>
              <a:t>) "Show All" else "Show Favorites",</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style = MaterialTheme.typography.body1,</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(8.dp)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@Composable</a:t>
            </a:r>
          </a:p>
          <a:p>
            <a:r>
              <a:rPr lang="en-US" sz="1400" dirty="0">
                <a:latin typeface="Times New Roman" panose="02020603050405020304" pitchFamily="18" charset="0"/>
                <a:cs typeface="Times New Roman" panose="02020603050405020304" pitchFamily="18" charset="0"/>
              </a:rPr>
              <a:t>fun </a:t>
            </a:r>
            <a:r>
              <a:rPr lang="en-US" sz="1400" dirty="0" err="1">
                <a:latin typeface="Times New Roman" panose="02020603050405020304" pitchFamily="18" charset="0"/>
                <a:cs typeface="Times New Roman" panose="02020603050405020304" pitchFamily="18" charset="0"/>
              </a:rPr>
              <a:t>EmailListSample</a:t>
            </a:r>
            <a:r>
              <a:rPr lang="en-US" sz="1400" dirty="0">
                <a:latin typeface="Times New Roman" panose="02020603050405020304" pitchFamily="18" charset="0"/>
                <a:cs typeface="Times New Roman" panose="02020603050405020304" pitchFamily="18" charset="0"/>
              </a:rPr>
              <a:t>(emails: List&lt;Email&gt;, </a:t>
            </a:r>
            <a:r>
              <a:rPr lang="en-US" sz="1400" dirty="0" err="1">
                <a:latin typeface="Times New Roman" panose="02020603050405020304" pitchFamily="18" charset="0"/>
                <a:cs typeface="Times New Roman" panose="02020603050405020304" pitchFamily="18" charset="0"/>
              </a:rPr>
              <a:t>onDelete</a:t>
            </a:r>
            <a:r>
              <a:rPr lang="en-US" sz="1400" dirty="0">
                <a:latin typeface="Times New Roman" panose="02020603050405020304" pitchFamily="18" charset="0"/>
                <a:cs typeface="Times New Roman" panose="02020603050405020304" pitchFamily="18" charset="0"/>
              </a:rPr>
              <a:t>: (Int) -&gt; Unit)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LazyColumn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Modifier.fillMaxSize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verticalArrangement</a:t>
            </a:r>
            <a:endParaRPr lang="en-US" sz="1400" dirty="0"/>
          </a:p>
        </p:txBody>
      </p:sp>
    </p:spTree>
    <p:extLst>
      <p:ext uri="{BB962C8B-B14F-4D97-AF65-F5344CB8AC3E}">
        <p14:creationId xmlns:p14="http://schemas.microsoft.com/office/powerpoint/2010/main" val="1599935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E32C8-726C-741D-ABAC-D96286CD8591}"/>
              </a:ext>
            </a:extLst>
          </p:cNvPr>
          <p:cNvSpPr txBox="1"/>
          <p:nvPr/>
        </p:nvSpPr>
        <p:spPr>
          <a:xfrm>
            <a:off x="833120" y="132080"/>
            <a:ext cx="4490720" cy="698652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Arrangement.spacedBy</a:t>
            </a:r>
            <a:r>
              <a:rPr lang="en-US" sz="1400" dirty="0">
                <a:latin typeface="Times New Roman" panose="02020603050405020304" pitchFamily="18" charset="0"/>
                <a:cs typeface="Times New Roman" panose="02020603050405020304" pitchFamily="18" charset="0"/>
              </a:rPr>
              <a:t>(12.dp)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items(emails) { email -&gt;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EmailCard</a:t>
            </a:r>
            <a:r>
              <a:rPr lang="en-US" sz="1400" dirty="0">
                <a:latin typeface="Times New Roman" panose="02020603050405020304" pitchFamily="18" charset="0"/>
                <a:cs typeface="Times New Roman" panose="02020603050405020304" pitchFamily="18" charset="0"/>
              </a:rPr>
              <a:t>(email, </a:t>
            </a:r>
            <a:r>
              <a:rPr lang="en-US" sz="1400" dirty="0" err="1">
                <a:latin typeface="Times New Roman" panose="02020603050405020304" pitchFamily="18" charset="0"/>
                <a:cs typeface="Times New Roman" panose="02020603050405020304" pitchFamily="18" charset="0"/>
              </a:rPr>
              <a:t>onDelete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@Composable</a:t>
            </a:r>
          </a:p>
          <a:p>
            <a:r>
              <a:rPr lang="en-US" sz="1400" dirty="0">
                <a:latin typeface="Times New Roman" panose="02020603050405020304" pitchFamily="18" charset="0"/>
                <a:cs typeface="Times New Roman" panose="02020603050405020304" pitchFamily="18" charset="0"/>
              </a:rPr>
              <a:t>fun </a:t>
            </a:r>
            <a:r>
              <a:rPr lang="en-US" sz="1400" dirty="0" err="1">
                <a:latin typeface="Times New Roman" panose="02020603050405020304" pitchFamily="18" charset="0"/>
                <a:cs typeface="Times New Roman" panose="02020603050405020304" pitchFamily="18" charset="0"/>
              </a:rPr>
              <a:t>EmailCard</a:t>
            </a:r>
            <a:r>
              <a:rPr lang="en-US" sz="1400" dirty="0">
                <a:latin typeface="Times New Roman" panose="02020603050405020304" pitchFamily="18" charset="0"/>
                <a:cs typeface="Times New Roman" panose="02020603050405020304" pitchFamily="18" charset="0"/>
              </a:rPr>
              <a:t>(email: Email, </a:t>
            </a:r>
            <a:r>
              <a:rPr lang="en-US" sz="1400" dirty="0" err="1">
                <a:latin typeface="Times New Roman" panose="02020603050405020304" pitchFamily="18" charset="0"/>
                <a:cs typeface="Times New Roman" panose="02020603050405020304" pitchFamily="18" charset="0"/>
              </a:rPr>
              <a:t>onDelete</a:t>
            </a:r>
            <a:r>
              <a:rPr lang="en-US" sz="1400" dirty="0">
                <a:latin typeface="Times New Roman" panose="02020603050405020304" pitchFamily="18" charset="0"/>
                <a:cs typeface="Times New Roman" panose="02020603050405020304" pitchFamily="18" charset="0"/>
              </a:rPr>
              <a:t>: (Int) -&gt; Unit) {</a:t>
            </a:r>
          </a:p>
          <a:p>
            <a:r>
              <a:rPr lang="en-US" sz="1400" dirty="0">
                <a:latin typeface="Times New Roman" panose="02020603050405020304" pitchFamily="18" charset="0"/>
                <a:cs typeface="Times New Roman" panose="02020603050405020304" pitchFamily="18" charset="0"/>
              </a:rPr>
              <a:t>    Card(</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.padding(horizontal = 16.dp, vertical = 8.dp)</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shape = </a:t>
            </a:r>
            <a:r>
              <a:rPr lang="en-US" sz="1400" dirty="0" err="1">
                <a:latin typeface="Times New Roman" panose="02020603050405020304" pitchFamily="18" charset="0"/>
                <a:cs typeface="Times New Roman" panose="02020603050405020304" pitchFamily="18" charset="0"/>
              </a:rPr>
              <a:t>RoundedCornerShape</a:t>
            </a:r>
            <a:r>
              <a:rPr lang="en-US" sz="1400" dirty="0">
                <a:latin typeface="Times New Roman" panose="02020603050405020304" pitchFamily="18" charset="0"/>
                <a:cs typeface="Times New Roman" panose="02020603050405020304" pitchFamily="18" charset="0"/>
              </a:rPr>
              <a:t>(12.dp),</a:t>
            </a:r>
          </a:p>
          <a:p>
            <a:r>
              <a:rPr lang="en-US" sz="1400" dirty="0">
                <a:latin typeface="Times New Roman" panose="02020603050405020304" pitchFamily="18" charset="0"/>
                <a:cs typeface="Times New Roman" panose="02020603050405020304" pitchFamily="18" charset="0"/>
              </a:rPr>
              <a:t>        elevation = 4.dp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Column(</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.padding(16.dp)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email.favorite</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Icon(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imageVector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Icons.Filled.Star</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contentDescription</a:t>
            </a:r>
            <a:r>
              <a:rPr lang="en-US" sz="1400" dirty="0">
                <a:latin typeface="Times New Roman" panose="02020603050405020304" pitchFamily="18" charset="0"/>
                <a:cs typeface="Times New Roman" panose="02020603050405020304" pitchFamily="18" charset="0"/>
              </a:rPr>
              <a:t> = "Favorite",</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.size(24.dp)</a:t>
            </a:r>
          </a:p>
          <a:p>
            <a:r>
              <a:rPr lang="en-US" sz="1400" dirty="0">
                <a:latin typeface="Times New Roman" panose="02020603050405020304" pitchFamily="18" charset="0"/>
                <a:cs typeface="Times New Roman" panose="02020603050405020304" pitchFamily="18" charset="0"/>
              </a:rPr>
              <a:t>                        .padding(bottom = 8.dp),</a:t>
            </a:r>
          </a:p>
          <a:p>
            <a:r>
              <a:rPr lang="en-US" sz="1400" dirty="0">
                <a:latin typeface="Times New Roman" panose="02020603050405020304" pitchFamily="18" charset="0"/>
                <a:cs typeface="Times New Roman" panose="02020603050405020304" pitchFamily="18" charset="0"/>
              </a:rPr>
              <a:t>                    tint = Color(0xFFFFD700)</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p>
        </p:txBody>
      </p:sp>
      <p:sp>
        <p:nvSpPr>
          <p:cNvPr id="3" name="TextBox 2">
            <a:extLst>
              <a:ext uri="{FF2B5EF4-FFF2-40B4-BE49-F238E27FC236}">
                <a16:creationId xmlns:a16="http://schemas.microsoft.com/office/drawing/2014/main" id="{C839A881-A2C3-19B4-2162-D0DD22820D49}"/>
              </a:ext>
            </a:extLst>
          </p:cNvPr>
          <p:cNvSpPr txBox="1"/>
          <p:nvPr/>
        </p:nvSpPr>
        <p:spPr>
          <a:xfrm>
            <a:off x="5567680" y="142240"/>
            <a:ext cx="5120640" cy="6771084"/>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"Receiver: ${</a:t>
            </a:r>
            <a:r>
              <a:rPr lang="en-US" sz="1400" dirty="0" err="1">
                <a:latin typeface="Times New Roman" panose="02020603050405020304" pitchFamily="18" charset="0"/>
                <a:cs typeface="Times New Roman" panose="02020603050405020304" pitchFamily="18" charset="0"/>
              </a:rPr>
              <a:t>email.recevierMail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fontWeight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FontWeight.Bold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16.sp,</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(bottom = 4.dp)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"Subject: ${</a:t>
            </a:r>
            <a:r>
              <a:rPr lang="en-US" sz="1400" dirty="0" err="1">
                <a:latin typeface="Times New Roman" panose="02020603050405020304" pitchFamily="18" charset="0"/>
                <a:cs typeface="Times New Roman" panose="02020603050405020304" pitchFamily="18" charset="0"/>
              </a:rPr>
              <a:t>email.subject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fontWeight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FontWeight.SemiBold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14.sp,</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(bottom = 4.dp))</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"Body: ${</a:t>
            </a:r>
            <a:r>
              <a:rPr lang="en-US" sz="1400" dirty="0" err="1">
                <a:latin typeface="Times New Roman" panose="02020603050405020304" pitchFamily="18" charset="0"/>
                <a:cs typeface="Times New Roman" panose="02020603050405020304" pitchFamily="18" charset="0"/>
              </a:rPr>
              <a:t>email.body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12.sp,</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Color.Gray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maxLines</a:t>
            </a:r>
            <a:r>
              <a:rPr lang="en-US" sz="1400" dirty="0">
                <a:latin typeface="Times New Roman" panose="02020603050405020304" pitchFamily="18" charset="0"/>
                <a:cs typeface="Times New Roman" panose="02020603050405020304" pitchFamily="18" charset="0"/>
              </a:rPr>
              <a:t> = 2,</a:t>
            </a:r>
          </a:p>
          <a:p>
            <a:r>
              <a:rPr lang="en-US" sz="1400" dirty="0">
                <a:latin typeface="Times New Roman" panose="02020603050405020304" pitchFamily="18" charset="0"/>
                <a:cs typeface="Times New Roman" panose="02020603050405020304" pitchFamily="18" charset="0"/>
              </a:rPr>
              <a:t>                overflow = </a:t>
            </a:r>
            <a:r>
              <a:rPr lang="en-US" sz="1400" dirty="0" err="1">
                <a:latin typeface="Times New Roman" panose="02020603050405020304" pitchFamily="18" charset="0"/>
                <a:cs typeface="Times New Roman" panose="02020603050405020304" pitchFamily="18" charset="0"/>
              </a:rPr>
              <a:t>TextOverflow.Ellipsis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(bottom = 8.dp))</a:t>
            </a:r>
          </a:p>
          <a:p>
            <a:r>
              <a:rPr lang="en-US" sz="1400" dirty="0">
                <a:latin typeface="Times New Roman" panose="02020603050405020304" pitchFamily="18" charset="0"/>
                <a:cs typeface="Times New Roman" panose="02020603050405020304" pitchFamily="18" charset="0"/>
              </a:rPr>
              <a:t>            Row(</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horizontalArrangement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Arrangement.End</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IconButton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 </a:t>
            </a:r>
            <a:r>
              <a:rPr lang="en-US" sz="1400" dirty="0" err="1">
                <a:latin typeface="Times New Roman" panose="02020603050405020304" pitchFamily="18" charset="0"/>
                <a:cs typeface="Times New Roman" panose="02020603050405020304" pitchFamily="18" charset="0"/>
              </a:rPr>
              <a:t>onDelete</a:t>
            </a:r>
            <a:r>
              <a:rPr lang="en-US" sz="1400" dirty="0">
                <a:latin typeface="Times New Roman" panose="02020603050405020304" pitchFamily="18" charset="0"/>
                <a:cs typeface="Times New Roman" panose="02020603050405020304" pitchFamily="18" charset="0"/>
              </a:rPr>
              <a:t>(email.id ?: 0) }) {</a:t>
            </a:r>
          </a:p>
          <a:p>
            <a:r>
              <a:rPr lang="en-US" sz="1400" dirty="0">
                <a:latin typeface="Times New Roman" panose="02020603050405020304" pitchFamily="18" charset="0"/>
                <a:cs typeface="Times New Roman" panose="02020603050405020304" pitchFamily="18" charset="0"/>
              </a:rPr>
              <a:t>                    Icon(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imageVector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Icons.Filled.Delete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contentDescription</a:t>
            </a:r>
            <a:r>
              <a:rPr lang="en-US" sz="1400" dirty="0">
                <a:latin typeface="Times New Roman" panose="02020603050405020304" pitchFamily="18" charset="0"/>
                <a:cs typeface="Times New Roman" panose="02020603050405020304" pitchFamily="18" charset="0"/>
              </a:rPr>
              <a:t> = "Delete",</a:t>
            </a:r>
          </a:p>
          <a:p>
            <a:r>
              <a:rPr lang="en-US" sz="1400" dirty="0">
                <a:latin typeface="Times New Roman" panose="02020603050405020304" pitchFamily="18" charset="0"/>
                <a:cs typeface="Times New Roman" panose="02020603050405020304" pitchFamily="18" charset="0"/>
              </a:rPr>
              <a:t>                        tint = </a:t>
            </a:r>
            <a:r>
              <a:rPr lang="en-US" sz="1400" dirty="0" err="1">
                <a:latin typeface="Times New Roman" panose="02020603050405020304" pitchFamily="18" charset="0"/>
                <a:cs typeface="Times New Roman" panose="02020603050405020304" pitchFamily="18" charset="0"/>
              </a:rPr>
              <a:t>Color.Red</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endParaRPr lang="en-US" sz="1400" dirty="0"/>
          </a:p>
        </p:txBody>
      </p:sp>
    </p:spTree>
    <p:extLst>
      <p:ext uri="{BB962C8B-B14F-4D97-AF65-F5344CB8AC3E}">
        <p14:creationId xmlns:p14="http://schemas.microsoft.com/office/powerpoint/2010/main" val="426427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7DDA-C840-4036-BC0C-9F8FE9402979}"/>
              </a:ext>
            </a:extLst>
          </p:cNvPr>
          <p:cNvSpPr>
            <a:spLocks noGrp="1"/>
          </p:cNvSpPr>
          <p:nvPr>
            <p:ph type="title"/>
          </p:nvPr>
        </p:nvSpPr>
        <p:spPr>
          <a:xfrm>
            <a:off x="-1356866" y="782296"/>
            <a:ext cx="8596668" cy="1320800"/>
          </a:xfrm>
        </p:spPr>
        <p:txBody>
          <a:bodyPr>
            <a:normAutofit/>
          </a:bodyPr>
          <a:lstStyle/>
          <a:p>
            <a:r>
              <a:rPr lang="en-US" sz="2400" dirty="0">
                <a:latin typeface="Times New Roman" panose="02020603050405020304" pitchFamily="18" charset="0"/>
                <a:cs typeface="Times New Roman" panose="02020603050405020304" pitchFamily="18" charset="0"/>
              </a:rPr>
              <a:t>                      Project Objectives:</a:t>
            </a:r>
          </a:p>
        </p:txBody>
      </p:sp>
      <p:sp>
        <p:nvSpPr>
          <p:cNvPr id="3" name="Content Placeholder 2">
            <a:extLst>
              <a:ext uri="{FF2B5EF4-FFF2-40B4-BE49-F238E27FC236}">
                <a16:creationId xmlns:a16="http://schemas.microsoft.com/office/drawing/2014/main" id="{057929BC-B025-4F06-81E7-FD419951C94E}"/>
              </a:ext>
            </a:extLst>
          </p:cNvPr>
          <p:cNvSpPr>
            <a:spLocks noGrp="1"/>
          </p:cNvSpPr>
          <p:nvPr>
            <p:ph idx="1"/>
          </p:nvPr>
        </p:nvSpPr>
        <p:spPr>
          <a:xfrm>
            <a:off x="367684" y="1442696"/>
            <a:ext cx="8980503" cy="5334000"/>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The objective of this project is to create a comprehensive and user-friendly email management application for Android that allows users to efficiently manage their email communication within a single interface. This application will ensure a secure environment for users to compose, view, search, filter, and delete emails, all while maintaining an organized and easily navigable interface.</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Implement user authentication to ensure only authorized users access the application, enhancing security and personalized user experience.</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Develop features for composing, saving, and managing emails, allowing users to handle communication efficiently.</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Enable a search and filtering system for quick access to emails, providing a streamlined experience.</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Integrate SQLite to manage data storage and retrieval, ensuring persistence of user data across sessions.</a:t>
            </a:r>
          </a:p>
        </p:txBody>
      </p:sp>
    </p:spTree>
    <p:extLst>
      <p:ext uri="{BB962C8B-B14F-4D97-AF65-F5344CB8AC3E}">
        <p14:creationId xmlns:p14="http://schemas.microsoft.com/office/powerpoint/2010/main" val="3884453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EB25F-6A60-4B44-AA73-D15C07F3DA5C}"/>
              </a:ext>
            </a:extLst>
          </p:cNvPr>
          <p:cNvSpPr txBox="1"/>
          <p:nvPr/>
        </p:nvSpPr>
        <p:spPr>
          <a:xfrm>
            <a:off x="342900" y="406400"/>
            <a:ext cx="1469377" cy="461665"/>
          </a:xfrm>
          <a:prstGeom prst="rect">
            <a:avLst/>
          </a:prstGeom>
          <a:noFill/>
        </p:spPr>
        <p:txBody>
          <a:bodyPr wrap="none" rtlCol="0">
            <a:spAutoFit/>
          </a:bodyPr>
          <a:lstStyle/>
          <a:p>
            <a:r>
              <a:rPr lang="en-US" sz="2400" u="sng" dirty="0">
                <a:latin typeface="Times New Roman" panose="02020603050405020304" pitchFamily="18" charset="0"/>
                <a:cs typeface="Times New Roman" panose="02020603050405020304" pitchFamily="18" charset="0"/>
              </a:rPr>
              <a:t>OUTPUT:</a:t>
            </a:r>
          </a:p>
        </p:txBody>
      </p:sp>
      <p:pic>
        <p:nvPicPr>
          <p:cNvPr id="5" name="Picture 4" descr="A screenshot of a register">
            <a:extLst>
              <a:ext uri="{FF2B5EF4-FFF2-40B4-BE49-F238E27FC236}">
                <a16:creationId xmlns:a16="http://schemas.microsoft.com/office/drawing/2014/main" id="{A34173F0-8D50-84C0-5F02-F7AD24DC7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043" y="926439"/>
            <a:ext cx="2713151" cy="5728361"/>
          </a:xfrm>
          <a:prstGeom prst="rect">
            <a:avLst/>
          </a:prstGeom>
        </p:spPr>
      </p:pic>
      <p:pic>
        <p:nvPicPr>
          <p:cNvPr id="7" name="Picture 6" descr="A screen shot of a login&#10;&#10;Description automatically generated">
            <a:extLst>
              <a:ext uri="{FF2B5EF4-FFF2-40B4-BE49-F238E27FC236}">
                <a16:creationId xmlns:a16="http://schemas.microsoft.com/office/drawing/2014/main" id="{52B4B7B1-82FB-F247-3B7C-C0E1C4086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26439"/>
            <a:ext cx="2713152" cy="5740400"/>
          </a:xfrm>
          <a:prstGeom prst="rect">
            <a:avLst/>
          </a:prstGeom>
        </p:spPr>
      </p:pic>
      <p:sp>
        <p:nvSpPr>
          <p:cNvPr id="8" name="TextBox 7">
            <a:extLst>
              <a:ext uri="{FF2B5EF4-FFF2-40B4-BE49-F238E27FC236}">
                <a16:creationId xmlns:a16="http://schemas.microsoft.com/office/drawing/2014/main" id="{E0774458-8FA7-1CF5-B3BC-E0204111861A}"/>
              </a:ext>
            </a:extLst>
          </p:cNvPr>
          <p:cNvSpPr txBox="1"/>
          <p:nvPr/>
        </p:nvSpPr>
        <p:spPr>
          <a:xfrm>
            <a:off x="2729954" y="6043321"/>
            <a:ext cx="24993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 Register Page</a:t>
            </a:r>
          </a:p>
        </p:txBody>
      </p:sp>
      <p:sp>
        <p:nvSpPr>
          <p:cNvPr id="9" name="TextBox 8">
            <a:extLst>
              <a:ext uri="{FF2B5EF4-FFF2-40B4-BE49-F238E27FC236}">
                <a16:creationId xmlns:a16="http://schemas.microsoft.com/office/drawing/2014/main" id="{B956848B-CD23-D842-0574-E514F5CAB211}"/>
              </a:ext>
            </a:extLst>
          </p:cNvPr>
          <p:cNvSpPr txBox="1"/>
          <p:nvPr/>
        </p:nvSpPr>
        <p:spPr>
          <a:xfrm>
            <a:off x="6452032" y="6043321"/>
            <a:ext cx="24993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2: Login Page</a:t>
            </a:r>
          </a:p>
        </p:txBody>
      </p:sp>
    </p:spTree>
    <p:extLst>
      <p:ext uri="{BB962C8B-B14F-4D97-AF65-F5344CB8AC3E}">
        <p14:creationId xmlns:p14="http://schemas.microsoft.com/office/powerpoint/2010/main" val="3543281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email application&#10;&#10;Description automatically generated">
            <a:extLst>
              <a:ext uri="{FF2B5EF4-FFF2-40B4-BE49-F238E27FC236}">
                <a16:creationId xmlns:a16="http://schemas.microsoft.com/office/drawing/2014/main" id="{6D11AE41-9F25-86F2-E28C-62D6B5E51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865" y="294640"/>
            <a:ext cx="2866479" cy="6117836"/>
          </a:xfrm>
          <a:prstGeom prst="rect">
            <a:avLst/>
          </a:prstGeom>
        </p:spPr>
      </p:pic>
      <p:pic>
        <p:nvPicPr>
          <p:cNvPr id="5" name="Picture 4" descr="A screenshot of a email form">
            <a:extLst>
              <a:ext uri="{FF2B5EF4-FFF2-40B4-BE49-F238E27FC236}">
                <a16:creationId xmlns:a16="http://schemas.microsoft.com/office/drawing/2014/main" id="{A4697C71-79F0-1847-C74C-14C47AE67543}"/>
              </a:ext>
            </a:extLst>
          </p:cNvPr>
          <p:cNvPicPr>
            <a:picLocks noChangeAspect="1"/>
          </p:cNvPicPr>
          <p:nvPr/>
        </p:nvPicPr>
        <p:blipFill>
          <a:blip r:embed="rId3">
            <a:extLst>
              <a:ext uri="{28A0092B-C50C-407E-A947-70E740481C1C}">
                <a14:useLocalDpi xmlns:a14="http://schemas.microsoft.com/office/drawing/2010/main" val="0"/>
              </a:ext>
            </a:extLst>
          </a:blip>
          <a:srcRect l="1685"/>
          <a:stretch/>
        </p:blipFill>
        <p:spPr>
          <a:xfrm>
            <a:off x="6096000" y="294640"/>
            <a:ext cx="2698818" cy="5364480"/>
          </a:xfrm>
          <a:prstGeom prst="rect">
            <a:avLst/>
          </a:prstGeom>
        </p:spPr>
      </p:pic>
      <p:sp>
        <p:nvSpPr>
          <p:cNvPr id="6" name="TextBox 5">
            <a:extLst>
              <a:ext uri="{FF2B5EF4-FFF2-40B4-BE49-F238E27FC236}">
                <a16:creationId xmlns:a16="http://schemas.microsoft.com/office/drawing/2014/main" id="{25D74F6D-35F8-CEF7-0AC3-408DE5C04A9D}"/>
              </a:ext>
            </a:extLst>
          </p:cNvPr>
          <p:cNvSpPr txBox="1"/>
          <p:nvPr/>
        </p:nvSpPr>
        <p:spPr>
          <a:xfrm>
            <a:off x="2219960" y="5289788"/>
            <a:ext cx="33324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3: Home Page</a:t>
            </a:r>
          </a:p>
        </p:txBody>
      </p:sp>
      <p:sp>
        <p:nvSpPr>
          <p:cNvPr id="7" name="TextBox 6">
            <a:extLst>
              <a:ext uri="{FF2B5EF4-FFF2-40B4-BE49-F238E27FC236}">
                <a16:creationId xmlns:a16="http://schemas.microsoft.com/office/drawing/2014/main" id="{C4317445-6CFD-FF4B-B15B-EE96D4CDD884}"/>
              </a:ext>
            </a:extLst>
          </p:cNvPr>
          <p:cNvSpPr txBox="1"/>
          <p:nvPr/>
        </p:nvSpPr>
        <p:spPr>
          <a:xfrm>
            <a:off x="6308024" y="5289788"/>
            <a:ext cx="33324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4: Send Mail Page</a:t>
            </a:r>
          </a:p>
        </p:txBody>
      </p:sp>
    </p:spTree>
    <p:extLst>
      <p:ext uri="{BB962C8B-B14F-4D97-AF65-F5344CB8AC3E}">
        <p14:creationId xmlns:p14="http://schemas.microsoft.com/office/powerpoint/2010/main" val="345341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phone">
            <a:extLst>
              <a:ext uri="{FF2B5EF4-FFF2-40B4-BE49-F238E27FC236}">
                <a16:creationId xmlns:a16="http://schemas.microsoft.com/office/drawing/2014/main" id="{134FC822-B03B-8F76-9578-9F203FDEC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840" y="181774"/>
            <a:ext cx="2696428" cy="5700866"/>
          </a:xfrm>
          <a:prstGeom prst="rect">
            <a:avLst/>
          </a:prstGeom>
        </p:spPr>
      </p:pic>
      <p:sp>
        <p:nvSpPr>
          <p:cNvPr id="6" name="TextBox 5">
            <a:extLst>
              <a:ext uri="{FF2B5EF4-FFF2-40B4-BE49-F238E27FC236}">
                <a16:creationId xmlns:a16="http://schemas.microsoft.com/office/drawing/2014/main" id="{CC0F178A-A06B-0546-DCE7-3117ACC5F4B3}"/>
              </a:ext>
            </a:extLst>
          </p:cNvPr>
          <p:cNvSpPr txBox="1"/>
          <p:nvPr/>
        </p:nvSpPr>
        <p:spPr>
          <a:xfrm>
            <a:off x="3119120" y="5811520"/>
            <a:ext cx="390144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5: View Mail page</a:t>
            </a:r>
          </a:p>
        </p:txBody>
      </p:sp>
    </p:spTree>
    <p:extLst>
      <p:ext uri="{BB962C8B-B14F-4D97-AF65-F5344CB8AC3E}">
        <p14:creationId xmlns:p14="http://schemas.microsoft.com/office/powerpoint/2010/main" val="429132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3DD5-B75D-98D7-F0F5-EA2F81F46386}"/>
              </a:ext>
            </a:extLst>
          </p:cNvPr>
          <p:cNvSpPr>
            <a:spLocks noGrp="1"/>
          </p:cNvSpPr>
          <p:nvPr>
            <p:ph type="title"/>
          </p:nvPr>
        </p:nvSpPr>
        <p:spPr>
          <a:xfrm>
            <a:off x="392662" y="386427"/>
            <a:ext cx="8596668" cy="1320800"/>
          </a:xfrm>
        </p:spPr>
        <p:txBody>
          <a:bodyPr>
            <a:normAutofit/>
          </a:bodyPr>
          <a:lstStyle/>
          <a:p>
            <a:r>
              <a:rPr lang="en-US" sz="2400" dirty="0">
                <a:latin typeface="Times New Roman" panose="02020603050405020304" pitchFamily="18" charset="0"/>
                <a:cs typeface="Times New Roman" panose="02020603050405020304" pitchFamily="18" charset="0"/>
              </a:rPr>
              <a:t>Functionalities:</a:t>
            </a:r>
          </a:p>
        </p:txBody>
      </p:sp>
      <p:sp>
        <p:nvSpPr>
          <p:cNvPr id="3" name="Content Placeholder 2">
            <a:extLst>
              <a:ext uri="{FF2B5EF4-FFF2-40B4-BE49-F238E27FC236}">
                <a16:creationId xmlns:a16="http://schemas.microsoft.com/office/drawing/2014/main" id="{4C19F5A5-F75D-B674-79F7-2A3FBC9CE7EC}"/>
              </a:ext>
            </a:extLst>
          </p:cNvPr>
          <p:cNvSpPr>
            <a:spLocks noGrp="1"/>
          </p:cNvSpPr>
          <p:nvPr>
            <p:ph idx="1"/>
          </p:nvPr>
        </p:nvSpPr>
        <p:spPr>
          <a:xfrm>
            <a:off x="392662" y="950822"/>
            <a:ext cx="8596668" cy="3880773"/>
          </a:xfrm>
        </p:spPr>
        <p:txBody>
          <a:bodyPr>
            <a:no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The functionalities of this project focus on providing a seamless and efficient experience for users to manage their email interactions. The app integrates various features to ensure a smooth workflow for composing, viewing, filtering, and managing emails, while also ensuring data persistence and a secure user interface.</a:t>
            </a:r>
          </a:p>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User Authentication</a:t>
            </a:r>
            <a:r>
              <a:rPr lang="en-US" dirty="0">
                <a:solidFill>
                  <a:schemeClr val="tx1"/>
                </a:solidFill>
                <a:latin typeface="Times New Roman" panose="02020603050405020304" pitchFamily="18" charset="0"/>
                <a:cs typeface="Times New Roman" panose="02020603050405020304" pitchFamily="18" charset="0"/>
              </a:rPr>
              <a:t>: Allows users to securely log in and access their email functionalities, ensuring that only authorized users can interact with their data.</a:t>
            </a:r>
          </a:p>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Compose Email</a:t>
            </a:r>
            <a:r>
              <a:rPr lang="en-US" dirty="0">
                <a:solidFill>
                  <a:schemeClr val="tx1"/>
                </a:solidFill>
                <a:latin typeface="Times New Roman" panose="02020603050405020304" pitchFamily="18" charset="0"/>
                <a:cs typeface="Times New Roman" panose="02020603050405020304" pitchFamily="18" charset="0"/>
              </a:rPr>
              <a:t>: Users can create and send emails, including adding a subject, body content, and receiver email address, with the ability to mark emails as favorites.</a:t>
            </a:r>
          </a:p>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View Emails</a:t>
            </a:r>
            <a:r>
              <a:rPr lang="en-US" dirty="0">
                <a:solidFill>
                  <a:schemeClr val="tx1"/>
                </a:solidFill>
                <a:latin typeface="Times New Roman" panose="02020603050405020304" pitchFamily="18" charset="0"/>
                <a:cs typeface="Times New Roman" panose="02020603050405020304" pitchFamily="18" charset="0"/>
              </a:rPr>
              <a:t>: Users can view emails in a list format, with details like subject, sender/receiver, and body content. Favorite emails are highlighted for quick access.</a:t>
            </a:r>
          </a:p>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Search and Filter</a:t>
            </a:r>
            <a:r>
              <a:rPr lang="en-US" dirty="0">
                <a:solidFill>
                  <a:schemeClr val="tx1"/>
                </a:solidFill>
                <a:latin typeface="Times New Roman" panose="02020603050405020304" pitchFamily="18" charset="0"/>
                <a:cs typeface="Times New Roman" panose="02020603050405020304" pitchFamily="18" charset="0"/>
              </a:rPr>
              <a:t>: The app enables users to search emails by subject and filter them by favorite status, providing a quick way to access relevant emails.</a:t>
            </a:r>
          </a:p>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Delete Emails</a:t>
            </a:r>
            <a:r>
              <a:rPr lang="en-US" dirty="0">
                <a:solidFill>
                  <a:schemeClr val="tx1"/>
                </a:solidFill>
                <a:latin typeface="Times New Roman" panose="02020603050405020304" pitchFamily="18" charset="0"/>
                <a:cs typeface="Times New Roman" panose="02020603050405020304" pitchFamily="18" charset="0"/>
              </a:rPr>
              <a:t>: Users can delete unwanted emails with a simple tap, ensuring that their email list remains manageable.</a:t>
            </a:r>
          </a:p>
          <a:p>
            <a:pPr algn="just">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Database Management</a:t>
            </a:r>
            <a:r>
              <a:rPr lang="en-US" dirty="0">
                <a:solidFill>
                  <a:schemeClr val="tx1"/>
                </a:solidFill>
                <a:latin typeface="Times New Roman" panose="02020603050405020304" pitchFamily="18" charset="0"/>
                <a:cs typeface="Times New Roman" panose="02020603050405020304" pitchFamily="18" charset="0"/>
              </a:rPr>
              <a:t>: SQLite is used to store and manage email data, including user authentication and email details, ensuring data persistence across sessions.</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30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9C2A4-1D72-DA98-AE77-297660F20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08886A-FC44-C5CF-83A1-E8FBE1E63A6B}"/>
              </a:ext>
            </a:extLst>
          </p:cNvPr>
          <p:cNvSpPr>
            <a:spLocks noGrp="1"/>
          </p:cNvSpPr>
          <p:nvPr>
            <p:ph type="title"/>
          </p:nvPr>
        </p:nvSpPr>
        <p:spPr>
          <a:xfrm>
            <a:off x="392662" y="537313"/>
            <a:ext cx="8596668" cy="1320800"/>
          </a:xfrm>
        </p:spPr>
        <p:txBody>
          <a:bodyPr>
            <a:normAutofit/>
          </a:bodyPr>
          <a:lstStyle/>
          <a:p>
            <a:r>
              <a:rPr lang="en-US" sz="2400" dirty="0">
                <a:latin typeface="Times New Roman" panose="02020603050405020304" pitchFamily="18" charset="0"/>
                <a:cs typeface="Times New Roman" panose="02020603050405020304" pitchFamily="18" charset="0"/>
              </a:rPr>
              <a:t>Additional Requirements: </a:t>
            </a:r>
          </a:p>
        </p:txBody>
      </p:sp>
      <p:sp>
        <p:nvSpPr>
          <p:cNvPr id="8" name="Rectangle 3">
            <a:extLst>
              <a:ext uri="{FF2B5EF4-FFF2-40B4-BE49-F238E27FC236}">
                <a16:creationId xmlns:a16="http://schemas.microsoft.com/office/drawing/2014/main" id="{32E4C4FD-B76E-009F-C041-CF17D48AD047}"/>
              </a:ext>
            </a:extLst>
          </p:cNvPr>
          <p:cNvSpPr>
            <a:spLocks noGrp="1" noChangeArrowheads="1"/>
          </p:cNvSpPr>
          <p:nvPr>
            <p:ph idx="1"/>
          </p:nvPr>
        </p:nvSpPr>
        <p:spPr bwMode="auto">
          <a:xfrm>
            <a:off x="392662" y="1305341"/>
            <a:ext cx="888936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App Security</a:t>
            </a:r>
            <a:r>
              <a:rPr lang="en-US" dirty="0">
                <a:solidFill>
                  <a:schemeClr val="tx1"/>
                </a:solidFill>
                <a:latin typeface="Times New Roman" panose="02020603050405020304" pitchFamily="18" charset="0"/>
                <a:cs typeface="Times New Roman" panose="02020603050405020304" pitchFamily="18" charset="0"/>
              </a:rPr>
              <a:t>: Basic security measures are implemented, including storing user passwords securely and ensuring that only logged-in users can access sensitive features like sending emails or viewing the inbox.</a:t>
            </a:r>
          </a:p>
          <a:p>
            <a:pPr algn="just" defTabSz="914400" eaLnBrk="0" fontAlgn="base" hangingPunct="0">
              <a:spcBef>
                <a:spcPct val="0"/>
              </a:spcBef>
              <a:spcAft>
                <a:spcPct val="0"/>
              </a:spcAft>
              <a:buClrTx/>
              <a:buSzTx/>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Shared Preferences</a:t>
            </a:r>
            <a:r>
              <a:rPr lang="en-US" dirty="0">
                <a:solidFill>
                  <a:schemeClr val="tx1"/>
                </a:solidFill>
                <a:latin typeface="Times New Roman" panose="02020603050405020304" pitchFamily="18" charset="0"/>
                <a:cs typeface="Times New Roman" panose="02020603050405020304" pitchFamily="18" charset="0"/>
              </a:rPr>
              <a:t>: This is utilized to store and manage user login data, such as user ID, ensuring that logged-in sessions are maintained across app restarts.</a:t>
            </a:r>
          </a:p>
          <a:p>
            <a:pPr algn="just"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Room Database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Room is used for local data persistence, allowing seamless management of user and email data. This helps in efficiently storing, updating, and retrieving email details, ensuring the app functions smoothly even without an internet connection.</a:t>
            </a:r>
          </a:p>
          <a:p>
            <a:pPr algn="just"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SQLite Database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SQLite is used in conjunction with Room for structured data storage. Custom database helpers are implemented to handle user authentication, email storage, </a:t>
            </a:r>
            <a:r>
              <a:rPr lang="en-US" altLang="en-US" dirty="0">
                <a:solidFill>
                  <a:schemeClr val="tx1"/>
                </a:solidFill>
                <a:latin typeface="Times New Roman" panose="02020603050405020304" pitchFamily="18" charset="0"/>
                <a:cs typeface="Times New Roman" panose="02020603050405020304" pitchFamily="18" charset="0"/>
              </a:rPr>
              <a:t>and data management tasks. </a:t>
            </a:r>
          </a:p>
          <a:p>
            <a:pPr algn="just" defTabSz="914400" eaLnBrk="0" fontAlgn="base" hangingPunct="0">
              <a:spcBef>
                <a:spcPct val="0"/>
              </a:spcBef>
              <a:spcAft>
                <a:spcPct val="0"/>
              </a:spcAft>
              <a:buClrTx/>
              <a:buSzTx/>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Lifecycle Management</a:t>
            </a:r>
            <a:r>
              <a:rPr lang="en-US" dirty="0">
                <a:solidFill>
                  <a:schemeClr val="tx1"/>
                </a:solidFill>
                <a:latin typeface="Times New Roman" panose="02020603050405020304" pitchFamily="18" charset="0"/>
                <a:cs typeface="Times New Roman" panose="02020603050405020304" pitchFamily="18" charset="0"/>
              </a:rPr>
              <a:t>: Proper lifecycle management is implemented for activities to ensure the app maintains a smooth user experience, including handling database operations and UI updates appropriately across different stages of the app’s lifecycle.</a:t>
            </a:r>
            <a:endParaRPr lang="en-US" altLang="en-US" b="1"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42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D55DF6-8905-469F-B97C-AE9C756778A5}"/>
              </a:ext>
            </a:extLst>
          </p:cNvPr>
          <p:cNvSpPr txBox="1"/>
          <p:nvPr/>
        </p:nvSpPr>
        <p:spPr>
          <a:xfrm>
            <a:off x="177800" y="139700"/>
            <a:ext cx="2976817" cy="46166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MainActivity</a:t>
            </a:r>
            <a:r>
              <a:rPr lang="en-US" sz="2400" u="sng" dirty="0">
                <a:latin typeface="Times New Roman" panose="02020603050405020304" pitchFamily="18" charset="0"/>
                <a:cs typeface="Times New Roman" panose="02020603050405020304" pitchFamily="18" charset="0"/>
              </a:rPr>
              <a:t>. kt:</a:t>
            </a:r>
          </a:p>
        </p:txBody>
      </p:sp>
      <p:sp>
        <p:nvSpPr>
          <p:cNvPr id="4" name="TextBox 3">
            <a:extLst>
              <a:ext uri="{FF2B5EF4-FFF2-40B4-BE49-F238E27FC236}">
                <a16:creationId xmlns:a16="http://schemas.microsoft.com/office/drawing/2014/main" id="{0D7AFF03-6A38-4BBD-89E4-2096120AB820}"/>
              </a:ext>
            </a:extLst>
          </p:cNvPr>
          <p:cNvSpPr txBox="1"/>
          <p:nvPr/>
        </p:nvSpPr>
        <p:spPr>
          <a:xfrm>
            <a:off x="177800" y="601365"/>
            <a:ext cx="8966200" cy="6555641"/>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package </a:t>
            </a:r>
            <a:r>
              <a:rPr lang="en-US" sz="1400" dirty="0" err="1">
                <a:latin typeface="Times New Roman" panose="02020603050405020304" pitchFamily="18" charset="0"/>
                <a:cs typeface="Times New Roman" panose="02020603050405020304" pitchFamily="18" charset="0"/>
              </a:rPr>
              <a:t>com.example.emailapplication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android.content.Context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android.content.Intent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android.os.Bundle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android.util.Log</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androidx.activity.ComponentActivity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androidx.activity.compose.setContent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androidx.compose.foundation.Image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androidx.compose.foundation.background</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androidx.compose.foundation.layout.*</a:t>
            </a: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androidx.compose.foundation.shape.RoundedCornerShape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androidx.compose.material.*</a:t>
            </a: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androidx.compose.runtime.Composable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androidx.compose.ui.Alignment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androidx.compose.ui.Modifier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androidx.compose.ui.graphics.Color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androidx.compose.ui.layout.ContentScale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androidx.compose.ui.res.painterResource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androidx.compose.ui.text.font.FontWeight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androidx.compose.ui.unit.dp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androidx.compose.ui.unit.sp</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MainActivity</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ComponentActivity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override fun </a:t>
            </a:r>
            <a:r>
              <a:rPr lang="en-US" sz="1400" dirty="0" err="1">
                <a:latin typeface="Times New Roman" panose="02020603050405020304" pitchFamily="18" charset="0"/>
                <a:cs typeface="Times New Roman" panose="02020603050405020304" pitchFamily="18" charset="0"/>
              </a:rPr>
              <a:t>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 Bundle?)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super.onCreate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sharedPreferences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getSharedPreferences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user_prefs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Context.MODE_PRIVATE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sharedPreferences.getInt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logged_in_user_id</a:t>
            </a:r>
            <a:r>
              <a:rPr lang="en-US" sz="1400" dirty="0">
                <a:latin typeface="Times New Roman" panose="02020603050405020304" pitchFamily="18" charset="0"/>
                <a:cs typeface="Times New Roman" panose="02020603050405020304" pitchFamily="18" charset="0"/>
              </a:rPr>
              <a:t>", -1)</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Log.d</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UserActivityLog</a:t>
            </a:r>
            <a:r>
              <a:rPr lang="en-US" sz="1400" dirty="0">
                <a:latin typeface="Times New Roman" panose="02020603050405020304" pitchFamily="18" charset="0"/>
                <a:cs typeface="Times New Roman" panose="02020603050405020304" pitchFamily="18" charset="0"/>
              </a:rPr>
              <a:t>", "User ID: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is accessing </a:t>
            </a:r>
            <a:r>
              <a:rPr lang="en-US" sz="1400" dirty="0" err="1">
                <a:latin typeface="Times New Roman" panose="02020603050405020304" pitchFamily="18" charset="0"/>
                <a:cs typeface="Times New Roman" panose="02020603050405020304" pitchFamily="18" charset="0"/>
              </a:rPr>
              <a:t>MailActivity</a:t>
            </a:r>
            <a:r>
              <a:rPr lang="en-US" sz="1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1376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72BBD8-C737-304D-D496-350688573AE5}"/>
              </a:ext>
            </a:extLst>
          </p:cNvPr>
          <p:cNvSpPr txBox="1"/>
          <p:nvPr/>
        </p:nvSpPr>
        <p:spPr>
          <a:xfrm>
            <a:off x="538480" y="71120"/>
            <a:ext cx="4734560" cy="6771084"/>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userId</a:t>
            </a:r>
            <a:r>
              <a:rPr lang="en-US" sz="1400" dirty="0">
                <a:latin typeface="Times New Roman" panose="02020603050405020304" pitchFamily="18" charset="0"/>
                <a:cs typeface="Times New Roman" panose="02020603050405020304" pitchFamily="18" charset="0"/>
              </a:rPr>
              <a:t> == -1)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startActivity</a:t>
            </a:r>
            <a:r>
              <a:rPr lang="en-US" sz="1400" dirty="0">
                <a:latin typeface="Times New Roman" panose="02020603050405020304" pitchFamily="18" charset="0"/>
                <a:cs typeface="Times New Roman" panose="02020603050405020304" pitchFamily="18" charset="0"/>
              </a:rPr>
              <a:t>(Intent(this, </a:t>
            </a:r>
            <a:r>
              <a:rPr lang="en-US" sz="1400" dirty="0" err="1">
                <a:latin typeface="Times New Roman" panose="02020603050405020304" pitchFamily="18" charset="0"/>
                <a:cs typeface="Times New Roman" panose="02020603050405020304" pitchFamily="18" charset="0"/>
              </a:rPr>
              <a:t>LoginActivity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finish()</a:t>
            </a:r>
          </a:p>
          <a:p>
            <a:r>
              <a:rPr lang="en-US" sz="1400" dirty="0">
                <a:latin typeface="Times New Roman" panose="02020603050405020304" pitchFamily="18" charset="0"/>
                <a:cs typeface="Times New Roman" panose="02020603050405020304" pitchFamily="18" charset="0"/>
              </a:rPr>
              <a:t>            return</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setContent</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Surface(</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fillMaxSize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.background(</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Email(this)</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fun logout()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sharedPreferences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getSharedPreferences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user_prefs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Context.MODE_PRIVATE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a:t>
            </a:r>
            <a:r>
              <a:rPr lang="en-US" sz="1400" dirty="0">
                <a:latin typeface="Times New Roman" panose="02020603050405020304" pitchFamily="18" charset="0"/>
                <a:cs typeface="Times New Roman" panose="02020603050405020304" pitchFamily="18" charset="0"/>
              </a:rPr>
              <a:t> editor = </a:t>
            </a:r>
            <a:r>
              <a:rPr lang="en-US" sz="1400" dirty="0" err="1">
                <a:latin typeface="Times New Roman" panose="02020603050405020304" pitchFamily="18" charset="0"/>
                <a:cs typeface="Times New Roman" panose="02020603050405020304" pitchFamily="18" charset="0"/>
              </a:rPr>
              <a:t>sharedPreferences.edit</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editor.putInt</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logged_in_user_id</a:t>
            </a:r>
            <a:r>
              <a:rPr lang="en-US" sz="1400" dirty="0">
                <a:latin typeface="Times New Roman" panose="02020603050405020304" pitchFamily="18" charset="0"/>
                <a:cs typeface="Times New Roman" panose="02020603050405020304" pitchFamily="18" charset="0"/>
              </a:rPr>
              <a:t>", -1)</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editor.apply</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startActivity</a:t>
            </a:r>
            <a:r>
              <a:rPr lang="en-US" sz="1400" dirty="0">
                <a:latin typeface="Times New Roman" panose="02020603050405020304" pitchFamily="18" charset="0"/>
                <a:cs typeface="Times New Roman" panose="02020603050405020304" pitchFamily="18" charset="0"/>
              </a:rPr>
              <a:t>(Intent(this, </a:t>
            </a:r>
            <a:r>
              <a:rPr lang="en-US" sz="1400" dirty="0" err="1">
                <a:latin typeface="Times New Roman" panose="02020603050405020304" pitchFamily="18" charset="0"/>
                <a:cs typeface="Times New Roman" panose="02020603050405020304" pitchFamily="18" charset="0"/>
              </a:rPr>
              <a:t>LoginActivity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finish()</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@Composable</a:t>
            </a:r>
          </a:p>
          <a:p>
            <a:r>
              <a:rPr lang="en-US" sz="1400" dirty="0">
                <a:latin typeface="Times New Roman" panose="02020603050405020304" pitchFamily="18" charset="0"/>
                <a:cs typeface="Times New Roman" panose="02020603050405020304" pitchFamily="18" charset="0"/>
              </a:rPr>
              <a:t>fun Email(context: Context) {</a:t>
            </a:r>
          </a:p>
          <a:p>
            <a:r>
              <a:rPr lang="en-US" sz="1400" dirty="0">
                <a:latin typeface="Times New Roman" panose="02020603050405020304" pitchFamily="18" charset="0"/>
                <a:cs typeface="Times New Roman" panose="02020603050405020304" pitchFamily="18" charset="0"/>
              </a:rPr>
              <a:t>    Column(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horizontalAlignment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Alignment.CenterHorizontally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verticalArrangement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Arrangement.Center</a:t>
            </a:r>
            <a:r>
              <a:rPr lang="en-US" sz="14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D26DFE2F-17FF-6B22-9131-B418D4877EDD}"/>
              </a:ext>
            </a:extLst>
          </p:cNvPr>
          <p:cNvSpPr txBox="1"/>
          <p:nvPr/>
        </p:nvSpPr>
        <p:spPr>
          <a:xfrm>
            <a:off x="5496560" y="71120"/>
            <a:ext cx="5161280" cy="6771084"/>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fillMaxSize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.padding(16.dp)</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"Welcome to Email App!",</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(top = 40.dp),</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fontWeight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FontWeight.Bold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32.sp</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(16.dp))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Box(</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.size(120.dp)</a:t>
            </a:r>
          </a:p>
          <a:p>
            <a:r>
              <a:rPr lang="en-US" sz="1400" dirty="0">
                <a:latin typeface="Times New Roman" panose="02020603050405020304" pitchFamily="18" charset="0"/>
                <a:cs typeface="Times New Roman" panose="02020603050405020304" pitchFamily="18" charset="0"/>
              </a:rPr>
              <a:t>                .background(color = Color(0xFF4db6ac), shape = </a:t>
            </a:r>
            <a:r>
              <a:rPr lang="en-US" sz="1400" dirty="0" err="1">
                <a:latin typeface="Times New Roman" panose="02020603050405020304" pitchFamily="18" charset="0"/>
                <a:cs typeface="Times New Roman" panose="02020603050405020304" pitchFamily="18" charset="0"/>
              </a:rPr>
              <a:t>RoundedCornerShape</a:t>
            </a:r>
            <a:r>
              <a:rPr lang="en-US" sz="1400" dirty="0">
                <a:latin typeface="Times New Roman" panose="02020603050405020304" pitchFamily="18" charset="0"/>
                <a:cs typeface="Times New Roman" panose="02020603050405020304" pitchFamily="18" charset="0"/>
              </a:rPr>
              <a:t>(10.dp))</a:t>
            </a:r>
          </a:p>
          <a:p>
            <a:r>
              <a:rPr lang="en-US" sz="1400" dirty="0">
                <a:latin typeface="Times New Roman" panose="02020603050405020304" pitchFamily="18" charset="0"/>
                <a:cs typeface="Times New Roman" panose="02020603050405020304" pitchFamily="18" charset="0"/>
              </a:rPr>
              <a:t>                .padding(16.dp),</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contentAlignment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Alignment.Center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Image(</a:t>
            </a:r>
          </a:p>
          <a:p>
            <a:r>
              <a:rPr lang="en-US" sz="1400" dirty="0">
                <a:latin typeface="Times New Roman" panose="02020603050405020304" pitchFamily="18" charset="0"/>
                <a:cs typeface="Times New Roman" panose="02020603050405020304" pitchFamily="18" charset="0"/>
              </a:rPr>
              <a:t>                painter = </a:t>
            </a:r>
            <a:r>
              <a:rPr lang="en-US" sz="1400" dirty="0" err="1">
                <a:latin typeface="Times New Roman" panose="02020603050405020304" pitchFamily="18" charset="0"/>
                <a:cs typeface="Times New Roman" panose="02020603050405020304" pitchFamily="18" charset="0"/>
              </a:rPr>
              <a:t>painterResource</a:t>
            </a:r>
            <a:r>
              <a:rPr lang="en-US" sz="1400" dirty="0">
                <a:latin typeface="Times New Roman" panose="02020603050405020304" pitchFamily="18" charset="0"/>
                <a:cs typeface="Times New Roman" panose="02020603050405020304" pitchFamily="18" charset="0"/>
              </a:rPr>
              <a:t>(id = </a:t>
            </a:r>
            <a:r>
              <a:rPr lang="en-US" sz="1400" dirty="0" err="1">
                <a:latin typeface="Times New Roman" panose="02020603050405020304" pitchFamily="18" charset="0"/>
                <a:cs typeface="Times New Roman" panose="02020603050405020304" pitchFamily="18" charset="0"/>
              </a:rPr>
              <a:t>R.drawable.email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contentDescription</a:t>
            </a:r>
            <a:r>
              <a:rPr lang="en-US" sz="1400" dirty="0">
                <a:latin typeface="Times New Roman" panose="02020603050405020304" pitchFamily="18" charset="0"/>
                <a:cs typeface="Times New Roman" panose="02020603050405020304" pitchFamily="18" charset="0"/>
              </a:rPr>
              <a:t> = null,</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Modifier.fillMaxSize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contentScale</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ContentScale.Crop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3498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C988FA-803C-B309-B1E5-C357B2E4C61A}"/>
              </a:ext>
            </a:extLst>
          </p:cNvPr>
          <p:cNvSpPr txBox="1"/>
          <p:nvPr/>
        </p:nvSpPr>
        <p:spPr>
          <a:xfrm>
            <a:off x="1148080" y="0"/>
            <a:ext cx="3980180" cy="6986528"/>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(24.dp)</a:t>
            </a:r>
          </a:p>
          <a:p>
            <a:r>
              <a:rPr lang="en-US" sz="1400" dirty="0">
                <a:latin typeface="Times New Roman" panose="02020603050405020304" pitchFamily="18" charset="0"/>
                <a:cs typeface="Times New Roman" panose="02020603050405020304" pitchFamily="18" charset="0"/>
              </a:rPr>
              <a:t>        Button(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context.startActivity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Intent(context, </a:t>
            </a:r>
            <a:r>
              <a:rPr lang="en-US" sz="1400" dirty="0" err="1">
                <a:latin typeface="Times New Roman" panose="02020603050405020304" pitchFamily="18" charset="0"/>
                <a:cs typeface="Times New Roman" panose="02020603050405020304" pitchFamily="18" charset="0"/>
              </a:rPr>
              <a:t>SendMailActivity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ButtonDefaults.buttonColors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"Send Email",</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(10.dp),</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15.sp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(16.dp))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Button(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context.startActivity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Intent(context, </a:t>
            </a:r>
            <a:r>
              <a:rPr lang="en-US" sz="1400" dirty="0" err="1">
                <a:latin typeface="Times New Roman" panose="02020603050405020304" pitchFamily="18" charset="0"/>
                <a:cs typeface="Times New Roman" panose="02020603050405020304" pitchFamily="18" charset="0"/>
              </a:rPr>
              <a:t>ViewMailActivity</a:t>
            </a:r>
            <a:r>
              <a:rPr lang="en-US" sz="1400" dirty="0">
                <a:latin typeface="Times New Roman" panose="02020603050405020304" pitchFamily="18" charset="0"/>
                <a:cs typeface="Times New Roman" panose="02020603050405020304" pitchFamily="18" charset="0"/>
              </a:rPr>
              <a:t>::class.java))},</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ButtonDefaults.buttonColors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 {</a:t>
            </a:r>
          </a:p>
          <a:p>
            <a:endParaRPr lang="en-US" sz="1400" dirty="0"/>
          </a:p>
        </p:txBody>
      </p:sp>
      <p:sp>
        <p:nvSpPr>
          <p:cNvPr id="3" name="TextBox 2">
            <a:extLst>
              <a:ext uri="{FF2B5EF4-FFF2-40B4-BE49-F238E27FC236}">
                <a16:creationId xmlns:a16="http://schemas.microsoft.com/office/drawing/2014/main" id="{5B313EAA-84DA-3D16-61E3-3D656C8C42DF}"/>
              </a:ext>
            </a:extLst>
          </p:cNvPr>
          <p:cNvSpPr txBox="1"/>
          <p:nvPr/>
        </p:nvSpPr>
        <p:spPr>
          <a:xfrm>
            <a:off x="5128260" y="99060"/>
            <a:ext cx="4701540" cy="590931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"View Emails",</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(10.dp),</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15.sp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(24.dp))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Button(</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onClick</a:t>
            </a:r>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(context as </a:t>
            </a:r>
            <a:r>
              <a:rPr lang="en-US" sz="1400" dirty="0" err="1">
                <a:latin typeface="Times New Roman" panose="02020603050405020304" pitchFamily="18" charset="0"/>
                <a:cs typeface="Times New Roman" panose="02020603050405020304" pitchFamily="18" charset="0"/>
              </a:rPr>
              <a:t>MainActivity</a:t>
            </a:r>
            <a:r>
              <a:rPr lang="en-US" sz="1400" dirty="0">
                <a:latin typeface="Times New Roman" panose="02020603050405020304" pitchFamily="18" charset="0"/>
                <a:cs typeface="Times New Roman" panose="02020603050405020304" pitchFamily="18" charset="0"/>
              </a:rPr>
              <a:t>).logout()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ButtonDefaults.buttonColors</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Color.Red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"Logout",</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Modifier.padding</a:t>
            </a:r>
            <a:r>
              <a:rPr lang="en-US" sz="1400" dirty="0">
                <a:latin typeface="Times New Roman" panose="02020603050405020304" pitchFamily="18" charset="0"/>
                <a:cs typeface="Times New Roman" panose="02020603050405020304" pitchFamily="18" charset="0"/>
              </a:rPr>
              <a:t>(10.dp),</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15.sp</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2463931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7B8334-311C-910B-1CA0-5826556A2C3B}"/>
              </a:ext>
            </a:extLst>
          </p:cNvPr>
          <p:cNvSpPr txBox="1"/>
          <p:nvPr/>
        </p:nvSpPr>
        <p:spPr>
          <a:xfrm>
            <a:off x="362309" y="103517"/>
            <a:ext cx="4364966" cy="6863417"/>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RegisterActivity.kt</a:t>
            </a:r>
            <a:endParaRPr lang="en-US" sz="2400" u="sng" dirty="0">
              <a:latin typeface="Times New Roman" panose="02020603050405020304" pitchFamily="18" charset="0"/>
              <a:cs typeface="Times New Roman" panose="02020603050405020304" pitchFamily="18" charset="0"/>
            </a:endParaRPr>
          </a:p>
          <a:p>
            <a:endParaRPr lang="en-US" sz="2400" u="sng"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package </a:t>
            </a:r>
            <a:r>
              <a:rPr lang="en-US" sz="1400" dirty="0" err="1">
                <a:latin typeface="Times New Roman" panose="02020603050405020304" pitchFamily="18" charset="0"/>
                <a:cs typeface="Times New Roman" panose="02020603050405020304" pitchFamily="18" charset="0"/>
              </a:rPr>
              <a:t>com.example.emailapplication</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android.content.Context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android.content.Intent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android.os.Bundle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androidx.activity.ComponentActivity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androidx.activity.compose.setContent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androidx.compose.foundation.Image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androidx.compose.foundation.background</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androidx.compose.foundation.layout.*</a:t>
            </a:r>
          </a:p>
          <a:p>
            <a:r>
              <a:rPr lang="en-US" sz="1400" dirty="0">
                <a:latin typeface="Times New Roman" panose="02020603050405020304" pitchFamily="18" charset="0"/>
                <a:cs typeface="Times New Roman" panose="02020603050405020304" pitchFamily="18" charset="0"/>
              </a:rPr>
              <a:t>import androidx.compose.material.*</a:t>
            </a:r>
          </a:p>
          <a:p>
            <a:r>
              <a:rPr lang="en-US" sz="1400" dirty="0">
                <a:latin typeface="Times New Roman" panose="02020603050405020304" pitchFamily="18" charset="0"/>
                <a:cs typeface="Times New Roman" panose="02020603050405020304" pitchFamily="18" charset="0"/>
              </a:rPr>
              <a:t>import androidx.compose.runtime.*</a:t>
            </a: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androidx.compose.ui.Alignment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androidx.compose.ui.Modifier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androidx.compose.ui.graphics.Color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androidx.compose.ui.layout.ContentScale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androidx.compose.ui.res.painterResource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androidx.compose.ui.text.font.FontFamily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androidx.compose.ui.text.font.FontWeight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androidx.compose.ui.text.input.PasswordVisualTransformation</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androidx.compose.ui.unit.dp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androidx.compose.ui.unit.sp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androidx.core.content.ContextCompat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RegisterActivity</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ComponentActivity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private </a:t>
            </a:r>
            <a:r>
              <a:rPr lang="en-US" sz="1400" dirty="0" err="1">
                <a:latin typeface="Times New Roman" panose="02020603050405020304" pitchFamily="18" charset="0"/>
                <a:cs typeface="Times New Roman" panose="02020603050405020304" pitchFamily="18" charset="0"/>
              </a:rPr>
              <a:t>lateinit</a:t>
            </a:r>
            <a:r>
              <a:rPr lang="en-US" sz="1400" dirty="0">
                <a:latin typeface="Times New Roman" panose="02020603050405020304" pitchFamily="18" charset="0"/>
                <a:cs typeface="Times New Roman" panose="02020603050405020304" pitchFamily="18" charset="0"/>
              </a:rPr>
              <a:t> var </a:t>
            </a:r>
            <a:r>
              <a:rPr lang="en-US" sz="1400" dirty="0" err="1">
                <a:latin typeface="Times New Roman" panose="02020603050405020304" pitchFamily="18" charset="0"/>
                <a:cs typeface="Times New Roman" panose="02020603050405020304" pitchFamily="18" charset="0"/>
              </a:rPr>
              <a:t>databaseHelper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UserDatabaseHelper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override fun </a:t>
            </a:r>
            <a:r>
              <a:rPr lang="en-US" sz="1400" dirty="0" err="1">
                <a:latin typeface="Times New Roman" panose="02020603050405020304" pitchFamily="18" charset="0"/>
                <a:cs typeface="Times New Roman" panose="02020603050405020304" pitchFamily="18" charset="0"/>
              </a:rPr>
              <a:t>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 Bundle?) {</a:t>
            </a:r>
          </a:p>
        </p:txBody>
      </p:sp>
      <p:sp>
        <p:nvSpPr>
          <p:cNvPr id="7" name="TextBox 6">
            <a:extLst>
              <a:ext uri="{FF2B5EF4-FFF2-40B4-BE49-F238E27FC236}">
                <a16:creationId xmlns:a16="http://schemas.microsoft.com/office/drawing/2014/main" id="{BBDF4F6C-95B8-4D92-E6EE-053153A2EFCE}"/>
              </a:ext>
            </a:extLst>
          </p:cNvPr>
          <p:cNvSpPr txBox="1"/>
          <p:nvPr/>
        </p:nvSpPr>
        <p:spPr>
          <a:xfrm>
            <a:off x="4908430" y="195850"/>
            <a:ext cx="4615132" cy="677108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super.onCreate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savedInstanceState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databaseHelper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UserDatabaseHelper</a:t>
            </a:r>
            <a:r>
              <a:rPr lang="en-US" sz="1400" dirty="0">
                <a:latin typeface="Times New Roman" panose="02020603050405020304" pitchFamily="18" charset="0"/>
                <a:cs typeface="Times New Roman" panose="02020603050405020304" pitchFamily="18" charset="0"/>
              </a:rPr>
              <a:t>(this)</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setContent</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RegisterScreen</a:t>
            </a:r>
            <a:r>
              <a:rPr lang="en-US" sz="1400" dirty="0">
                <a:latin typeface="Times New Roman" panose="02020603050405020304" pitchFamily="18" charset="0"/>
                <a:cs typeface="Times New Roman" panose="02020603050405020304" pitchFamily="18" charset="0"/>
              </a:rPr>
              <a:t>(this, </a:t>
            </a:r>
            <a:r>
              <a:rPr lang="en-US" sz="1400" dirty="0" err="1">
                <a:latin typeface="Times New Roman" panose="02020603050405020304" pitchFamily="18" charset="0"/>
                <a:cs typeface="Times New Roman" panose="02020603050405020304" pitchFamily="18" charset="0"/>
              </a:rPr>
              <a:t>databaseHelper</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@Composable</a:t>
            </a:r>
          </a:p>
          <a:p>
            <a:r>
              <a:rPr lang="en-US" sz="1400" dirty="0">
                <a:latin typeface="Times New Roman" panose="02020603050405020304" pitchFamily="18" charset="0"/>
                <a:cs typeface="Times New Roman" panose="02020603050405020304" pitchFamily="18" charset="0"/>
              </a:rPr>
              <a:t>fun </a:t>
            </a:r>
            <a:r>
              <a:rPr lang="en-US" sz="1400" dirty="0" err="1">
                <a:latin typeface="Times New Roman" panose="02020603050405020304" pitchFamily="18" charset="0"/>
                <a:cs typeface="Times New Roman" panose="02020603050405020304" pitchFamily="18" charset="0"/>
              </a:rPr>
              <a:t>RegisterScreen</a:t>
            </a:r>
            <a:r>
              <a:rPr lang="en-US" sz="1400" dirty="0">
                <a:latin typeface="Times New Roman" panose="02020603050405020304" pitchFamily="18" charset="0"/>
                <a:cs typeface="Times New Roman" panose="02020603050405020304" pitchFamily="18" charset="0"/>
              </a:rPr>
              <a:t>(context: Context, </a:t>
            </a:r>
            <a:r>
              <a:rPr lang="en-US" sz="1400" dirty="0" err="1">
                <a:latin typeface="Times New Roman" panose="02020603050405020304" pitchFamily="18" charset="0"/>
                <a:cs typeface="Times New Roman" panose="02020603050405020304" pitchFamily="18" charset="0"/>
              </a:rPr>
              <a:t>databaseHelper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UserDatabaseHelper</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username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password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email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var error by remember { </a:t>
            </a:r>
            <a:r>
              <a:rPr lang="en-US" sz="1400" dirty="0" err="1">
                <a:latin typeface="Times New Roman" panose="02020603050405020304" pitchFamily="18" charset="0"/>
                <a:cs typeface="Times New Roman" panose="02020603050405020304" pitchFamily="18" charset="0"/>
              </a:rPr>
              <a:t>mutableStateOf</a:t>
            </a:r>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Box(modifier = </a:t>
            </a:r>
            <a:r>
              <a:rPr lang="en-US" sz="1400" dirty="0" err="1">
                <a:latin typeface="Times New Roman" panose="02020603050405020304" pitchFamily="18" charset="0"/>
                <a:cs typeface="Times New Roman" panose="02020603050405020304" pitchFamily="18" charset="0"/>
              </a:rPr>
              <a:t>Modifier.fillMaxSize</a:t>
            </a:r>
            <a:r>
              <a:rPr lang="en-US" sz="1400" dirty="0">
                <a:latin typeface="Times New Roman" panose="02020603050405020304" pitchFamily="18" charset="0"/>
                <a:cs typeface="Times New Roman" panose="02020603050405020304" pitchFamily="18" charset="0"/>
              </a:rPr>
              <a:t>().background(</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Column(</a:t>
            </a:r>
          </a:p>
          <a:p>
            <a:r>
              <a:rPr lang="en-US" sz="1400" dirty="0">
                <a:latin typeface="Times New Roman" panose="02020603050405020304" pitchFamily="18" charset="0"/>
                <a:cs typeface="Times New Roman" panose="02020603050405020304" pitchFamily="18" charset="0"/>
              </a:rPr>
              <a:t>            modifier = Modifier</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fillMaxSize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.padding(16.dp),</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horizontalAlignment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Alignment.CenterHorizontally</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verticalArrangement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Arrangement.Center</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 {</a:t>
            </a:r>
          </a:p>
          <a:p>
            <a:r>
              <a:rPr lang="en-US" sz="1400" dirty="0">
                <a:latin typeface="Times New Roman" panose="02020603050405020304" pitchFamily="18" charset="0"/>
                <a:cs typeface="Times New Roman" panose="02020603050405020304" pitchFamily="18" charset="0"/>
              </a:rPr>
              <a:t>            Image(</a:t>
            </a:r>
          </a:p>
          <a:p>
            <a:r>
              <a:rPr lang="en-US" sz="1400" dirty="0">
                <a:latin typeface="Times New Roman" panose="02020603050405020304" pitchFamily="18" charset="0"/>
                <a:cs typeface="Times New Roman" panose="02020603050405020304" pitchFamily="18" charset="0"/>
              </a:rPr>
              <a:t>                painter = </a:t>
            </a:r>
            <a:r>
              <a:rPr lang="en-US" sz="1400" dirty="0" err="1">
                <a:latin typeface="Times New Roman" panose="02020603050405020304" pitchFamily="18" charset="0"/>
                <a:cs typeface="Times New Roman" panose="02020603050405020304" pitchFamily="18" charset="0"/>
              </a:rPr>
              <a:t>painterResource</a:t>
            </a:r>
            <a:r>
              <a:rPr lang="en-US" sz="1400" dirty="0">
                <a:latin typeface="Times New Roman" panose="02020603050405020304" pitchFamily="18" charset="0"/>
                <a:cs typeface="Times New Roman" panose="02020603050405020304" pitchFamily="18" charset="0"/>
              </a:rPr>
              <a:t>(id = </a:t>
            </a:r>
            <a:r>
              <a:rPr lang="en-US" sz="1400" dirty="0" err="1">
                <a:latin typeface="Times New Roman" panose="02020603050405020304" pitchFamily="18" charset="0"/>
                <a:cs typeface="Times New Roman" panose="02020603050405020304" pitchFamily="18" charset="0"/>
              </a:rPr>
              <a:t>R.drawable.email</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contentDescription</a:t>
            </a:r>
            <a:r>
              <a:rPr lang="en-US" sz="1400" dirty="0">
                <a:latin typeface="Times New Roman" panose="02020603050405020304" pitchFamily="18" charset="0"/>
                <a:cs typeface="Times New Roman" panose="02020603050405020304" pitchFamily="18" charset="0"/>
              </a:rPr>
              <a:t> = null,</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Modifier.size</a:t>
            </a:r>
            <a:r>
              <a:rPr lang="en-US" sz="1400" dirty="0">
                <a:latin typeface="Times New Roman" panose="02020603050405020304" pitchFamily="18" charset="0"/>
                <a:cs typeface="Times New Roman" panose="02020603050405020304" pitchFamily="18" charset="0"/>
              </a:rPr>
              <a:t>(200.dp),</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contentScale</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ContentScale.Crop</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4107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1D8D4-AEFE-5C2B-7F2F-2B95D6D067B7}"/>
              </a:ext>
            </a:extLst>
          </p:cNvPr>
          <p:cNvSpPr txBox="1"/>
          <p:nvPr/>
        </p:nvSpPr>
        <p:spPr>
          <a:xfrm>
            <a:off x="500332" y="146649"/>
            <a:ext cx="4140679" cy="677108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32.sp,</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fontWeight</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FontWeight.Bold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fontFamily</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FontFamily.SansSerif</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text = "Register",</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Color.Black</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(24.dp))</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value = username,</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onValueChange</a:t>
            </a:r>
            <a:r>
              <a:rPr lang="en-US" sz="1400" dirty="0">
                <a:latin typeface="Times New Roman" panose="02020603050405020304" pitchFamily="18" charset="0"/>
                <a:cs typeface="Times New Roman" panose="02020603050405020304" pitchFamily="18" charset="0"/>
              </a:rPr>
              <a:t> = { username = it },</a:t>
            </a:r>
          </a:p>
          <a:p>
            <a:r>
              <a:rPr lang="en-US" sz="1400" dirty="0">
                <a:latin typeface="Times New Roman" panose="02020603050405020304" pitchFamily="18" charset="0"/>
                <a:cs typeface="Times New Roman" panose="02020603050405020304" pitchFamily="18" charset="0"/>
              </a:rPr>
              <a:t>                label = { Text("Username",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().padding(10.dp),</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TextFieldDefaults.textFieldColors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focusedIndicatorColor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unfocusedIndicatorColor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Color.LightGray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(16.dp))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value = email,</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onValueChange</a:t>
            </a:r>
            <a:r>
              <a:rPr lang="en-US" sz="1400" dirty="0">
                <a:latin typeface="Times New Roman" panose="02020603050405020304" pitchFamily="18" charset="0"/>
                <a:cs typeface="Times New Roman" panose="02020603050405020304" pitchFamily="18" charset="0"/>
              </a:rPr>
              <a:t> = { email = it },</a:t>
            </a:r>
          </a:p>
          <a:p>
            <a:r>
              <a:rPr lang="en-US" sz="1400" dirty="0">
                <a:latin typeface="Times New Roman" panose="02020603050405020304" pitchFamily="18" charset="0"/>
                <a:cs typeface="Times New Roman" panose="02020603050405020304" pitchFamily="18" charset="0"/>
              </a:rPr>
              <a:t>                label = { Text("Email",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D6E041A3-2DE4-3C73-4684-330276A7DE40}"/>
              </a:ext>
            </a:extLst>
          </p:cNvPr>
          <p:cNvSpPr txBox="1"/>
          <p:nvPr/>
        </p:nvSpPr>
        <p:spPr>
          <a:xfrm>
            <a:off x="5124091" y="86264"/>
            <a:ext cx="4796286" cy="6986528"/>
          </a:xfrm>
          <a:prstGeom prst="rect">
            <a:avLst/>
          </a:prstGeom>
          <a:noFill/>
        </p:spPr>
        <p:txBody>
          <a:bodyPr wrap="square" rtlCol="0">
            <a:spAutoFi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().padding(10.dp),</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TextFieldDefaults.textFieldColors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focusedIndicatorColor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unfocusedIndicatorColor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Color.LightGray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Spacer(modifier = </a:t>
            </a:r>
            <a:r>
              <a:rPr lang="en-US" sz="1400" dirty="0" err="1">
                <a:latin typeface="Times New Roman" panose="02020603050405020304" pitchFamily="18" charset="0"/>
                <a:cs typeface="Times New Roman" panose="02020603050405020304" pitchFamily="18" charset="0"/>
              </a:rPr>
              <a:t>Modifier.height</a:t>
            </a:r>
            <a:r>
              <a:rPr lang="en-US" sz="1400" dirty="0">
                <a:latin typeface="Times New Roman" panose="02020603050405020304" pitchFamily="18" charset="0"/>
                <a:cs typeface="Times New Roman" panose="02020603050405020304" pitchFamily="18" charset="0"/>
              </a:rPr>
              <a:t>(16.dp))</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TextField</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value = password,</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onValueChange</a:t>
            </a:r>
            <a:r>
              <a:rPr lang="en-US" sz="1400" dirty="0">
                <a:latin typeface="Times New Roman" panose="02020603050405020304" pitchFamily="18" charset="0"/>
                <a:cs typeface="Times New Roman" panose="02020603050405020304" pitchFamily="18" charset="0"/>
              </a:rPr>
              <a:t> = { password = it },</a:t>
            </a:r>
          </a:p>
          <a:p>
            <a:r>
              <a:rPr lang="en-US" sz="1400" dirty="0">
                <a:latin typeface="Times New Roman" panose="02020603050405020304" pitchFamily="18" charset="0"/>
                <a:cs typeface="Times New Roman" panose="02020603050405020304" pitchFamily="18" charset="0"/>
              </a:rPr>
              <a:t>                label = { Text("Password", color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visualTransformation</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PasswordVisualTransformation</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modifier = </a:t>
            </a:r>
            <a:r>
              <a:rPr lang="en-US" sz="1400" dirty="0" err="1">
                <a:latin typeface="Times New Roman" panose="02020603050405020304" pitchFamily="18" charset="0"/>
                <a:cs typeface="Times New Roman" panose="02020603050405020304" pitchFamily="18" charset="0"/>
              </a:rPr>
              <a:t>Modifier.fillMaxWidth</a:t>
            </a:r>
            <a:r>
              <a:rPr lang="en-US" sz="1400" dirty="0">
                <a:latin typeface="Times New Roman" panose="02020603050405020304" pitchFamily="18" charset="0"/>
                <a:cs typeface="Times New Roman" panose="02020603050405020304" pitchFamily="18" charset="0"/>
              </a:rPr>
              <a:t>().padding(10.dp),</a:t>
            </a:r>
          </a:p>
          <a:p>
            <a:r>
              <a:rPr lang="en-US" sz="1400" dirty="0">
                <a:latin typeface="Times New Roman" panose="02020603050405020304" pitchFamily="18" charset="0"/>
                <a:cs typeface="Times New Roman" panose="02020603050405020304" pitchFamily="18" charset="0"/>
              </a:rPr>
              <a:t>                colors = </a:t>
            </a:r>
            <a:r>
              <a:rPr lang="en-US" sz="1400" dirty="0" err="1">
                <a:latin typeface="Times New Roman" panose="02020603050405020304" pitchFamily="18" charset="0"/>
                <a:cs typeface="Times New Roman" panose="02020603050405020304" pitchFamily="18" charset="0"/>
              </a:rPr>
              <a:t>TextFieldDefaults.textFieldColors</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textColor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Color.Black</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backgroundColor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Color.White</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focusedIndicatorColor</a:t>
            </a:r>
            <a:r>
              <a:rPr lang="en-US" sz="1400" dirty="0">
                <a:latin typeface="Times New Roman" panose="02020603050405020304" pitchFamily="18" charset="0"/>
                <a:cs typeface="Times New Roman" panose="02020603050405020304" pitchFamily="18" charset="0"/>
              </a:rPr>
              <a:t> = Color(0xFF4db6ac),</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unfocusedIndicatorColor</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Color.LightGray</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error.isNotEmpty</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                Text(</a:t>
            </a:r>
          </a:p>
          <a:p>
            <a:r>
              <a:rPr lang="en-US" sz="1400" dirty="0">
                <a:latin typeface="Times New Roman" panose="02020603050405020304" pitchFamily="18" charset="0"/>
                <a:cs typeface="Times New Roman" panose="02020603050405020304" pitchFamily="18" charset="0"/>
              </a:rPr>
              <a:t>                    text = error,</a:t>
            </a:r>
          </a:p>
          <a:p>
            <a:r>
              <a:rPr lang="en-US" sz="1400" dirty="0">
                <a:latin typeface="Times New Roman" panose="02020603050405020304" pitchFamily="18" charset="0"/>
                <a:cs typeface="Times New Roman" panose="02020603050405020304" pitchFamily="18" charset="0"/>
              </a:rPr>
              <a:t>                    color = </a:t>
            </a:r>
            <a:r>
              <a:rPr lang="en-US" sz="1400" dirty="0" err="1">
                <a:latin typeface="Times New Roman" panose="02020603050405020304" pitchFamily="18" charset="0"/>
                <a:cs typeface="Times New Roman" panose="02020603050405020304" pitchFamily="18" charset="0"/>
              </a:rPr>
              <a:t>MaterialTheme.colors.error</a:t>
            </a:r>
            <a:r>
              <a:rPr lang="en-US" sz="1400" dirty="0">
                <a:latin typeface="Times New Roman" panose="02020603050405020304" pitchFamily="18" charset="0"/>
                <a:cs typeface="Times New Roman" panose="02020603050405020304" pitchFamily="18" charset="0"/>
              </a:rPr>
              <a:t>,</a:t>
            </a:r>
          </a:p>
          <a:p>
            <a:endParaRPr lang="en-US" sz="1400" dirty="0"/>
          </a:p>
        </p:txBody>
      </p:sp>
    </p:spTree>
    <p:extLst>
      <p:ext uri="{BB962C8B-B14F-4D97-AF65-F5344CB8AC3E}">
        <p14:creationId xmlns:p14="http://schemas.microsoft.com/office/powerpoint/2010/main" val="2068136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119</TotalTime>
  <Words>5538</Words>
  <Application>Microsoft Office PowerPoint</Application>
  <PresentationFormat>Widescreen</PresentationFormat>
  <Paragraphs>820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Trebuchet MS</vt:lpstr>
      <vt:lpstr>Wingdings</vt:lpstr>
      <vt:lpstr>Wingdings 3</vt:lpstr>
      <vt:lpstr>Facet</vt:lpstr>
      <vt:lpstr>Adaptive Mail: A Flexible Email Client App</vt:lpstr>
      <vt:lpstr>                      Project Objectives:</vt:lpstr>
      <vt:lpstr>Functionalities:</vt:lpstr>
      <vt:lpstr>Additional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 SCORE RECORDER APP</dc:title>
  <dc:creator>KOLLATI SREE SAI SRAVANI</dc:creator>
  <cp:lastModifiedBy>MYTHRIBALA L</cp:lastModifiedBy>
  <cp:revision>11</cp:revision>
  <dcterms:created xsi:type="dcterms:W3CDTF">2024-03-18T04:06:37Z</dcterms:created>
  <dcterms:modified xsi:type="dcterms:W3CDTF">2024-11-15T09:41:04Z</dcterms:modified>
</cp:coreProperties>
</file>