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60" r:id="rId5"/>
    <p:sldId id="261" r:id="rId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BDB3-7432-4695-8D3E-4C2AEBC2E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B5E34AC-B722-43F6-A0B3-BF8BAB3D4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ADB946C-EA9D-407A-A7E9-1896CBE3C66C}"/>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5" name="Footer Placeholder 4">
            <a:extLst>
              <a:ext uri="{FF2B5EF4-FFF2-40B4-BE49-F238E27FC236}">
                <a16:creationId xmlns:a16="http://schemas.microsoft.com/office/drawing/2014/main" id="{970E8246-3CD7-4B48-A238-E4984C69F07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CF31380-D8DE-4463-B066-1245CC3B7714}"/>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240307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D962-3FFE-42E7-B002-29BB84326ED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39285D6-CF35-4B34-AB93-42F969AE3C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CAB3E60-3A0D-4251-B3B8-E83D42175E17}"/>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5" name="Footer Placeholder 4">
            <a:extLst>
              <a:ext uri="{FF2B5EF4-FFF2-40B4-BE49-F238E27FC236}">
                <a16:creationId xmlns:a16="http://schemas.microsoft.com/office/drawing/2014/main" id="{35F318E8-E54A-4661-AFBD-010284CB149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652FE58-9EAF-407B-987B-AA3986E81037}"/>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214047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13C33-A561-4345-9594-2AAEC5FF81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5F2A506-098A-478C-964D-57AE4108A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77CB14A-F72A-46EE-978D-F75AC0C5C9EC}"/>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5" name="Footer Placeholder 4">
            <a:extLst>
              <a:ext uri="{FF2B5EF4-FFF2-40B4-BE49-F238E27FC236}">
                <a16:creationId xmlns:a16="http://schemas.microsoft.com/office/drawing/2014/main" id="{2ABEF86F-03C5-4B94-96C9-FFCE9ED92E0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D737536-50E3-42AA-A0A2-E59D342206F9}"/>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278243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3448-DA1C-428B-8A7C-353E43084F9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50F699D-13AA-4213-861B-23D56B5B6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DF22822-F641-4167-BF88-44BA1F0B88E4}"/>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5" name="Footer Placeholder 4">
            <a:extLst>
              <a:ext uri="{FF2B5EF4-FFF2-40B4-BE49-F238E27FC236}">
                <a16:creationId xmlns:a16="http://schemas.microsoft.com/office/drawing/2014/main" id="{3D764F3E-054B-41D1-A5AA-F3A1CD1DCD6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9590898-214D-4040-9B58-98795BFDB8F0}"/>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366404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F921-CF6D-4306-8A79-7EB99881BE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5A0FFE0E-721A-4DA2-9CA9-B9F04A28D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C8962-9590-4E6A-A561-721B63C6F410}"/>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5" name="Footer Placeholder 4">
            <a:extLst>
              <a:ext uri="{FF2B5EF4-FFF2-40B4-BE49-F238E27FC236}">
                <a16:creationId xmlns:a16="http://schemas.microsoft.com/office/drawing/2014/main" id="{7AA25539-12CE-454A-A350-2599CE23D65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CA27D21-C01C-4CCA-A23A-B349C653AF9F}"/>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194654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1C50-EAA1-446D-AD21-13E39CADACE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C15BCBA-2A49-4F05-9C14-6541FCC49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4E8F350-8E21-42F5-B92C-8DDE0C564A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46980BD2-3211-4C33-82D3-83DE64E7DDFB}"/>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6" name="Footer Placeholder 5">
            <a:extLst>
              <a:ext uri="{FF2B5EF4-FFF2-40B4-BE49-F238E27FC236}">
                <a16:creationId xmlns:a16="http://schemas.microsoft.com/office/drawing/2014/main" id="{ED955FA6-BA7C-48D8-9961-762B8032CC1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ED87CE0-7C1E-4583-A4E8-C18FFC38D294}"/>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268998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700F-E296-4552-AB7A-FCB1044B2C4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D030ED3-E7D5-4284-B677-C69613897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0176B-15C0-45EC-9DD7-B82834B358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620C3BC-4B98-4D8C-8C9A-328B2DC68A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F5593F-E9FC-4789-90BC-1423ED64AA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5B9C1914-A219-4510-8C1F-B06BDA122278}"/>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8" name="Footer Placeholder 7">
            <a:extLst>
              <a:ext uri="{FF2B5EF4-FFF2-40B4-BE49-F238E27FC236}">
                <a16:creationId xmlns:a16="http://schemas.microsoft.com/office/drawing/2014/main" id="{DF890CE7-6B83-4CEB-8293-C168C1583C50}"/>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4AFD3EA-8C7B-4CC9-B980-329F9073F5B7}"/>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273982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CAE3-C724-4836-B0CF-F2C6438FEE4B}"/>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4ED5220D-BA46-4563-AF69-1944EDFB6222}"/>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4" name="Footer Placeholder 3">
            <a:extLst>
              <a:ext uri="{FF2B5EF4-FFF2-40B4-BE49-F238E27FC236}">
                <a16:creationId xmlns:a16="http://schemas.microsoft.com/office/drawing/2014/main" id="{CA41BE75-CC0F-488E-A0A5-B3CB53E311F2}"/>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410ED326-56A8-4005-ABE3-1E02B1190204}"/>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191558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4DFDB-1B70-4D58-A64C-BF3AAC61A1F4}"/>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3" name="Footer Placeholder 2">
            <a:extLst>
              <a:ext uri="{FF2B5EF4-FFF2-40B4-BE49-F238E27FC236}">
                <a16:creationId xmlns:a16="http://schemas.microsoft.com/office/drawing/2014/main" id="{52FFCFAB-8C71-4BD5-BF17-992F7466CD1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F3476003-1CD3-4291-991A-81FD0BF7777E}"/>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3147636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DE4-03CE-44C3-8690-A2EDE254E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F421706-D48D-4CF0-8D6E-BD6B878C6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9AD3FDF3-85AD-454B-8525-39C132D3A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803D1-728B-4239-8D0B-2FD4393E107C}"/>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6" name="Footer Placeholder 5">
            <a:extLst>
              <a:ext uri="{FF2B5EF4-FFF2-40B4-BE49-F238E27FC236}">
                <a16:creationId xmlns:a16="http://schemas.microsoft.com/office/drawing/2014/main" id="{D63A98DC-9494-4671-B7AA-D3835C20E27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ED74A6D-E2A3-4830-98B8-F4C4AC448DDA}"/>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370743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B927-9B2A-428E-A538-466B69FC3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C0C87EA1-9762-4364-B91F-1E54611D3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D71F81A5-1A35-4BB5-9251-72E8720F1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137A9-7CA9-472C-9747-075BB117767F}"/>
              </a:ext>
            </a:extLst>
          </p:cNvPr>
          <p:cNvSpPr>
            <a:spLocks noGrp="1"/>
          </p:cNvSpPr>
          <p:nvPr>
            <p:ph type="dt" sz="half" idx="10"/>
          </p:nvPr>
        </p:nvSpPr>
        <p:spPr/>
        <p:txBody>
          <a:bodyPr/>
          <a:lstStyle/>
          <a:p>
            <a:fld id="{8B3F196C-644E-40F2-A39A-3DE301412189}" type="datetimeFigureOut">
              <a:rPr lang="en-NG" smtClean="0"/>
              <a:t>09/06/2022</a:t>
            </a:fld>
            <a:endParaRPr lang="en-NG"/>
          </a:p>
        </p:txBody>
      </p:sp>
      <p:sp>
        <p:nvSpPr>
          <p:cNvPr id="6" name="Footer Placeholder 5">
            <a:extLst>
              <a:ext uri="{FF2B5EF4-FFF2-40B4-BE49-F238E27FC236}">
                <a16:creationId xmlns:a16="http://schemas.microsoft.com/office/drawing/2014/main" id="{4E20A7FA-6D6B-4A16-8E9A-0178EA2DAE9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6F8AEF0-FEC8-4F75-A6C2-E68E510D13B3}"/>
              </a:ext>
            </a:extLst>
          </p:cNvPr>
          <p:cNvSpPr>
            <a:spLocks noGrp="1"/>
          </p:cNvSpPr>
          <p:nvPr>
            <p:ph type="sldNum" sz="quarter" idx="12"/>
          </p:nvPr>
        </p:nvSpPr>
        <p:spPr/>
        <p:txBody>
          <a:bodyPr/>
          <a:lstStyle/>
          <a:p>
            <a:fld id="{4BED3F5F-B2A8-4FF4-A47A-3A4050EB4956}" type="slidenum">
              <a:rPr lang="en-NG" smtClean="0"/>
              <a:t>‹#›</a:t>
            </a:fld>
            <a:endParaRPr lang="en-NG"/>
          </a:p>
        </p:txBody>
      </p:sp>
    </p:spTree>
    <p:extLst>
      <p:ext uri="{BB962C8B-B14F-4D97-AF65-F5344CB8AC3E}">
        <p14:creationId xmlns:p14="http://schemas.microsoft.com/office/powerpoint/2010/main" val="282078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11A2F-7517-4315-8E6A-270A202D6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4FB804E-399E-415A-ADE3-A96B328AD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F251AD9-EC51-455D-927C-10045DA2C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F196C-644E-40F2-A39A-3DE301412189}" type="datetimeFigureOut">
              <a:rPr lang="en-NG" smtClean="0"/>
              <a:t>09/06/2022</a:t>
            </a:fld>
            <a:endParaRPr lang="en-NG"/>
          </a:p>
        </p:txBody>
      </p:sp>
      <p:sp>
        <p:nvSpPr>
          <p:cNvPr id="5" name="Footer Placeholder 4">
            <a:extLst>
              <a:ext uri="{FF2B5EF4-FFF2-40B4-BE49-F238E27FC236}">
                <a16:creationId xmlns:a16="http://schemas.microsoft.com/office/drawing/2014/main" id="{76E00340-EBEE-4E3B-B97E-5963A6681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3B701DC9-2F71-46BA-B0F1-8A46F2560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3F5F-B2A8-4FF4-A47A-3A4050EB4956}" type="slidenum">
              <a:rPr lang="en-NG" smtClean="0"/>
              <a:t>‹#›</a:t>
            </a:fld>
            <a:endParaRPr lang="en-NG"/>
          </a:p>
        </p:txBody>
      </p:sp>
    </p:spTree>
    <p:extLst>
      <p:ext uri="{BB962C8B-B14F-4D97-AF65-F5344CB8AC3E}">
        <p14:creationId xmlns:p14="http://schemas.microsoft.com/office/powerpoint/2010/main" val="1549983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9BD017C9-B224-43A5-AB49-3DAB03F35AC9}"/>
              </a:ext>
            </a:extLst>
          </p:cNvPr>
          <p:cNvGrpSpPr/>
          <p:nvPr/>
        </p:nvGrpSpPr>
        <p:grpSpPr>
          <a:xfrm>
            <a:off x="140910" y="2089078"/>
            <a:ext cx="11536740" cy="4282046"/>
            <a:chOff x="140910" y="2089078"/>
            <a:chExt cx="11536740" cy="4282046"/>
          </a:xfrm>
        </p:grpSpPr>
        <p:sp>
          <p:nvSpPr>
            <p:cNvPr id="10" name="Rectangle 9">
              <a:extLst>
                <a:ext uri="{FF2B5EF4-FFF2-40B4-BE49-F238E27FC236}">
                  <a16:creationId xmlns:a16="http://schemas.microsoft.com/office/drawing/2014/main" id="{F03D2C7C-677C-4B3B-9434-4F9A04BD9923}"/>
                </a:ext>
              </a:extLst>
            </p:cNvPr>
            <p:cNvSpPr/>
            <p:nvPr/>
          </p:nvSpPr>
          <p:spPr>
            <a:xfrm>
              <a:off x="5588109" y="3245539"/>
              <a:ext cx="3792772" cy="2221064"/>
            </a:xfrm>
            <a:prstGeom prst="rect">
              <a:avLst/>
            </a:prstGeom>
            <a:solidFill>
              <a:schemeClr val="bg1">
                <a:lumMod val="85000"/>
              </a:scheme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Rectangle 3">
              <a:extLst>
                <a:ext uri="{FF2B5EF4-FFF2-40B4-BE49-F238E27FC236}">
                  <a16:creationId xmlns:a16="http://schemas.microsoft.com/office/drawing/2014/main" id="{9002951D-A78B-4BF7-AF16-35A536C55958}"/>
                </a:ext>
              </a:extLst>
            </p:cNvPr>
            <p:cNvSpPr/>
            <p:nvPr/>
          </p:nvSpPr>
          <p:spPr>
            <a:xfrm>
              <a:off x="140910" y="3700500"/>
              <a:ext cx="1248354" cy="8348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a:t>Data</a:t>
              </a:r>
              <a:endParaRPr lang="en-NG" dirty="0"/>
            </a:p>
          </p:txBody>
        </p:sp>
        <p:sp>
          <p:nvSpPr>
            <p:cNvPr id="5" name="Rectangle 4">
              <a:extLst>
                <a:ext uri="{FF2B5EF4-FFF2-40B4-BE49-F238E27FC236}">
                  <a16:creationId xmlns:a16="http://schemas.microsoft.com/office/drawing/2014/main" id="{11B1ED5F-E511-4219-A8C3-B7CCE4EBB963}"/>
                </a:ext>
              </a:extLst>
            </p:cNvPr>
            <p:cNvSpPr/>
            <p:nvPr/>
          </p:nvSpPr>
          <p:spPr>
            <a:xfrm>
              <a:off x="5755087" y="3702819"/>
              <a:ext cx="1248354" cy="8348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a:t>Algorithm </a:t>
              </a:r>
              <a:endParaRPr lang="en-NG" dirty="0"/>
            </a:p>
          </p:txBody>
        </p:sp>
        <p:sp>
          <p:nvSpPr>
            <p:cNvPr id="6" name="Rectangle 5">
              <a:extLst>
                <a:ext uri="{FF2B5EF4-FFF2-40B4-BE49-F238E27FC236}">
                  <a16:creationId xmlns:a16="http://schemas.microsoft.com/office/drawing/2014/main" id="{E551DAA5-AD43-4ED3-A96D-EB9C6FCDF9FB}"/>
                </a:ext>
              </a:extLst>
            </p:cNvPr>
            <p:cNvSpPr/>
            <p:nvPr/>
          </p:nvSpPr>
          <p:spPr>
            <a:xfrm>
              <a:off x="2988702" y="3681454"/>
              <a:ext cx="1248354" cy="8348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a:t>Training Dataset</a:t>
              </a:r>
              <a:endParaRPr lang="en-NG" dirty="0"/>
            </a:p>
          </p:txBody>
        </p:sp>
        <p:sp>
          <p:nvSpPr>
            <p:cNvPr id="7" name="Rectangle 6">
              <a:extLst>
                <a:ext uri="{FF2B5EF4-FFF2-40B4-BE49-F238E27FC236}">
                  <a16:creationId xmlns:a16="http://schemas.microsoft.com/office/drawing/2014/main" id="{112DEBE2-520E-4CF8-9152-D55CEE7F62A1}"/>
                </a:ext>
              </a:extLst>
            </p:cNvPr>
            <p:cNvSpPr/>
            <p:nvPr/>
          </p:nvSpPr>
          <p:spPr>
            <a:xfrm>
              <a:off x="7895645" y="3702819"/>
              <a:ext cx="1248354" cy="8348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a:t>Evaluation</a:t>
              </a:r>
              <a:endParaRPr lang="en-NG" dirty="0"/>
            </a:p>
          </p:txBody>
        </p:sp>
        <p:sp>
          <p:nvSpPr>
            <p:cNvPr id="8" name="Rectangle 7">
              <a:extLst>
                <a:ext uri="{FF2B5EF4-FFF2-40B4-BE49-F238E27FC236}">
                  <a16:creationId xmlns:a16="http://schemas.microsoft.com/office/drawing/2014/main" id="{CC348964-683A-4655-9C48-E8B6A00802D2}"/>
                </a:ext>
              </a:extLst>
            </p:cNvPr>
            <p:cNvSpPr/>
            <p:nvPr/>
          </p:nvSpPr>
          <p:spPr>
            <a:xfrm>
              <a:off x="3146564" y="2089078"/>
              <a:ext cx="1248354" cy="8348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a:t>Testing Dataset</a:t>
              </a:r>
              <a:endParaRPr lang="en-NG" dirty="0"/>
            </a:p>
          </p:txBody>
        </p:sp>
        <p:sp>
          <p:nvSpPr>
            <p:cNvPr id="9" name="Rectangle 8">
              <a:extLst>
                <a:ext uri="{FF2B5EF4-FFF2-40B4-BE49-F238E27FC236}">
                  <a16:creationId xmlns:a16="http://schemas.microsoft.com/office/drawing/2014/main" id="{B26F2E9A-0022-475A-AF4B-35E04E443F83}"/>
                </a:ext>
              </a:extLst>
            </p:cNvPr>
            <p:cNvSpPr/>
            <p:nvPr/>
          </p:nvSpPr>
          <p:spPr>
            <a:xfrm>
              <a:off x="10273086" y="3681454"/>
              <a:ext cx="1248354" cy="8348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a:t>Model</a:t>
              </a:r>
              <a:endParaRPr lang="en-NG" dirty="0"/>
            </a:p>
          </p:txBody>
        </p:sp>
        <p:cxnSp>
          <p:nvCxnSpPr>
            <p:cNvPr id="12" name="Straight Arrow Connector 11">
              <a:extLst>
                <a:ext uri="{FF2B5EF4-FFF2-40B4-BE49-F238E27FC236}">
                  <a16:creationId xmlns:a16="http://schemas.microsoft.com/office/drawing/2014/main" id="{6ECED36D-9466-49D4-943C-84179BA6BFE7}"/>
                </a:ext>
              </a:extLst>
            </p:cNvPr>
            <p:cNvCxnSpPr>
              <a:cxnSpLocks/>
              <a:stCxn id="4" idx="3"/>
              <a:endCxn id="6" idx="1"/>
            </p:cNvCxnSpPr>
            <p:nvPr/>
          </p:nvCxnSpPr>
          <p:spPr>
            <a:xfrm flipV="1">
              <a:off x="1389264" y="4098898"/>
              <a:ext cx="159943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7B5C22-6609-49CB-94AE-9C8C708FFF92}"/>
                </a:ext>
              </a:extLst>
            </p:cNvPr>
            <p:cNvCxnSpPr>
              <a:cxnSpLocks/>
              <a:endCxn id="9" idx="1"/>
            </p:cNvCxnSpPr>
            <p:nvPr/>
          </p:nvCxnSpPr>
          <p:spPr>
            <a:xfrm flipV="1">
              <a:off x="9143999" y="4098898"/>
              <a:ext cx="112908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CDDD21-5DF1-4291-BC53-A9D9555440E3}"/>
                </a:ext>
              </a:extLst>
            </p:cNvPr>
            <p:cNvCxnSpPr>
              <a:cxnSpLocks/>
              <a:endCxn id="7" idx="1"/>
            </p:cNvCxnSpPr>
            <p:nvPr/>
          </p:nvCxnSpPr>
          <p:spPr>
            <a:xfrm>
              <a:off x="7003441" y="4098894"/>
              <a:ext cx="89220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72046EE-BE31-46AC-8F08-5EDC840EC820}"/>
                </a:ext>
              </a:extLst>
            </p:cNvPr>
            <p:cNvCxnSpPr>
              <a:cxnSpLocks/>
            </p:cNvCxnSpPr>
            <p:nvPr/>
          </p:nvCxnSpPr>
          <p:spPr>
            <a:xfrm>
              <a:off x="4237056" y="4120261"/>
              <a:ext cx="15180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85380D-A465-41AD-9753-61CE67DA9D9E}"/>
                </a:ext>
              </a:extLst>
            </p:cNvPr>
            <p:cNvCxnSpPr>
              <a:cxnSpLocks/>
              <a:stCxn id="4" idx="0"/>
              <a:endCxn id="8" idx="1"/>
            </p:cNvCxnSpPr>
            <p:nvPr/>
          </p:nvCxnSpPr>
          <p:spPr>
            <a:xfrm rot="5400000" flipH="1" flipV="1">
              <a:off x="1358836" y="1912773"/>
              <a:ext cx="1193978" cy="2381477"/>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D376A07-EF93-43E6-9812-6C501002B382}"/>
                </a:ext>
              </a:extLst>
            </p:cNvPr>
            <p:cNvCxnSpPr>
              <a:cxnSpLocks/>
            </p:cNvCxnSpPr>
            <p:nvPr/>
          </p:nvCxnSpPr>
          <p:spPr>
            <a:xfrm>
              <a:off x="4394918" y="2525572"/>
              <a:ext cx="4124904" cy="1174928"/>
            </a:xfrm>
            <a:prstGeom prst="bentConnector3">
              <a:avLst>
                <a:gd name="adj1" fmla="val 99878"/>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68A3C71-28C8-46B5-A8F8-8A31CF6C555F}"/>
                </a:ext>
              </a:extLst>
            </p:cNvPr>
            <p:cNvCxnSpPr/>
            <p:nvPr/>
          </p:nvCxnSpPr>
          <p:spPr>
            <a:xfrm>
              <a:off x="6501100" y="4879944"/>
              <a:ext cx="19761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D118EC-D257-4C9A-9DB7-DADA7FFE8876}"/>
                </a:ext>
              </a:extLst>
            </p:cNvPr>
            <p:cNvCxnSpPr>
              <a:cxnSpLocks/>
            </p:cNvCxnSpPr>
            <p:nvPr/>
          </p:nvCxnSpPr>
          <p:spPr>
            <a:xfrm>
              <a:off x="8472569" y="4537706"/>
              <a:ext cx="0" cy="34223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73D8EE2-00C0-454A-8DD4-75C53999811F}"/>
                </a:ext>
              </a:extLst>
            </p:cNvPr>
            <p:cNvCxnSpPr>
              <a:cxnSpLocks/>
            </p:cNvCxnSpPr>
            <p:nvPr/>
          </p:nvCxnSpPr>
          <p:spPr>
            <a:xfrm flipV="1">
              <a:off x="6543675" y="4448175"/>
              <a:ext cx="0" cy="4317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40A4B495-7FF2-401B-A7D8-67785E78F9FC}"/>
                </a:ext>
              </a:extLst>
            </p:cNvPr>
            <p:cNvSpPr/>
            <p:nvPr/>
          </p:nvSpPr>
          <p:spPr>
            <a:xfrm>
              <a:off x="10106025" y="2257425"/>
              <a:ext cx="1571625" cy="50167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Prediction</a:t>
              </a:r>
              <a:endParaRPr lang="en-NG" dirty="0"/>
            </a:p>
          </p:txBody>
        </p:sp>
        <p:sp>
          <p:nvSpPr>
            <p:cNvPr id="66" name="Rectangle: Rounded Corners 65">
              <a:extLst>
                <a:ext uri="{FF2B5EF4-FFF2-40B4-BE49-F238E27FC236}">
                  <a16:creationId xmlns:a16="http://schemas.microsoft.com/office/drawing/2014/main" id="{EFBEE960-9AA2-4C28-86F9-DDE666F623B3}"/>
                </a:ext>
              </a:extLst>
            </p:cNvPr>
            <p:cNvSpPr/>
            <p:nvPr/>
          </p:nvSpPr>
          <p:spPr>
            <a:xfrm>
              <a:off x="10106024" y="5534025"/>
              <a:ext cx="1571625" cy="50167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Input Data</a:t>
              </a:r>
              <a:endParaRPr lang="en-NG" dirty="0"/>
            </a:p>
          </p:txBody>
        </p:sp>
        <p:cxnSp>
          <p:nvCxnSpPr>
            <p:cNvPr id="67" name="Straight Arrow Connector 66">
              <a:extLst>
                <a:ext uri="{FF2B5EF4-FFF2-40B4-BE49-F238E27FC236}">
                  <a16:creationId xmlns:a16="http://schemas.microsoft.com/office/drawing/2014/main" id="{D9F69497-FF54-45F8-AC2C-F1389F9F58A0}"/>
                </a:ext>
              </a:extLst>
            </p:cNvPr>
            <p:cNvCxnSpPr>
              <a:cxnSpLocks/>
              <a:stCxn id="66" idx="0"/>
              <a:endCxn id="9" idx="2"/>
            </p:cNvCxnSpPr>
            <p:nvPr/>
          </p:nvCxnSpPr>
          <p:spPr>
            <a:xfrm flipV="1">
              <a:off x="10891837" y="4516341"/>
              <a:ext cx="0" cy="10176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16A39F0-ADD1-4018-990A-2F172F3C7137}"/>
                </a:ext>
              </a:extLst>
            </p:cNvPr>
            <p:cNvCxnSpPr>
              <a:cxnSpLocks/>
              <a:stCxn id="9" idx="0"/>
            </p:cNvCxnSpPr>
            <p:nvPr/>
          </p:nvCxnSpPr>
          <p:spPr>
            <a:xfrm flipH="1" flipV="1">
              <a:off x="10887073" y="2759098"/>
              <a:ext cx="10190" cy="92235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1D108DE-88D0-4B49-B3CC-29D22CAC55DF}"/>
                </a:ext>
              </a:extLst>
            </p:cNvPr>
            <p:cNvSpPr txBox="1"/>
            <p:nvPr/>
          </p:nvSpPr>
          <p:spPr>
            <a:xfrm flipH="1">
              <a:off x="6501100" y="4974139"/>
              <a:ext cx="2428873" cy="307777"/>
            </a:xfrm>
            <a:prstGeom prst="rect">
              <a:avLst/>
            </a:prstGeom>
            <a:noFill/>
          </p:spPr>
          <p:txBody>
            <a:bodyPr wrap="square" rtlCol="0">
              <a:spAutoFit/>
            </a:bodyPr>
            <a:lstStyle/>
            <a:p>
              <a:r>
                <a:rPr lang="en-GB" sz="1400" dirty="0"/>
                <a:t>Testing Model Accuracy</a:t>
              </a:r>
              <a:endParaRPr lang="en-NG" sz="1400" dirty="0"/>
            </a:p>
          </p:txBody>
        </p:sp>
        <p:sp>
          <p:nvSpPr>
            <p:cNvPr id="83" name="TextBox 82">
              <a:extLst>
                <a:ext uri="{FF2B5EF4-FFF2-40B4-BE49-F238E27FC236}">
                  <a16:creationId xmlns:a16="http://schemas.microsoft.com/office/drawing/2014/main" id="{2E28E9CC-4C29-4C27-AC72-EAC65CEA3C41}"/>
                </a:ext>
              </a:extLst>
            </p:cNvPr>
            <p:cNvSpPr txBox="1"/>
            <p:nvPr/>
          </p:nvSpPr>
          <p:spPr>
            <a:xfrm flipH="1">
              <a:off x="1457125" y="3700500"/>
              <a:ext cx="1925871" cy="307777"/>
            </a:xfrm>
            <a:prstGeom prst="rect">
              <a:avLst/>
            </a:prstGeom>
            <a:noFill/>
          </p:spPr>
          <p:txBody>
            <a:bodyPr wrap="square" rtlCol="0">
              <a:spAutoFit/>
            </a:bodyPr>
            <a:lstStyle/>
            <a:p>
              <a:r>
                <a:rPr lang="en-GB" sz="1400" dirty="0"/>
                <a:t>Feature extraction</a:t>
              </a:r>
              <a:endParaRPr lang="en-NG" sz="1400" dirty="0"/>
            </a:p>
          </p:txBody>
        </p:sp>
        <p:sp>
          <p:nvSpPr>
            <p:cNvPr id="85" name="Rectangle 84">
              <a:extLst>
                <a:ext uri="{FF2B5EF4-FFF2-40B4-BE49-F238E27FC236}">
                  <a16:creationId xmlns:a16="http://schemas.microsoft.com/office/drawing/2014/main" id="{7B81F30C-8E34-487D-9ABF-77A293BE336E}"/>
                </a:ext>
              </a:extLst>
            </p:cNvPr>
            <p:cNvSpPr/>
            <p:nvPr/>
          </p:nvSpPr>
          <p:spPr>
            <a:xfrm>
              <a:off x="4221642" y="3747134"/>
              <a:ext cx="1401089" cy="307777"/>
            </a:xfrm>
            <a:prstGeom prst="rect">
              <a:avLst/>
            </a:prstGeom>
          </p:spPr>
          <p:txBody>
            <a:bodyPr wrap="none">
              <a:spAutoFit/>
            </a:bodyPr>
            <a:lstStyle/>
            <a:p>
              <a:r>
                <a:rPr lang="en-GB" sz="1400" dirty="0"/>
                <a:t>Feature labelling</a:t>
              </a:r>
              <a:endParaRPr lang="en-NG" sz="1400" dirty="0"/>
            </a:p>
          </p:txBody>
        </p:sp>
        <p:sp>
          <p:nvSpPr>
            <p:cNvPr id="90" name="Rectangle 89">
              <a:extLst>
                <a:ext uri="{FF2B5EF4-FFF2-40B4-BE49-F238E27FC236}">
                  <a16:creationId xmlns:a16="http://schemas.microsoft.com/office/drawing/2014/main" id="{701FCBD8-B9CF-45C3-928E-0F68A436FFA2}"/>
                </a:ext>
              </a:extLst>
            </p:cNvPr>
            <p:cNvSpPr/>
            <p:nvPr/>
          </p:nvSpPr>
          <p:spPr>
            <a:xfrm>
              <a:off x="5375307" y="2109217"/>
              <a:ext cx="1626727" cy="307777"/>
            </a:xfrm>
            <a:prstGeom prst="rect">
              <a:avLst/>
            </a:prstGeom>
          </p:spPr>
          <p:txBody>
            <a:bodyPr wrap="none">
              <a:spAutoFit/>
            </a:bodyPr>
            <a:lstStyle/>
            <a:p>
              <a:r>
                <a:rPr lang="en-GB" sz="1400" dirty="0"/>
                <a:t>Unlabelled features</a:t>
              </a:r>
              <a:endParaRPr lang="en-NG" sz="1400" dirty="0"/>
            </a:p>
          </p:txBody>
        </p:sp>
        <p:cxnSp>
          <p:nvCxnSpPr>
            <p:cNvPr id="91" name="Straight Connector 90">
              <a:extLst>
                <a:ext uri="{FF2B5EF4-FFF2-40B4-BE49-F238E27FC236}">
                  <a16:creationId xmlns:a16="http://schemas.microsoft.com/office/drawing/2014/main" id="{76E34472-2C24-47A9-B417-7281839D8D82}"/>
                </a:ext>
              </a:extLst>
            </p:cNvPr>
            <p:cNvCxnSpPr>
              <a:cxnSpLocks/>
            </p:cNvCxnSpPr>
            <p:nvPr/>
          </p:nvCxnSpPr>
          <p:spPr>
            <a:xfrm>
              <a:off x="765086" y="5996597"/>
              <a:ext cx="6769265" cy="142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13EDEF1-EDED-4D59-AA00-6C10C98EC3A8}"/>
                </a:ext>
              </a:extLst>
            </p:cNvPr>
            <p:cNvCxnSpPr>
              <a:cxnSpLocks/>
            </p:cNvCxnSpPr>
            <p:nvPr/>
          </p:nvCxnSpPr>
          <p:spPr>
            <a:xfrm>
              <a:off x="7570220" y="5466603"/>
              <a:ext cx="0" cy="5690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094D996-8D37-4794-AEA2-A888771250FC}"/>
                </a:ext>
              </a:extLst>
            </p:cNvPr>
            <p:cNvCxnSpPr>
              <a:cxnSpLocks/>
            </p:cNvCxnSpPr>
            <p:nvPr/>
          </p:nvCxnSpPr>
          <p:spPr>
            <a:xfrm flipV="1">
              <a:off x="765086" y="4473561"/>
              <a:ext cx="0" cy="156213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49715066-E326-4702-AE79-4309A5037858}"/>
                </a:ext>
              </a:extLst>
            </p:cNvPr>
            <p:cNvSpPr txBox="1"/>
            <p:nvPr/>
          </p:nvSpPr>
          <p:spPr>
            <a:xfrm flipH="1">
              <a:off x="2649942" y="6063347"/>
              <a:ext cx="2503082" cy="307777"/>
            </a:xfrm>
            <a:prstGeom prst="rect">
              <a:avLst/>
            </a:prstGeom>
            <a:noFill/>
          </p:spPr>
          <p:txBody>
            <a:bodyPr wrap="square" rtlCol="0">
              <a:spAutoFit/>
            </a:bodyPr>
            <a:lstStyle/>
            <a:p>
              <a:r>
                <a:rPr lang="en-GB" sz="1400" dirty="0"/>
                <a:t>Feature engineering process</a:t>
              </a:r>
              <a:endParaRPr lang="en-NG" sz="1400" dirty="0"/>
            </a:p>
          </p:txBody>
        </p:sp>
      </p:grpSp>
      <p:sp>
        <p:nvSpPr>
          <p:cNvPr id="109" name="Rectangle 108">
            <a:extLst>
              <a:ext uri="{FF2B5EF4-FFF2-40B4-BE49-F238E27FC236}">
                <a16:creationId xmlns:a16="http://schemas.microsoft.com/office/drawing/2014/main" id="{DF72E101-4E78-4C8E-9C05-A75FA16D128C}"/>
              </a:ext>
            </a:extLst>
          </p:cNvPr>
          <p:cNvSpPr/>
          <p:nvPr/>
        </p:nvSpPr>
        <p:spPr>
          <a:xfrm>
            <a:off x="3836257" y="693347"/>
            <a:ext cx="4350102" cy="707886"/>
          </a:xfrm>
          <a:prstGeom prst="rect">
            <a:avLst/>
          </a:prstGeom>
        </p:spPr>
        <p:txBody>
          <a:bodyPr wrap="none">
            <a:spAutoFit/>
          </a:bodyPr>
          <a:lstStyle/>
          <a:p>
            <a:r>
              <a:rPr lang="en-GB" sz="4000" dirty="0"/>
              <a:t>Project Architecture</a:t>
            </a:r>
            <a:endParaRPr lang="en-NG" sz="4000" dirty="0"/>
          </a:p>
        </p:txBody>
      </p:sp>
    </p:spTree>
    <p:extLst>
      <p:ext uri="{BB962C8B-B14F-4D97-AF65-F5344CB8AC3E}">
        <p14:creationId xmlns:p14="http://schemas.microsoft.com/office/powerpoint/2010/main" val="138574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CAECF9-E848-4404-A03F-FE2F28E72FC2}"/>
              </a:ext>
            </a:extLst>
          </p:cNvPr>
          <p:cNvPicPr>
            <a:picLocks noChangeAspect="1"/>
          </p:cNvPicPr>
          <p:nvPr/>
        </p:nvPicPr>
        <p:blipFill>
          <a:blip r:embed="rId2"/>
          <a:stretch>
            <a:fillRect/>
          </a:stretch>
        </p:blipFill>
        <p:spPr>
          <a:xfrm>
            <a:off x="115222" y="2261989"/>
            <a:ext cx="2095500" cy="2362200"/>
          </a:xfrm>
          <a:prstGeom prst="rect">
            <a:avLst/>
          </a:prstGeom>
        </p:spPr>
      </p:pic>
      <p:pic>
        <p:nvPicPr>
          <p:cNvPr id="5" name="Picture 4">
            <a:extLst>
              <a:ext uri="{FF2B5EF4-FFF2-40B4-BE49-F238E27FC236}">
                <a16:creationId xmlns:a16="http://schemas.microsoft.com/office/drawing/2014/main" id="{F9B45B38-8CBC-414E-82EA-82192B7826D0}"/>
              </a:ext>
            </a:extLst>
          </p:cNvPr>
          <p:cNvPicPr>
            <a:picLocks noChangeAspect="1"/>
          </p:cNvPicPr>
          <p:nvPr/>
        </p:nvPicPr>
        <p:blipFill>
          <a:blip r:embed="rId3"/>
          <a:stretch>
            <a:fillRect/>
          </a:stretch>
        </p:blipFill>
        <p:spPr>
          <a:xfrm>
            <a:off x="527203" y="3179094"/>
            <a:ext cx="989121" cy="1244378"/>
          </a:xfrm>
          <a:prstGeom prst="rect">
            <a:avLst/>
          </a:prstGeom>
        </p:spPr>
      </p:pic>
      <p:pic>
        <p:nvPicPr>
          <p:cNvPr id="7" name="Picture 6">
            <a:extLst>
              <a:ext uri="{FF2B5EF4-FFF2-40B4-BE49-F238E27FC236}">
                <a16:creationId xmlns:a16="http://schemas.microsoft.com/office/drawing/2014/main" id="{EE5EE3A3-BC28-4AFF-A7A9-51B69DCC9DEF}"/>
              </a:ext>
            </a:extLst>
          </p:cNvPr>
          <p:cNvPicPr>
            <a:picLocks noChangeAspect="1"/>
          </p:cNvPicPr>
          <p:nvPr/>
        </p:nvPicPr>
        <p:blipFill>
          <a:blip r:embed="rId4"/>
          <a:stretch>
            <a:fillRect/>
          </a:stretch>
        </p:blipFill>
        <p:spPr>
          <a:xfrm>
            <a:off x="3465504" y="3254645"/>
            <a:ext cx="857250" cy="1343025"/>
          </a:xfrm>
          <a:prstGeom prst="rect">
            <a:avLst/>
          </a:prstGeom>
        </p:spPr>
      </p:pic>
      <p:pic>
        <p:nvPicPr>
          <p:cNvPr id="11" name="Picture 10">
            <a:extLst>
              <a:ext uri="{FF2B5EF4-FFF2-40B4-BE49-F238E27FC236}">
                <a16:creationId xmlns:a16="http://schemas.microsoft.com/office/drawing/2014/main" id="{C991A987-708E-4E59-8DF2-00329AC627E6}"/>
              </a:ext>
            </a:extLst>
          </p:cNvPr>
          <p:cNvPicPr>
            <a:picLocks noChangeAspect="1"/>
          </p:cNvPicPr>
          <p:nvPr/>
        </p:nvPicPr>
        <p:blipFill>
          <a:blip r:embed="rId5"/>
          <a:stretch>
            <a:fillRect/>
          </a:stretch>
        </p:blipFill>
        <p:spPr>
          <a:xfrm>
            <a:off x="7008179" y="3340370"/>
            <a:ext cx="1219200" cy="1257300"/>
          </a:xfrm>
          <a:prstGeom prst="rect">
            <a:avLst/>
          </a:prstGeom>
        </p:spPr>
      </p:pic>
      <p:pic>
        <p:nvPicPr>
          <p:cNvPr id="21" name="Graphic 20" descr="Shield Tick with solid fill">
            <a:extLst>
              <a:ext uri="{FF2B5EF4-FFF2-40B4-BE49-F238E27FC236}">
                <a16:creationId xmlns:a16="http://schemas.microsoft.com/office/drawing/2014/main" id="{A1F4E979-D17B-4557-BE78-69921F8610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1600" y="975170"/>
            <a:ext cx="914400" cy="914400"/>
          </a:xfrm>
          <a:prstGeom prst="rect">
            <a:avLst/>
          </a:prstGeom>
        </p:spPr>
      </p:pic>
      <p:cxnSp>
        <p:nvCxnSpPr>
          <p:cNvPr id="23" name="Straight Arrow Connector 22">
            <a:extLst>
              <a:ext uri="{FF2B5EF4-FFF2-40B4-BE49-F238E27FC236}">
                <a16:creationId xmlns:a16="http://schemas.microsoft.com/office/drawing/2014/main" id="{F0691ED0-AABD-4DAA-82B8-23C294406F53}"/>
              </a:ext>
            </a:extLst>
          </p:cNvPr>
          <p:cNvCxnSpPr>
            <a:cxnSpLocks/>
          </p:cNvCxnSpPr>
          <p:nvPr/>
        </p:nvCxnSpPr>
        <p:spPr>
          <a:xfrm>
            <a:off x="8456581" y="4069080"/>
            <a:ext cx="2448000" cy="0"/>
          </a:xfrm>
          <a:prstGeom prst="straightConnector1">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8FA1520-B58F-455A-9E36-B10DA056D202}"/>
              </a:ext>
            </a:extLst>
          </p:cNvPr>
          <p:cNvCxnSpPr>
            <a:cxnSpLocks/>
          </p:cNvCxnSpPr>
          <p:nvPr/>
        </p:nvCxnSpPr>
        <p:spPr>
          <a:xfrm>
            <a:off x="4322754" y="3986588"/>
            <a:ext cx="2515802"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CF35DA-1990-48E8-B356-3D992D0CD965}"/>
              </a:ext>
            </a:extLst>
          </p:cNvPr>
          <p:cNvCxnSpPr>
            <a:cxnSpLocks/>
          </p:cNvCxnSpPr>
          <p:nvPr/>
        </p:nvCxnSpPr>
        <p:spPr>
          <a:xfrm flipV="1">
            <a:off x="1487563" y="3969019"/>
            <a:ext cx="1932767" cy="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E5CDC5F-6B70-4FD8-8DF0-DCFC9250DEFF}"/>
              </a:ext>
            </a:extLst>
          </p:cNvPr>
          <p:cNvCxnSpPr/>
          <p:nvPr/>
        </p:nvCxnSpPr>
        <p:spPr>
          <a:xfrm>
            <a:off x="3178206" y="398658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A46953F-A2DD-4514-9E71-71D951B9C76D}"/>
              </a:ext>
            </a:extLst>
          </p:cNvPr>
          <p:cNvCxnSpPr>
            <a:cxnSpLocks/>
            <a:endCxn id="4" idx="2"/>
          </p:cNvCxnSpPr>
          <p:nvPr/>
        </p:nvCxnSpPr>
        <p:spPr>
          <a:xfrm flipV="1">
            <a:off x="3878016" y="4588251"/>
            <a:ext cx="7422448" cy="15687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0AFD169-24C1-4025-9207-E9CEC3298037}"/>
              </a:ext>
            </a:extLst>
          </p:cNvPr>
          <p:cNvCxnSpPr>
            <a:cxnSpLocks/>
            <a:stCxn id="82" idx="0"/>
          </p:cNvCxnSpPr>
          <p:nvPr/>
        </p:nvCxnSpPr>
        <p:spPr>
          <a:xfrm rot="16200000" flipV="1">
            <a:off x="5891237" y="1460279"/>
            <a:ext cx="1746724" cy="1690906"/>
          </a:xfrm>
          <a:prstGeom prst="bentConnector3">
            <a:avLst>
              <a:gd name="adj1" fmla="val 9980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A938A1D-37E6-43E6-88C1-DA49F93DD877}"/>
              </a:ext>
            </a:extLst>
          </p:cNvPr>
          <p:cNvCxnSpPr>
            <a:cxnSpLocks/>
          </p:cNvCxnSpPr>
          <p:nvPr/>
        </p:nvCxnSpPr>
        <p:spPr>
          <a:xfrm rot="10800000" flipV="1">
            <a:off x="3878016" y="1465704"/>
            <a:ext cx="1396446" cy="174672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CEE89B7-074F-4AC8-98A1-94F71F408078}"/>
              </a:ext>
            </a:extLst>
          </p:cNvPr>
          <p:cNvSpPr txBox="1"/>
          <p:nvPr/>
        </p:nvSpPr>
        <p:spPr>
          <a:xfrm flipH="1">
            <a:off x="3239823" y="4605252"/>
            <a:ext cx="1542990" cy="369332"/>
          </a:xfrm>
          <a:prstGeom prst="rect">
            <a:avLst/>
          </a:prstGeom>
          <a:noFill/>
        </p:spPr>
        <p:txBody>
          <a:bodyPr wrap="square" rtlCol="0">
            <a:spAutoFit/>
          </a:bodyPr>
          <a:lstStyle/>
          <a:p>
            <a:r>
              <a:rPr lang="en-GB" dirty="0"/>
              <a:t>ML Model</a:t>
            </a:r>
            <a:endParaRPr lang="en-NG" dirty="0"/>
          </a:p>
        </p:txBody>
      </p:sp>
      <p:sp>
        <p:nvSpPr>
          <p:cNvPr id="75" name="TextBox 74">
            <a:extLst>
              <a:ext uri="{FF2B5EF4-FFF2-40B4-BE49-F238E27FC236}">
                <a16:creationId xmlns:a16="http://schemas.microsoft.com/office/drawing/2014/main" id="{6AEAA81B-8173-41DC-A634-1BB4EF2561A0}"/>
              </a:ext>
            </a:extLst>
          </p:cNvPr>
          <p:cNvSpPr txBox="1"/>
          <p:nvPr/>
        </p:nvSpPr>
        <p:spPr>
          <a:xfrm flipH="1">
            <a:off x="100935" y="4629561"/>
            <a:ext cx="2310281" cy="369332"/>
          </a:xfrm>
          <a:prstGeom prst="rect">
            <a:avLst/>
          </a:prstGeom>
          <a:noFill/>
        </p:spPr>
        <p:txBody>
          <a:bodyPr wrap="square" rtlCol="0">
            <a:spAutoFit/>
          </a:bodyPr>
          <a:lstStyle/>
          <a:p>
            <a:r>
              <a:rPr lang="en-GB" dirty="0"/>
              <a:t>SQL Server Database</a:t>
            </a:r>
            <a:endParaRPr lang="en-NG" dirty="0"/>
          </a:p>
        </p:txBody>
      </p:sp>
      <p:sp>
        <p:nvSpPr>
          <p:cNvPr id="77" name="TextBox 76">
            <a:extLst>
              <a:ext uri="{FF2B5EF4-FFF2-40B4-BE49-F238E27FC236}">
                <a16:creationId xmlns:a16="http://schemas.microsoft.com/office/drawing/2014/main" id="{F2A82DDD-A1CE-4BA2-8861-C4CA8415678B}"/>
              </a:ext>
            </a:extLst>
          </p:cNvPr>
          <p:cNvSpPr txBox="1"/>
          <p:nvPr/>
        </p:nvSpPr>
        <p:spPr>
          <a:xfrm flipH="1">
            <a:off x="11161880" y="9097876"/>
            <a:ext cx="927214" cy="369332"/>
          </a:xfrm>
          <a:prstGeom prst="rect">
            <a:avLst/>
          </a:prstGeom>
          <a:noFill/>
        </p:spPr>
        <p:txBody>
          <a:bodyPr wrap="square" rtlCol="0">
            <a:spAutoFit/>
          </a:bodyPr>
          <a:lstStyle/>
          <a:p>
            <a:r>
              <a:rPr lang="en-GB" dirty="0"/>
              <a:t>SOMA</a:t>
            </a:r>
            <a:endParaRPr lang="en-NG" dirty="0"/>
          </a:p>
        </p:txBody>
      </p:sp>
      <p:sp>
        <p:nvSpPr>
          <p:cNvPr id="78" name="TextBox 77">
            <a:extLst>
              <a:ext uri="{FF2B5EF4-FFF2-40B4-BE49-F238E27FC236}">
                <a16:creationId xmlns:a16="http://schemas.microsoft.com/office/drawing/2014/main" id="{5A7FB202-57D8-4917-82EC-CCCE27A6C9E9}"/>
              </a:ext>
            </a:extLst>
          </p:cNvPr>
          <p:cNvSpPr txBox="1"/>
          <p:nvPr/>
        </p:nvSpPr>
        <p:spPr>
          <a:xfrm flipH="1">
            <a:off x="8986908" y="3340370"/>
            <a:ext cx="1697158" cy="954107"/>
          </a:xfrm>
          <a:prstGeom prst="rect">
            <a:avLst/>
          </a:prstGeom>
          <a:noFill/>
        </p:spPr>
        <p:txBody>
          <a:bodyPr wrap="square" rtlCol="0">
            <a:spAutoFit/>
          </a:bodyPr>
          <a:lstStyle/>
          <a:p>
            <a:r>
              <a:rPr lang="en-GB" dirty="0"/>
              <a:t>HTTP requests</a:t>
            </a:r>
          </a:p>
          <a:p>
            <a:r>
              <a:rPr lang="en-GB" sz="1000" i="1" dirty="0">
                <a:solidFill>
                  <a:schemeClr val="tx1">
                    <a:lumMod val="75000"/>
                    <a:lumOff val="25000"/>
                  </a:schemeClr>
                </a:solidFill>
              </a:rPr>
              <a:t>(data is transferred in JSON format)</a:t>
            </a:r>
            <a:endParaRPr lang="en-NG" sz="1000" b="1" i="1" dirty="0">
              <a:solidFill>
                <a:schemeClr val="tx1">
                  <a:lumMod val="75000"/>
                  <a:lumOff val="25000"/>
                </a:schemeClr>
              </a:solidFill>
            </a:endParaRPr>
          </a:p>
          <a:p>
            <a:endParaRPr lang="en-NG" dirty="0"/>
          </a:p>
        </p:txBody>
      </p:sp>
      <p:sp>
        <p:nvSpPr>
          <p:cNvPr id="79" name="TextBox 78">
            <a:extLst>
              <a:ext uri="{FF2B5EF4-FFF2-40B4-BE49-F238E27FC236}">
                <a16:creationId xmlns:a16="http://schemas.microsoft.com/office/drawing/2014/main" id="{DA777AFC-C988-4044-AA12-5777EB3E45E9}"/>
              </a:ext>
            </a:extLst>
          </p:cNvPr>
          <p:cNvSpPr txBox="1"/>
          <p:nvPr/>
        </p:nvSpPr>
        <p:spPr>
          <a:xfrm flipH="1">
            <a:off x="4081102" y="692625"/>
            <a:ext cx="3402129" cy="369332"/>
          </a:xfrm>
          <a:prstGeom prst="rect">
            <a:avLst/>
          </a:prstGeom>
          <a:noFill/>
        </p:spPr>
        <p:txBody>
          <a:bodyPr wrap="square" rtlCol="0">
            <a:spAutoFit/>
          </a:bodyPr>
          <a:lstStyle/>
          <a:p>
            <a:r>
              <a:rPr lang="en-GB" dirty="0"/>
              <a:t>Authentication and Authorization</a:t>
            </a:r>
            <a:endParaRPr lang="en-NG" dirty="0"/>
          </a:p>
        </p:txBody>
      </p:sp>
      <p:sp>
        <p:nvSpPr>
          <p:cNvPr id="80" name="TextBox 79">
            <a:extLst>
              <a:ext uri="{FF2B5EF4-FFF2-40B4-BE49-F238E27FC236}">
                <a16:creationId xmlns:a16="http://schemas.microsoft.com/office/drawing/2014/main" id="{92E7E2F3-4E3E-47B4-A313-F70A72E26B23}"/>
              </a:ext>
            </a:extLst>
          </p:cNvPr>
          <p:cNvSpPr txBox="1"/>
          <p:nvPr/>
        </p:nvSpPr>
        <p:spPr>
          <a:xfrm flipH="1">
            <a:off x="10676946" y="2994428"/>
            <a:ext cx="1515054" cy="369332"/>
          </a:xfrm>
          <a:prstGeom prst="rect">
            <a:avLst/>
          </a:prstGeom>
          <a:noFill/>
        </p:spPr>
        <p:txBody>
          <a:bodyPr wrap="square" rtlCol="0">
            <a:spAutoFit/>
          </a:bodyPr>
          <a:lstStyle/>
          <a:p>
            <a:r>
              <a:rPr lang="en-GB" dirty="0"/>
              <a:t>Mobile App</a:t>
            </a:r>
            <a:endParaRPr lang="en-NG" dirty="0"/>
          </a:p>
        </p:txBody>
      </p:sp>
      <p:sp>
        <p:nvSpPr>
          <p:cNvPr id="81" name="TextBox 80">
            <a:extLst>
              <a:ext uri="{FF2B5EF4-FFF2-40B4-BE49-F238E27FC236}">
                <a16:creationId xmlns:a16="http://schemas.microsoft.com/office/drawing/2014/main" id="{B2E0EDF7-6F4A-4013-A8AA-20928B985D50}"/>
              </a:ext>
            </a:extLst>
          </p:cNvPr>
          <p:cNvSpPr txBox="1"/>
          <p:nvPr/>
        </p:nvSpPr>
        <p:spPr>
          <a:xfrm flipH="1">
            <a:off x="4518184" y="2145511"/>
            <a:ext cx="2157240" cy="923330"/>
          </a:xfrm>
          <a:prstGeom prst="rect">
            <a:avLst/>
          </a:prstGeom>
          <a:noFill/>
        </p:spPr>
        <p:txBody>
          <a:bodyPr wrap="square" rtlCol="0">
            <a:spAutoFit/>
          </a:bodyPr>
          <a:lstStyle/>
          <a:p>
            <a:r>
              <a:rPr lang="en-GB" dirty="0"/>
              <a:t>Send user data to ML model for Ebola diseases prediction </a:t>
            </a:r>
            <a:endParaRPr lang="en-NG" dirty="0"/>
          </a:p>
        </p:txBody>
      </p:sp>
      <p:sp>
        <p:nvSpPr>
          <p:cNvPr id="82" name="Rectangle 81">
            <a:extLst>
              <a:ext uri="{FF2B5EF4-FFF2-40B4-BE49-F238E27FC236}">
                <a16:creationId xmlns:a16="http://schemas.microsoft.com/office/drawing/2014/main" id="{74C6AC08-9E81-48BE-AD5B-7942281BC5F6}"/>
              </a:ext>
            </a:extLst>
          </p:cNvPr>
          <p:cNvSpPr/>
          <p:nvPr/>
        </p:nvSpPr>
        <p:spPr>
          <a:xfrm>
            <a:off x="6838557" y="3179094"/>
            <a:ext cx="1542990" cy="1970839"/>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9" name="Flowchart: Connector 88">
            <a:extLst>
              <a:ext uri="{FF2B5EF4-FFF2-40B4-BE49-F238E27FC236}">
                <a16:creationId xmlns:a16="http://schemas.microsoft.com/office/drawing/2014/main" id="{E3E15E79-F878-4973-8DCB-D2DAA41E31B0}"/>
              </a:ext>
            </a:extLst>
          </p:cNvPr>
          <p:cNvSpPr/>
          <p:nvPr/>
        </p:nvSpPr>
        <p:spPr>
          <a:xfrm>
            <a:off x="9680581" y="4230064"/>
            <a:ext cx="309812" cy="33226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endParaRPr lang="en-NG" dirty="0">
              <a:solidFill>
                <a:srgbClr val="FF0000"/>
              </a:solidFill>
            </a:endParaRPr>
          </a:p>
        </p:txBody>
      </p:sp>
      <p:sp>
        <p:nvSpPr>
          <p:cNvPr id="90" name="Flowchart: Connector 89">
            <a:extLst>
              <a:ext uri="{FF2B5EF4-FFF2-40B4-BE49-F238E27FC236}">
                <a16:creationId xmlns:a16="http://schemas.microsoft.com/office/drawing/2014/main" id="{50E2666A-5244-4197-826B-24DA04B3E418}"/>
              </a:ext>
            </a:extLst>
          </p:cNvPr>
          <p:cNvSpPr/>
          <p:nvPr/>
        </p:nvSpPr>
        <p:spPr>
          <a:xfrm>
            <a:off x="7815845" y="2634125"/>
            <a:ext cx="309812" cy="33226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endParaRPr lang="en-NG" dirty="0">
              <a:solidFill>
                <a:srgbClr val="FF0000"/>
              </a:solidFill>
            </a:endParaRPr>
          </a:p>
        </p:txBody>
      </p:sp>
      <p:sp>
        <p:nvSpPr>
          <p:cNvPr id="91" name="Flowchart: Connector 90">
            <a:extLst>
              <a:ext uri="{FF2B5EF4-FFF2-40B4-BE49-F238E27FC236}">
                <a16:creationId xmlns:a16="http://schemas.microsoft.com/office/drawing/2014/main" id="{8BBA6289-7A48-4F36-8D4A-09E0C75D4778}"/>
              </a:ext>
            </a:extLst>
          </p:cNvPr>
          <p:cNvSpPr/>
          <p:nvPr/>
        </p:nvSpPr>
        <p:spPr>
          <a:xfrm>
            <a:off x="3325489" y="1839479"/>
            <a:ext cx="309812" cy="33226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endParaRPr lang="en-NG" dirty="0">
              <a:solidFill>
                <a:srgbClr val="FF0000"/>
              </a:solidFill>
            </a:endParaRPr>
          </a:p>
        </p:txBody>
      </p:sp>
      <p:sp>
        <p:nvSpPr>
          <p:cNvPr id="93" name="Flowchart: Connector 92">
            <a:extLst>
              <a:ext uri="{FF2B5EF4-FFF2-40B4-BE49-F238E27FC236}">
                <a16:creationId xmlns:a16="http://schemas.microsoft.com/office/drawing/2014/main" id="{E4C7077D-6154-4333-84D9-F95792BE77AD}"/>
              </a:ext>
            </a:extLst>
          </p:cNvPr>
          <p:cNvSpPr/>
          <p:nvPr/>
        </p:nvSpPr>
        <p:spPr>
          <a:xfrm>
            <a:off x="2459091" y="3485160"/>
            <a:ext cx="309812" cy="33226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4</a:t>
            </a:r>
            <a:endParaRPr lang="en-NG" dirty="0">
              <a:solidFill>
                <a:srgbClr val="FF0000"/>
              </a:solidFill>
            </a:endParaRPr>
          </a:p>
        </p:txBody>
      </p:sp>
      <p:pic>
        <p:nvPicPr>
          <p:cNvPr id="4" name="Picture 3">
            <a:extLst>
              <a:ext uri="{FF2B5EF4-FFF2-40B4-BE49-F238E27FC236}">
                <a16:creationId xmlns:a16="http://schemas.microsoft.com/office/drawing/2014/main" id="{9A0C5DEB-8C92-DE3D-D73A-DD0E3DB3F9FF}"/>
              </a:ext>
            </a:extLst>
          </p:cNvPr>
          <p:cNvPicPr>
            <a:picLocks noChangeAspect="1"/>
          </p:cNvPicPr>
          <p:nvPr/>
        </p:nvPicPr>
        <p:blipFill>
          <a:blip r:embed="rId8"/>
          <a:stretch>
            <a:fillRect/>
          </a:stretch>
        </p:blipFill>
        <p:spPr>
          <a:xfrm>
            <a:off x="10897350" y="3384925"/>
            <a:ext cx="806228" cy="1203326"/>
          </a:xfrm>
          <a:prstGeom prst="rect">
            <a:avLst/>
          </a:prstGeom>
        </p:spPr>
      </p:pic>
      <p:sp>
        <p:nvSpPr>
          <p:cNvPr id="33" name="TextBox 32">
            <a:extLst>
              <a:ext uri="{FF2B5EF4-FFF2-40B4-BE49-F238E27FC236}">
                <a16:creationId xmlns:a16="http://schemas.microsoft.com/office/drawing/2014/main" id="{A5EDD52E-491F-A566-AD8E-1C71F4C3BA3D}"/>
              </a:ext>
            </a:extLst>
          </p:cNvPr>
          <p:cNvSpPr txBox="1"/>
          <p:nvPr/>
        </p:nvSpPr>
        <p:spPr>
          <a:xfrm flipH="1">
            <a:off x="4641947" y="4176703"/>
            <a:ext cx="1993706" cy="369332"/>
          </a:xfrm>
          <a:prstGeom prst="rect">
            <a:avLst/>
          </a:prstGeom>
          <a:noFill/>
        </p:spPr>
        <p:txBody>
          <a:bodyPr wrap="square" rtlCol="0">
            <a:spAutoFit/>
          </a:bodyPr>
          <a:lstStyle/>
          <a:p>
            <a:r>
              <a:rPr lang="en-GB" dirty="0"/>
              <a:t>Authenticated User</a:t>
            </a:r>
            <a:endParaRPr lang="en-NG" dirty="0"/>
          </a:p>
        </p:txBody>
      </p:sp>
      <p:cxnSp>
        <p:nvCxnSpPr>
          <p:cNvPr id="37" name="Straight Connector 36">
            <a:extLst>
              <a:ext uri="{FF2B5EF4-FFF2-40B4-BE49-F238E27FC236}">
                <a16:creationId xmlns:a16="http://schemas.microsoft.com/office/drawing/2014/main" id="{0324FE25-6AA5-9BD1-48F1-250C91BBB2DB}"/>
              </a:ext>
            </a:extLst>
          </p:cNvPr>
          <p:cNvCxnSpPr/>
          <p:nvPr/>
        </p:nvCxnSpPr>
        <p:spPr>
          <a:xfrm>
            <a:off x="3878016" y="4998893"/>
            <a:ext cx="0" cy="1158067"/>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57" name="TextBox 56">
            <a:extLst>
              <a:ext uri="{FF2B5EF4-FFF2-40B4-BE49-F238E27FC236}">
                <a16:creationId xmlns:a16="http://schemas.microsoft.com/office/drawing/2014/main" id="{31A14BC0-0997-B066-BF2D-ACF25D2CD0A0}"/>
              </a:ext>
            </a:extLst>
          </p:cNvPr>
          <p:cNvSpPr txBox="1"/>
          <p:nvPr/>
        </p:nvSpPr>
        <p:spPr>
          <a:xfrm flipH="1">
            <a:off x="7064584" y="4713113"/>
            <a:ext cx="1162795" cy="369332"/>
          </a:xfrm>
          <a:prstGeom prst="rect">
            <a:avLst/>
          </a:prstGeom>
          <a:noFill/>
        </p:spPr>
        <p:txBody>
          <a:bodyPr wrap="square" rtlCol="0">
            <a:spAutoFit/>
          </a:bodyPr>
          <a:lstStyle/>
          <a:p>
            <a:r>
              <a:rPr lang="en-GB" dirty="0"/>
              <a:t>REST API</a:t>
            </a:r>
            <a:endParaRPr lang="en-NG" dirty="0"/>
          </a:p>
        </p:txBody>
      </p:sp>
    </p:spTree>
    <p:extLst>
      <p:ext uri="{BB962C8B-B14F-4D97-AF65-F5344CB8AC3E}">
        <p14:creationId xmlns:p14="http://schemas.microsoft.com/office/powerpoint/2010/main" val="347396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C847C-3608-E2D3-3A4A-CF506E447BF9}"/>
              </a:ext>
            </a:extLst>
          </p:cNvPr>
          <p:cNvSpPr txBox="1"/>
          <p:nvPr/>
        </p:nvSpPr>
        <p:spPr>
          <a:xfrm>
            <a:off x="3048000" y="1720840"/>
            <a:ext cx="6096000" cy="3416320"/>
          </a:xfrm>
          <a:prstGeom prst="rect">
            <a:avLst/>
          </a:prstGeom>
          <a:noFill/>
        </p:spPr>
        <p:txBody>
          <a:bodyPr wrap="square">
            <a:spAutoFit/>
          </a:bodyPr>
          <a:lstStyle/>
          <a:p>
            <a:r>
              <a:rPr lang="en-NG" dirty="0"/>
              <a:t>https://www.google.com/search?q=mobile+app+architecture+diagram&amp;tbm=isch&amp;ved=2ahUKEwitgOXTjZv4AhUlYPEDHVhfC0UQ2-cCegQIABAA&amp;oq=mobile+app+ar&amp;gs_lcp=CgNpbWcQARgBMgUIABCABDIFCAAQgAQyBQgAEIAEMgUIABCABDIFCAAQgAQyBQgAEIAEMgUIABCABDIFCAAQgAQyBQgAEIAEMgUIABCABDoECCMQJzoECAAQQzoICAAQsQMQgwE6CwgAEIAEELEDEIMBOggIABCABBCxAzoECAAQA1CZCljbMGCKRWgAcAB4AIABoQKIAfEVkgEFMC45LjWYAQCgAQGqAQtnd3Mtd2l6LWltZ8ABAQ&amp;sclient=img&amp;ei=AiWfYq33HaXAxc8P2L6tqAQ&amp;bih=601&amp;biw=1280&amp;rlz=1C1GCEU_enNG989NG989#imgrc=41wlmy6Zw9oqhM&amp;imgdii=kSjl0P3BHXmVQM</a:t>
            </a:r>
          </a:p>
        </p:txBody>
      </p:sp>
    </p:spTree>
    <p:extLst>
      <p:ext uri="{BB962C8B-B14F-4D97-AF65-F5344CB8AC3E}">
        <p14:creationId xmlns:p14="http://schemas.microsoft.com/office/powerpoint/2010/main" val="167463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CED3-1E07-42E3-9FCC-95F149A8FBFA}"/>
              </a:ext>
            </a:extLst>
          </p:cNvPr>
          <p:cNvSpPr>
            <a:spLocks noGrp="1"/>
          </p:cNvSpPr>
          <p:nvPr>
            <p:ph type="title"/>
          </p:nvPr>
        </p:nvSpPr>
        <p:spPr>
          <a:xfrm>
            <a:off x="838200" y="327026"/>
            <a:ext cx="10515600" cy="520700"/>
          </a:xfrm>
        </p:spPr>
        <p:txBody>
          <a:bodyPr>
            <a:normAutofit fontScale="90000"/>
          </a:bodyPr>
          <a:lstStyle/>
          <a:p>
            <a:r>
              <a:rPr lang="en-GB" dirty="0"/>
              <a:t>Workflow</a:t>
            </a:r>
            <a:endParaRPr lang="en-NG" dirty="0"/>
          </a:p>
        </p:txBody>
      </p:sp>
      <p:graphicFrame>
        <p:nvGraphicFramePr>
          <p:cNvPr id="4" name="Table 4">
            <a:extLst>
              <a:ext uri="{FF2B5EF4-FFF2-40B4-BE49-F238E27FC236}">
                <a16:creationId xmlns:a16="http://schemas.microsoft.com/office/drawing/2014/main" id="{DB73227E-B63E-4A6A-99C8-2AC92C90AE75}"/>
              </a:ext>
            </a:extLst>
          </p:cNvPr>
          <p:cNvGraphicFramePr>
            <a:graphicFrameLocks noGrp="1"/>
          </p:cNvGraphicFramePr>
          <p:nvPr>
            <p:ph idx="1"/>
            <p:extLst>
              <p:ext uri="{D42A27DB-BD31-4B8C-83A1-F6EECF244321}">
                <p14:modId xmlns:p14="http://schemas.microsoft.com/office/powerpoint/2010/main" val="423242169"/>
              </p:ext>
            </p:extLst>
          </p:nvPr>
        </p:nvGraphicFramePr>
        <p:xfrm>
          <a:off x="762000" y="866776"/>
          <a:ext cx="10515597" cy="577701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51841255"/>
                    </a:ext>
                  </a:extLst>
                </a:gridCol>
                <a:gridCol w="3505199">
                  <a:extLst>
                    <a:ext uri="{9D8B030D-6E8A-4147-A177-3AD203B41FA5}">
                      <a16:colId xmlns:a16="http://schemas.microsoft.com/office/drawing/2014/main" val="3798958066"/>
                    </a:ext>
                  </a:extLst>
                </a:gridCol>
                <a:gridCol w="3505199">
                  <a:extLst>
                    <a:ext uri="{9D8B030D-6E8A-4147-A177-3AD203B41FA5}">
                      <a16:colId xmlns:a16="http://schemas.microsoft.com/office/drawing/2014/main" val="654526416"/>
                    </a:ext>
                  </a:extLst>
                </a:gridCol>
              </a:tblGrid>
              <a:tr h="648229">
                <a:tc>
                  <a:txBody>
                    <a:bodyPr/>
                    <a:lstStyle/>
                    <a:p>
                      <a:r>
                        <a:rPr lang="en-GB" dirty="0"/>
                        <a:t>C# Classes</a:t>
                      </a:r>
                      <a:endParaRPr lang="en-NG" dirty="0"/>
                    </a:p>
                  </a:txBody>
                  <a:tcPr/>
                </a:tc>
                <a:tc>
                  <a:txBody>
                    <a:bodyPr/>
                    <a:lstStyle/>
                    <a:p>
                      <a:r>
                        <a:rPr lang="en-GB" dirty="0"/>
                        <a:t>Task</a:t>
                      </a:r>
                      <a:endParaRPr lang="en-NG" dirty="0"/>
                    </a:p>
                  </a:txBody>
                  <a:tcPr/>
                </a:tc>
                <a:tc>
                  <a:txBody>
                    <a:bodyPr/>
                    <a:lstStyle/>
                    <a:p>
                      <a:r>
                        <a:rPr lang="en-GB" dirty="0"/>
                        <a:t>Description</a:t>
                      </a:r>
                      <a:endParaRPr lang="en-NG" dirty="0"/>
                    </a:p>
                  </a:txBody>
                  <a:tcPr/>
                </a:tc>
                <a:extLst>
                  <a:ext uri="{0D108BD9-81ED-4DB2-BD59-A6C34878D82A}">
                    <a16:rowId xmlns:a16="http://schemas.microsoft.com/office/drawing/2014/main" val="1163647205"/>
                  </a:ext>
                </a:extLst>
              </a:tr>
              <a:tr h="648229">
                <a:tc>
                  <a:txBody>
                    <a:bodyPr/>
                    <a:lstStyle/>
                    <a:p>
                      <a:pPr marL="342900" indent="-342900">
                        <a:buFont typeface="+mj-lt"/>
                        <a:buAutoNum type="arabicPeriod"/>
                      </a:pPr>
                      <a:r>
                        <a:rPr lang="en-GB" sz="1800" b="1" i="1" kern="1200" dirty="0">
                          <a:solidFill>
                            <a:schemeClr val="dk1"/>
                          </a:solidFill>
                          <a:latin typeface="+mn-lt"/>
                          <a:ea typeface="+mn-ea"/>
                          <a:cs typeface="+mn-cs"/>
                        </a:rPr>
                        <a:t>FileHelper</a:t>
                      </a:r>
                    </a:p>
                    <a:p>
                      <a:pPr marL="342900" indent="-342900">
                        <a:buFont typeface="+mj-lt"/>
                        <a:buAutoNum type="arabicPeriod"/>
                      </a:pPr>
                      <a:r>
                        <a:rPr lang="en-GB" sz="1800" b="1" i="1" kern="1200" dirty="0">
                          <a:solidFill>
                            <a:schemeClr val="dk1"/>
                          </a:solidFill>
                          <a:latin typeface="+mn-lt"/>
                          <a:ea typeface="+mn-ea"/>
                          <a:cs typeface="+mn-cs"/>
                        </a:rPr>
                        <a:t>RemoteImage</a:t>
                      </a:r>
                      <a:endParaRPr lang="en-NG" b="1" i="1" dirty="0"/>
                    </a:p>
                  </a:txBody>
                  <a:tcPr/>
                </a:tc>
                <a:tc>
                  <a:txBody>
                    <a:bodyPr/>
                    <a:lstStyle/>
                    <a:p>
                      <a:r>
                        <a:rPr lang="en-GB" dirty="0"/>
                        <a:t>Image/Models Import and Export</a:t>
                      </a:r>
                      <a:endParaRPr lang="en-NG" dirty="0"/>
                    </a:p>
                  </a:txBody>
                  <a:tcPr/>
                </a:tc>
                <a:tc>
                  <a:txBody>
                    <a:bodyPr/>
                    <a:lstStyle/>
                    <a:p>
                      <a:r>
                        <a:rPr lang="en-GB" dirty="0"/>
                        <a:t>Importing Image sample (with drag and drop functionality) for training, testing and detecting</a:t>
                      </a:r>
                      <a:endParaRPr lang="en-NG" dirty="0"/>
                    </a:p>
                  </a:txBody>
                  <a:tcPr/>
                </a:tc>
                <a:extLst>
                  <a:ext uri="{0D108BD9-81ED-4DB2-BD59-A6C34878D82A}">
                    <a16:rowId xmlns:a16="http://schemas.microsoft.com/office/drawing/2014/main" val="2056187628"/>
                  </a:ext>
                </a:extLst>
              </a:tr>
              <a:tr h="648229">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800" b="1" i="1" kern="1200" dirty="0">
                          <a:solidFill>
                            <a:schemeClr val="dk1"/>
                          </a:solidFill>
                          <a:latin typeface="+mn-lt"/>
                          <a:ea typeface="+mn-ea"/>
                          <a:cs typeface="+mn-cs"/>
                        </a:rPr>
                        <a:t>LocalImage</a:t>
                      </a:r>
                    </a:p>
                    <a:p>
                      <a:endParaRPr lang="en-NG" dirty="0"/>
                    </a:p>
                  </a:txBody>
                  <a:tcPr/>
                </a:tc>
                <a:tc>
                  <a:txBody>
                    <a:bodyPr/>
                    <a:lstStyle/>
                    <a:p>
                      <a:r>
                        <a:rPr lang="en-GB" dirty="0"/>
                        <a:t>Image Pre-processing</a:t>
                      </a:r>
                      <a:endParaRPr lang="en-NG" dirty="0"/>
                    </a:p>
                  </a:txBody>
                  <a:tcPr/>
                </a:tc>
                <a:tc>
                  <a:txBody>
                    <a:bodyPr/>
                    <a:lstStyle/>
                    <a:p>
                      <a:r>
                        <a:rPr lang="en-GB" dirty="0"/>
                        <a:t>Cleaning the image sample and extracting key features from the image</a:t>
                      </a:r>
                      <a:endParaRPr lang="en-NG" dirty="0"/>
                    </a:p>
                  </a:txBody>
                  <a:tcPr/>
                </a:tc>
                <a:extLst>
                  <a:ext uri="{0D108BD9-81ED-4DB2-BD59-A6C34878D82A}">
                    <a16:rowId xmlns:a16="http://schemas.microsoft.com/office/drawing/2014/main" val="868199027"/>
                  </a:ext>
                </a:extLst>
              </a:tr>
              <a:tr h="648229">
                <a:tc>
                  <a:txBody>
                    <a:bodyPr/>
                    <a:lstStyle/>
                    <a:p>
                      <a:pPr marL="0" indent="0" fontAlgn="t">
                        <a:buFont typeface="+mj-lt"/>
                        <a:buNone/>
                      </a:pPr>
                      <a:r>
                        <a:rPr lang="en-GB" b="1" i="1" dirty="0"/>
                        <a:t>1. TrainingWindowViewModel</a:t>
                      </a:r>
                      <a:endParaRPr lang="en-NG" b="1" i="1" dirty="0"/>
                    </a:p>
                    <a:p>
                      <a:endParaRPr lang="en-N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Model Training and Testing</a:t>
                      </a:r>
                    </a:p>
                    <a:p>
                      <a:endParaRPr lang="en-NG" dirty="0"/>
                    </a:p>
                  </a:txBody>
                  <a:tcPr/>
                </a:tc>
                <a:tc>
                  <a:txBody>
                    <a:bodyPr/>
                    <a:lstStyle/>
                    <a:p>
                      <a:r>
                        <a:rPr lang="en-GB" sz="1800" b="0" i="0" kern="1200" dirty="0">
                          <a:solidFill>
                            <a:schemeClr val="dk1"/>
                          </a:solidFill>
                          <a:effectLst/>
                          <a:latin typeface="+mn-lt"/>
                          <a:ea typeface="+mn-ea"/>
                          <a:cs typeface="+mn-cs"/>
                        </a:rPr>
                        <a:t>Trained the best performing CNN model possible, using the pre-processed data.</a:t>
                      </a:r>
                      <a:endParaRPr lang="en-NG" dirty="0"/>
                    </a:p>
                  </a:txBody>
                  <a:tcPr/>
                </a:tc>
                <a:extLst>
                  <a:ext uri="{0D108BD9-81ED-4DB2-BD59-A6C34878D82A}">
                    <a16:rowId xmlns:a16="http://schemas.microsoft.com/office/drawing/2014/main" val="2191090227"/>
                  </a:ext>
                </a:extLst>
              </a:tr>
              <a:tr h="648229">
                <a:tc>
                  <a:txBody>
                    <a:bodyPr/>
                    <a:lstStyle/>
                    <a:p>
                      <a:pPr marL="342900" indent="-342900">
                        <a:buFont typeface="+mj-lt"/>
                        <a:buAutoNum type="arabicPeriod"/>
                      </a:pPr>
                      <a:r>
                        <a:rPr lang="en-GB" sz="1800" b="1" i="1" kern="1200" dirty="0">
                          <a:solidFill>
                            <a:schemeClr val="dk1"/>
                          </a:solidFill>
                          <a:latin typeface="+mn-lt"/>
                          <a:ea typeface="+mn-ea"/>
                          <a:cs typeface="+mn-cs"/>
                        </a:rPr>
                        <a:t>ConvNetSharpNetwork</a:t>
                      </a:r>
                    </a:p>
                    <a:p>
                      <a:pPr marL="342900" indent="-342900">
                        <a:buFont typeface="+mj-lt"/>
                        <a:buAutoNum type="arabicPeriod"/>
                      </a:pPr>
                      <a:r>
                        <a:rPr lang="en-GB" sz="1800" b="1" i="1" kern="1200" dirty="0">
                          <a:solidFill>
                            <a:schemeClr val="dk1"/>
                          </a:solidFill>
                          <a:latin typeface="+mn-lt"/>
                          <a:ea typeface="+mn-ea"/>
                          <a:cs typeface="+mn-cs"/>
                        </a:rPr>
                        <a:t>Accord Network</a:t>
                      </a:r>
                      <a:endParaRPr lang="en-NG" b="1"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Evaluating</a:t>
                      </a:r>
                    </a:p>
                    <a:p>
                      <a:endParaRPr lang="en-NG" dirty="0"/>
                    </a:p>
                  </a:txBody>
                  <a:tcPr/>
                </a:tc>
                <a:tc>
                  <a:txBody>
                    <a:bodyPr/>
                    <a:lstStyle/>
                    <a:p>
                      <a:r>
                        <a:rPr lang="en-GB" sz="1800" b="0" i="0" kern="1200" dirty="0">
                          <a:solidFill>
                            <a:schemeClr val="dk1"/>
                          </a:solidFill>
                          <a:effectLst/>
                          <a:latin typeface="+mn-lt"/>
                          <a:ea typeface="+mn-ea"/>
                          <a:cs typeface="+mn-cs"/>
                        </a:rPr>
                        <a:t>Model Evaluation is an integral part of the model development process. It helps to find the best model that represents our data and how well the chosen model will work in the future.</a:t>
                      </a:r>
                      <a:endParaRPr lang="en-NG" dirty="0"/>
                    </a:p>
                  </a:txBody>
                  <a:tcPr/>
                </a:tc>
                <a:extLst>
                  <a:ext uri="{0D108BD9-81ED-4DB2-BD59-A6C34878D82A}">
                    <a16:rowId xmlns:a16="http://schemas.microsoft.com/office/drawing/2014/main" val="3796669316"/>
                  </a:ext>
                </a:extLst>
              </a:tr>
              <a:tr h="648229">
                <a:tc>
                  <a:txBody>
                    <a:bodyPr/>
                    <a:lstStyle/>
                    <a:p>
                      <a:pPr marL="342900" indent="-342900">
                        <a:buFont typeface="+mj-lt"/>
                        <a:buAutoNum type="arabicPeriod"/>
                      </a:pPr>
                      <a:r>
                        <a:rPr lang="en-GB" sz="1800" b="1" i="1" kern="1200" dirty="0">
                          <a:solidFill>
                            <a:schemeClr val="dk1"/>
                          </a:solidFill>
                          <a:latin typeface="+mn-lt"/>
                          <a:ea typeface="+mn-ea"/>
                          <a:cs typeface="+mn-cs"/>
                        </a:rPr>
                        <a:t>Detector</a:t>
                      </a:r>
                      <a:endParaRPr lang="en-NG" b="1" i="1" dirty="0"/>
                    </a:p>
                  </a:txBody>
                  <a:tcPr/>
                </a:tc>
                <a:tc>
                  <a:txBody>
                    <a:bodyPr/>
                    <a:lstStyle/>
                    <a:p>
                      <a:r>
                        <a:rPr lang="en-GB" dirty="0"/>
                        <a:t>Detecting</a:t>
                      </a:r>
                      <a:endParaRPr lang="en-NG" dirty="0"/>
                    </a:p>
                  </a:txBody>
                  <a:tcPr/>
                </a:tc>
                <a:tc>
                  <a:txBody>
                    <a:bodyPr/>
                    <a:lstStyle/>
                    <a:p>
                      <a:r>
                        <a:rPr lang="en-GB" sz="1800" b="0" i="0" kern="1200" dirty="0">
                          <a:solidFill>
                            <a:schemeClr val="dk1"/>
                          </a:solidFill>
                          <a:effectLst/>
                          <a:latin typeface="+mn-lt"/>
                          <a:ea typeface="+mn-ea"/>
                          <a:cs typeface="+mn-cs"/>
                        </a:rPr>
                        <a:t>The trained model is imported and use for malarial detections.</a:t>
                      </a:r>
                      <a:endParaRPr lang="en-NG" dirty="0"/>
                    </a:p>
                  </a:txBody>
                  <a:tcPr/>
                </a:tc>
                <a:extLst>
                  <a:ext uri="{0D108BD9-81ED-4DB2-BD59-A6C34878D82A}">
                    <a16:rowId xmlns:a16="http://schemas.microsoft.com/office/drawing/2014/main" val="2605285513"/>
                  </a:ext>
                </a:extLst>
              </a:tr>
            </a:tbl>
          </a:graphicData>
        </a:graphic>
      </p:graphicFrame>
    </p:spTree>
    <p:extLst>
      <p:ext uri="{BB962C8B-B14F-4D97-AF65-F5344CB8AC3E}">
        <p14:creationId xmlns:p14="http://schemas.microsoft.com/office/powerpoint/2010/main" val="402882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5FB0-CD35-46DE-A288-8013C6E51D10}"/>
              </a:ext>
            </a:extLst>
          </p:cNvPr>
          <p:cNvSpPr>
            <a:spLocks noGrp="1"/>
          </p:cNvSpPr>
          <p:nvPr>
            <p:ph type="title"/>
          </p:nvPr>
        </p:nvSpPr>
        <p:spPr>
          <a:xfrm>
            <a:off x="4965430" y="629268"/>
            <a:ext cx="6586491" cy="1286160"/>
          </a:xfrm>
        </p:spPr>
        <p:txBody>
          <a:bodyPr anchor="b">
            <a:normAutofit/>
          </a:bodyPr>
          <a:lstStyle/>
          <a:p>
            <a:r>
              <a:rPr lang="en-GB" dirty="0"/>
              <a:t>Most Important Classes</a:t>
            </a:r>
            <a:endParaRPr lang="en-NG" dirty="0"/>
          </a:p>
        </p:txBody>
      </p:sp>
      <p:sp>
        <p:nvSpPr>
          <p:cNvPr id="8" name="Content Placeholder 7">
            <a:extLst>
              <a:ext uri="{FF2B5EF4-FFF2-40B4-BE49-F238E27FC236}">
                <a16:creationId xmlns:a16="http://schemas.microsoft.com/office/drawing/2014/main" id="{35DBFE1C-0EBE-4D40-90B1-2E8952C95D23}"/>
              </a:ext>
            </a:extLst>
          </p:cNvPr>
          <p:cNvSpPr>
            <a:spLocks noGrp="1"/>
          </p:cNvSpPr>
          <p:nvPr>
            <p:ph idx="1"/>
          </p:nvPr>
        </p:nvSpPr>
        <p:spPr>
          <a:xfrm>
            <a:off x="4965431" y="2438400"/>
            <a:ext cx="6586489" cy="3785419"/>
          </a:xfrm>
        </p:spPr>
        <p:txBody>
          <a:bodyPr>
            <a:normAutofit/>
          </a:bodyPr>
          <a:lstStyle/>
          <a:p>
            <a:pPr marL="514350" indent="-514350" fontAlgn="t">
              <a:buFont typeface="+mj-lt"/>
              <a:buAutoNum type="arabicPeriod"/>
            </a:pPr>
            <a:r>
              <a:rPr lang="en-GB" dirty="0"/>
              <a:t>LocalImage</a:t>
            </a:r>
            <a:endParaRPr lang="en-NG" dirty="0"/>
          </a:p>
          <a:p>
            <a:pPr marL="514350" indent="-514350" fontAlgn="t">
              <a:buFont typeface="+mj-lt"/>
              <a:buAutoNum type="arabicPeriod"/>
            </a:pPr>
            <a:r>
              <a:rPr lang="en-GB" dirty="0"/>
              <a:t>FileHelper</a:t>
            </a:r>
            <a:endParaRPr lang="en-NG" dirty="0"/>
          </a:p>
          <a:p>
            <a:pPr marL="514350" indent="-514350" fontAlgn="t">
              <a:buFont typeface="+mj-lt"/>
              <a:buAutoNum type="arabicPeriod"/>
            </a:pPr>
            <a:r>
              <a:rPr lang="en-GB" dirty="0"/>
              <a:t>RemoteImage</a:t>
            </a:r>
            <a:endParaRPr lang="en-NG" dirty="0"/>
          </a:p>
          <a:p>
            <a:pPr marL="514350" indent="-514350" fontAlgn="t">
              <a:buFont typeface="+mj-lt"/>
              <a:buAutoNum type="arabicPeriod"/>
            </a:pPr>
            <a:r>
              <a:rPr lang="en-GB" dirty="0"/>
              <a:t>TrainingWindowViewModel</a:t>
            </a:r>
            <a:endParaRPr lang="en-NG" dirty="0"/>
          </a:p>
          <a:p>
            <a:pPr marL="514350" indent="-514350" fontAlgn="t">
              <a:buFont typeface="+mj-lt"/>
              <a:buAutoNum type="arabicPeriod"/>
            </a:pPr>
            <a:r>
              <a:rPr lang="en-GB" dirty="0"/>
              <a:t>ConvNetSharpNetwork</a:t>
            </a:r>
            <a:endParaRPr lang="en-NG" dirty="0"/>
          </a:p>
          <a:p>
            <a:pPr marL="514350" indent="-514350" fontAlgn="t">
              <a:buFont typeface="+mj-lt"/>
              <a:buAutoNum type="arabicPeriod"/>
            </a:pPr>
            <a:r>
              <a:rPr lang="en-GB" dirty="0"/>
              <a:t>Accord Network</a:t>
            </a:r>
            <a:endParaRPr lang="en-NG" dirty="0"/>
          </a:p>
          <a:p>
            <a:pPr marL="514350" indent="-514350" fontAlgn="t">
              <a:buFont typeface="+mj-lt"/>
              <a:buAutoNum type="arabicPeriod"/>
            </a:pPr>
            <a:r>
              <a:rPr lang="en-GB" dirty="0"/>
              <a:t>Detector</a:t>
            </a:r>
            <a:endParaRPr lang="en-NG" dirty="0"/>
          </a:p>
          <a:p>
            <a:endParaRPr lang="en-US" sz="2000" dirty="0"/>
          </a:p>
        </p:txBody>
      </p:sp>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DC2F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35B982C-CC7F-48B3-967E-7CB2F26AB48F}"/>
              </a:ext>
            </a:extLst>
          </p:cNvPr>
          <p:cNvPicPr>
            <a:picLocks noChangeAspect="1"/>
          </p:cNvPicPr>
          <p:nvPr/>
        </p:nvPicPr>
        <p:blipFill>
          <a:blip r:embed="rId2"/>
          <a:stretch>
            <a:fillRect/>
          </a:stretch>
        </p:blipFill>
        <p:spPr>
          <a:xfrm>
            <a:off x="0" y="0"/>
            <a:ext cx="4829175" cy="6781800"/>
          </a:xfrm>
          <a:prstGeom prst="rect">
            <a:avLst/>
          </a:prstGeom>
        </p:spPr>
      </p:pic>
    </p:spTree>
    <p:extLst>
      <p:ext uri="{BB962C8B-B14F-4D97-AF65-F5344CB8AC3E}">
        <p14:creationId xmlns:p14="http://schemas.microsoft.com/office/powerpoint/2010/main" val="2954900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262</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Workflow</vt:lpstr>
      <vt:lpstr>Most Important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Ansa</dc:creator>
  <cp:lastModifiedBy>John Ansa</cp:lastModifiedBy>
  <cp:revision>7</cp:revision>
  <dcterms:created xsi:type="dcterms:W3CDTF">2020-05-21T02:09:10Z</dcterms:created>
  <dcterms:modified xsi:type="dcterms:W3CDTF">2022-06-09T05:15:48Z</dcterms:modified>
</cp:coreProperties>
</file>