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57" r:id="rId2"/>
    <p:sldId id="265" r:id="rId3"/>
    <p:sldId id="266" r:id="rId4"/>
    <p:sldId id="264" r:id="rId5"/>
    <p:sldId id="267" r:id="rId6"/>
    <p:sldId id="268"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6266"/>
  </p:normalViewPr>
  <p:slideViewPr>
    <p:cSldViewPr snapToGrid="0">
      <p:cViewPr varScale="1">
        <p:scale>
          <a:sx n="96" d="100"/>
          <a:sy n="96" d="100"/>
        </p:scale>
        <p:origin x="20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A46C6-D3BD-B44B-B7CF-EABFF620021F}"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5696E-04FB-024A-B797-76ABC4AE67D8}" type="slidenum">
              <a:rPr lang="en-US" smtClean="0"/>
              <a:t>‹#›</a:t>
            </a:fld>
            <a:endParaRPr lang="en-US"/>
          </a:p>
        </p:txBody>
      </p:sp>
    </p:spTree>
    <p:extLst>
      <p:ext uri="{BB962C8B-B14F-4D97-AF65-F5344CB8AC3E}">
        <p14:creationId xmlns:p14="http://schemas.microsoft.com/office/powerpoint/2010/main" val="55774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 </a:t>
            </a:r>
          </a:p>
          <a:p>
            <a:pPr marL="171450" indent="-171450">
              <a:buFontTx/>
              <a:buChar char="-"/>
            </a:pPr>
            <a:r>
              <a:rPr lang="en-US" dirty="0"/>
              <a:t>Theme: white and dark gray </a:t>
            </a:r>
          </a:p>
          <a:p>
            <a:pPr marL="171450" indent="-171450">
              <a:buFontTx/>
              <a:buChar char="-"/>
            </a:pPr>
            <a:r>
              <a:rPr lang="en-US" dirty="0"/>
              <a:t>Headline: font 32, Calibri </a:t>
            </a:r>
          </a:p>
          <a:p>
            <a:pPr marL="171450" indent="-171450">
              <a:buFontTx/>
              <a:buChar char="-"/>
            </a:pPr>
            <a:r>
              <a:rPr lang="en-US" dirty="0"/>
              <a:t>Main Text: font 18, Calibri</a:t>
            </a:r>
          </a:p>
          <a:p>
            <a:pPr marL="171450" indent="-171450">
              <a:buFontTx/>
              <a:buChar char="-"/>
            </a:pPr>
            <a:r>
              <a:rPr lang="en-US" dirty="0"/>
              <a:t>Sidenote: font 14</a:t>
            </a:r>
          </a:p>
        </p:txBody>
      </p:sp>
      <p:sp>
        <p:nvSpPr>
          <p:cNvPr id="4" name="Slide Number Placeholder 3"/>
          <p:cNvSpPr>
            <a:spLocks noGrp="1"/>
          </p:cNvSpPr>
          <p:nvPr>
            <p:ph type="sldNum" sz="quarter" idx="5"/>
          </p:nvPr>
        </p:nvSpPr>
        <p:spPr/>
        <p:txBody>
          <a:bodyPr/>
          <a:lstStyle/>
          <a:p>
            <a:fld id="{56FD5DE6-77AC-9742-958F-A41EF7FC3B04}" type="slidenum">
              <a:rPr lang="en-US" smtClean="0"/>
              <a:t>1</a:t>
            </a:fld>
            <a:endParaRPr lang="en-US"/>
          </a:p>
        </p:txBody>
      </p:sp>
    </p:spTree>
    <p:extLst>
      <p:ext uri="{BB962C8B-B14F-4D97-AF65-F5344CB8AC3E}">
        <p14:creationId xmlns:p14="http://schemas.microsoft.com/office/powerpoint/2010/main" val="194878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[1] </a:t>
            </a:r>
            <a:r>
              <a:rPr lang="en-US" sz="1800" dirty="0" err="1">
                <a:effectLst/>
                <a:latin typeface="Times New Roman" panose="02020603050405020304" pitchFamily="18" charset="0"/>
              </a:rPr>
              <a:t>Siblis</a:t>
            </a:r>
            <a:r>
              <a:rPr lang="en-US" sz="1800" dirty="0">
                <a:effectLst/>
                <a:latin typeface="Times New Roman" panose="02020603050405020304" pitchFamily="18" charset="0"/>
              </a:rPr>
              <a:t> Research. “Total Market Value of U.S. Stock Market.” </a:t>
            </a:r>
            <a:r>
              <a:rPr lang="en-US" sz="1800" i="1" dirty="0" err="1">
                <a:effectLst/>
                <a:latin typeface="Times New Roman" panose="02020603050405020304" pitchFamily="18" charset="0"/>
              </a:rPr>
              <a:t>Siblis</a:t>
            </a:r>
            <a:r>
              <a:rPr lang="en-US" sz="1800" i="1" dirty="0">
                <a:effectLst/>
                <a:latin typeface="Times New Roman" panose="02020603050405020304" pitchFamily="18" charset="0"/>
              </a:rPr>
              <a:t> Research</a:t>
            </a:r>
            <a:r>
              <a:rPr lang="en-US" sz="1800" dirty="0">
                <a:effectLst/>
                <a:latin typeface="Times New Roman" panose="02020603050405020304" pitchFamily="18" charset="0"/>
              </a:rPr>
              <a:t>, 13 Oct. 2020, </a:t>
            </a:r>
            <a:r>
              <a:rPr lang="en-US" sz="1800" dirty="0" err="1">
                <a:effectLst/>
                <a:latin typeface="Times New Roman" panose="02020603050405020304" pitchFamily="18" charset="0"/>
              </a:rPr>
              <a:t>siblisresearch.com</a:t>
            </a:r>
            <a:r>
              <a:rPr lang="en-US" sz="1800" dirty="0">
                <a:effectLst/>
                <a:latin typeface="Times New Roman" panose="02020603050405020304" pitchFamily="18" charset="0"/>
              </a:rPr>
              <a:t>/data/us-stock-market-value/. Accessed 21 Feb. 2024.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[2]The blank space remains to be implemented after the refinement of the strategy. </a:t>
            </a:r>
          </a:p>
        </p:txBody>
      </p:sp>
      <p:sp>
        <p:nvSpPr>
          <p:cNvPr id="4" name="Slide Number Placeholder 3"/>
          <p:cNvSpPr>
            <a:spLocks noGrp="1"/>
          </p:cNvSpPr>
          <p:nvPr>
            <p:ph type="sldNum" sz="quarter" idx="5"/>
          </p:nvPr>
        </p:nvSpPr>
        <p:spPr/>
        <p:txBody>
          <a:bodyPr/>
          <a:lstStyle/>
          <a:p>
            <a:fld id="{56FD5DE6-77AC-9742-958F-A41EF7FC3B04}" type="slidenum">
              <a:rPr lang="en-US" smtClean="0"/>
              <a:t>2</a:t>
            </a:fld>
            <a:endParaRPr lang="en-US"/>
          </a:p>
        </p:txBody>
      </p:sp>
    </p:spTree>
    <p:extLst>
      <p:ext uri="{BB962C8B-B14F-4D97-AF65-F5344CB8AC3E}">
        <p14:creationId xmlns:p14="http://schemas.microsoft.com/office/powerpoint/2010/main" val="300590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56FD5DE6-77AC-9742-958F-A41EF7FC3B04}" type="slidenum">
              <a:rPr lang="en-US" smtClean="0"/>
              <a:t>3</a:t>
            </a:fld>
            <a:endParaRPr lang="en-US"/>
          </a:p>
        </p:txBody>
      </p:sp>
    </p:spTree>
    <p:extLst>
      <p:ext uri="{BB962C8B-B14F-4D97-AF65-F5344CB8AC3E}">
        <p14:creationId xmlns:p14="http://schemas.microsoft.com/office/powerpoint/2010/main" val="312033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[1] </a:t>
            </a:r>
            <a:r>
              <a:rPr lang="en-US" sz="1800" dirty="0" err="1">
                <a:effectLst/>
                <a:latin typeface="Times New Roman" panose="02020603050405020304" pitchFamily="18" charset="0"/>
              </a:rPr>
              <a:t>Siblis</a:t>
            </a:r>
            <a:r>
              <a:rPr lang="en-US" sz="1800" dirty="0">
                <a:effectLst/>
                <a:latin typeface="Times New Roman" panose="02020603050405020304" pitchFamily="18" charset="0"/>
              </a:rPr>
              <a:t> Research. “Total Market Value of U.S. Stock Market.” </a:t>
            </a:r>
            <a:r>
              <a:rPr lang="en-US" sz="1800" i="1" dirty="0" err="1">
                <a:effectLst/>
                <a:latin typeface="Times New Roman" panose="02020603050405020304" pitchFamily="18" charset="0"/>
              </a:rPr>
              <a:t>Siblis</a:t>
            </a:r>
            <a:r>
              <a:rPr lang="en-US" sz="1800" i="1" dirty="0">
                <a:effectLst/>
                <a:latin typeface="Times New Roman" panose="02020603050405020304" pitchFamily="18" charset="0"/>
              </a:rPr>
              <a:t> Research</a:t>
            </a:r>
            <a:r>
              <a:rPr lang="en-US" sz="1800" dirty="0">
                <a:effectLst/>
                <a:latin typeface="Times New Roman" panose="02020603050405020304" pitchFamily="18" charset="0"/>
              </a:rPr>
              <a:t>, 13 Oct. 2020, </a:t>
            </a:r>
            <a:r>
              <a:rPr lang="en-US" sz="1800" dirty="0" err="1">
                <a:effectLst/>
                <a:latin typeface="Times New Roman" panose="02020603050405020304" pitchFamily="18" charset="0"/>
              </a:rPr>
              <a:t>siblisresearch.com</a:t>
            </a:r>
            <a:r>
              <a:rPr lang="en-US" sz="1800" dirty="0">
                <a:effectLst/>
                <a:latin typeface="Times New Roman" panose="02020603050405020304" pitchFamily="18" charset="0"/>
              </a:rPr>
              <a:t>/data/us-stock-market-value/. Accessed 21 Feb. 2024.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[2]The blank space remains to be implemented after the refinement of the strategy. </a:t>
            </a:r>
          </a:p>
        </p:txBody>
      </p:sp>
      <p:sp>
        <p:nvSpPr>
          <p:cNvPr id="4" name="Slide Number Placeholder 3"/>
          <p:cNvSpPr>
            <a:spLocks noGrp="1"/>
          </p:cNvSpPr>
          <p:nvPr>
            <p:ph type="sldNum" sz="quarter" idx="5"/>
          </p:nvPr>
        </p:nvSpPr>
        <p:spPr/>
        <p:txBody>
          <a:bodyPr/>
          <a:lstStyle/>
          <a:p>
            <a:fld id="{56FD5DE6-77AC-9742-958F-A41EF7FC3B04}" type="slidenum">
              <a:rPr lang="en-US" smtClean="0"/>
              <a:t>4</a:t>
            </a:fld>
            <a:endParaRPr lang="en-US"/>
          </a:p>
        </p:txBody>
      </p:sp>
    </p:spTree>
    <p:extLst>
      <p:ext uri="{BB962C8B-B14F-4D97-AF65-F5344CB8AC3E}">
        <p14:creationId xmlns:p14="http://schemas.microsoft.com/office/powerpoint/2010/main" val="231404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[1] </a:t>
            </a:r>
            <a:r>
              <a:rPr lang="en-US" sz="1800" dirty="0" err="1">
                <a:effectLst/>
                <a:latin typeface="Times New Roman" panose="02020603050405020304" pitchFamily="18" charset="0"/>
              </a:rPr>
              <a:t>Siblis</a:t>
            </a:r>
            <a:r>
              <a:rPr lang="en-US" sz="1800" dirty="0">
                <a:effectLst/>
                <a:latin typeface="Times New Roman" panose="02020603050405020304" pitchFamily="18" charset="0"/>
              </a:rPr>
              <a:t> Research. “Total Market Value of U.S. Stock Market.” </a:t>
            </a:r>
            <a:r>
              <a:rPr lang="en-US" sz="1800" i="1" dirty="0" err="1">
                <a:effectLst/>
                <a:latin typeface="Times New Roman" panose="02020603050405020304" pitchFamily="18" charset="0"/>
              </a:rPr>
              <a:t>Siblis</a:t>
            </a:r>
            <a:r>
              <a:rPr lang="en-US" sz="1800" i="1" dirty="0">
                <a:effectLst/>
                <a:latin typeface="Times New Roman" panose="02020603050405020304" pitchFamily="18" charset="0"/>
              </a:rPr>
              <a:t> Research</a:t>
            </a:r>
            <a:r>
              <a:rPr lang="en-US" sz="1800" dirty="0">
                <a:effectLst/>
                <a:latin typeface="Times New Roman" panose="02020603050405020304" pitchFamily="18" charset="0"/>
              </a:rPr>
              <a:t>, 13 Oct. 2020, </a:t>
            </a:r>
            <a:r>
              <a:rPr lang="en-US" sz="1800" dirty="0" err="1">
                <a:effectLst/>
                <a:latin typeface="Times New Roman" panose="02020603050405020304" pitchFamily="18" charset="0"/>
              </a:rPr>
              <a:t>siblisresearch.com</a:t>
            </a:r>
            <a:r>
              <a:rPr lang="en-US" sz="1800" dirty="0">
                <a:effectLst/>
                <a:latin typeface="Times New Roman" panose="02020603050405020304" pitchFamily="18" charset="0"/>
              </a:rPr>
              <a:t>/data/us-stock-market-value/. Accessed 21 Feb. 2024.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[2]The blank space remains to be implemented after the refinement of the strategy. </a:t>
            </a:r>
          </a:p>
        </p:txBody>
      </p:sp>
      <p:sp>
        <p:nvSpPr>
          <p:cNvPr id="4" name="Slide Number Placeholder 3"/>
          <p:cNvSpPr>
            <a:spLocks noGrp="1"/>
          </p:cNvSpPr>
          <p:nvPr>
            <p:ph type="sldNum" sz="quarter" idx="5"/>
          </p:nvPr>
        </p:nvSpPr>
        <p:spPr/>
        <p:txBody>
          <a:bodyPr/>
          <a:lstStyle/>
          <a:p>
            <a:fld id="{56FD5DE6-77AC-9742-958F-A41EF7FC3B04}" type="slidenum">
              <a:rPr lang="en-US" smtClean="0"/>
              <a:t>5</a:t>
            </a:fld>
            <a:endParaRPr lang="en-US"/>
          </a:p>
        </p:txBody>
      </p:sp>
    </p:spTree>
    <p:extLst>
      <p:ext uri="{BB962C8B-B14F-4D97-AF65-F5344CB8AC3E}">
        <p14:creationId xmlns:p14="http://schemas.microsoft.com/office/powerpoint/2010/main" val="28678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6FD5DE6-77AC-9742-958F-A41EF7FC3B04}" type="slidenum">
              <a:rPr lang="en-US" smtClean="0"/>
              <a:t>6</a:t>
            </a:fld>
            <a:endParaRPr lang="en-US"/>
          </a:p>
        </p:txBody>
      </p:sp>
    </p:spTree>
    <p:extLst>
      <p:ext uri="{BB962C8B-B14F-4D97-AF65-F5344CB8AC3E}">
        <p14:creationId xmlns:p14="http://schemas.microsoft.com/office/powerpoint/2010/main" val="103891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73EB-4013-57F6-6D93-91DF887E8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D26284-1E35-3612-F03A-7B87ADC8A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738305-C60F-88C3-06B0-A22545A8AAD0}"/>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5" name="Footer Placeholder 4">
            <a:extLst>
              <a:ext uri="{FF2B5EF4-FFF2-40B4-BE49-F238E27FC236}">
                <a16:creationId xmlns:a16="http://schemas.microsoft.com/office/drawing/2014/main" id="{E72CF29F-2FB1-530F-3E29-14C1374D6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1F76-FB97-F1F8-4867-A6848CA4EF88}"/>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162731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5125-5A0E-7866-101A-105752E27C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D111DF-DE8E-90D4-8DDB-F8538EBCB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70532-C244-E3F1-5E8F-2FFA4AD4D9F3}"/>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5" name="Footer Placeholder 4">
            <a:extLst>
              <a:ext uri="{FF2B5EF4-FFF2-40B4-BE49-F238E27FC236}">
                <a16:creationId xmlns:a16="http://schemas.microsoft.com/office/drawing/2014/main" id="{4FDC2554-38A5-AD35-9BDF-B0AFA52A2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E7A6-1EBB-1EBB-609A-684ACD35A982}"/>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270061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F4F52-2A89-8B22-2244-EFD46AF46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22C4B-D200-DBC5-595E-A1D2CE039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FE101-D316-47A8-2E9A-F92F48CAAB2A}"/>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5" name="Footer Placeholder 4">
            <a:extLst>
              <a:ext uri="{FF2B5EF4-FFF2-40B4-BE49-F238E27FC236}">
                <a16:creationId xmlns:a16="http://schemas.microsoft.com/office/drawing/2014/main" id="{1586682A-1805-5FC7-1A1F-9146E9108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AFAF1-7846-B453-3D48-8F1C4151B99E}"/>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105396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3402-9B72-8CF3-B958-6FB1F6D64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C2C8-DE2F-8723-2E7D-E5B96AA95B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CF4E6-FD9A-15E7-47AC-1EEB67B49E29}"/>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5" name="Footer Placeholder 4">
            <a:extLst>
              <a:ext uri="{FF2B5EF4-FFF2-40B4-BE49-F238E27FC236}">
                <a16:creationId xmlns:a16="http://schemas.microsoft.com/office/drawing/2014/main" id="{9968D7ED-8B6B-A249-7798-156F114EF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B7737-526F-1989-C407-27198A438833}"/>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240349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3DE8-688B-8F86-D75D-7EFF82FCE5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2BB428-FCDA-39E4-EB16-F7C6652BC4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A1CA66-F6C8-4F79-FB8E-B9CD491E4A3E}"/>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5" name="Footer Placeholder 4">
            <a:extLst>
              <a:ext uri="{FF2B5EF4-FFF2-40B4-BE49-F238E27FC236}">
                <a16:creationId xmlns:a16="http://schemas.microsoft.com/office/drawing/2014/main" id="{DDDE3E15-34B7-3262-117E-0853723D0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E8AD1-1CB7-117E-0A06-B0286586BE40}"/>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98442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6E3F-A679-1D5B-A1EC-F79203F54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6A1E5-0D15-59A3-57EF-C045BE1C7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813EF-66C2-F88B-C668-889D7D44B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D0E244-3D0D-C640-7FC9-9D65C60254E8}"/>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6" name="Footer Placeholder 5">
            <a:extLst>
              <a:ext uri="{FF2B5EF4-FFF2-40B4-BE49-F238E27FC236}">
                <a16:creationId xmlns:a16="http://schemas.microsoft.com/office/drawing/2014/main" id="{5D749816-7738-5EA1-5335-23B500697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34FCF-2082-F9E7-2CD7-1482018DC12C}"/>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1611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4BFC-F0A3-CE81-5717-C81F462FF3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EC5D7-09FB-23C7-472D-62346DB79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BE7B6-517B-FDAC-09B4-381C67646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702FA-A970-5732-6CA0-B6E418C4E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ADFB9-95B8-8681-D5A2-64B6FB863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1C939-E4AF-AD0D-3FC7-788B3F67294F}"/>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8" name="Footer Placeholder 7">
            <a:extLst>
              <a:ext uri="{FF2B5EF4-FFF2-40B4-BE49-F238E27FC236}">
                <a16:creationId xmlns:a16="http://schemas.microsoft.com/office/drawing/2014/main" id="{71F5DCC5-DBFC-20E1-C864-7394CFC708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F0E07D-7E13-6973-43BF-93E689BDEF75}"/>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49767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B805-9DA6-687E-7BD6-907157B96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6F55C-DDFE-A9A5-758F-ECFAE6AA2AEF}"/>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4" name="Footer Placeholder 3">
            <a:extLst>
              <a:ext uri="{FF2B5EF4-FFF2-40B4-BE49-F238E27FC236}">
                <a16:creationId xmlns:a16="http://schemas.microsoft.com/office/drawing/2014/main" id="{B40DCE39-EB5B-600A-CCB3-23A7E220C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CCE397-BF98-B553-45CE-E5F0B41C70CB}"/>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7592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D5069-E3EB-F2B8-0C67-D271D597F41C}"/>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3" name="Footer Placeholder 2">
            <a:extLst>
              <a:ext uri="{FF2B5EF4-FFF2-40B4-BE49-F238E27FC236}">
                <a16:creationId xmlns:a16="http://schemas.microsoft.com/office/drawing/2014/main" id="{2912891D-28FA-4064-C790-4A7ECF3E9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00CF0F-ED55-9B9C-9C28-B4CD89483D1E}"/>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407888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E745-B0E1-CB16-658B-D9E217E84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CA679-D175-E409-44EA-042B0427B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FDEB1-CB59-F869-75B4-B41954BD7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70E4C-DA7D-04AD-F7DE-6544F888D3F2}"/>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6" name="Footer Placeholder 5">
            <a:extLst>
              <a:ext uri="{FF2B5EF4-FFF2-40B4-BE49-F238E27FC236}">
                <a16:creationId xmlns:a16="http://schemas.microsoft.com/office/drawing/2014/main" id="{1BC9B51A-ECAF-729F-F854-1E7ECA0EC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F418E-57BC-E74D-8F66-EBAACB6B2C85}"/>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251967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2C5C-0859-4EC6-ED42-864C32B90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4BC9E-329A-B793-342E-B39D72B40B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489F3-58FD-C1A8-8198-8CAF8C863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460DC-4F8E-5D31-6EE5-0B0E12A0BE72}"/>
              </a:ext>
            </a:extLst>
          </p:cNvPr>
          <p:cNvSpPr>
            <a:spLocks noGrp="1"/>
          </p:cNvSpPr>
          <p:nvPr>
            <p:ph type="dt" sz="half" idx="10"/>
          </p:nvPr>
        </p:nvSpPr>
        <p:spPr/>
        <p:txBody>
          <a:bodyPr/>
          <a:lstStyle/>
          <a:p>
            <a:fld id="{F9DBC935-F905-9D41-B90C-0B172C17FB06}" type="datetimeFigureOut">
              <a:rPr lang="en-US" smtClean="0"/>
              <a:t>5/8/24</a:t>
            </a:fld>
            <a:endParaRPr lang="en-US"/>
          </a:p>
        </p:txBody>
      </p:sp>
      <p:sp>
        <p:nvSpPr>
          <p:cNvPr id="6" name="Footer Placeholder 5">
            <a:extLst>
              <a:ext uri="{FF2B5EF4-FFF2-40B4-BE49-F238E27FC236}">
                <a16:creationId xmlns:a16="http://schemas.microsoft.com/office/drawing/2014/main" id="{F81AF22D-2F6A-AA7B-A7EA-4F6A153E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8EA8-2E76-B867-9BDB-DA4555FA04CA}"/>
              </a:ext>
            </a:extLst>
          </p:cNvPr>
          <p:cNvSpPr>
            <a:spLocks noGrp="1"/>
          </p:cNvSpPr>
          <p:nvPr>
            <p:ph type="sldNum" sz="quarter" idx="12"/>
          </p:nvPr>
        </p:nvSpPr>
        <p:spPr/>
        <p:txBody>
          <a:bodyPr/>
          <a:lstStyle/>
          <a:p>
            <a:fld id="{EF533DFE-AB67-AB43-BEE3-AA18E08D821F}" type="slidenum">
              <a:rPr lang="en-US" smtClean="0"/>
              <a:t>‹#›</a:t>
            </a:fld>
            <a:endParaRPr lang="en-US"/>
          </a:p>
        </p:txBody>
      </p:sp>
    </p:spTree>
    <p:extLst>
      <p:ext uri="{BB962C8B-B14F-4D97-AF65-F5344CB8AC3E}">
        <p14:creationId xmlns:p14="http://schemas.microsoft.com/office/powerpoint/2010/main" val="377445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E0CF1-E94D-2639-0DCD-7B61BCE47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34D614-09D8-4CA4-724C-E01543403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26A5F-23AD-A2F5-9813-C1DF4E852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DBC935-F905-9D41-B90C-0B172C17FB06}" type="datetimeFigureOut">
              <a:rPr lang="en-US" smtClean="0"/>
              <a:t>5/8/24</a:t>
            </a:fld>
            <a:endParaRPr lang="en-US"/>
          </a:p>
        </p:txBody>
      </p:sp>
      <p:sp>
        <p:nvSpPr>
          <p:cNvPr id="5" name="Footer Placeholder 4">
            <a:extLst>
              <a:ext uri="{FF2B5EF4-FFF2-40B4-BE49-F238E27FC236}">
                <a16:creationId xmlns:a16="http://schemas.microsoft.com/office/drawing/2014/main" id="{60E2BDB0-8141-1779-286B-DE2E08FBD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74EA2C-51E4-7600-0D25-43BDFD11C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533DFE-AB67-AB43-BEE3-AA18E08D821F}" type="slidenum">
              <a:rPr lang="en-US" smtClean="0"/>
              <a:t>‹#›</a:t>
            </a:fld>
            <a:endParaRPr lang="en-US"/>
          </a:p>
        </p:txBody>
      </p:sp>
      <p:graphicFrame>
        <p:nvGraphicFramePr>
          <p:cNvPr id="7" name="think-cell data - do not delete" hidden="1">
            <a:extLst>
              <a:ext uri="{FF2B5EF4-FFF2-40B4-BE49-F238E27FC236}">
                <a16:creationId xmlns:a16="http://schemas.microsoft.com/office/drawing/2014/main" id="{5DF9D966-38F6-F2D8-30A0-21F4F5E69E2A}"/>
              </a:ext>
            </a:extLst>
          </p:cNvPr>
          <p:cNvGraphicFramePr>
            <a:graphicFrameLocks noChangeAspect="1"/>
          </p:cNvGraphicFramePr>
          <p:nvPr userDrawn="1">
            <p:custDataLst>
              <p:tags r:id="rId13"/>
            </p:custDataLst>
            <p:extLst>
              <p:ext uri="{D42A27DB-BD31-4B8C-83A1-F6EECF244321}">
                <p14:modId xmlns:p14="http://schemas.microsoft.com/office/powerpoint/2010/main" val="371946867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4" imgW="7772400" imgH="10058400" progId="TCLayout.ActiveDocument.1">
                  <p:embed/>
                </p:oleObj>
              </mc:Choice>
              <mc:Fallback>
                <p:oleObj name="think-cell Slide" r:id="rId14" imgW="7772400" imgH="10058400" progId="TCLayout.ActiveDocument.1">
                  <p:embed/>
                  <p:pic>
                    <p:nvPicPr>
                      <p:cNvPr id="10" name="think-cell data - do not delete" hidden="1">
                        <a:extLst>
                          <a:ext uri="{FF2B5EF4-FFF2-40B4-BE49-F238E27FC236}">
                            <a16:creationId xmlns:a16="http://schemas.microsoft.com/office/drawing/2014/main" id="{3FCE63B7-8957-B93A-3C78-DB99FA1F02F4}"/>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836293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3.emf"/><Relationship Id="rId10" Type="http://schemas.openxmlformats.org/officeDocument/2006/relationships/image" Target="../media/image14.png"/><Relationship Id="rId4" Type="http://schemas.openxmlformats.org/officeDocument/2006/relationships/oleObject" Target="../embeddings/oleObject7.bin"/><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785ED9A-D9E1-F6C3-58B6-C372909AF53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think-cell data - do not delete" hidden="1">
                        <a:extLst>
                          <a:ext uri="{FF2B5EF4-FFF2-40B4-BE49-F238E27FC236}">
                            <a16:creationId xmlns:a16="http://schemas.microsoft.com/office/drawing/2014/main" id="{8785ED9A-D9E1-F6C3-58B6-C372909AF53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48" name="文本框 11">
            <a:extLst>
              <a:ext uri="{FF2B5EF4-FFF2-40B4-BE49-F238E27FC236}">
                <a16:creationId xmlns:a16="http://schemas.microsoft.com/office/drawing/2014/main" id="{0EAB7E39-AFEB-99D1-F54E-62A6B47A85A7}"/>
              </a:ext>
            </a:extLst>
          </p:cNvPr>
          <p:cNvSpPr txBox="1"/>
          <p:nvPr/>
        </p:nvSpPr>
        <p:spPr>
          <a:xfrm>
            <a:off x="1423662" y="2545983"/>
            <a:ext cx="9804400"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alibri Light" panose="020F0302020204030204"/>
              </a:rPr>
              <a:t>FINM 35900 Macro Finance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alibri Light" panose="020F0302020204030204"/>
              </a:rPr>
              <a:t>Homework 2 Presentation  </a:t>
            </a:r>
            <a:endParaRPr kumimoji="0" lang="en-US" sz="3200" b="1"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51" name="直接连接符 15">
            <a:extLst>
              <a:ext uri="{FF2B5EF4-FFF2-40B4-BE49-F238E27FC236}">
                <a16:creationId xmlns:a16="http://schemas.microsoft.com/office/drawing/2014/main" id="{5C6EF9E0-09BA-7AB8-C39F-629A6F8A11DD}"/>
              </a:ext>
            </a:extLst>
          </p:cNvPr>
          <p:cNvCxnSpPr/>
          <p:nvPr/>
        </p:nvCxnSpPr>
        <p:spPr>
          <a:xfrm>
            <a:off x="7917084" y="2391650"/>
            <a:ext cx="1765396" cy="0"/>
          </a:xfrm>
          <a:prstGeom prst="line">
            <a:avLst/>
          </a:prstGeom>
          <a:noFill/>
          <a:ln w="22225" cap="flat" cmpd="sng" algn="ctr">
            <a:solidFill>
              <a:srgbClr val="323F4F"/>
            </a:solidFill>
            <a:prstDash val="solid"/>
            <a:miter lim="800000"/>
          </a:ln>
          <a:effectLst/>
        </p:spPr>
      </p:cxnSp>
      <p:cxnSp>
        <p:nvCxnSpPr>
          <p:cNvPr id="52" name="直接连接符 16">
            <a:extLst>
              <a:ext uri="{FF2B5EF4-FFF2-40B4-BE49-F238E27FC236}">
                <a16:creationId xmlns:a16="http://schemas.microsoft.com/office/drawing/2014/main" id="{0803E20D-7C26-65D9-C8EA-A8F937719B26}"/>
              </a:ext>
            </a:extLst>
          </p:cNvPr>
          <p:cNvCxnSpPr/>
          <p:nvPr/>
        </p:nvCxnSpPr>
        <p:spPr>
          <a:xfrm>
            <a:off x="2509522" y="2391650"/>
            <a:ext cx="1761536" cy="0"/>
          </a:xfrm>
          <a:prstGeom prst="line">
            <a:avLst/>
          </a:prstGeom>
          <a:noFill/>
          <a:ln w="22225" cap="flat" cmpd="sng" algn="ctr">
            <a:solidFill>
              <a:srgbClr val="323F4F"/>
            </a:solidFill>
            <a:prstDash val="solid"/>
            <a:miter lim="800000"/>
          </a:ln>
          <a:effectLst/>
        </p:spPr>
      </p:cxnSp>
      <p:cxnSp>
        <p:nvCxnSpPr>
          <p:cNvPr id="53" name="直接连接符 17">
            <a:extLst>
              <a:ext uri="{FF2B5EF4-FFF2-40B4-BE49-F238E27FC236}">
                <a16:creationId xmlns:a16="http://schemas.microsoft.com/office/drawing/2014/main" id="{224A6F55-13C2-A770-D7C9-17DC38636D82}"/>
              </a:ext>
            </a:extLst>
          </p:cNvPr>
          <p:cNvCxnSpPr/>
          <p:nvPr/>
        </p:nvCxnSpPr>
        <p:spPr>
          <a:xfrm>
            <a:off x="2509522" y="4590500"/>
            <a:ext cx="7172958" cy="0"/>
          </a:xfrm>
          <a:prstGeom prst="line">
            <a:avLst/>
          </a:prstGeom>
          <a:noFill/>
          <a:ln w="22225" cap="flat" cmpd="sng" algn="ctr">
            <a:solidFill>
              <a:srgbClr val="323F4F"/>
            </a:solidFill>
            <a:prstDash val="solid"/>
            <a:miter lim="800000"/>
          </a:ln>
          <a:effectLst/>
        </p:spPr>
      </p:cxnSp>
      <p:grpSp>
        <p:nvGrpSpPr>
          <p:cNvPr id="60" name="Group 59">
            <a:extLst>
              <a:ext uri="{FF2B5EF4-FFF2-40B4-BE49-F238E27FC236}">
                <a16:creationId xmlns:a16="http://schemas.microsoft.com/office/drawing/2014/main" id="{5144F23E-62D3-7077-DB5D-2040D223882D}"/>
              </a:ext>
            </a:extLst>
          </p:cNvPr>
          <p:cNvGrpSpPr/>
          <p:nvPr/>
        </p:nvGrpSpPr>
        <p:grpSpPr>
          <a:xfrm>
            <a:off x="-1413594" y="-99969"/>
            <a:ext cx="4147185" cy="4086833"/>
            <a:chOff x="-1448856" y="-115502"/>
            <a:chExt cx="4147185" cy="4086833"/>
          </a:xfrm>
        </p:grpSpPr>
        <p:sp>
          <p:nvSpPr>
            <p:cNvPr id="61" name="任意多边形 10">
              <a:extLst>
                <a:ext uri="{FF2B5EF4-FFF2-40B4-BE49-F238E27FC236}">
                  <a16:creationId xmlns:a16="http://schemas.microsoft.com/office/drawing/2014/main" id="{DD608854-4509-A9ED-3FF6-62453A0145F0}"/>
                </a:ext>
              </a:extLst>
            </p:cNvPr>
            <p:cNvSpPr/>
            <p:nvPr/>
          </p:nvSpPr>
          <p:spPr>
            <a:xfrm rot="2700000" flipH="1" flipV="1">
              <a:off x="-592675" y="-971683"/>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w="12700" cap="flat" cmpd="sng" algn="ctr">
              <a:solidFill>
                <a:srgbClr val="323F4F"/>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微软雅黑 Light" panose="020B0502040204020203"/>
                <a:cs typeface="+mn-cs"/>
              </a:endParaRPr>
            </a:p>
          </p:txBody>
        </p:sp>
        <p:sp>
          <p:nvSpPr>
            <p:cNvPr id="62" name="任意多边形 53">
              <a:extLst>
                <a:ext uri="{FF2B5EF4-FFF2-40B4-BE49-F238E27FC236}">
                  <a16:creationId xmlns:a16="http://schemas.microsoft.com/office/drawing/2014/main" id="{A8568852-28F1-6286-51EF-AE48A17FAA4E}"/>
                </a:ext>
              </a:extLst>
            </p:cNvPr>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a:solidFill>
              <a:srgbClr val="323F4F"/>
            </a:solidFill>
            <a:ln w="12700" cap="flat" cmpd="sng" algn="ctr">
              <a:solidFill>
                <a:srgbClr val="323F4F">
                  <a:shade val="50000"/>
                </a:srgbClr>
              </a:solidFill>
              <a:prstDash val="solid"/>
              <a:miter lim="800000"/>
            </a:ln>
            <a:effectLst/>
          </p:spPr>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ea typeface="微软雅黑 Light" panose="020B0502040204020203"/>
                <a:cs typeface="+mn-cs"/>
              </a:endParaRPr>
            </a:p>
          </p:txBody>
        </p:sp>
        <p:sp>
          <p:nvSpPr>
            <p:cNvPr id="63" name="任意多边形 54">
              <a:extLst>
                <a:ext uri="{FF2B5EF4-FFF2-40B4-BE49-F238E27FC236}">
                  <a16:creationId xmlns:a16="http://schemas.microsoft.com/office/drawing/2014/main" id="{9515430E-50AE-A107-B0BF-E4D0149E42E7}"/>
                </a:ext>
              </a:extLst>
            </p:cNvPr>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a:solidFill>
              <a:srgbClr val="323F4F"/>
            </a:solidFill>
            <a:ln w="12700" cap="flat" cmpd="sng" algn="ctr">
              <a:solidFill>
                <a:srgbClr val="323F4F">
                  <a:shade val="50000"/>
                </a:srgbClr>
              </a:solidFill>
              <a:prstDash val="solid"/>
              <a:miter lim="800000"/>
            </a:ln>
            <a:effectLst/>
          </p:spPr>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ea typeface="微软雅黑 Light" panose="020B0502040204020203"/>
                <a:cs typeface="+mn-cs"/>
              </a:endParaRPr>
            </a:p>
          </p:txBody>
        </p:sp>
        <p:sp>
          <p:nvSpPr>
            <p:cNvPr id="64" name="任意多边形 55">
              <a:extLst>
                <a:ext uri="{FF2B5EF4-FFF2-40B4-BE49-F238E27FC236}">
                  <a16:creationId xmlns:a16="http://schemas.microsoft.com/office/drawing/2014/main" id="{239C88A8-EB1C-0250-E8F5-10AF9F1BF5A9}"/>
                </a:ext>
              </a:extLst>
            </p:cNvPr>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a:solidFill>
              <a:srgbClr val="323F4F"/>
            </a:solidFill>
            <a:ln w="12700" cap="flat" cmpd="sng" algn="ctr">
              <a:solidFill>
                <a:srgbClr val="323F4F">
                  <a:shade val="50000"/>
                </a:srgbClr>
              </a:solidFill>
              <a:prstDash val="solid"/>
              <a:miter lim="800000"/>
            </a:ln>
            <a:effectLst/>
          </p:spPr>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ea typeface="微软雅黑 Light" panose="020B0502040204020203"/>
                <a:cs typeface="+mn-cs"/>
              </a:endParaRPr>
            </a:p>
          </p:txBody>
        </p:sp>
      </p:grpSp>
      <p:grpSp>
        <p:nvGrpSpPr>
          <p:cNvPr id="69" name="Group 68">
            <a:extLst>
              <a:ext uri="{FF2B5EF4-FFF2-40B4-BE49-F238E27FC236}">
                <a16:creationId xmlns:a16="http://schemas.microsoft.com/office/drawing/2014/main" id="{330C0699-FFF2-428E-0983-A82E6F9534B0}"/>
              </a:ext>
            </a:extLst>
          </p:cNvPr>
          <p:cNvGrpSpPr/>
          <p:nvPr/>
        </p:nvGrpSpPr>
        <p:grpSpPr>
          <a:xfrm>
            <a:off x="9503026" y="3355168"/>
            <a:ext cx="4147185" cy="3661631"/>
            <a:chOff x="9515382" y="3292048"/>
            <a:chExt cx="4147185" cy="3661631"/>
          </a:xfrm>
        </p:grpSpPr>
        <p:sp>
          <p:nvSpPr>
            <p:cNvPr id="70" name="任意多边形 4">
              <a:extLst>
                <a:ext uri="{FF2B5EF4-FFF2-40B4-BE49-F238E27FC236}">
                  <a16:creationId xmlns:a16="http://schemas.microsoft.com/office/drawing/2014/main" id="{077E8953-94DD-C205-C5E5-B75D85E17D88}"/>
                </a:ext>
              </a:extLst>
            </p:cNvPr>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w="12700" cap="flat" cmpd="sng" algn="ctr">
              <a:solidFill>
                <a:srgbClr val="323F4F"/>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微软雅黑 Light" panose="020B0502040204020203"/>
                <a:cs typeface="+mn-cs"/>
              </a:endParaRPr>
            </a:p>
          </p:txBody>
        </p:sp>
        <p:sp>
          <p:nvSpPr>
            <p:cNvPr id="71" name="任意多边形 5">
              <a:extLst>
                <a:ext uri="{FF2B5EF4-FFF2-40B4-BE49-F238E27FC236}">
                  <a16:creationId xmlns:a16="http://schemas.microsoft.com/office/drawing/2014/main" id="{1D6A6CF6-956F-3B15-E67B-8F7C0F2E9E6B}"/>
                </a:ext>
              </a:extLst>
            </p:cNvPr>
            <p:cNvSpPr/>
            <p:nvPr/>
          </p:nvSpPr>
          <p:spPr>
            <a:xfrm rot="2700000">
              <a:off x="10386380" y="3677492"/>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w="12700" cap="flat" cmpd="sng" algn="ctr">
              <a:solidFill>
                <a:srgbClr val="323F4F"/>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微软雅黑 Light" panose="020B0502040204020203"/>
                <a:cs typeface="+mn-cs"/>
              </a:endParaRPr>
            </a:p>
          </p:txBody>
        </p:sp>
        <p:sp>
          <p:nvSpPr>
            <p:cNvPr id="72" name="任意多边形 27">
              <a:extLst>
                <a:ext uri="{FF2B5EF4-FFF2-40B4-BE49-F238E27FC236}">
                  <a16:creationId xmlns:a16="http://schemas.microsoft.com/office/drawing/2014/main" id="{85EE2FF6-3DDA-0DD9-07A4-EE3522E0E125}"/>
                </a:ext>
              </a:extLst>
            </p:cNvPr>
            <p:cNvSpPr/>
            <p:nvPr/>
          </p:nvSpPr>
          <p:spPr>
            <a:xfrm>
              <a:off x="10288837" y="4229910"/>
              <a:ext cx="1903163" cy="2628090"/>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a:solidFill>
              <a:srgbClr val="323F4F"/>
            </a:solidFill>
            <a:ln w="12700" cap="flat" cmpd="sng" algn="ctr">
              <a:solidFill>
                <a:srgbClr val="323F4F">
                  <a:shade val="50000"/>
                </a:srgbClr>
              </a:solidFill>
              <a:prstDash val="solid"/>
              <a:miter lim="800000"/>
            </a:ln>
            <a:effectLst/>
          </p:spPr>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ea typeface="微软雅黑 Light" panose="020B0502040204020203"/>
                <a:cs typeface="+mn-cs"/>
              </a:endParaRPr>
            </a:p>
          </p:txBody>
        </p:sp>
      </p:grpSp>
      <p:sp>
        <p:nvSpPr>
          <p:cNvPr id="5" name="TextBox 4">
            <a:extLst>
              <a:ext uri="{FF2B5EF4-FFF2-40B4-BE49-F238E27FC236}">
                <a16:creationId xmlns:a16="http://schemas.microsoft.com/office/drawing/2014/main" id="{7F437C92-5F3E-E5F8-48D2-0757FD11B226}"/>
              </a:ext>
            </a:extLst>
          </p:cNvPr>
          <p:cNvSpPr txBox="1"/>
          <p:nvPr/>
        </p:nvSpPr>
        <p:spPr>
          <a:xfrm>
            <a:off x="4118536" y="3777533"/>
            <a:ext cx="4633229" cy="1200329"/>
          </a:xfrm>
          <a:prstGeom prst="rect">
            <a:avLst/>
          </a:prstGeom>
          <a:noFill/>
        </p:spPr>
        <p:txBody>
          <a:bodyPr wrap="square" numCol="2" rtlCol="0">
            <a:spAutoFit/>
          </a:bodyPr>
          <a:lstStyle/>
          <a:p>
            <a:r>
              <a:rPr lang="en-US" dirty="0" err="1"/>
              <a:t>Hongsen</a:t>
            </a:r>
            <a:r>
              <a:rPr lang="en-US" dirty="0"/>
              <a:t> (Henry) Fu</a:t>
            </a:r>
          </a:p>
          <a:p>
            <a:r>
              <a:rPr lang="en-US" dirty="0" err="1"/>
              <a:t>Huayu</a:t>
            </a:r>
            <a:r>
              <a:rPr lang="en-US" dirty="0"/>
              <a:t> (Alaia) Zhu</a:t>
            </a:r>
          </a:p>
          <a:p>
            <a:endParaRPr lang="en-US" dirty="0"/>
          </a:p>
          <a:p>
            <a:endParaRPr lang="en-US" dirty="0"/>
          </a:p>
          <a:p>
            <a:r>
              <a:rPr lang="en-US" dirty="0"/>
              <a:t>Mange (Kevin) He</a:t>
            </a:r>
          </a:p>
          <a:p>
            <a:r>
              <a:rPr lang="en-US" dirty="0" err="1"/>
              <a:t>Yuxuan</a:t>
            </a:r>
            <a:r>
              <a:rPr lang="en-US" dirty="0"/>
              <a:t> (Ryan) Bai</a:t>
            </a:r>
          </a:p>
        </p:txBody>
      </p:sp>
    </p:spTree>
    <p:extLst>
      <p:ext uri="{BB962C8B-B14F-4D97-AF65-F5344CB8AC3E}">
        <p14:creationId xmlns:p14="http://schemas.microsoft.com/office/powerpoint/2010/main" val="88729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5D5EDE1-6853-EB43-E9CF-00AF1908C2DB}"/>
              </a:ext>
            </a:extLst>
          </p:cNvPr>
          <p:cNvGraphicFramePr>
            <a:graphicFrameLocks noChangeAspect="1"/>
          </p:cNvGraphicFramePr>
          <p:nvPr>
            <p:custDataLst>
              <p:tags r:id="rId1"/>
            </p:custDataLst>
            <p:extLst>
              <p:ext uri="{D42A27DB-BD31-4B8C-83A1-F6EECF244321}">
                <p14:modId xmlns:p14="http://schemas.microsoft.com/office/powerpoint/2010/main" val="28930771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F5D5EDE1-6853-EB43-E9CF-00AF1908C2D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78551A-AD6E-BAF4-CE12-36023BE3975E}"/>
              </a:ext>
            </a:extLst>
          </p:cNvPr>
          <p:cNvSpPr>
            <a:spLocks noGrp="1"/>
          </p:cNvSpPr>
          <p:nvPr>
            <p:ph type="title"/>
          </p:nvPr>
        </p:nvSpPr>
        <p:spPr>
          <a:xfrm>
            <a:off x="663102" y="468403"/>
            <a:ext cx="2566481" cy="792846"/>
          </a:xfrm>
        </p:spPr>
        <p:txBody>
          <a:bodyPr vert="horz">
            <a:normAutofit/>
          </a:bodyPr>
          <a:lstStyle/>
          <a:p>
            <a:r>
              <a:rPr lang="en-US" sz="3200" b="1" dirty="0">
                <a:cs typeface="Arial" panose="020B0604020202020204" pitchFamily="34" charset="0"/>
              </a:rPr>
              <a:t>Part 1: </a:t>
            </a:r>
          </a:p>
        </p:txBody>
      </p:sp>
      <p:sp>
        <p:nvSpPr>
          <p:cNvPr id="7" name="TextBox 6">
            <a:extLst>
              <a:ext uri="{FF2B5EF4-FFF2-40B4-BE49-F238E27FC236}">
                <a16:creationId xmlns:a16="http://schemas.microsoft.com/office/drawing/2014/main" id="{0538F68D-FEB6-BF3F-C624-05342571ADB9}"/>
              </a:ext>
            </a:extLst>
          </p:cNvPr>
          <p:cNvSpPr txBox="1"/>
          <p:nvPr/>
        </p:nvSpPr>
        <p:spPr>
          <a:xfrm>
            <a:off x="663102" y="1582340"/>
            <a:ext cx="10364940" cy="369332"/>
          </a:xfrm>
          <a:prstGeom prst="rect">
            <a:avLst/>
          </a:prstGeom>
          <a:noFill/>
        </p:spPr>
        <p:txBody>
          <a:bodyPr wrap="square" rtlCol="0">
            <a:spAutoFit/>
          </a:bodyPr>
          <a:lstStyle/>
          <a:p>
            <a:pPr algn="l">
              <a:buClr>
                <a:schemeClr val="accent3">
                  <a:lumMod val="50000"/>
                </a:schemeClr>
              </a:buClr>
              <a:buSzPct val="80000"/>
            </a:pPr>
            <a:r>
              <a:rPr lang="en-US" b="0" i="0" dirty="0">
                <a:solidFill>
                  <a:srgbClr val="0D0D0D"/>
                </a:solidFill>
                <a:effectLst/>
                <a:latin typeface="+mj-lt"/>
                <a:cs typeface="Arial" panose="020B0604020202020204" pitchFamily="34" charset="0"/>
              </a:rPr>
              <a:t>add</a:t>
            </a:r>
          </a:p>
        </p:txBody>
      </p:sp>
      <p:sp>
        <p:nvSpPr>
          <p:cNvPr id="14" name="矩形: 圆角 35">
            <a:extLst>
              <a:ext uri="{FF2B5EF4-FFF2-40B4-BE49-F238E27FC236}">
                <a16:creationId xmlns:a16="http://schemas.microsoft.com/office/drawing/2014/main" id="{641951D1-0411-4868-6E49-1805D6FA2CE8}"/>
              </a:ext>
            </a:extLst>
          </p:cNvPr>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rgbClr val="323F4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lumMod val="75000"/>
                  <a:lumOff val="25000"/>
                </a:prstClr>
              </a:solidFill>
              <a:effectLst/>
              <a:uLnTx/>
              <a:uFillTx/>
              <a:ea typeface="微软雅黑 Light" panose="020B0502040204020203"/>
              <a:cs typeface="+mn-cs"/>
            </a:endParaRPr>
          </a:p>
        </p:txBody>
      </p:sp>
    </p:spTree>
    <p:extLst>
      <p:ext uri="{BB962C8B-B14F-4D97-AF65-F5344CB8AC3E}">
        <p14:creationId xmlns:p14="http://schemas.microsoft.com/office/powerpoint/2010/main" val="43901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5D5EDE1-6853-EB43-E9CF-00AF1908C2DB}"/>
              </a:ext>
            </a:extLst>
          </p:cNvPr>
          <p:cNvGraphicFramePr>
            <a:graphicFrameLocks noChangeAspect="1"/>
          </p:cNvGraphicFramePr>
          <p:nvPr>
            <p:custDataLst>
              <p:tags r:id="rId1"/>
            </p:custDataLst>
            <p:extLst>
              <p:ext uri="{D42A27DB-BD31-4B8C-83A1-F6EECF244321}">
                <p14:modId xmlns:p14="http://schemas.microsoft.com/office/powerpoint/2010/main" val="21039316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F5D5EDE1-6853-EB43-E9CF-00AF1908C2D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78551A-AD6E-BAF4-CE12-36023BE3975E}"/>
              </a:ext>
            </a:extLst>
          </p:cNvPr>
          <p:cNvSpPr>
            <a:spLocks noGrp="1"/>
          </p:cNvSpPr>
          <p:nvPr>
            <p:ph type="title"/>
          </p:nvPr>
        </p:nvSpPr>
        <p:spPr>
          <a:xfrm>
            <a:off x="663102" y="468403"/>
            <a:ext cx="2566481" cy="792846"/>
          </a:xfrm>
        </p:spPr>
        <p:txBody>
          <a:bodyPr vert="horz">
            <a:normAutofit/>
          </a:bodyPr>
          <a:lstStyle/>
          <a:p>
            <a:r>
              <a:rPr lang="en-US" sz="3200" b="1" dirty="0">
                <a:cs typeface="Arial" panose="020B0604020202020204" pitchFamily="34" charset="0"/>
              </a:rPr>
              <a:t>Part 2: </a:t>
            </a:r>
          </a:p>
        </p:txBody>
      </p:sp>
      <p:sp>
        <p:nvSpPr>
          <p:cNvPr id="7" name="TextBox 6">
            <a:extLst>
              <a:ext uri="{FF2B5EF4-FFF2-40B4-BE49-F238E27FC236}">
                <a16:creationId xmlns:a16="http://schemas.microsoft.com/office/drawing/2014/main" id="{0538F68D-FEB6-BF3F-C624-05342571ADB9}"/>
              </a:ext>
            </a:extLst>
          </p:cNvPr>
          <p:cNvSpPr txBox="1"/>
          <p:nvPr/>
        </p:nvSpPr>
        <p:spPr>
          <a:xfrm>
            <a:off x="663102" y="1582340"/>
            <a:ext cx="10364940" cy="369332"/>
          </a:xfrm>
          <a:prstGeom prst="rect">
            <a:avLst/>
          </a:prstGeom>
          <a:noFill/>
        </p:spPr>
        <p:txBody>
          <a:bodyPr wrap="square" rtlCol="0">
            <a:spAutoFit/>
          </a:bodyPr>
          <a:lstStyle/>
          <a:p>
            <a:pPr marL="342900" indent="-342900" algn="l">
              <a:buClr>
                <a:schemeClr val="accent3">
                  <a:lumMod val="50000"/>
                </a:schemeClr>
              </a:buClr>
              <a:buSzPct val="80000"/>
              <a:buFont typeface="Wingdings" pitchFamily="2" charset="2"/>
              <a:buChar char="§"/>
            </a:pPr>
            <a:r>
              <a:rPr lang="en-US" dirty="0">
                <a:latin typeface="+mj-lt"/>
                <a:cs typeface="Arial" panose="020B0604020202020204" pitchFamily="34" charset="0"/>
              </a:rPr>
              <a:t>add</a:t>
            </a:r>
            <a:endParaRPr lang="en-US" b="0" i="0" dirty="0">
              <a:solidFill>
                <a:srgbClr val="0D0D0D"/>
              </a:solidFill>
              <a:effectLst/>
              <a:latin typeface="+mj-lt"/>
              <a:cs typeface="Arial" panose="020B0604020202020204" pitchFamily="34" charset="0"/>
            </a:endParaRPr>
          </a:p>
        </p:txBody>
      </p:sp>
      <p:sp>
        <p:nvSpPr>
          <p:cNvPr id="14" name="矩形: 圆角 35">
            <a:extLst>
              <a:ext uri="{FF2B5EF4-FFF2-40B4-BE49-F238E27FC236}">
                <a16:creationId xmlns:a16="http://schemas.microsoft.com/office/drawing/2014/main" id="{641951D1-0411-4868-6E49-1805D6FA2CE8}"/>
              </a:ext>
            </a:extLst>
          </p:cNvPr>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rgbClr val="323F4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lumMod val="75000"/>
                  <a:lumOff val="25000"/>
                </a:prstClr>
              </a:solidFill>
              <a:effectLst/>
              <a:uLnTx/>
              <a:uFillTx/>
              <a:ea typeface="微软雅黑 Light" panose="020B0502040204020203"/>
              <a:cs typeface="+mn-cs"/>
            </a:endParaRPr>
          </a:p>
        </p:txBody>
      </p:sp>
    </p:spTree>
    <p:extLst>
      <p:ext uri="{BB962C8B-B14F-4D97-AF65-F5344CB8AC3E}">
        <p14:creationId xmlns:p14="http://schemas.microsoft.com/office/powerpoint/2010/main" val="110787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5D5EDE1-6853-EB43-E9CF-00AF1908C2DB}"/>
              </a:ext>
            </a:extLst>
          </p:cNvPr>
          <p:cNvGraphicFramePr>
            <a:graphicFrameLocks noChangeAspect="1"/>
          </p:cNvGraphicFramePr>
          <p:nvPr>
            <p:custDataLst>
              <p:tags r:id="rId1"/>
            </p:custDataLst>
            <p:extLst>
              <p:ext uri="{D42A27DB-BD31-4B8C-83A1-F6EECF244321}">
                <p14:modId xmlns:p14="http://schemas.microsoft.com/office/powerpoint/2010/main" val="261447057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F5D5EDE1-6853-EB43-E9CF-00AF1908C2D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78551A-AD6E-BAF4-CE12-36023BE3975E}"/>
              </a:ext>
            </a:extLst>
          </p:cNvPr>
          <p:cNvSpPr>
            <a:spLocks noGrp="1"/>
          </p:cNvSpPr>
          <p:nvPr>
            <p:ph type="title"/>
          </p:nvPr>
        </p:nvSpPr>
        <p:spPr>
          <a:xfrm>
            <a:off x="663102" y="468403"/>
            <a:ext cx="4491994" cy="792846"/>
          </a:xfrm>
        </p:spPr>
        <p:txBody>
          <a:bodyPr vert="horz">
            <a:normAutofit/>
          </a:bodyPr>
          <a:lstStyle/>
          <a:p>
            <a:r>
              <a:rPr lang="en-US" sz="3200" b="1" dirty="0">
                <a:cs typeface="Arial" panose="020B0604020202020204" pitchFamily="34" charset="0"/>
              </a:rPr>
              <a:t>Part 3 Risk Parity: </a:t>
            </a:r>
          </a:p>
        </p:txBody>
      </p:sp>
      <p:sp>
        <p:nvSpPr>
          <p:cNvPr id="7" name="TextBox 6">
            <a:extLst>
              <a:ext uri="{FF2B5EF4-FFF2-40B4-BE49-F238E27FC236}">
                <a16:creationId xmlns:a16="http://schemas.microsoft.com/office/drawing/2014/main" id="{0538F68D-FEB6-BF3F-C624-05342571ADB9}"/>
              </a:ext>
            </a:extLst>
          </p:cNvPr>
          <p:cNvSpPr txBox="1"/>
          <p:nvPr/>
        </p:nvSpPr>
        <p:spPr>
          <a:xfrm>
            <a:off x="816416" y="1093401"/>
            <a:ext cx="3882395" cy="5909310"/>
          </a:xfrm>
          <a:prstGeom prst="rect">
            <a:avLst/>
          </a:prstGeom>
          <a:noFill/>
        </p:spPr>
        <p:txBody>
          <a:bodyPr wrap="square" rtlCol="0">
            <a:spAutoFit/>
          </a:bodyPr>
          <a:lstStyle/>
          <a:p>
            <a:pPr algn="l">
              <a:buClr>
                <a:schemeClr val="accent3">
                  <a:lumMod val="50000"/>
                </a:schemeClr>
              </a:buClr>
              <a:buSzPct val="80000"/>
            </a:pPr>
            <a:r>
              <a:rPr lang="en-US" dirty="0">
                <a:solidFill>
                  <a:srgbClr val="0D0D0D"/>
                </a:solidFill>
                <a:latin typeface="+mj-lt"/>
                <a:cs typeface="Arial" panose="020B0604020202020204" pitchFamily="34" charset="0"/>
              </a:rPr>
              <a:t>Data: </a:t>
            </a:r>
          </a:p>
          <a:p>
            <a:pPr marL="285750" indent="-285750" algn="l">
              <a:buClr>
                <a:schemeClr val="accent3">
                  <a:lumMod val="50000"/>
                </a:schemeClr>
              </a:buClr>
              <a:buSzPct val="80000"/>
              <a:buFontTx/>
              <a:buChar char="-"/>
            </a:pPr>
            <a:r>
              <a:rPr lang="en-US" b="0" i="0" dirty="0">
                <a:solidFill>
                  <a:srgbClr val="0D0D0D"/>
                </a:solidFill>
                <a:effectLst/>
                <a:latin typeface="+mj-lt"/>
                <a:cs typeface="Arial" panose="020B0604020202020204" pitchFamily="34" charset="0"/>
              </a:rPr>
              <a:t>Get SPY from </a:t>
            </a:r>
            <a:r>
              <a:rPr lang="en-US" b="0" i="0" dirty="0" err="1">
                <a:solidFill>
                  <a:srgbClr val="0D0D0D"/>
                </a:solidFill>
                <a:effectLst/>
                <a:latin typeface="+mj-lt"/>
                <a:cs typeface="Arial" panose="020B0604020202020204" pitchFamily="34" charset="0"/>
              </a:rPr>
              <a:t>quandl</a:t>
            </a:r>
            <a:r>
              <a:rPr lang="en-US" b="0" i="0" dirty="0">
                <a:solidFill>
                  <a:srgbClr val="0D0D0D"/>
                </a:solidFill>
                <a:effectLst/>
                <a:latin typeface="+mj-lt"/>
                <a:cs typeface="Arial" panose="020B0604020202020204" pitchFamily="34" charset="0"/>
              </a:rPr>
              <a:t> </a:t>
            </a:r>
          </a:p>
          <a:p>
            <a:pPr marL="285750" indent="-285750" algn="l">
              <a:buClr>
                <a:schemeClr val="accent3">
                  <a:lumMod val="50000"/>
                </a:schemeClr>
              </a:buClr>
              <a:buSzPct val="80000"/>
              <a:buFontTx/>
              <a:buChar char="-"/>
            </a:pPr>
            <a:r>
              <a:rPr lang="en-US" b="0" i="0" dirty="0">
                <a:solidFill>
                  <a:srgbClr val="0D0D0D"/>
                </a:solidFill>
                <a:effectLst/>
                <a:latin typeface="+mj-lt"/>
                <a:cs typeface="Arial" panose="020B0604020202020204" pitchFamily="34" charset="0"/>
              </a:rPr>
              <a:t>Get US 10 year bond From F</a:t>
            </a:r>
            <a:r>
              <a:rPr lang="en-US" dirty="0">
                <a:solidFill>
                  <a:srgbClr val="0D0D0D"/>
                </a:solidFill>
                <a:latin typeface="+mj-lt"/>
                <a:cs typeface="Arial" panose="020B0604020202020204" pitchFamily="34" charset="0"/>
              </a:rPr>
              <a:t>RED </a:t>
            </a:r>
          </a:p>
          <a:p>
            <a:pPr marL="285750" indent="-285750" algn="l">
              <a:buClr>
                <a:schemeClr val="accent3">
                  <a:lumMod val="50000"/>
                </a:schemeClr>
              </a:buClr>
              <a:buSzPct val="80000"/>
              <a:buFontTx/>
              <a:buChar char="-"/>
            </a:pPr>
            <a:r>
              <a:rPr lang="en-US" b="0" i="0" dirty="0">
                <a:solidFill>
                  <a:srgbClr val="0D0D0D"/>
                </a:solidFill>
                <a:effectLst/>
                <a:latin typeface="+mj-lt"/>
                <a:cs typeface="Arial" panose="020B0604020202020204" pitchFamily="34" charset="0"/>
              </a:rPr>
              <a:t>Data range (weekly return data )</a:t>
            </a:r>
            <a:r>
              <a:rPr lang="en-US" dirty="0">
                <a:solidFill>
                  <a:srgbClr val="0D0D0D"/>
                </a:solidFill>
                <a:latin typeface="+mj-lt"/>
                <a:cs typeface="Arial" panose="020B0604020202020204" pitchFamily="34" charset="0"/>
              </a:rPr>
              <a:t>: 01-10 – 2000 to 05-07-2024</a:t>
            </a:r>
          </a:p>
          <a:p>
            <a:pPr marL="285750" indent="-285750" algn="l">
              <a:buClr>
                <a:schemeClr val="accent3">
                  <a:lumMod val="50000"/>
                </a:schemeClr>
              </a:buClr>
              <a:buSzPct val="80000"/>
              <a:buFontTx/>
              <a:buChar char="-"/>
            </a:pPr>
            <a:endParaRPr lang="en-US" b="0" i="0" dirty="0">
              <a:solidFill>
                <a:srgbClr val="0D0D0D"/>
              </a:solidFill>
              <a:effectLst/>
              <a:latin typeface="+mj-lt"/>
              <a:cs typeface="Arial" panose="020B0604020202020204" pitchFamily="34" charset="0"/>
            </a:endParaRPr>
          </a:p>
          <a:p>
            <a:pPr algn="l">
              <a:buClr>
                <a:schemeClr val="accent3">
                  <a:lumMod val="50000"/>
                </a:schemeClr>
              </a:buClr>
              <a:buSzPct val="80000"/>
            </a:pPr>
            <a:r>
              <a:rPr lang="en-US" dirty="0">
                <a:solidFill>
                  <a:srgbClr val="0D0D0D"/>
                </a:solidFill>
                <a:latin typeface="+mj-lt"/>
                <a:cs typeface="Arial" panose="020B0604020202020204" pitchFamily="34" charset="0"/>
              </a:rPr>
              <a:t>8.a correlation analysis:</a:t>
            </a:r>
          </a:p>
          <a:p>
            <a:pPr marL="285750" indent="-285750" algn="l">
              <a:buClr>
                <a:schemeClr val="accent3">
                  <a:lumMod val="50000"/>
                </a:schemeClr>
              </a:buClr>
              <a:buSzPct val="80000"/>
              <a:buFontTx/>
              <a:buChar char="-"/>
            </a:pPr>
            <a:r>
              <a:rPr lang="en-US" dirty="0">
                <a:solidFill>
                  <a:srgbClr val="0D0D0D"/>
                </a:solidFill>
                <a:latin typeface="+mj-lt"/>
                <a:cs typeface="Arial" panose="020B0604020202020204" pitchFamily="34" charset="0"/>
              </a:rPr>
              <a:t>SPY and 10yr Bond has correlation </a:t>
            </a:r>
            <a:r>
              <a:rPr lang="en-US" b="0" i="0" dirty="0">
                <a:solidFill>
                  <a:srgbClr val="000000"/>
                </a:solidFill>
                <a:effectLst/>
                <a:latin typeface="-apple-system"/>
              </a:rPr>
              <a:t>0.343921 over 2000-2019.</a:t>
            </a:r>
          </a:p>
          <a:p>
            <a:pPr marL="285750" indent="-285750" algn="l">
              <a:buClr>
                <a:schemeClr val="accent3">
                  <a:lumMod val="50000"/>
                </a:schemeClr>
              </a:buClr>
              <a:buSzPct val="80000"/>
              <a:buFontTx/>
              <a:buChar char="-"/>
            </a:pPr>
            <a:endParaRPr lang="en-US" dirty="0">
              <a:solidFill>
                <a:srgbClr val="000000"/>
              </a:solidFill>
              <a:latin typeface="-apple-system"/>
            </a:endParaRPr>
          </a:p>
          <a:p>
            <a:pPr algn="l">
              <a:buClr>
                <a:schemeClr val="accent3">
                  <a:lumMod val="50000"/>
                </a:schemeClr>
              </a:buClr>
              <a:buSzPct val="80000"/>
            </a:pPr>
            <a:r>
              <a:rPr lang="en-US" b="0" i="0" dirty="0">
                <a:solidFill>
                  <a:srgbClr val="000000"/>
                </a:solidFill>
                <a:effectLst/>
                <a:latin typeface="-apple-system"/>
              </a:rPr>
              <a:t>8.b rolling correlation analysis </a:t>
            </a:r>
          </a:p>
          <a:p>
            <a:pPr marL="285750" indent="-285750">
              <a:buClr>
                <a:schemeClr val="accent3">
                  <a:lumMod val="50000"/>
                </a:schemeClr>
              </a:buClr>
              <a:buSzPct val="80000"/>
              <a:buFontTx/>
              <a:buChar char="-"/>
            </a:pPr>
            <a:r>
              <a:rPr lang="en-US" dirty="0">
                <a:solidFill>
                  <a:srgbClr val="000000"/>
                </a:solidFill>
                <a:latin typeface="-apple-system"/>
              </a:rPr>
              <a:t>Rolling correlation range from a minimum of -0.6727 (2006-05-10) to a maximum of 0.8936 (2010-07-14).</a:t>
            </a:r>
          </a:p>
          <a:p>
            <a:pPr marL="285750" indent="-285750">
              <a:buClr>
                <a:schemeClr val="accent3">
                  <a:lumMod val="50000"/>
                </a:schemeClr>
              </a:buClr>
              <a:buSzPct val="80000"/>
              <a:buFontTx/>
              <a:buChar char="-"/>
            </a:pPr>
            <a:r>
              <a:rPr lang="en-US" dirty="0">
                <a:solidFill>
                  <a:srgbClr val="000000"/>
                </a:solidFill>
                <a:latin typeface="-apple-system"/>
              </a:rPr>
              <a:t>The upper plot of the line plot of rolling correlation.</a:t>
            </a:r>
          </a:p>
          <a:p>
            <a:pPr marL="285750" indent="-285750">
              <a:buClr>
                <a:schemeClr val="accent3">
                  <a:lumMod val="50000"/>
                </a:schemeClr>
              </a:buClr>
              <a:buSzPct val="80000"/>
              <a:buFontTx/>
              <a:buChar char="-"/>
            </a:pPr>
            <a:r>
              <a:rPr lang="en-US" b="0" i="0" dirty="0">
                <a:solidFill>
                  <a:srgbClr val="000000"/>
                </a:solidFill>
                <a:effectLst/>
                <a:latin typeface="-apple-system"/>
              </a:rPr>
              <a:t>The </a:t>
            </a:r>
            <a:r>
              <a:rPr lang="en-US" dirty="0">
                <a:solidFill>
                  <a:srgbClr val="000000"/>
                </a:solidFill>
                <a:latin typeface="-apple-system"/>
              </a:rPr>
              <a:t>left one is the constant correlation map. </a:t>
            </a:r>
          </a:p>
          <a:p>
            <a:pPr marL="285750" indent="-285750">
              <a:buClr>
                <a:schemeClr val="accent3">
                  <a:lumMod val="50000"/>
                </a:schemeClr>
              </a:buClr>
              <a:buSzPct val="80000"/>
              <a:buFontTx/>
              <a:buChar char="-"/>
            </a:pPr>
            <a:r>
              <a:rPr lang="en-US" dirty="0">
                <a:solidFill>
                  <a:srgbClr val="000000"/>
                </a:solidFill>
                <a:latin typeface="-apple-system"/>
              </a:rPr>
              <a:t>The right table shows the statistical summary of rolling correlation. </a:t>
            </a:r>
            <a:endParaRPr lang="en-US" b="0" i="0" dirty="0">
              <a:solidFill>
                <a:srgbClr val="000000"/>
              </a:solidFill>
              <a:effectLst/>
              <a:latin typeface="-apple-system"/>
            </a:endParaRPr>
          </a:p>
          <a:p>
            <a:pPr algn="l">
              <a:buClr>
                <a:schemeClr val="accent3">
                  <a:lumMod val="50000"/>
                </a:schemeClr>
              </a:buClr>
              <a:buSzPct val="80000"/>
            </a:pPr>
            <a:endParaRPr lang="en-US" dirty="0">
              <a:solidFill>
                <a:srgbClr val="0D0D0D"/>
              </a:solidFill>
              <a:latin typeface="+mj-lt"/>
              <a:cs typeface="Arial" panose="020B0604020202020204" pitchFamily="34" charset="0"/>
            </a:endParaRPr>
          </a:p>
        </p:txBody>
      </p:sp>
      <p:sp>
        <p:nvSpPr>
          <p:cNvPr id="14" name="矩形: 圆角 35">
            <a:extLst>
              <a:ext uri="{FF2B5EF4-FFF2-40B4-BE49-F238E27FC236}">
                <a16:creationId xmlns:a16="http://schemas.microsoft.com/office/drawing/2014/main" id="{641951D1-0411-4868-6E49-1805D6FA2CE8}"/>
              </a:ext>
            </a:extLst>
          </p:cNvPr>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rgbClr val="323F4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lumMod val="75000"/>
                  <a:lumOff val="25000"/>
                </a:prstClr>
              </a:solidFill>
              <a:effectLst/>
              <a:uLnTx/>
              <a:uFillTx/>
              <a:ea typeface="微软雅黑 Light" panose="020B0502040204020203"/>
              <a:cs typeface="+mn-cs"/>
            </a:endParaRPr>
          </a:p>
        </p:txBody>
      </p:sp>
      <p:pic>
        <p:nvPicPr>
          <p:cNvPr id="26" name="Picture 25" descr="A graph of a graph&#10;&#10;Description automatically generated with medium confidence">
            <a:extLst>
              <a:ext uri="{FF2B5EF4-FFF2-40B4-BE49-F238E27FC236}">
                <a16:creationId xmlns:a16="http://schemas.microsoft.com/office/drawing/2014/main" id="{53D125BB-C88F-D3AF-1326-925078A4CCFB}"/>
              </a:ext>
            </a:extLst>
          </p:cNvPr>
          <p:cNvPicPr>
            <a:picLocks noChangeAspect="1"/>
          </p:cNvPicPr>
          <p:nvPr/>
        </p:nvPicPr>
        <p:blipFill>
          <a:blip r:embed="rId6"/>
          <a:stretch>
            <a:fillRect/>
          </a:stretch>
        </p:blipFill>
        <p:spPr>
          <a:xfrm>
            <a:off x="4803420" y="307459"/>
            <a:ext cx="6725478" cy="3422315"/>
          </a:xfrm>
          <a:prstGeom prst="rect">
            <a:avLst/>
          </a:prstGeom>
        </p:spPr>
      </p:pic>
      <p:pic>
        <p:nvPicPr>
          <p:cNvPr id="28" name="Picture 27" descr="A screenshot of a calculator&#10;&#10;Description automatically generated">
            <a:extLst>
              <a:ext uri="{FF2B5EF4-FFF2-40B4-BE49-F238E27FC236}">
                <a16:creationId xmlns:a16="http://schemas.microsoft.com/office/drawing/2014/main" id="{FB9DF495-24D1-4559-9F19-6136EE8071A1}"/>
              </a:ext>
            </a:extLst>
          </p:cNvPr>
          <p:cNvPicPr>
            <a:picLocks noChangeAspect="1"/>
          </p:cNvPicPr>
          <p:nvPr/>
        </p:nvPicPr>
        <p:blipFill>
          <a:blip r:embed="rId7"/>
          <a:stretch>
            <a:fillRect/>
          </a:stretch>
        </p:blipFill>
        <p:spPr>
          <a:xfrm>
            <a:off x="9567645" y="3729774"/>
            <a:ext cx="2033647" cy="2918341"/>
          </a:xfrm>
          <a:prstGeom prst="rect">
            <a:avLst/>
          </a:prstGeom>
        </p:spPr>
      </p:pic>
      <p:pic>
        <p:nvPicPr>
          <p:cNvPr id="30" name="Picture 29" descr="A red and blue squares&#10;&#10;Description automatically generated">
            <a:extLst>
              <a:ext uri="{FF2B5EF4-FFF2-40B4-BE49-F238E27FC236}">
                <a16:creationId xmlns:a16="http://schemas.microsoft.com/office/drawing/2014/main" id="{E33B43EE-DB57-A7CD-69EE-85772A57CE6A}"/>
              </a:ext>
            </a:extLst>
          </p:cNvPr>
          <p:cNvPicPr>
            <a:picLocks noChangeAspect="1"/>
          </p:cNvPicPr>
          <p:nvPr/>
        </p:nvPicPr>
        <p:blipFill>
          <a:blip r:embed="rId8"/>
          <a:stretch>
            <a:fillRect/>
          </a:stretch>
        </p:blipFill>
        <p:spPr>
          <a:xfrm>
            <a:off x="5139726" y="3729775"/>
            <a:ext cx="3817290" cy="3128226"/>
          </a:xfrm>
          <a:prstGeom prst="rect">
            <a:avLst/>
          </a:prstGeom>
        </p:spPr>
      </p:pic>
    </p:spTree>
    <p:extLst>
      <p:ext uri="{BB962C8B-B14F-4D97-AF65-F5344CB8AC3E}">
        <p14:creationId xmlns:p14="http://schemas.microsoft.com/office/powerpoint/2010/main" val="279449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5D5EDE1-6853-EB43-E9CF-00AF1908C2DB}"/>
              </a:ext>
            </a:extLst>
          </p:cNvPr>
          <p:cNvGraphicFramePr>
            <a:graphicFrameLocks noChangeAspect="1"/>
          </p:cNvGraphicFramePr>
          <p:nvPr>
            <p:custDataLst>
              <p:tags r:id="rId1"/>
            </p:custDataLst>
            <p:extLst>
              <p:ext uri="{D42A27DB-BD31-4B8C-83A1-F6EECF244321}">
                <p14:modId xmlns:p14="http://schemas.microsoft.com/office/powerpoint/2010/main" val="1475127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F5D5EDE1-6853-EB43-E9CF-00AF1908C2D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538F68D-FEB6-BF3F-C624-05342571ADB9}"/>
              </a:ext>
            </a:extLst>
          </p:cNvPr>
          <p:cNvSpPr txBox="1"/>
          <p:nvPr/>
        </p:nvSpPr>
        <p:spPr>
          <a:xfrm>
            <a:off x="663102" y="57721"/>
            <a:ext cx="6797873" cy="3970318"/>
          </a:xfrm>
          <a:prstGeom prst="rect">
            <a:avLst/>
          </a:prstGeom>
          <a:noFill/>
        </p:spPr>
        <p:txBody>
          <a:bodyPr wrap="square" rtlCol="0">
            <a:spAutoFit/>
          </a:bodyPr>
          <a:lstStyle/>
          <a:p>
            <a:pPr>
              <a:buClr>
                <a:schemeClr val="accent3">
                  <a:lumMod val="50000"/>
                </a:schemeClr>
              </a:buClr>
              <a:buSzPct val="80000"/>
            </a:pPr>
            <a:r>
              <a:rPr lang="en-US" b="0" i="0" dirty="0">
                <a:solidFill>
                  <a:srgbClr val="0D0D0D"/>
                </a:solidFill>
                <a:effectLst/>
                <a:latin typeface="+mj-lt"/>
                <a:cs typeface="Arial" panose="020B0604020202020204" pitchFamily="34" charset="0"/>
              </a:rPr>
              <a:t>9.a The average weight of the stock (SPY) is 0.556174, and the average weight of the bond(US 10 year) is 0.443826. the allocation weight over time is down below on the right. </a:t>
            </a:r>
          </a:p>
          <a:p>
            <a:pPr>
              <a:buClr>
                <a:schemeClr val="accent3">
                  <a:lumMod val="50000"/>
                </a:schemeClr>
              </a:buClr>
              <a:buSzPct val="80000"/>
            </a:pPr>
            <a:endParaRPr lang="en-US" b="0" i="0" dirty="0">
              <a:solidFill>
                <a:srgbClr val="0D0D0D"/>
              </a:solidFill>
              <a:effectLst/>
              <a:latin typeface="+mj-lt"/>
              <a:cs typeface="Arial" panose="020B0604020202020204" pitchFamily="34" charset="0"/>
            </a:endParaRPr>
          </a:p>
          <a:p>
            <a:pPr algn="l">
              <a:buClr>
                <a:schemeClr val="accent3">
                  <a:lumMod val="50000"/>
                </a:schemeClr>
              </a:buClr>
              <a:buSzPct val="80000"/>
            </a:pPr>
            <a:r>
              <a:rPr lang="en-US" dirty="0">
                <a:solidFill>
                  <a:srgbClr val="0D0D0D"/>
                </a:solidFill>
                <a:latin typeface="+mj-lt"/>
                <a:cs typeface="Arial" panose="020B0604020202020204" pitchFamily="34" charset="0"/>
              </a:rPr>
              <a:t>9.b The table down below summarizes the volatility of bond and stock, as well as the portfolio risk. The line plot of these three are on the upper right. We utilize the equal weighted risk parity method, therefore, the risk contribution is equal among these two assets. </a:t>
            </a:r>
          </a:p>
          <a:p>
            <a:pPr algn="l">
              <a:buClr>
                <a:schemeClr val="accent3">
                  <a:lumMod val="50000"/>
                </a:schemeClr>
              </a:buClr>
              <a:buSzPct val="80000"/>
            </a:pPr>
            <a:endParaRPr lang="en-US" b="0" i="0" dirty="0">
              <a:solidFill>
                <a:srgbClr val="0D0D0D"/>
              </a:solidFill>
              <a:effectLst/>
              <a:latin typeface="+mj-lt"/>
              <a:cs typeface="Arial" panose="020B0604020202020204" pitchFamily="34" charset="0"/>
            </a:endParaRPr>
          </a:p>
          <a:p>
            <a:pPr algn="l">
              <a:buClr>
                <a:schemeClr val="accent3">
                  <a:lumMod val="50000"/>
                </a:schemeClr>
              </a:buClr>
              <a:buSzPct val="80000"/>
            </a:pPr>
            <a:r>
              <a:rPr lang="en-US" dirty="0">
                <a:solidFill>
                  <a:srgbClr val="0D0D0D"/>
                </a:solidFill>
                <a:latin typeface="+mj-lt"/>
                <a:cs typeface="Arial" panose="020B0604020202020204" pitchFamily="34" charset="0"/>
              </a:rPr>
              <a:t>9.c Reason for using risk parity: </a:t>
            </a:r>
          </a:p>
          <a:p>
            <a:pPr marL="285750" indent="-285750" algn="l">
              <a:buClr>
                <a:schemeClr val="accent3">
                  <a:lumMod val="50000"/>
                </a:schemeClr>
              </a:buClr>
              <a:buSzPct val="80000"/>
              <a:buFontTx/>
              <a:buChar char="-"/>
            </a:pPr>
            <a:r>
              <a:rPr lang="en-US" b="0" i="0" dirty="0">
                <a:solidFill>
                  <a:srgbClr val="0D0D0D"/>
                </a:solidFill>
                <a:effectLst/>
                <a:latin typeface="+mj-lt"/>
                <a:cs typeface="Arial" panose="020B0604020202020204" pitchFamily="34" charset="0"/>
              </a:rPr>
              <a:t>Lower mean risk </a:t>
            </a:r>
          </a:p>
          <a:p>
            <a:pPr marL="285750" indent="-285750" algn="l">
              <a:buClr>
                <a:schemeClr val="accent3">
                  <a:lumMod val="50000"/>
                </a:schemeClr>
              </a:buClr>
              <a:buSzPct val="80000"/>
              <a:buFontTx/>
              <a:buChar char="-"/>
            </a:pPr>
            <a:r>
              <a:rPr lang="en-US" dirty="0">
                <a:solidFill>
                  <a:srgbClr val="0D0D0D"/>
                </a:solidFill>
                <a:latin typeface="+mj-lt"/>
                <a:cs typeface="Arial" panose="020B0604020202020204" pitchFamily="34" charset="0"/>
              </a:rPr>
              <a:t>Lower std of risk </a:t>
            </a:r>
          </a:p>
          <a:p>
            <a:pPr marL="285750" indent="-285750" algn="l">
              <a:buClr>
                <a:schemeClr val="accent3">
                  <a:lumMod val="50000"/>
                </a:schemeClr>
              </a:buClr>
              <a:buSzPct val="80000"/>
              <a:buFontTx/>
              <a:buChar char="-"/>
            </a:pPr>
            <a:r>
              <a:rPr lang="en-US" b="0" i="0" dirty="0">
                <a:solidFill>
                  <a:srgbClr val="0D0D0D"/>
                </a:solidFill>
                <a:effectLst/>
                <a:latin typeface="+mj-lt"/>
                <a:cs typeface="Arial" panose="020B0604020202020204" pitchFamily="34" charset="0"/>
              </a:rPr>
              <a:t>Successfully lower the overall portfolio risk during time periods when two asset classes have different local maximum. </a:t>
            </a:r>
            <a:endParaRPr lang="en-US" b="0" i="0" dirty="0">
              <a:solidFill>
                <a:srgbClr val="000000"/>
              </a:solidFill>
              <a:effectLst/>
              <a:latin typeface="-apple-system"/>
            </a:endParaRPr>
          </a:p>
        </p:txBody>
      </p:sp>
      <p:sp>
        <p:nvSpPr>
          <p:cNvPr id="14" name="矩形: 圆角 35">
            <a:extLst>
              <a:ext uri="{FF2B5EF4-FFF2-40B4-BE49-F238E27FC236}">
                <a16:creationId xmlns:a16="http://schemas.microsoft.com/office/drawing/2014/main" id="{641951D1-0411-4868-6E49-1805D6FA2CE8}"/>
              </a:ext>
            </a:extLst>
          </p:cNvPr>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rgbClr val="323F4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lumMod val="75000"/>
                  <a:lumOff val="25000"/>
                </a:prstClr>
              </a:solidFill>
              <a:effectLst/>
              <a:uLnTx/>
              <a:uFillTx/>
              <a:ea typeface="微软雅黑 Light" panose="020B0502040204020203"/>
              <a:cs typeface="+mn-cs"/>
            </a:endParaRPr>
          </a:p>
        </p:txBody>
      </p:sp>
      <p:pic>
        <p:nvPicPr>
          <p:cNvPr id="9" name="Picture 8" descr="A graph of a weight bond&#10;&#10;Description automatically generated">
            <a:extLst>
              <a:ext uri="{FF2B5EF4-FFF2-40B4-BE49-F238E27FC236}">
                <a16:creationId xmlns:a16="http://schemas.microsoft.com/office/drawing/2014/main" id="{BCCE5377-FFEC-D9D8-690D-89B9386C821C}"/>
              </a:ext>
            </a:extLst>
          </p:cNvPr>
          <p:cNvPicPr>
            <a:picLocks noChangeAspect="1"/>
          </p:cNvPicPr>
          <p:nvPr/>
        </p:nvPicPr>
        <p:blipFill>
          <a:blip r:embed="rId6"/>
          <a:stretch>
            <a:fillRect/>
          </a:stretch>
        </p:blipFill>
        <p:spPr>
          <a:xfrm>
            <a:off x="7365598" y="3444166"/>
            <a:ext cx="4876800" cy="3458876"/>
          </a:xfrm>
          <a:prstGeom prst="rect">
            <a:avLst/>
          </a:prstGeom>
        </p:spPr>
      </p:pic>
      <p:pic>
        <p:nvPicPr>
          <p:cNvPr id="13" name="Picture 12" descr="A table with numbers and symbols&#10;&#10;Description automatically generated">
            <a:extLst>
              <a:ext uri="{FF2B5EF4-FFF2-40B4-BE49-F238E27FC236}">
                <a16:creationId xmlns:a16="http://schemas.microsoft.com/office/drawing/2014/main" id="{A4A78ACD-DCEE-F33A-D171-864943278E9A}"/>
              </a:ext>
            </a:extLst>
          </p:cNvPr>
          <p:cNvPicPr>
            <a:picLocks noChangeAspect="1"/>
          </p:cNvPicPr>
          <p:nvPr/>
        </p:nvPicPr>
        <p:blipFill>
          <a:blip r:embed="rId7"/>
          <a:stretch>
            <a:fillRect/>
          </a:stretch>
        </p:blipFill>
        <p:spPr>
          <a:xfrm>
            <a:off x="2584175" y="3922020"/>
            <a:ext cx="4655105" cy="2772241"/>
          </a:xfrm>
          <a:prstGeom prst="rect">
            <a:avLst/>
          </a:prstGeom>
        </p:spPr>
      </p:pic>
      <p:pic>
        <p:nvPicPr>
          <p:cNvPr id="18" name="Picture 17" descr="A graph of different colored lines&#10;&#10;Description automatically generated">
            <a:extLst>
              <a:ext uri="{FF2B5EF4-FFF2-40B4-BE49-F238E27FC236}">
                <a16:creationId xmlns:a16="http://schemas.microsoft.com/office/drawing/2014/main" id="{59E96996-2A37-18CE-6EC1-23DA8817FB09}"/>
              </a:ext>
            </a:extLst>
          </p:cNvPr>
          <p:cNvPicPr>
            <a:picLocks noChangeAspect="1"/>
          </p:cNvPicPr>
          <p:nvPr/>
        </p:nvPicPr>
        <p:blipFill>
          <a:blip r:embed="rId8"/>
          <a:stretch>
            <a:fillRect/>
          </a:stretch>
        </p:blipFill>
        <p:spPr>
          <a:xfrm>
            <a:off x="7315199" y="170888"/>
            <a:ext cx="4876801" cy="3461408"/>
          </a:xfrm>
          <a:prstGeom prst="rect">
            <a:avLst/>
          </a:prstGeom>
        </p:spPr>
      </p:pic>
    </p:spTree>
    <p:extLst>
      <p:ext uri="{BB962C8B-B14F-4D97-AF65-F5344CB8AC3E}">
        <p14:creationId xmlns:p14="http://schemas.microsoft.com/office/powerpoint/2010/main" val="308472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5D5EDE1-6853-EB43-E9CF-00AF1908C2D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F5D5EDE1-6853-EB43-E9CF-00AF1908C2D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538F68D-FEB6-BF3F-C624-05342571ADB9}"/>
              </a:ext>
            </a:extLst>
          </p:cNvPr>
          <p:cNvSpPr txBox="1"/>
          <p:nvPr/>
        </p:nvSpPr>
        <p:spPr>
          <a:xfrm>
            <a:off x="180561" y="57721"/>
            <a:ext cx="3543300" cy="5078313"/>
          </a:xfrm>
          <a:prstGeom prst="rect">
            <a:avLst/>
          </a:prstGeom>
          <a:noFill/>
        </p:spPr>
        <p:txBody>
          <a:bodyPr wrap="square" rtlCol="0">
            <a:spAutoFit/>
          </a:bodyPr>
          <a:lstStyle/>
          <a:p>
            <a:pPr>
              <a:buClr>
                <a:schemeClr val="accent3">
                  <a:lumMod val="50000"/>
                </a:schemeClr>
              </a:buClr>
              <a:buSzPct val="80000"/>
            </a:pPr>
            <a:r>
              <a:rPr lang="en-US" b="0" i="0" dirty="0">
                <a:solidFill>
                  <a:srgbClr val="0D0D0D"/>
                </a:solidFill>
                <a:effectLst/>
                <a:latin typeface="+mj-lt"/>
                <a:cs typeface="Arial" panose="020B0604020202020204" pitchFamily="34" charset="0"/>
              </a:rPr>
              <a:t>10.a </a:t>
            </a:r>
          </a:p>
          <a:p>
            <a:pPr marL="285750" indent="-285750">
              <a:buClr>
                <a:schemeClr val="accent3">
                  <a:lumMod val="50000"/>
                </a:schemeClr>
              </a:buClr>
              <a:buSzPct val="80000"/>
              <a:buFontTx/>
              <a:buChar char="-"/>
            </a:pPr>
            <a:r>
              <a:rPr lang="en-US" dirty="0">
                <a:solidFill>
                  <a:srgbClr val="0D0D0D"/>
                </a:solidFill>
                <a:latin typeface="+mj-lt"/>
                <a:cs typeface="Arial" panose="020B0604020202020204" pitchFamily="34" charset="0"/>
              </a:rPr>
              <a:t>(0,0) is the summary statistics of return </a:t>
            </a:r>
          </a:p>
          <a:p>
            <a:pPr marL="285750" indent="-285750">
              <a:buClr>
                <a:schemeClr val="accent3">
                  <a:lumMod val="50000"/>
                </a:schemeClr>
              </a:buClr>
              <a:buSzPct val="80000"/>
              <a:buFontTx/>
              <a:buChar char="-"/>
            </a:pPr>
            <a:r>
              <a:rPr lang="en-US" dirty="0">
                <a:solidFill>
                  <a:srgbClr val="0D0D0D"/>
                </a:solidFill>
                <a:latin typeface="+mj-lt"/>
                <a:cs typeface="Arial" panose="020B0604020202020204" pitchFamily="34" charset="0"/>
              </a:rPr>
              <a:t>(0,1) is the weight allocation over time </a:t>
            </a:r>
          </a:p>
          <a:p>
            <a:pPr marL="285750" indent="-285750">
              <a:buClr>
                <a:schemeClr val="accent3">
                  <a:lumMod val="50000"/>
                </a:schemeClr>
              </a:buClr>
              <a:buSzPct val="80000"/>
              <a:buFontTx/>
              <a:buChar char="-"/>
            </a:pPr>
            <a:r>
              <a:rPr lang="en-US" dirty="0">
                <a:solidFill>
                  <a:srgbClr val="0D0D0D"/>
                </a:solidFill>
                <a:latin typeface="+mj-lt"/>
                <a:cs typeface="Arial" panose="020B0604020202020204" pitchFamily="34" charset="0"/>
              </a:rPr>
              <a:t>(1,0) is the line plot of risk analysis </a:t>
            </a:r>
          </a:p>
          <a:p>
            <a:pPr marL="285750" indent="-285750">
              <a:buClr>
                <a:schemeClr val="accent3">
                  <a:lumMod val="50000"/>
                </a:schemeClr>
              </a:buClr>
              <a:buSzPct val="80000"/>
              <a:buFontTx/>
              <a:buChar char="-"/>
            </a:pPr>
            <a:r>
              <a:rPr lang="en-US" dirty="0">
                <a:solidFill>
                  <a:srgbClr val="0D0D0D"/>
                </a:solidFill>
                <a:latin typeface="+mj-lt"/>
                <a:cs typeface="Arial" panose="020B0604020202020204" pitchFamily="34" charset="0"/>
              </a:rPr>
              <a:t>(1,1) is the summary statistics of risk </a:t>
            </a:r>
          </a:p>
          <a:p>
            <a:pPr>
              <a:buClr>
                <a:schemeClr val="accent3">
                  <a:lumMod val="50000"/>
                </a:schemeClr>
              </a:buClr>
              <a:buSzPct val="80000"/>
            </a:pPr>
            <a:endParaRPr lang="en-US" dirty="0">
              <a:solidFill>
                <a:srgbClr val="0D0D0D"/>
              </a:solidFill>
              <a:latin typeface="+mj-lt"/>
              <a:cs typeface="Arial" panose="020B0604020202020204" pitchFamily="34" charset="0"/>
            </a:endParaRPr>
          </a:p>
          <a:p>
            <a:pPr>
              <a:buClr>
                <a:schemeClr val="accent3">
                  <a:lumMod val="50000"/>
                </a:schemeClr>
              </a:buClr>
              <a:buSzPct val="80000"/>
            </a:pPr>
            <a:r>
              <a:rPr lang="en-US" dirty="0">
                <a:solidFill>
                  <a:srgbClr val="0D0D0D"/>
                </a:solidFill>
                <a:latin typeface="+mj-lt"/>
                <a:cs typeface="Arial" panose="020B0604020202020204" pitchFamily="34" charset="0"/>
              </a:rPr>
              <a:t>10.b</a:t>
            </a:r>
          </a:p>
          <a:p>
            <a:pPr marL="285750" indent="-285750">
              <a:buClr>
                <a:schemeClr val="accent3">
                  <a:lumMod val="50000"/>
                </a:schemeClr>
              </a:buClr>
              <a:buSzPct val="80000"/>
              <a:buFontTx/>
              <a:buChar char="-"/>
            </a:pPr>
            <a:r>
              <a:rPr lang="en-US" dirty="0">
                <a:solidFill>
                  <a:srgbClr val="0D0D0D"/>
                </a:solidFill>
                <a:latin typeface="+mj-lt"/>
                <a:cs typeface="Arial" panose="020B0604020202020204" pitchFamily="34" charset="0"/>
              </a:rPr>
              <a:t>The plot downside is the line plot of rolling correlation.</a:t>
            </a:r>
          </a:p>
          <a:p>
            <a:pPr marL="285750" indent="-285750">
              <a:buClr>
                <a:schemeClr val="accent3">
                  <a:lumMod val="50000"/>
                </a:schemeClr>
              </a:buClr>
              <a:buSzPct val="80000"/>
              <a:buFontTx/>
              <a:buChar char="-"/>
            </a:pPr>
            <a:r>
              <a:rPr lang="en-US" dirty="0">
                <a:solidFill>
                  <a:srgbClr val="0D0D0D"/>
                </a:solidFill>
                <a:latin typeface="+mj-lt"/>
                <a:cs typeface="Arial" panose="020B0604020202020204" pitchFamily="34" charset="0"/>
              </a:rPr>
              <a:t>Constant correlation is -0.25682 </a:t>
            </a:r>
            <a:br>
              <a:rPr lang="en-US" dirty="0">
                <a:solidFill>
                  <a:srgbClr val="0D0D0D"/>
                </a:solidFill>
                <a:latin typeface="+mj-lt"/>
                <a:cs typeface="Arial" panose="020B0604020202020204" pitchFamily="34" charset="0"/>
              </a:rPr>
            </a:br>
            <a:endParaRPr lang="en-US" b="0" i="0" dirty="0">
              <a:solidFill>
                <a:srgbClr val="0D0D0D"/>
              </a:solidFill>
              <a:effectLst/>
              <a:latin typeface="+mj-lt"/>
              <a:cs typeface="Arial" panose="020B0604020202020204" pitchFamily="34" charset="0"/>
            </a:endParaRPr>
          </a:p>
          <a:p>
            <a:pPr>
              <a:buClr>
                <a:schemeClr val="accent3">
                  <a:lumMod val="50000"/>
                </a:schemeClr>
              </a:buClr>
              <a:buSzPct val="80000"/>
            </a:pPr>
            <a:br>
              <a:rPr lang="en-US" b="0" i="0" dirty="0">
                <a:solidFill>
                  <a:srgbClr val="0D0D0D"/>
                </a:solidFill>
                <a:effectLst/>
                <a:latin typeface="+mj-lt"/>
                <a:cs typeface="Arial" panose="020B0604020202020204" pitchFamily="34" charset="0"/>
              </a:rPr>
            </a:br>
            <a:endParaRPr lang="en-US" b="0" i="0" dirty="0">
              <a:solidFill>
                <a:srgbClr val="0D0D0D"/>
              </a:solidFill>
              <a:effectLst/>
              <a:latin typeface="+mj-lt"/>
              <a:cs typeface="Arial" panose="020B0604020202020204" pitchFamily="34" charset="0"/>
            </a:endParaRPr>
          </a:p>
          <a:p>
            <a:pPr>
              <a:buClr>
                <a:schemeClr val="accent3">
                  <a:lumMod val="50000"/>
                </a:schemeClr>
              </a:buClr>
              <a:buSzPct val="80000"/>
            </a:pPr>
            <a:endParaRPr lang="en-US" b="0" i="0" dirty="0">
              <a:solidFill>
                <a:srgbClr val="000000"/>
              </a:solidFill>
              <a:effectLst/>
              <a:latin typeface="-apple-system"/>
            </a:endParaRPr>
          </a:p>
        </p:txBody>
      </p:sp>
      <p:sp>
        <p:nvSpPr>
          <p:cNvPr id="14" name="矩形: 圆角 35">
            <a:extLst>
              <a:ext uri="{FF2B5EF4-FFF2-40B4-BE49-F238E27FC236}">
                <a16:creationId xmlns:a16="http://schemas.microsoft.com/office/drawing/2014/main" id="{641951D1-0411-4868-6E49-1805D6FA2CE8}"/>
              </a:ext>
            </a:extLst>
          </p:cNvPr>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rgbClr val="323F4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lumMod val="75000"/>
                  <a:lumOff val="25000"/>
                </a:prstClr>
              </a:solidFill>
              <a:effectLst/>
              <a:uLnTx/>
              <a:uFillTx/>
              <a:ea typeface="微软雅黑 Light" panose="020B0502040204020203"/>
              <a:cs typeface="+mn-cs"/>
            </a:endParaRPr>
          </a:p>
        </p:txBody>
      </p:sp>
      <p:pic>
        <p:nvPicPr>
          <p:cNvPr id="3" name="Picture 2" descr="A graph of a graph of a weight bond&#10;&#10;Description automatically generated with medium confidence">
            <a:extLst>
              <a:ext uri="{FF2B5EF4-FFF2-40B4-BE49-F238E27FC236}">
                <a16:creationId xmlns:a16="http://schemas.microsoft.com/office/drawing/2014/main" id="{AE3CB8B2-B467-8171-893B-CC59D5AFD1DF}"/>
              </a:ext>
            </a:extLst>
          </p:cNvPr>
          <p:cNvPicPr>
            <a:picLocks noChangeAspect="1"/>
          </p:cNvPicPr>
          <p:nvPr/>
        </p:nvPicPr>
        <p:blipFill>
          <a:blip r:embed="rId6"/>
          <a:stretch>
            <a:fillRect/>
          </a:stretch>
        </p:blipFill>
        <p:spPr>
          <a:xfrm>
            <a:off x="8032750" y="156671"/>
            <a:ext cx="4159250" cy="3028950"/>
          </a:xfrm>
          <a:prstGeom prst="rect">
            <a:avLst/>
          </a:prstGeom>
        </p:spPr>
      </p:pic>
      <p:pic>
        <p:nvPicPr>
          <p:cNvPr id="6" name="Picture 5" descr="A table with numbers and symbols&#10;&#10;Description automatically generated">
            <a:extLst>
              <a:ext uri="{FF2B5EF4-FFF2-40B4-BE49-F238E27FC236}">
                <a16:creationId xmlns:a16="http://schemas.microsoft.com/office/drawing/2014/main" id="{E46C34B0-8947-4D09-49E3-BDC3FE40A494}"/>
              </a:ext>
            </a:extLst>
          </p:cNvPr>
          <p:cNvPicPr>
            <a:picLocks noChangeAspect="1"/>
          </p:cNvPicPr>
          <p:nvPr/>
        </p:nvPicPr>
        <p:blipFill>
          <a:blip r:embed="rId7"/>
          <a:stretch>
            <a:fillRect/>
          </a:stretch>
        </p:blipFill>
        <p:spPr>
          <a:xfrm>
            <a:off x="7639276" y="3337138"/>
            <a:ext cx="4552724" cy="2819971"/>
          </a:xfrm>
          <a:prstGeom prst="rect">
            <a:avLst/>
          </a:prstGeom>
        </p:spPr>
      </p:pic>
      <p:pic>
        <p:nvPicPr>
          <p:cNvPr id="10" name="Picture 9" descr="A graph of different colored lines&#10;&#10;Description automatically generated">
            <a:extLst>
              <a:ext uri="{FF2B5EF4-FFF2-40B4-BE49-F238E27FC236}">
                <a16:creationId xmlns:a16="http://schemas.microsoft.com/office/drawing/2014/main" id="{CFB13ED9-F7F3-A44B-D538-40FB36ED4A02}"/>
              </a:ext>
            </a:extLst>
          </p:cNvPr>
          <p:cNvPicPr>
            <a:picLocks noChangeAspect="1"/>
          </p:cNvPicPr>
          <p:nvPr/>
        </p:nvPicPr>
        <p:blipFill>
          <a:blip r:embed="rId8"/>
          <a:stretch>
            <a:fillRect/>
          </a:stretch>
        </p:blipFill>
        <p:spPr>
          <a:xfrm>
            <a:off x="3323419" y="2976642"/>
            <a:ext cx="4509336" cy="3180467"/>
          </a:xfrm>
          <a:prstGeom prst="rect">
            <a:avLst/>
          </a:prstGeom>
        </p:spPr>
      </p:pic>
      <p:pic>
        <p:nvPicPr>
          <p:cNvPr id="12" name="Picture 11" descr="A table of numbers with black text&#10;&#10;Description automatically generated">
            <a:extLst>
              <a:ext uri="{FF2B5EF4-FFF2-40B4-BE49-F238E27FC236}">
                <a16:creationId xmlns:a16="http://schemas.microsoft.com/office/drawing/2014/main" id="{525CC497-8DEF-2443-53F8-4AA4168BBE35}"/>
              </a:ext>
            </a:extLst>
          </p:cNvPr>
          <p:cNvPicPr>
            <a:picLocks noChangeAspect="1"/>
          </p:cNvPicPr>
          <p:nvPr/>
        </p:nvPicPr>
        <p:blipFill rotWithShape="1">
          <a:blip r:embed="rId9"/>
          <a:srcRect r="7143" b="8343"/>
          <a:stretch/>
        </p:blipFill>
        <p:spPr>
          <a:xfrm>
            <a:off x="3523414" y="156671"/>
            <a:ext cx="4509336" cy="2819971"/>
          </a:xfrm>
          <a:prstGeom prst="rect">
            <a:avLst/>
          </a:prstGeom>
        </p:spPr>
      </p:pic>
      <p:pic>
        <p:nvPicPr>
          <p:cNvPr id="16" name="Picture 15" descr="A graph with blue lines&#10;&#10;Description automatically generated">
            <a:extLst>
              <a:ext uri="{FF2B5EF4-FFF2-40B4-BE49-F238E27FC236}">
                <a16:creationId xmlns:a16="http://schemas.microsoft.com/office/drawing/2014/main" id="{C73A0F63-20FE-341F-D406-D3F76D670379}"/>
              </a:ext>
            </a:extLst>
          </p:cNvPr>
          <p:cNvPicPr>
            <a:picLocks noChangeAspect="1"/>
          </p:cNvPicPr>
          <p:nvPr/>
        </p:nvPicPr>
        <p:blipFill>
          <a:blip r:embed="rId10"/>
          <a:stretch>
            <a:fillRect/>
          </a:stretch>
        </p:blipFill>
        <p:spPr>
          <a:xfrm>
            <a:off x="180561" y="4028890"/>
            <a:ext cx="3543300" cy="2697377"/>
          </a:xfrm>
          <a:prstGeom prst="rect">
            <a:avLst/>
          </a:prstGeom>
        </p:spPr>
      </p:pic>
    </p:spTree>
    <p:extLst>
      <p:ext uri="{BB962C8B-B14F-4D97-AF65-F5344CB8AC3E}">
        <p14:creationId xmlns:p14="http://schemas.microsoft.com/office/powerpoint/2010/main" val="3577631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TotalTime>
  <Words>533</Words>
  <Application>Microsoft Macintosh PowerPoint</Application>
  <PresentationFormat>Widescreen</PresentationFormat>
  <Paragraphs>62</Paragraphs>
  <Slides>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6" baseType="lpstr">
      <vt:lpstr>-apple-system</vt:lpstr>
      <vt:lpstr>微软雅黑 Light</vt:lpstr>
      <vt:lpstr>Aptos</vt:lpstr>
      <vt:lpstr>Aptos Display</vt:lpstr>
      <vt:lpstr>Arial</vt:lpstr>
      <vt:lpstr>Calibri Light</vt:lpstr>
      <vt:lpstr>Times New Roman</vt:lpstr>
      <vt:lpstr>Wingdings</vt:lpstr>
      <vt:lpstr>Office Theme</vt:lpstr>
      <vt:lpstr>think-cell Slide</vt:lpstr>
      <vt:lpstr>PowerPoint Presentation</vt:lpstr>
      <vt:lpstr>Part 1: </vt:lpstr>
      <vt:lpstr>Part 2: </vt:lpstr>
      <vt:lpstr>Part 3 Risk Parity: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my2525</dc:creator>
  <cp:lastModifiedBy>my2525</cp:lastModifiedBy>
  <cp:revision>12</cp:revision>
  <dcterms:created xsi:type="dcterms:W3CDTF">2024-05-09T01:16:03Z</dcterms:created>
  <dcterms:modified xsi:type="dcterms:W3CDTF">2024-05-09T02:00:36Z</dcterms:modified>
</cp:coreProperties>
</file>