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282" r:id="rId2"/>
    <p:sldId id="324" r:id="rId3"/>
    <p:sldId id="327" r:id="rId4"/>
    <p:sldId id="329" r:id="rId5"/>
    <p:sldId id="330" r:id="rId6"/>
    <p:sldId id="328" r:id="rId7"/>
    <p:sldId id="331" r:id="rId8"/>
    <p:sldId id="359" r:id="rId9"/>
    <p:sldId id="332" r:id="rId10"/>
    <p:sldId id="333" r:id="rId11"/>
    <p:sldId id="334" r:id="rId12"/>
    <p:sldId id="335" r:id="rId13"/>
    <p:sldId id="336" r:id="rId14"/>
    <p:sldId id="337" r:id="rId15"/>
    <p:sldId id="338" r:id="rId16"/>
    <p:sldId id="339" r:id="rId17"/>
    <p:sldId id="340" r:id="rId18"/>
    <p:sldId id="357"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8" r:id="rId36"/>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Objects="1">
      <p:cViewPr varScale="1">
        <p:scale>
          <a:sx n="69" d="100"/>
          <a:sy n="69" d="100"/>
        </p:scale>
        <p:origin x="1566" y="7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77DF3588-E145-4EF0-85E1-51FD58AEFAA1}" type="slidenum">
              <a:rPr lang="en-CA"/>
              <a:pPr/>
              <a:t>‹#›</a:t>
            </a:fld>
            <a:endParaRPr lang="en-CA"/>
          </a:p>
        </p:txBody>
      </p:sp>
    </p:spTree>
    <p:extLst>
      <p:ext uri="{BB962C8B-B14F-4D97-AF65-F5344CB8AC3E}">
        <p14:creationId xmlns:p14="http://schemas.microsoft.com/office/powerpoint/2010/main" val="2733252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4490FB8-8313-4394-A1A7-3D2E6C090E70}" type="slidenum">
              <a:rPr lang="en-CA"/>
              <a:pPr/>
              <a:t>‹#›</a:t>
            </a:fld>
            <a:endParaRPr lang="en-CA"/>
          </a:p>
        </p:txBody>
      </p:sp>
    </p:spTree>
    <p:extLst>
      <p:ext uri="{BB962C8B-B14F-4D97-AF65-F5344CB8AC3E}">
        <p14:creationId xmlns:p14="http://schemas.microsoft.com/office/powerpoint/2010/main" val="3449650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3034A-F679-45E0-B365-311CC7842169}" type="slidenum">
              <a:rPr lang="en-CA"/>
              <a:pPr/>
              <a:t>1</a:t>
            </a:fld>
            <a:endParaRPr lang="en-CA"/>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965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C6EC3-FBE8-4701-B9AF-621EB473FEEA}" type="slidenum">
              <a:rPr lang="en-CA"/>
              <a:pPr/>
              <a:t>11</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2998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F4625-2D4A-453D-A877-A7FF0BC665FC}" type="slidenum">
              <a:rPr lang="en-CA"/>
              <a:pPr/>
              <a:t>12</a:t>
            </a:fld>
            <a:endParaRPr lang="en-CA"/>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0034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D04F7-DD7A-4569-A760-6CFEB936DC2B}" type="slidenum">
              <a:rPr lang="en-CA"/>
              <a:pPr/>
              <a:t>13</a:t>
            </a:fld>
            <a:endParaRPr lang="en-CA"/>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06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5D872-E76F-46E0-8A7A-BEF893E4C9D1}" type="slidenum">
              <a:rPr lang="en-CA"/>
              <a:pPr/>
              <a:t>14</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75982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CA557-788C-4AD5-898D-C7CE6DDB050F}" type="slidenum">
              <a:rPr lang="en-CA"/>
              <a:pPr/>
              <a:t>15</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203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58F17-FEA6-453F-B0C0-39E05B4D5C2C}" type="slidenum">
              <a:rPr lang="en-CA"/>
              <a:pPr/>
              <a:t>16</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5181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3B944-2761-4564-83F5-B2D28E17B699}" type="slidenum">
              <a:rPr lang="en-CA"/>
              <a:pPr/>
              <a:t>17</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8462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6F338C-2737-4267-9EB5-ABDF17D7E21F}" type="slidenum">
              <a:rPr lang="en-CA"/>
              <a:pPr/>
              <a:t>18</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6652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6BB84-5C9D-41CC-9FA5-277A85F06D99}" type="slidenum">
              <a:rPr lang="en-CA"/>
              <a:pPr/>
              <a:t>19</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992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821FD-C5E6-4E48-AC03-AB6189CAABCB}" type="slidenum">
              <a:rPr lang="en-CA"/>
              <a:pPr/>
              <a:t>20</a:t>
            </a:fld>
            <a:endParaRPr lang="en-CA"/>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88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043D2-056C-416A-BC9E-203D7485175C}" type="slidenum">
              <a:rPr lang="en-CA"/>
              <a:pPr/>
              <a:t>2</a:t>
            </a:fld>
            <a:endParaRPr lang="en-CA"/>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933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44685-87D3-4962-A4C4-05CBE88E2E8D}" type="slidenum">
              <a:rPr lang="en-CA"/>
              <a:pPr/>
              <a:t>21</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373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A95DAF-DD8B-4DA6-A4CC-8F45B79325D1}" type="slidenum">
              <a:rPr lang="en-CA"/>
              <a:pPr/>
              <a:t>22</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8497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C32F1-BAAC-4F35-9FD4-8DB3E6F6E436}" type="slidenum">
              <a:rPr lang="en-CA"/>
              <a:pPr/>
              <a:t>23</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3576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24BEA-D071-4273-A8D6-B778CFDF6C4D}" type="slidenum">
              <a:rPr lang="en-CA"/>
              <a:pPr/>
              <a:t>24</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4432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8A518-701E-4995-86D3-09E2690837A3}" type="slidenum">
              <a:rPr lang="en-CA"/>
              <a:pPr/>
              <a:t>25</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922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8C727F-3F6A-47B6-91CB-333C3FA5BE02}" type="slidenum">
              <a:rPr lang="en-CA"/>
              <a:pPr/>
              <a:t>26</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5159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69413-2153-41FB-933D-E87FF387C1EC}" type="slidenum">
              <a:rPr lang="en-CA"/>
              <a:pPr/>
              <a:t>27</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15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0A5AE-19F0-4517-81C6-04928C2BD219}" type="slidenum">
              <a:rPr lang="en-CA"/>
              <a:pPr/>
              <a:t>28</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8424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FC2E01-C9BF-42D2-AD7C-231B07A96BD6}" type="slidenum">
              <a:rPr lang="en-CA"/>
              <a:pPr/>
              <a:t>29</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78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38FB7-DCA4-4322-8A23-6A8692E4ECB1}" type="slidenum">
              <a:rPr lang="en-CA"/>
              <a:pPr/>
              <a:t>30</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8641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CACE5-B486-4F16-B6BB-706FB0B8EE13}" type="slidenum">
              <a:rPr lang="en-CA"/>
              <a:pPr/>
              <a:t>3</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5749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1E07-45CF-4C43-86D3-85E05524A1DD}" type="slidenum">
              <a:rPr lang="en-CA"/>
              <a:pPr/>
              <a:t>31</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9091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055CF5-4B1A-47B7-BBC6-97376C7019D0}" type="slidenum">
              <a:rPr lang="en-CA"/>
              <a:pPr/>
              <a:t>32</a:t>
            </a:fld>
            <a:endParaRPr lang="en-CA"/>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6301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B20A4-E86E-405A-A300-36A15C67A53D}" type="slidenum">
              <a:rPr lang="en-CA"/>
              <a:pPr/>
              <a:t>33</a:t>
            </a:fld>
            <a:endParaRPr lang="en-CA"/>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9468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A7AE3-E7D5-467B-95A5-BBBBC035E866}" type="slidenum">
              <a:rPr lang="en-CA"/>
              <a:pPr/>
              <a:t>34</a:t>
            </a:fld>
            <a:endParaRPr lang="en-CA"/>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1418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EB4210-BCA5-4FA7-A310-5B5234B5EBCE}" type="slidenum">
              <a:rPr lang="en-CA"/>
              <a:pPr/>
              <a:t>35</a:t>
            </a:fld>
            <a:endParaRPr lang="en-CA"/>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422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C407E0-EDF0-4D84-9C1F-BB00B028871A}" type="slidenum">
              <a:rPr lang="en-CA"/>
              <a:pPr/>
              <a:t>4</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54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807B3-C7E9-4D69-A30A-26E52977EA39}" type="slidenum">
              <a:rPr lang="en-CA"/>
              <a:pPr/>
              <a:t>5</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4661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9081E-3D9A-4A5C-B888-43D888FC0138}" type="slidenum">
              <a:rPr lang="en-CA"/>
              <a:pPr/>
              <a:t>6</a:t>
            </a:fld>
            <a:endParaRPr lang="en-CA"/>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67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7B35E-EA3C-45DF-B9DB-FEAC99BE8509}" type="slidenum">
              <a:rPr lang="en-CA"/>
              <a:pPr/>
              <a:t>7</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26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6B901-A376-43DC-AF93-DBDC737CADD9}" type="slidenum">
              <a:rPr lang="en-CA"/>
              <a:pPr/>
              <a:t>9</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0083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2908E-12FF-473C-8E9E-EF34B9EC33D3}" type="slidenum">
              <a:rPr lang="en-CA"/>
              <a:pPr/>
              <a:t>10</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2723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Rectangle 47"/>
          <p:cNvSpPr>
            <a:spLocks noChangeArrowheads="1"/>
          </p:cNvSpPr>
          <p:nvPr/>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Rectangle 48"/>
          <p:cNvSpPr>
            <a:spLocks noChangeArrowheads="1"/>
          </p:cNvSpPr>
          <p:nvPr/>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t>Copyright © 2007 Pearson Education, Inc. Publishing as Pearson Addison-Wesley</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noProof="0" smtClean="0"/>
              <a:t>Click to edit </a:t>
            </a:r>
            <a:br>
              <a:rPr lang="en-US" noProof="0" smtClean="0"/>
            </a:br>
            <a:r>
              <a:rPr lang="en-US" noProof="0" smtClean="0"/>
              <a:t>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anose="05000000000000000000" pitchFamily="2" charset="2"/>
              <a:buNone/>
              <a:defRPr sz="3200"/>
            </a:lvl1pPr>
          </a:lstStyle>
          <a:p>
            <a:pPr lvl="0"/>
            <a:r>
              <a:rPr lang="en-US" noProof="0" smtClean="0"/>
              <a:t>Click to edit Master subtitle style</a:t>
            </a:r>
          </a:p>
        </p:txBody>
      </p:sp>
      <p:pic>
        <p:nvPicPr>
          <p:cNvPr id="4145"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91400" y="2511425"/>
            <a:ext cx="1524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7- </a:t>
            </a:r>
            <a:fld id="{8568978E-49C0-46DD-9B22-1CD5F61F3DD7}" type="slidenum">
              <a:rPr lang="en-US"/>
              <a:pPr/>
              <a:t>‹#›</a:t>
            </a:fld>
            <a:endParaRPr lang="en-CA"/>
          </a:p>
        </p:txBody>
      </p:sp>
    </p:spTree>
    <p:extLst>
      <p:ext uri="{BB962C8B-B14F-4D97-AF65-F5344CB8AC3E}">
        <p14:creationId xmlns:p14="http://schemas.microsoft.com/office/powerpoint/2010/main" val="336712677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7- </a:t>
            </a:r>
            <a:fld id="{AEB663DB-682D-46B7-A42F-B3C93B217987}" type="slidenum">
              <a:rPr lang="en-US"/>
              <a:pPr/>
              <a:t>‹#›</a:t>
            </a:fld>
            <a:endParaRPr lang="en-CA"/>
          </a:p>
        </p:txBody>
      </p:sp>
    </p:spTree>
    <p:extLst>
      <p:ext uri="{BB962C8B-B14F-4D97-AF65-F5344CB8AC3E}">
        <p14:creationId xmlns:p14="http://schemas.microsoft.com/office/powerpoint/2010/main" val="29979643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7- </a:t>
            </a:r>
            <a:fld id="{A298892B-4887-43CD-9058-0632830A614E}" type="slidenum">
              <a:rPr lang="en-US"/>
              <a:pPr/>
              <a:t>‹#›</a:t>
            </a:fld>
            <a:endParaRPr lang="en-CA"/>
          </a:p>
        </p:txBody>
      </p:sp>
    </p:spTree>
    <p:extLst>
      <p:ext uri="{BB962C8B-B14F-4D97-AF65-F5344CB8AC3E}">
        <p14:creationId xmlns:p14="http://schemas.microsoft.com/office/powerpoint/2010/main" val="35632201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7- </a:t>
            </a:r>
            <a:fld id="{A95A66A8-373A-4E75-B628-61149C638C3E}" type="slidenum">
              <a:rPr lang="en-US"/>
              <a:pPr/>
              <a:t>‹#›</a:t>
            </a:fld>
            <a:endParaRPr lang="en-CA"/>
          </a:p>
        </p:txBody>
      </p:sp>
    </p:spTree>
    <p:extLst>
      <p:ext uri="{BB962C8B-B14F-4D97-AF65-F5344CB8AC3E}">
        <p14:creationId xmlns:p14="http://schemas.microsoft.com/office/powerpoint/2010/main" val="382185180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Slide 7- </a:t>
            </a:r>
            <a:fld id="{5D4043A2-E7B0-4230-A98D-815C250267E0}" type="slidenum">
              <a:rPr lang="en-US"/>
              <a:pPr/>
              <a:t>‹#›</a:t>
            </a:fld>
            <a:endParaRPr lang="en-CA"/>
          </a:p>
        </p:txBody>
      </p:sp>
    </p:spTree>
    <p:extLst>
      <p:ext uri="{BB962C8B-B14F-4D97-AF65-F5344CB8AC3E}">
        <p14:creationId xmlns:p14="http://schemas.microsoft.com/office/powerpoint/2010/main" val="40709012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Slide 7- </a:t>
            </a:r>
            <a:fld id="{B9669B1F-00ED-42C6-9436-83AE3A2B8683}" type="slidenum">
              <a:rPr lang="en-US"/>
              <a:pPr/>
              <a:t>‹#›</a:t>
            </a:fld>
            <a:endParaRPr lang="en-CA"/>
          </a:p>
        </p:txBody>
      </p:sp>
    </p:spTree>
    <p:extLst>
      <p:ext uri="{BB962C8B-B14F-4D97-AF65-F5344CB8AC3E}">
        <p14:creationId xmlns:p14="http://schemas.microsoft.com/office/powerpoint/2010/main" val="93138704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Slide 7- </a:t>
            </a:r>
            <a:fld id="{51BED4F0-754E-48CD-B118-254C1FE973E0}" type="slidenum">
              <a:rPr lang="en-US"/>
              <a:pPr/>
              <a:t>‹#›</a:t>
            </a:fld>
            <a:endParaRPr lang="en-CA"/>
          </a:p>
        </p:txBody>
      </p:sp>
    </p:spTree>
    <p:extLst>
      <p:ext uri="{BB962C8B-B14F-4D97-AF65-F5344CB8AC3E}">
        <p14:creationId xmlns:p14="http://schemas.microsoft.com/office/powerpoint/2010/main" val="90099621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7- </a:t>
            </a:r>
            <a:fld id="{85A5AE45-5482-4527-8B1E-5153452CDC11}" type="slidenum">
              <a:rPr lang="en-US"/>
              <a:pPr/>
              <a:t>‹#›</a:t>
            </a:fld>
            <a:endParaRPr lang="en-CA"/>
          </a:p>
        </p:txBody>
      </p:sp>
    </p:spTree>
    <p:extLst>
      <p:ext uri="{BB962C8B-B14F-4D97-AF65-F5344CB8AC3E}">
        <p14:creationId xmlns:p14="http://schemas.microsoft.com/office/powerpoint/2010/main" val="219125526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7- </a:t>
            </a:r>
            <a:fld id="{85D47C75-6CAD-4E10-9713-AF55D7A8B667}" type="slidenum">
              <a:rPr lang="en-US"/>
              <a:pPr/>
              <a:t>‹#›</a:t>
            </a:fld>
            <a:endParaRPr lang="en-CA"/>
          </a:p>
        </p:txBody>
      </p:sp>
    </p:spTree>
    <p:extLst>
      <p:ext uri="{BB962C8B-B14F-4D97-AF65-F5344CB8AC3E}">
        <p14:creationId xmlns:p14="http://schemas.microsoft.com/office/powerpoint/2010/main" val="77033913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7- </a:t>
            </a:r>
            <a:fld id="{38235D83-1892-4C5C-9CAF-A4851A170217}" type="slidenum">
              <a:rPr lang="en-US"/>
              <a:pPr/>
              <a:t>‹#›</a:t>
            </a:fld>
            <a:endParaRPr lang="en-CA"/>
          </a:p>
        </p:txBody>
      </p:sp>
    </p:spTree>
    <p:extLst>
      <p:ext uri="{BB962C8B-B14F-4D97-AF65-F5344CB8AC3E}">
        <p14:creationId xmlns:p14="http://schemas.microsoft.com/office/powerpoint/2010/main" val="27117112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3200">
                <a:latin typeface="Tahoma" panose="020B0604030504040204"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sz="3200">
                  <a:latin typeface="Tahoma" panose="020B0604030504040204"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sz="3200">
                  <a:latin typeface="Tahoma" panose="020B0604030504040204" pitchFamily="34" charset="0"/>
                </a:endParaRPr>
              </a:p>
            </p:txBody>
          </p:sp>
        </p:grpSp>
      </p:grpSp>
      <p:sp>
        <p:nvSpPr>
          <p:cNvPr id="3109" name="Rectangle 37"/>
          <p:cNvSpPr>
            <a:spLocks noChangeArrowheads="1"/>
          </p:cNvSpPr>
          <p:nvPr/>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sz="3200">
              <a:latin typeface="Tahoma" panose="020B0604030504040204"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7- </a:t>
            </a:r>
            <a:fld id="{26323EE1-4270-43F8-827D-2186B3E87CEA}"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sz="900"/>
              <a:t>Copyright © 2007 Pearson Education, Inc. Publishing as Pearson Addison-Wesley</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7- </a:t>
            </a:r>
            <a:fld id="{D79B071F-DB8E-46E3-9CF5-73CC106EC5B5}" type="slidenum">
              <a:rPr lang="en-US"/>
              <a:pPr/>
              <a:t>1</a:t>
            </a:fld>
            <a:endParaRPr lang="en-CA"/>
          </a:p>
        </p:txBody>
      </p:sp>
      <p:sp>
        <p:nvSpPr>
          <p:cNvPr id="412675" name="Rectangle 2051"/>
          <p:cNvSpPr>
            <a:spLocks noGrp="1" noChangeArrowheads="1"/>
          </p:cNvSpPr>
          <p:nvPr>
            <p:ph type="title"/>
          </p:nvPr>
        </p:nvSpPr>
        <p:spPr/>
        <p:txBody>
          <a:bodyPr/>
          <a:lstStyle/>
          <a:p>
            <a:endParaRPr lang="en-US"/>
          </a:p>
        </p:txBody>
      </p:sp>
      <p:pic>
        <p:nvPicPr>
          <p:cNvPr id="41268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28600"/>
            <a:ext cx="5151438"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F70BA4BF-8DB1-46A4-AE50-4C456EAB5235}" type="slidenum">
              <a:rPr lang="en-US"/>
              <a:pPr/>
              <a:t>10</a:t>
            </a:fld>
            <a:endParaRPr lang="en-CA"/>
          </a:p>
        </p:txBody>
      </p:sp>
      <p:sp>
        <p:nvSpPr>
          <p:cNvPr id="681988" name="Rectangle 4"/>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b="1"/>
              <a:t/>
            </a:r>
            <a:br>
              <a:rPr lang="en-US" sz="2800" b="1"/>
            </a:br>
            <a:r>
              <a:rPr lang="en-US" sz="2800" b="1"/>
              <a:t>ER-to-Relational Mapping Algorithm (contd.)</a:t>
            </a:r>
          </a:p>
        </p:txBody>
      </p:sp>
      <p:sp>
        <p:nvSpPr>
          <p:cNvPr id="681989" name="Rectangle 5"/>
          <p:cNvSpPr>
            <a:spLocks noGrp="1" noChangeArrowheads="1"/>
          </p:cNvSpPr>
          <p:nvPr>
            <p:ph type="body" idx="1"/>
          </p:nvPr>
        </p:nvSpPr>
        <p:spPr/>
        <p:txBody>
          <a:bodyPr/>
          <a:lstStyle/>
          <a:p>
            <a:pPr>
              <a:lnSpc>
                <a:spcPct val="90000"/>
              </a:lnSpc>
            </a:pPr>
            <a:r>
              <a:rPr lang="en-US" sz="2400"/>
              <a:t>Step 4: Mapping of Binary 1:N Relationship Types.</a:t>
            </a:r>
          </a:p>
          <a:p>
            <a:pPr lvl="1">
              <a:lnSpc>
                <a:spcPct val="90000"/>
              </a:lnSpc>
            </a:pPr>
            <a:r>
              <a:rPr lang="en-US" sz="2200"/>
              <a:t>For each regular binary 1:N relationship type R, </a:t>
            </a:r>
            <a:r>
              <a:rPr lang="en-US" sz="2200" b="1">
                <a:solidFill>
                  <a:schemeClr val="hlink"/>
                </a:solidFill>
              </a:rPr>
              <a:t>identify the relation S</a:t>
            </a:r>
            <a:r>
              <a:rPr lang="en-US" sz="2200"/>
              <a:t> that represent the participating entity type at the N-side of the relationship type. </a:t>
            </a:r>
          </a:p>
          <a:p>
            <a:pPr lvl="1">
              <a:lnSpc>
                <a:spcPct val="90000"/>
              </a:lnSpc>
            </a:pPr>
            <a:r>
              <a:rPr lang="en-US" sz="2200"/>
              <a:t>Include as </a:t>
            </a:r>
            <a:r>
              <a:rPr lang="en-US" sz="2200" b="1">
                <a:solidFill>
                  <a:schemeClr val="hlink"/>
                </a:solidFill>
              </a:rPr>
              <a:t>foreign key</a:t>
            </a:r>
            <a:r>
              <a:rPr lang="en-US" sz="2200"/>
              <a:t> in S the primary key of the relation T that represents the other entity type participating in R. </a:t>
            </a:r>
          </a:p>
          <a:p>
            <a:pPr lvl="1">
              <a:lnSpc>
                <a:spcPct val="90000"/>
              </a:lnSpc>
            </a:pPr>
            <a:r>
              <a:rPr lang="en-US" sz="2200"/>
              <a:t>Include any simple </a:t>
            </a:r>
            <a:r>
              <a:rPr lang="en-US" sz="2200" b="1">
                <a:solidFill>
                  <a:schemeClr val="hlink"/>
                </a:solidFill>
              </a:rPr>
              <a:t>attributes</a:t>
            </a:r>
            <a:r>
              <a:rPr lang="en-US" sz="2200"/>
              <a:t> of the 1:N relation type as attributes of S. </a:t>
            </a:r>
          </a:p>
          <a:p>
            <a:pPr>
              <a:lnSpc>
                <a:spcPct val="90000"/>
              </a:lnSpc>
            </a:pPr>
            <a:r>
              <a:rPr lang="en-US" sz="2400"/>
              <a:t>Example: 1:N relationship types WORKS_FOR, CONTROLS, and SUPERVISION in the figure.</a:t>
            </a:r>
          </a:p>
          <a:p>
            <a:pPr lvl="1">
              <a:lnSpc>
                <a:spcPct val="90000"/>
              </a:lnSpc>
            </a:pPr>
            <a:r>
              <a:rPr lang="en-US" sz="2200"/>
              <a:t>For WORKS_FOR we include the primary key DNUMBER of the DEPARTMENT relation as foreign key in the EMPLOYEE relation and call it DNO.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592E5E35-EB79-4F48-B468-566F1A5C198E}" type="slidenum">
              <a:rPr lang="en-US"/>
              <a:pPr/>
              <a:t>11</a:t>
            </a:fld>
            <a:endParaRPr lang="en-CA"/>
          </a:p>
        </p:txBody>
      </p:sp>
      <p:sp>
        <p:nvSpPr>
          <p:cNvPr id="684034" name="Rectangle 2"/>
          <p:cNvSpPr>
            <a:spLocks noGrp="1" noChangeArrowheads="1"/>
          </p:cNvSpPr>
          <p:nvPr>
            <p:ph type="title"/>
          </p:nvPr>
        </p:nvSpPr>
        <p:spPr>
          <a:xfrm>
            <a:off x="304800" y="528638"/>
            <a:ext cx="7772400" cy="7667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b="1"/>
              <a:t/>
            </a:r>
            <a:br>
              <a:rPr lang="en-US" sz="2800" b="1"/>
            </a:br>
            <a:r>
              <a:rPr lang="en-US" sz="2800" b="1"/>
              <a:t>ER-to-Relational Mapping Algorithm (contd.)</a:t>
            </a:r>
          </a:p>
        </p:txBody>
      </p:sp>
      <p:sp>
        <p:nvSpPr>
          <p:cNvPr id="684035" name="Rectangle 3"/>
          <p:cNvSpPr>
            <a:spLocks noGrp="1" noChangeArrowheads="1"/>
          </p:cNvSpPr>
          <p:nvPr>
            <p:ph type="body" idx="1"/>
          </p:nvPr>
        </p:nvSpPr>
        <p:spPr>
          <a:xfrm>
            <a:off x="333375" y="1504950"/>
            <a:ext cx="8582025" cy="5019675"/>
          </a:xfrm>
        </p:spPr>
        <p:txBody>
          <a:bodyPr/>
          <a:lstStyle/>
          <a:p>
            <a:pPr>
              <a:lnSpc>
                <a:spcPct val="80000"/>
              </a:lnSpc>
            </a:pPr>
            <a:r>
              <a:rPr lang="en-US" sz="2400" b="1"/>
              <a:t>Step 5: Mapping of Binary M:N Relationship Types.</a:t>
            </a:r>
          </a:p>
          <a:p>
            <a:pPr lvl="1">
              <a:lnSpc>
                <a:spcPct val="80000"/>
              </a:lnSpc>
            </a:pPr>
            <a:r>
              <a:rPr lang="en-US" sz="2100"/>
              <a:t>For each regular binary M:N relationship type R, </a:t>
            </a:r>
            <a:r>
              <a:rPr lang="en-US" sz="2000" b="1" i="1">
                <a:solidFill>
                  <a:schemeClr val="hlink"/>
                </a:solidFill>
              </a:rPr>
              <a:t>create a new relation</a:t>
            </a:r>
            <a:r>
              <a:rPr lang="en-US" sz="2000" b="1">
                <a:solidFill>
                  <a:schemeClr val="hlink"/>
                </a:solidFill>
              </a:rPr>
              <a:t> S</a:t>
            </a:r>
            <a:r>
              <a:rPr lang="en-US" sz="2000"/>
              <a:t> to represent R. </a:t>
            </a:r>
          </a:p>
          <a:p>
            <a:pPr lvl="1">
              <a:lnSpc>
                <a:spcPct val="80000"/>
              </a:lnSpc>
            </a:pPr>
            <a:r>
              <a:rPr lang="en-US" sz="2000"/>
              <a:t>Include as </a:t>
            </a:r>
            <a:r>
              <a:rPr lang="en-US" sz="2000" b="1">
                <a:solidFill>
                  <a:schemeClr val="hlink"/>
                </a:solidFill>
              </a:rPr>
              <a:t>foreign key</a:t>
            </a:r>
            <a:r>
              <a:rPr lang="en-US" sz="2000"/>
              <a:t> attributes in S the primary keys of the relations that represent the participating entity types; </a:t>
            </a:r>
            <a:r>
              <a:rPr lang="en-US" sz="2000" i="1"/>
              <a:t>their combination will form the primary key</a:t>
            </a:r>
            <a:r>
              <a:rPr lang="en-US" sz="2000"/>
              <a:t> of S. </a:t>
            </a:r>
          </a:p>
          <a:p>
            <a:pPr lvl="1">
              <a:lnSpc>
                <a:spcPct val="80000"/>
              </a:lnSpc>
            </a:pPr>
            <a:r>
              <a:rPr lang="en-US" sz="2000"/>
              <a:t>Also include any simple </a:t>
            </a:r>
            <a:r>
              <a:rPr lang="en-US" sz="2000" b="1">
                <a:solidFill>
                  <a:schemeClr val="hlink"/>
                </a:solidFill>
              </a:rPr>
              <a:t>attributes</a:t>
            </a:r>
            <a:r>
              <a:rPr lang="en-US" sz="2000"/>
              <a:t> of the M:N relationship type (or simple components of composite attributes) as attributes of S.</a:t>
            </a:r>
          </a:p>
          <a:p>
            <a:pPr>
              <a:lnSpc>
                <a:spcPct val="80000"/>
              </a:lnSpc>
            </a:pPr>
            <a:r>
              <a:rPr lang="en-US" sz="2400"/>
              <a:t>Example: The M:N relationship type WORKS_ON from the ER  diagram is mapped by creating a relation WORKS_ON in the relational database schema.</a:t>
            </a:r>
          </a:p>
          <a:p>
            <a:pPr lvl="1">
              <a:lnSpc>
                <a:spcPct val="80000"/>
              </a:lnSpc>
            </a:pPr>
            <a:r>
              <a:rPr lang="en-US" sz="2000"/>
              <a:t>The primary keys of the PROJECT and EMPLOYEE relations are included as foreign keys in WORKS_ON and renamed PNO and ESSN, respectively. </a:t>
            </a:r>
          </a:p>
          <a:p>
            <a:pPr lvl="1">
              <a:lnSpc>
                <a:spcPct val="80000"/>
              </a:lnSpc>
            </a:pPr>
            <a:r>
              <a:rPr lang="en-US" sz="2000"/>
              <a:t>Attribute HOURS in WORKS_ON represents the HOURS attribute of the relation type. The primary key of the WORKS_ON relation is the combination of the foreign key attributes {ESSN, PNO}.</a:t>
            </a:r>
            <a:endParaRPr lang="en-US" sz="130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1E65669A-F567-4446-8CF6-025EF04BC486}" type="slidenum">
              <a:rPr lang="en-US"/>
              <a:pPr/>
              <a:t>12</a:t>
            </a:fld>
            <a:endParaRPr lang="en-CA"/>
          </a:p>
        </p:txBody>
      </p:sp>
      <p:sp>
        <p:nvSpPr>
          <p:cNvPr id="686082" name="Rectangle 2"/>
          <p:cNvSpPr>
            <a:spLocks noGrp="1" noChangeArrowheads="1"/>
          </p:cNvSpPr>
          <p:nvPr>
            <p:ph type="title"/>
          </p:nvPr>
        </p:nvSpPr>
        <p:spPr>
          <a:xfrm>
            <a:off x="685800" y="258763"/>
            <a:ext cx="7772400" cy="766762"/>
          </a:xfrm>
        </p:spPr>
        <p:txBody>
          <a:bodyPr/>
          <a:lstStyle/>
          <a:p>
            <a:r>
              <a:rPr lang="en-US" sz="2800" b="1"/>
              <a:t/>
            </a:r>
            <a:br>
              <a:rPr lang="en-US" sz="2800" b="1"/>
            </a:br>
            <a:r>
              <a:rPr lang="en-US" sz="2800" b="1"/>
              <a:t>ER-to-Relational Mapping Algorithm (contd.)</a:t>
            </a:r>
            <a:endParaRPr lang="en-US" sz="2800"/>
          </a:p>
        </p:txBody>
      </p:sp>
      <p:sp>
        <p:nvSpPr>
          <p:cNvPr id="686083" name="Rectangle 3"/>
          <p:cNvSpPr>
            <a:spLocks noGrp="1" noChangeArrowheads="1"/>
          </p:cNvSpPr>
          <p:nvPr>
            <p:ph type="body" idx="1"/>
          </p:nvPr>
        </p:nvSpPr>
        <p:spPr>
          <a:xfrm>
            <a:off x="323850" y="1533525"/>
            <a:ext cx="8562975" cy="4857750"/>
          </a:xfrm>
        </p:spPr>
        <p:txBody>
          <a:bodyPr/>
          <a:lstStyle/>
          <a:p>
            <a:pPr>
              <a:lnSpc>
                <a:spcPct val="90000"/>
              </a:lnSpc>
            </a:pPr>
            <a:r>
              <a:rPr lang="en-US" sz="2400" b="1"/>
              <a:t>Step 6: Mapping of Multivalued attributes.</a:t>
            </a:r>
          </a:p>
          <a:p>
            <a:pPr lvl="1">
              <a:lnSpc>
                <a:spcPct val="90000"/>
              </a:lnSpc>
            </a:pPr>
            <a:r>
              <a:rPr lang="en-US" sz="2000"/>
              <a:t>For each multivalued attribute A, </a:t>
            </a:r>
            <a:r>
              <a:rPr lang="en-US" sz="2000" b="1">
                <a:solidFill>
                  <a:schemeClr val="hlink"/>
                </a:solidFill>
              </a:rPr>
              <a:t>create a new relation R</a:t>
            </a:r>
            <a:r>
              <a:rPr lang="en-US" sz="2000"/>
              <a:t>. </a:t>
            </a:r>
          </a:p>
          <a:p>
            <a:pPr lvl="1">
              <a:lnSpc>
                <a:spcPct val="90000"/>
              </a:lnSpc>
            </a:pPr>
            <a:r>
              <a:rPr lang="en-US" sz="2000"/>
              <a:t>This relation R will include an </a:t>
            </a:r>
            <a:r>
              <a:rPr lang="en-US" sz="2000" b="1">
                <a:solidFill>
                  <a:schemeClr val="hlink"/>
                </a:solidFill>
              </a:rPr>
              <a:t>attribute</a:t>
            </a:r>
            <a:r>
              <a:rPr lang="en-US" sz="2000"/>
              <a:t> corresponding to A, plus the primary key attribute K-as a </a:t>
            </a:r>
            <a:r>
              <a:rPr lang="en-US" sz="2000" b="1">
                <a:solidFill>
                  <a:schemeClr val="hlink"/>
                </a:solidFill>
              </a:rPr>
              <a:t>foreign key</a:t>
            </a:r>
            <a:r>
              <a:rPr lang="en-US" sz="2000"/>
              <a:t> in R-of the relation that represents the entity type of relationship type that has A as an attribute. </a:t>
            </a:r>
          </a:p>
          <a:p>
            <a:pPr lvl="1">
              <a:lnSpc>
                <a:spcPct val="90000"/>
              </a:lnSpc>
            </a:pPr>
            <a:r>
              <a:rPr lang="en-US" sz="2000"/>
              <a:t>The </a:t>
            </a:r>
            <a:r>
              <a:rPr lang="en-US" sz="2000" b="1">
                <a:solidFill>
                  <a:schemeClr val="hlink"/>
                </a:solidFill>
              </a:rPr>
              <a:t>primary key</a:t>
            </a:r>
            <a:r>
              <a:rPr lang="en-US" sz="2000"/>
              <a:t> of R is the combination of A and K. If the multivalued attribute is composite, we include its simple components.</a:t>
            </a:r>
          </a:p>
          <a:p>
            <a:pPr>
              <a:lnSpc>
                <a:spcPct val="90000"/>
              </a:lnSpc>
            </a:pPr>
            <a:r>
              <a:rPr lang="en-US" sz="2400" b="1"/>
              <a:t>Example:</a:t>
            </a:r>
            <a:r>
              <a:rPr lang="en-US" sz="2400"/>
              <a:t> The relation DEPT_LOCATIONS is created. </a:t>
            </a:r>
          </a:p>
          <a:p>
            <a:pPr lvl="1">
              <a:lnSpc>
                <a:spcPct val="90000"/>
              </a:lnSpc>
            </a:pPr>
            <a:r>
              <a:rPr lang="en-US" sz="2000"/>
              <a:t>The attribute DLOCATION represents the multivalued attribute LOCATIONS of DEPARTMENT, while DNUMBER-as foreign key-represents the primary key of the DEPARTMENT relation.</a:t>
            </a:r>
          </a:p>
          <a:p>
            <a:pPr lvl="1">
              <a:lnSpc>
                <a:spcPct val="90000"/>
              </a:lnSpc>
            </a:pPr>
            <a:r>
              <a:rPr lang="en-US" sz="2000"/>
              <a:t>The primary key of R is the combination of {DNUMBER, DLOCATION}.</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A3D26552-FA59-43D1-AF2E-5DA6C04F1650}" type="slidenum">
              <a:rPr lang="en-US"/>
              <a:pPr/>
              <a:t>13</a:t>
            </a:fld>
            <a:endParaRPr lang="en-CA"/>
          </a:p>
        </p:txBody>
      </p:sp>
      <p:sp>
        <p:nvSpPr>
          <p:cNvPr id="688130" name="Rectangle 2"/>
          <p:cNvSpPr>
            <a:spLocks noGrp="1" noChangeArrowheads="1"/>
          </p:cNvSpPr>
          <p:nvPr>
            <p:ph type="title"/>
          </p:nvPr>
        </p:nvSpPr>
        <p:spPr>
          <a:xfrm>
            <a:off x="685800" y="258763"/>
            <a:ext cx="7772400" cy="766762"/>
          </a:xfrm>
        </p:spPr>
        <p:txBody>
          <a:bodyPr/>
          <a:lstStyle/>
          <a:p>
            <a:r>
              <a:rPr lang="en-US" sz="2800" b="1"/>
              <a:t/>
            </a:r>
            <a:br>
              <a:rPr lang="en-US" sz="2800" b="1"/>
            </a:br>
            <a:r>
              <a:rPr lang="en-US" sz="2800" b="1"/>
              <a:t>ER-to-Relational Mapping Algorithm (contd.)</a:t>
            </a:r>
            <a:endParaRPr lang="en-US" sz="2800"/>
          </a:p>
        </p:txBody>
      </p:sp>
      <p:sp>
        <p:nvSpPr>
          <p:cNvPr id="688131" name="Rectangle 3"/>
          <p:cNvSpPr>
            <a:spLocks noGrp="1" noChangeArrowheads="1"/>
          </p:cNvSpPr>
          <p:nvPr>
            <p:ph type="body" idx="1"/>
          </p:nvPr>
        </p:nvSpPr>
        <p:spPr>
          <a:xfrm>
            <a:off x="323850" y="1533525"/>
            <a:ext cx="8343900" cy="4724400"/>
          </a:xfrm>
        </p:spPr>
        <p:txBody>
          <a:bodyPr/>
          <a:lstStyle/>
          <a:p>
            <a:pPr>
              <a:lnSpc>
                <a:spcPct val="90000"/>
              </a:lnSpc>
            </a:pPr>
            <a:r>
              <a:rPr lang="en-US" sz="2400" b="1"/>
              <a:t>Step 7: Mapping of N-ary Relationship Types.</a:t>
            </a:r>
            <a:endParaRPr lang="en-US" sz="2400"/>
          </a:p>
          <a:p>
            <a:pPr lvl="1">
              <a:lnSpc>
                <a:spcPct val="90000"/>
              </a:lnSpc>
            </a:pPr>
            <a:r>
              <a:rPr lang="en-US" sz="2200"/>
              <a:t>For each n-ary relationship type R, where n&gt;2, </a:t>
            </a:r>
            <a:r>
              <a:rPr lang="en-US" sz="2200" b="1">
                <a:solidFill>
                  <a:schemeClr val="hlink"/>
                </a:solidFill>
              </a:rPr>
              <a:t>create a new relation</a:t>
            </a:r>
            <a:r>
              <a:rPr lang="en-US" sz="2200"/>
              <a:t> S to represent R.</a:t>
            </a:r>
          </a:p>
          <a:p>
            <a:pPr lvl="1">
              <a:lnSpc>
                <a:spcPct val="90000"/>
              </a:lnSpc>
            </a:pPr>
            <a:r>
              <a:rPr lang="en-US" sz="2200"/>
              <a:t>Include as </a:t>
            </a:r>
            <a:r>
              <a:rPr lang="en-US" sz="2200" b="1">
                <a:solidFill>
                  <a:schemeClr val="hlink"/>
                </a:solidFill>
              </a:rPr>
              <a:t>foreign key</a:t>
            </a:r>
            <a:r>
              <a:rPr lang="en-US" sz="2200"/>
              <a:t> attributes in S the primary keys of the relations that represent the participating entity types. </a:t>
            </a:r>
          </a:p>
          <a:p>
            <a:pPr lvl="1">
              <a:lnSpc>
                <a:spcPct val="90000"/>
              </a:lnSpc>
            </a:pPr>
            <a:r>
              <a:rPr lang="en-US" sz="2200"/>
              <a:t>Also include any simple </a:t>
            </a:r>
            <a:r>
              <a:rPr lang="en-US" sz="2200" b="1">
                <a:solidFill>
                  <a:schemeClr val="hlink"/>
                </a:solidFill>
              </a:rPr>
              <a:t>attributes</a:t>
            </a:r>
            <a:r>
              <a:rPr lang="en-US" sz="2200"/>
              <a:t> of the n-ary relationship type (or simple components of composite attributes) as attributes of S.</a:t>
            </a:r>
            <a:r>
              <a:rPr lang="en-US" sz="1700"/>
              <a:t> </a:t>
            </a:r>
          </a:p>
          <a:p>
            <a:pPr>
              <a:lnSpc>
                <a:spcPct val="90000"/>
              </a:lnSpc>
            </a:pPr>
            <a:r>
              <a:rPr lang="en-US" sz="2400" b="1"/>
              <a:t>Example: </a:t>
            </a:r>
            <a:r>
              <a:rPr lang="en-US" sz="2400"/>
              <a:t>The relationship type SUPPY in the ER on the next slide.</a:t>
            </a:r>
          </a:p>
          <a:p>
            <a:pPr lvl="1">
              <a:lnSpc>
                <a:spcPct val="90000"/>
              </a:lnSpc>
            </a:pPr>
            <a:r>
              <a:rPr lang="en-US" sz="2000"/>
              <a:t>This can be mapped to the relation SUPPLY shown in the relational schema, whose primary key is the combination of the three foreign keys {SNAME, PARTNO, PROJNAME}</a:t>
            </a:r>
            <a:endParaRPr lang="en-US" sz="2200" b="1">
              <a:solidFill>
                <a:srgbClr val="FF0066"/>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D4E08DC4-D008-4435-B8D6-E6CC62993615}" type="slidenum">
              <a:rPr lang="en-US"/>
              <a:pPr/>
              <a:t>14</a:t>
            </a:fld>
            <a:endParaRPr lang="en-CA"/>
          </a:p>
        </p:txBody>
      </p:sp>
      <p:sp>
        <p:nvSpPr>
          <p:cNvPr id="690178" name="Rectangle 2"/>
          <p:cNvSpPr>
            <a:spLocks noGrp="1" noChangeArrowheads="1"/>
          </p:cNvSpPr>
          <p:nvPr>
            <p:ph type="title"/>
          </p:nvPr>
        </p:nvSpPr>
        <p:spPr>
          <a:xfrm>
            <a:off x="533400" y="304800"/>
            <a:ext cx="7924800" cy="1439863"/>
          </a:xfrm>
        </p:spPr>
        <p:txBody>
          <a:bodyPr anchor="t"/>
          <a:lstStyle/>
          <a:p>
            <a:r>
              <a:rPr lang="en-US" sz="1800" b="1"/>
              <a:t>FIGURE </a:t>
            </a:r>
            <a:r>
              <a:rPr lang="en-US" sz="1800"/>
              <a:t>Ternary relationship types. (a) The SUPPLY relationship. </a:t>
            </a:r>
            <a:endParaRPr lang="en-US"/>
          </a:p>
        </p:txBody>
      </p:sp>
      <p:pic>
        <p:nvPicPr>
          <p:cNvPr id="6901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911350"/>
            <a:ext cx="7772400" cy="2654300"/>
          </a:xfr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83D9EBA7-6E97-4919-9AED-73BED4D9C451}" type="slidenum">
              <a:rPr lang="en-US"/>
              <a:pPr/>
              <a:t>15</a:t>
            </a:fld>
            <a:endParaRPr lang="en-CA"/>
          </a:p>
        </p:txBody>
      </p:sp>
      <p:sp>
        <p:nvSpPr>
          <p:cNvPr id="692226" name="Rectangle 2"/>
          <p:cNvSpPr>
            <a:spLocks noGrp="1" noChangeArrowheads="1"/>
          </p:cNvSpPr>
          <p:nvPr>
            <p:ph type="title"/>
          </p:nvPr>
        </p:nvSpPr>
        <p:spPr>
          <a:xfrm>
            <a:off x="492125" y="304800"/>
            <a:ext cx="7173913" cy="1143000"/>
          </a:xfrm>
        </p:spPr>
        <p:txBody>
          <a:bodyPr anchor="t"/>
          <a:lstStyle/>
          <a:p>
            <a:r>
              <a:rPr lang="en-US" sz="1800" b="1"/>
              <a:t>FIGURE </a:t>
            </a:r>
            <a:r>
              <a:rPr lang="en-US" sz="1800"/>
              <a:t>Mapping the </a:t>
            </a:r>
            <a:r>
              <a:rPr lang="en-US" sz="1800" i="1"/>
              <a:t>n</a:t>
            </a:r>
            <a:r>
              <a:rPr lang="en-US" sz="1800"/>
              <a:t>-ary relationship type SUPPLY from Figure 4.11a.</a:t>
            </a:r>
            <a:endParaRPr lang="en-US" b="1"/>
          </a:p>
        </p:txBody>
      </p:sp>
      <p:pic>
        <p:nvPicPr>
          <p:cNvPr id="6922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6375" y="1752600"/>
            <a:ext cx="6189663" cy="4114800"/>
          </a:xfr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7- </a:t>
            </a:r>
            <a:fld id="{94713785-D7B6-4EAB-9741-3B0B48898BA4}" type="slidenum">
              <a:rPr lang="en-US"/>
              <a:pPr/>
              <a:t>16</a:t>
            </a:fld>
            <a:endParaRPr lang="en-CA"/>
          </a:p>
        </p:txBody>
      </p:sp>
      <p:sp>
        <p:nvSpPr>
          <p:cNvPr id="694274" name="Rectangle 2"/>
          <p:cNvSpPr>
            <a:spLocks noGrp="1" noChangeArrowheads="1"/>
          </p:cNvSpPr>
          <p:nvPr>
            <p:ph type="title"/>
          </p:nvPr>
        </p:nvSpPr>
        <p:spPr>
          <a:xfrm>
            <a:off x="685800" y="258763"/>
            <a:ext cx="7772400" cy="766762"/>
          </a:xfrm>
        </p:spPr>
        <p:txBody>
          <a:bodyPr/>
          <a:lstStyle/>
          <a:p>
            <a:r>
              <a:rPr lang="en-US" sz="2800" b="1"/>
              <a:t/>
            </a:r>
            <a:br>
              <a:rPr lang="en-US" sz="2800" b="1"/>
            </a:br>
            <a:r>
              <a:rPr lang="en-US" sz="2800" b="1"/>
              <a:t>Summary of Mapping constructs and constraints</a:t>
            </a:r>
            <a:endParaRPr lang="en-US" sz="2800"/>
          </a:p>
        </p:txBody>
      </p:sp>
      <p:sp>
        <p:nvSpPr>
          <p:cNvPr id="694275" name="Rectangle 3"/>
          <p:cNvSpPr>
            <a:spLocks noGrp="1" noChangeArrowheads="1"/>
          </p:cNvSpPr>
          <p:nvPr>
            <p:ph type="body" idx="1"/>
          </p:nvPr>
        </p:nvSpPr>
        <p:spPr>
          <a:xfrm>
            <a:off x="685800" y="1533525"/>
            <a:ext cx="7981950" cy="4724400"/>
          </a:xfrm>
        </p:spPr>
        <p:txBody>
          <a:bodyPr/>
          <a:lstStyle/>
          <a:p>
            <a:pPr>
              <a:buFont typeface="Wingdings" panose="05000000000000000000" pitchFamily="2" charset="2"/>
              <a:buNone/>
            </a:pPr>
            <a:endParaRPr lang="en-US" sz="2900"/>
          </a:p>
          <a:p>
            <a:pPr>
              <a:buFont typeface="Wingdings" panose="05000000000000000000" pitchFamily="2" charset="2"/>
              <a:buNone/>
            </a:pPr>
            <a:r>
              <a:rPr lang="en-US" sz="2000"/>
              <a:t>                               </a:t>
            </a:r>
            <a:endParaRPr lang="en-US" sz="2000" b="1">
              <a:solidFill>
                <a:srgbClr val="FF0066"/>
              </a:solidFill>
            </a:endParaRPr>
          </a:p>
        </p:txBody>
      </p:sp>
      <p:pic>
        <p:nvPicPr>
          <p:cNvPr id="6942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43100"/>
            <a:ext cx="8686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C9D38BCC-61FF-4BBA-BB25-E37951088FBF}" type="slidenum">
              <a:rPr lang="en-US"/>
              <a:pPr/>
              <a:t>17</a:t>
            </a:fld>
            <a:endParaRPr lang="en-CA"/>
          </a:p>
        </p:txBody>
      </p:sp>
      <p:sp>
        <p:nvSpPr>
          <p:cNvPr id="696324" name="Rectangle 4"/>
          <p:cNvSpPr>
            <a:spLocks noGrp="1" noChangeArrowheads="1"/>
          </p:cNvSpPr>
          <p:nvPr>
            <p:ph type="title"/>
          </p:nvPr>
        </p:nvSpPr>
        <p:spPr/>
        <p:txBody>
          <a:bodyPr/>
          <a:lstStyle/>
          <a:p>
            <a:r>
              <a:rPr lang="en-US" sz="3200"/>
              <a:t>Mapping EER Model Constructs to Relations </a:t>
            </a:r>
          </a:p>
        </p:txBody>
      </p:sp>
      <p:sp>
        <p:nvSpPr>
          <p:cNvPr id="696325" name="Rectangle 5"/>
          <p:cNvSpPr>
            <a:spLocks noGrp="1" noChangeArrowheads="1"/>
          </p:cNvSpPr>
          <p:nvPr>
            <p:ph type="body"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a:lnSpc>
                <a:spcPct val="90000"/>
              </a:lnSpc>
            </a:pPr>
            <a:r>
              <a:rPr lang="en-US" b="1"/>
              <a:t>Step8: Options for Mapping Specialization or Generalization.</a:t>
            </a:r>
          </a:p>
          <a:p>
            <a:pPr lvl="1">
              <a:lnSpc>
                <a:spcPct val="90000"/>
              </a:lnSpc>
            </a:pPr>
            <a:r>
              <a:rPr lang="en-US" sz="2500"/>
              <a:t>Convert each specialization with m subclasses {S1, S2,….,Sm} and generalized superclass C, where the attributes of C are {k,a1,…an} and k is the (primary) key, into relational schemas using one of the four following options:</a:t>
            </a:r>
          </a:p>
          <a:p>
            <a:pPr lvl="2">
              <a:lnSpc>
                <a:spcPct val="90000"/>
              </a:lnSpc>
            </a:pPr>
            <a:r>
              <a:rPr lang="en-US"/>
              <a:t>Option 8A: Multiple relations-Superclass and subclasses</a:t>
            </a:r>
          </a:p>
          <a:p>
            <a:pPr lvl="2">
              <a:lnSpc>
                <a:spcPct val="90000"/>
              </a:lnSpc>
            </a:pPr>
            <a:r>
              <a:rPr lang="en-US"/>
              <a:t>Option 8B: Multiple relations-Subclass relations only</a:t>
            </a:r>
          </a:p>
          <a:p>
            <a:pPr lvl="2">
              <a:lnSpc>
                <a:spcPct val="80000"/>
              </a:lnSpc>
            </a:pPr>
            <a:r>
              <a:rPr lang="en-US"/>
              <a:t>Option 8C: Single relation with one type attribute</a:t>
            </a:r>
          </a:p>
          <a:p>
            <a:pPr lvl="2">
              <a:lnSpc>
                <a:spcPct val="80000"/>
              </a:lnSpc>
            </a:pPr>
            <a:r>
              <a:rPr lang="en-US"/>
              <a:t>Option 8D: Single relation with multiple type attributes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D4F08B7E-6B27-4FE1-96EB-EBBE23F9C00B}" type="slidenum">
              <a:rPr lang="en-US"/>
              <a:pPr/>
              <a:t>18</a:t>
            </a:fld>
            <a:endParaRPr lang="en-CA"/>
          </a:p>
        </p:txBody>
      </p:sp>
      <p:sp>
        <p:nvSpPr>
          <p:cNvPr id="733186" name="Rectangle 2"/>
          <p:cNvSpPr>
            <a:spLocks noGrp="1" noChangeArrowheads="1"/>
          </p:cNvSpPr>
          <p:nvPr>
            <p:ph type="title"/>
          </p:nvPr>
        </p:nvSpPr>
        <p:spPr/>
        <p:txBody>
          <a:bodyPr/>
          <a:lstStyle/>
          <a:p>
            <a:r>
              <a:rPr lang="en-US" sz="3200"/>
              <a:t>Mapping EER Model Constructs to Relations </a:t>
            </a:r>
          </a:p>
        </p:txBody>
      </p:sp>
      <p:sp>
        <p:nvSpPr>
          <p:cNvPr id="733187" name="Rectangle 3"/>
          <p:cNvSpPr>
            <a:spLocks noGrp="1" noChangeArrowheads="1"/>
          </p:cNvSpPr>
          <p:nvPr>
            <p:ph type="body"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a:lnSpc>
                <a:spcPct val="90000"/>
              </a:lnSpc>
            </a:pPr>
            <a:r>
              <a:rPr lang="en-US" sz="2400" b="1"/>
              <a:t>Option 8A: Multiple relations-Superclass and subclasses</a:t>
            </a:r>
          </a:p>
          <a:p>
            <a:pPr lvl="1">
              <a:lnSpc>
                <a:spcPct val="90000"/>
              </a:lnSpc>
            </a:pPr>
            <a:r>
              <a:rPr lang="en-US" sz="2100" b="1">
                <a:solidFill>
                  <a:schemeClr val="hlink"/>
                </a:solidFill>
              </a:rPr>
              <a:t>Create a relation</a:t>
            </a:r>
            <a:r>
              <a:rPr lang="en-US" sz="2100"/>
              <a:t> L for C with attributes Attrs(L) = {k,a1,…an} and PK(L) = k. </a:t>
            </a:r>
            <a:r>
              <a:rPr lang="en-US" sz="2100" b="1">
                <a:solidFill>
                  <a:schemeClr val="hlink"/>
                </a:solidFill>
              </a:rPr>
              <a:t>Create a relation Li for each subclass</a:t>
            </a:r>
            <a:r>
              <a:rPr lang="en-US" sz="2100"/>
              <a:t> Si, 1 &lt; i &lt; m, with the attributesAttrs(Li) = {k} U {attributes of Si} and PK(Li)=k. This option works for any specialization (total or partial, disjoint of over-lapping). </a:t>
            </a:r>
          </a:p>
          <a:p>
            <a:pPr>
              <a:lnSpc>
                <a:spcPct val="90000"/>
              </a:lnSpc>
            </a:pPr>
            <a:r>
              <a:rPr lang="en-US" sz="2400" b="1"/>
              <a:t>Option 8B: Multiple relations-Subclass relations only</a:t>
            </a:r>
          </a:p>
          <a:p>
            <a:pPr lvl="1">
              <a:lnSpc>
                <a:spcPct val="90000"/>
              </a:lnSpc>
            </a:pPr>
            <a:r>
              <a:rPr lang="en-US" sz="2100" b="1">
                <a:solidFill>
                  <a:schemeClr val="hlink"/>
                </a:solidFill>
              </a:rPr>
              <a:t>Create a relation Li for each subclass</a:t>
            </a:r>
            <a:r>
              <a:rPr lang="en-US" sz="2100"/>
              <a:t> Si, 1 &lt; i &lt; m, with the attributes Attr(Li) = {attributes of Si} U {k,a1…,an} and PK(Li) = k. This option only works for a  specialization whose subclasses are total (every entity in the superclass must belong to (at least) one of the subclasses).</a:t>
            </a:r>
          </a:p>
          <a:p>
            <a:pPr>
              <a:lnSpc>
                <a:spcPct val="90000"/>
              </a:lnSpc>
            </a:pPr>
            <a:endParaRPr lang="en-US" sz="240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07E8DD56-774B-4F90-95C1-238CFFF990A4}" type="slidenum">
              <a:rPr lang="en-US"/>
              <a:pPr/>
              <a:t>19</a:t>
            </a:fld>
            <a:endParaRPr lang="en-CA"/>
          </a:p>
        </p:txBody>
      </p:sp>
      <p:sp>
        <p:nvSpPr>
          <p:cNvPr id="698370" name="Rectangle 2"/>
          <p:cNvSpPr>
            <a:spLocks noGrp="1" noChangeArrowheads="1"/>
          </p:cNvSpPr>
          <p:nvPr>
            <p:ph type="title"/>
          </p:nvPr>
        </p:nvSpPr>
        <p:spPr>
          <a:xfrm>
            <a:off x="533400" y="304800"/>
            <a:ext cx="2209800" cy="4165600"/>
          </a:xfrm>
        </p:spPr>
        <p:txBody>
          <a:bodyPr anchor="t"/>
          <a:lstStyle/>
          <a:p>
            <a:r>
              <a:rPr lang="en-US" sz="1800" b="1"/>
              <a:t>FIGURE </a:t>
            </a:r>
            <a:r>
              <a:rPr lang="en-US" sz="1800"/>
              <a:t>EER diagram notation for an attribute-defined specialization on JobType.</a:t>
            </a:r>
            <a:endParaRPr lang="en-US"/>
          </a:p>
        </p:txBody>
      </p:sp>
      <p:pic>
        <p:nvPicPr>
          <p:cNvPr id="6983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p:txBody>
          <a:bodyPr/>
          <a:lstStyle/>
          <a:p>
            <a:r>
              <a:rPr lang="en-US"/>
              <a:t>Copyright © 2007 Pearson Education, Inc. Publishing as Pearson Addison-Wesley</a:t>
            </a:r>
          </a:p>
        </p:txBody>
      </p:sp>
      <p:sp>
        <p:nvSpPr>
          <p:cNvPr id="573442" name="Rectangle 2" descr="Pink tissue paper"/>
          <p:cNvSpPr>
            <a:spLocks noGrp="1" noChangeArrowheads="1"/>
          </p:cNvSpPr>
          <p:nvPr>
            <p:ph type="ctrTitle"/>
          </p:nvPr>
        </p:nvSpPr>
        <p:spPr/>
        <p:txBody>
          <a:bodyPr/>
          <a:lstStyle/>
          <a:p>
            <a:r>
              <a:rPr lang="en-US"/>
              <a:t>Chapter 9</a:t>
            </a:r>
          </a:p>
        </p:txBody>
      </p:sp>
      <p:sp>
        <p:nvSpPr>
          <p:cNvPr id="573443" name="Rectangle 3" descr="Pink tissue paper"/>
          <p:cNvSpPr>
            <a:spLocks noGrp="1" noChangeArrowheads="1"/>
          </p:cNvSpPr>
          <p:nvPr>
            <p:ph type="subTitle" idx="1"/>
          </p:nvPr>
        </p:nvSpPr>
        <p:spPr/>
        <p:txBody>
          <a:bodyPr/>
          <a:lstStyle/>
          <a:p>
            <a:r>
              <a:rPr lang="en-US"/>
              <a:t>Relational Database Design by ER- and EER-to-Relational Mapping</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D5A200DD-D89F-4884-A02A-E7A59F968437}" type="slidenum">
              <a:rPr lang="en-US"/>
              <a:pPr/>
              <a:t>20</a:t>
            </a:fld>
            <a:endParaRPr lang="en-CA"/>
          </a:p>
        </p:txBody>
      </p:sp>
      <p:pic>
        <p:nvPicPr>
          <p:cNvPr id="70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73338"/>
            <a:ext cx="8105775" cy="1985962"/>
          </a:xfrm>
          <a:prstGeom prst="rect">
            <a:avLst/>
          </a:prstGeom>
          <a:noFill/>
          <a:extLst>
            <a:ext uri="{909E8E84-426E-40DD-AFC4-6F175D3DCCD1}">
              <a14:hiddenFill xmlns:a14="http://schemas.microsoft.com/office/drawing/2010/main">
                <a:solidFill>
                  <a:srgbClr val="FFFFFF"/>
                </a:solidFill>
              </a14:hiddenFill>
            </a:ext>
          </a:extLst>
        </p:spPr>
      </p:pic>
      <p:sp>
        <p:nvSpPr>
          <p:cNvPr id="700419" name="Rectangle 3"/>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sz="1800" b="1"/>
              <a:t>FIGURE </a:t>
            </a:r>
            <a:br>
              <a:rPr lang="en-US" sz="1800" b="1"/>
            </a:br>
            <a:r>
              <a:rPr lang="en-US" sz="1800"/>
              <a:t>Options for mapping specialization or generalization. </a:t>
            </a:r>
            <a:br>
              <a:rPr lang="en-US" sz="1800"/>
            </a:br>
            <a:r>
              <a:rPr lang="en-US" sz="1800"/>
              <a:t>(a) Mapping the EER schema in Figure 4.4 using option 8A. </a:t>
            </a:r>
            <a:endParaRPr lang="en-US" sz="1800" b="1"/>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0BCB9535-57F1-4E72-B24E-F3B1BC835F79}" type="slidenum">
              <a:rPr lang="en-US"/>
              <a:pPr/>
              <a:t>21</a:t>
            </a:fld>
            <a:endParaRPr lang="en-CA"/>
          </a:p>
        </p:txBody>
      </p:sp>
      <p:sp>
        <p:nvSpPr>
          <p:cNvPr id="702466" name="Rectangle 2"/>
          <p:cNvSpPr>
            <a:spLocks noGrp="1" noChangeArrowheads="1"/>
          </p:cNvSpPr>
          <p:nvPr>
            <p:ph type="title"/>
          </p:nvPr>
        </p:nvSpPr>
        <p:spPr>
          <a:xfrm>
            <a:off x="533400" y="304800"/>
            <a:ext cx="8420100" cy="2933700"/>
          </a:xfrm>
        </p:spPr>
        <p:txBody>
          <a:bodyPr anchor="t"/>
          <a:lstStyle/>
          <a:p>
            <a:r>
              <a:rPr lang="en-US" sz="1800" b="1"/>
              <a:t>FIGURE </a:t>
            </a:r>
            <a:r>
              <a:rPr lang="en-US" sz="1800"/>
              <a:t/>
            </a:r>
            <a:br>
              <a:rPr lang="en-US" sz="1800"/>
            </a:br>
            <a:r>
              <a:rPr lang="en-US" sz="1800"/>
              <a:t>Generalization. (b) Generalizing CAR and TRUCK into the superclass VEHICLE.</a:t>
            </a:r>
            <a:endParaRPr lang="en-US"/>
          </a:p>
        </p:txBody>
      </p:sp>
      <p:pic>
        <p:nvPicPr>
          <p:cNvPr id="7024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9713" y="1736725"/>
            <a:ext cx="8294687" cy="3806825"/>
          </a:xfrm>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29BBF4CC-95E0-4998-8A1E-97D3B59EF784}" type="slidenum">
              <a:rPr lang="en-US"/>
              <a:pPr/>
              <a:t>22</a:t>
            </a:fld>
            <a:endParaRPr lang="en-CA"/>
          </a:p>
        </p:txBody>
      </p:sp>
      <p:sp>
        <p:nvSpPr>
          <p:cNvPr id="704514"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sz="1800" b="1"/>
              <a:t>FIGURE </a:t>
            </a:r>
            <a:br>
              <a:rPr lang="en-US" sz="1800" b="1"/>
            </a:br>
            <a:r>
              <a:rPr lang="en-US" sz="1800"/>
              <a:t>Options for mapping specialization or generalization. </a:t>
            </a:r>
            <a:br>
              <a:rPr lang="en-US" sz="1800"/>
            </a:br>
            <a:r>
              <a:rPr lang="en-US" sz="1800"/>
              <a:t> (b) Mapping the EER schema in Figure 4.3b using option 8B. </a:t>
            </a:r>
            <a:endParaRPr lang="en-US" sz="1800" b="1"/>
          </a:p>
        </p:txBody>
      </p:sp>
      <p:pic>
        <p:nvPicPr>
          <p:cNvPr id="70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362200"/>
            <a:ext cx="7935913"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11DD6A8F-B700-481A-81EF-7D52554724AD}" type="slidenum">
              <a:rPr lang="en-US"/>
              <a:pPr/>
              <a:t>23</a:t>
            </a:fld>
            <a:endParaRPr lang="en-CA"/>
          </a:p>
        </p:txBody>
      </p:sp>
      <p:sp>
        <p:nvSpPr>
          <p:cNvPr id="706562" name="Rectangle 2"/>
          <p:cNvSpPr>
            <a:spLocks noGrp="1" noChangeArrowheads="1"/>
          </p:cNvSpPr>
          <p:nvPr>
            <p:ph type="title"/>
          </p:nvPr>
        </p:nvSpPr>
        <p:spPr>
          <a:xfrm>
            <a:off x="250825" y="303213"/>
            <a:ext cx="8534400" cy="842962"/>
          </a:xfrm>
        </p:spPr>
        <p:txBody>
          <a:bodyPr/>
          <a:lstStyle/>
          <a:p>
            <a:r>
              <a:rPr lang="en-US" sz="2800" b="1"/>
              <a:t>Mapping EER Model Constructs to Relations (contd.)</a:t>
            </a:r>
          </a:p>
        </p:txBody>
      </p:sp>
      <p:sp>
        <p:nvSpPr>
          <p:cNvPr id="706563" name="Rectangle 3"/>
          <p:cNvSpPr>
            <a:spLocks noGrp="1" noChangeArrowheads="1"/>
          </p:cNvSpPr>
          <p:nvPr>
            <p:ph type="body" idx="1"/>
          </p:nvPr>
        </p:nvSpPr>
        <p:spPr>
          <a:xfrm>
            <a:off x="409575" y="1962150"/>
            <a:ext cx="8375650" cy="4257675"/>
          </a:xfrm>
        </p:spPr>
        <p:txBody>
          <a:bodyPr/>
          <a:lstStyle/>
          <a:p>
            <a:r>
              <a:rPr lang="en-US" sz="2400" b="1"/>
              <a:t>Option 8C: Single relation with one type attribute</a:t>
            </a:r>
          </a:p>
          <a:p>
            <a:pPr lvl="1"/>
            <a:r>
              <a:rPr lang="en-US" sz="2100" b="1">
                <a:solidFill>
                  <a:schemeClr val="hlink"/>
                </a:solidFill>
              </a:rPr>
              <a:t>Create a single relation</a:t>
            </a:r>
            <a:r>
              <a:rPr lang="en-US" sz="2100"/>
              <a:t> L with attributes Attrs(L) = {k,a</a:t>
            </a:r>
            <a:r>
              <a:rPr lang="en-US" sz="2100" baseline="-25000"/>
              <a:t>1</a:t>
            </a:r>
            <a:r>
              <a:rPr lang="en-US" sz="2100"/>
              <a:t>,…a</a:t>
            </a:r>
            <a:r>
              <a:rPr lang="en-US" sz="2100" baseline="-25000"/>
              <a:t>n</a:t>
            </a:r>
            <a:r>
              <a:rPr lang="en-US" sz="2100"/>
              <a:t>} U {attributes of S</a:t>
            </a:r>
            <a:r>
              <a:rPr lang="en-US" sz="2100" baseline="-25000"/>
              <a:t>1</a:t>
            </a:r>
            <a:r>
              <a:rPr lang="en-US" sz="2100"/>
              <a:t>} U</a:t>
            </a:r>
            <a:r>
              <a:rPr lang="en-US" sz="2100">
                <a:latin typeface="Times New Roman" panose="02020603050405020304" pitchFamily="18" charset="0"/>
              </a:rPr>
              <a:t>…</a:t>
            </a:r>
            <a:r>
              <a:rPr lang="en-US" sz="2100"/>
              <a:t>U {attributes of S</a:t>
            </a:r>
            <a:r>
              <a:rPr lang="en-US" sz="2100" baseline="-25000"/>
              <a:t>m</a:t>
            </a:r>
            <a:r>
              <a:rPr lang="en-US" sz="2100"/>
              <a:t>} U {t} and PK(L) = k. The attribute t is called a type (or </a:t>
            </a:r>
            <a:r>
              <a:rPr lang="en-US" sz="2100" b="1"/>
              <a:t>discriminating</a:t>
            </a:r>
            <a:r>
              <a:rPr lang="en-US" sz="2100"/>
              <a:t>) attribute that indicates the subclass to which each tuple belongs</a:t>
            </a:r>
          </a:p>
          <a:p>
            <a:r>
              <a:rPr lang="en-US" sz="2400" b="1"/>
              <a:t>Option 8D: Single relation with multiple type attributes</a:t>
            </a:r>
          </a:p>
          <a:p>
            <a:pPr lvl="1"/>
            <a:r>
              <a:rPr lang="en-US" sz="2100" b="1">
                <a:solidFill>
                  <a:schemeClr val="hlink"/>
                </a:solidFill>
              </a:rPr>
              <a:t>Create a single relation schema</a:t>
            </a:r>
            <a:r>
              <a:rPr lang="en-US" sz="2100"/>
              <a:t> L with attributes Attrs(L) = {k,a</a:t>
            </a:r>
            <a:r>
              <a:rPr lang="en-US" sz="2100" baseline="-25000"/>
              <a:t>1</a:t>
            </a:r>
            <a:r>
              <a:rPr lang="en-US" sz="2100"/>
              <a:t>,…a</a:t>
            </a:r>
            <a:r>
              <a:rPr lang="en-US" sz="2100" baseline="-25000"/>
              <a:t>n</a:t>
            </a:r>
            <a:r>
              <a:rPr lang="en-US" sz="2100"/>
              <a:t>} U {attributes of S</a:t>
            </a:r>
            <a:r>
              <a:rPr lang="en-US" sz="2100" baseline="-25000"/>
              <a:t>1</a:t>
            </a:r>
            <a:r>
              <a:rPr lang="en-US" sz="2100"/>
              <a:t>} U…U {attributes of S</a:t>
            </a:r>
            <a:r>
              <a:rPr lang="en-US" sz="2100" baseline="-25000"/>
              <a:t>m</a:t>
            </a:r>
            <a:r>
              <a:rPr lang="en-US" sz="2100"/>
              <a:t>} U {t</a:t>
            </a:r>
            <a:r>
              <a:rPr lang="en-US" sz="2100" baseline="-25000"/>
              <a:t>1</a:t>
            </a:r>
            <a:r>
              <a:rPr lang="en-US" sz="2100"/>
              <a:t>, t</a:t>
            </a:r>
            <a:r>
              <a:rPr lang="en-US" sz="2100" baseline="-25000"/>
              <a:t>2</a:t>
            </a:r>
            <a:r>
              <a:rPr lang="en-US" sz="2100"/>
              <a:t>,</a:t>
            </a:r>
            <a:r>
              <a:rPr lang="en-US" sz="2100">
                <a:latin typeface="Times New Roman" panose="02020603050405020304" pitchFamily="18" charset="0"/>
              </a:rPr>
              <a:t>…</a:t>
            </a:r>
            <a:r>
              <a:rPr lang="en-US" sz="2100"/>
              <a:t>,t</a:t>
            </a:r>
            <a:r>
              <a:rPr lang="en-US" sz="2100" baseline="-25000"/>
              <a:t>m</a:t>
            </a:r>
            <a:r>
              <a:rPr lang="en-US" sz="2100"/>
              <a:t>} and PK(L) = k. Each t</a:t>
            </a:r>
            <a:r>
              <a:rPr lang="en-US" sz="2100" baseline="-25000"/>
              <a:t>i</a:t>
            </a:r>
            <a:r>
              <a:rPr lang="en-US" sz="2100"/>
              <a:t>, 1 &lt; I &lt; m, is a Boolean type attribute indicating whether a tuple belongs to the subclass S</a:t>
            </a:r>
            <a:r>
              <a:rPr lang="en-US" sz="2100" baseline="-25000"/>
              <a:t>i</a:t>
            </a:r>
            <a:r>
              <a:rPr lang="en-US" sz="2100"/>
              <a:t>.</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CC88872D-81D2-408B-A8DA-B3797AB45DCD}" type="slidenum">
              <a:rPr lang="en-US"/>
              <a:pPr/>
              <a:t>24</a:t>
            </a:fld>
            <a:endParaRPr lang="en-CA"/>
          </a:p>
        </p:txBody>
      </p:sp>
      <p:sp>
        <p:nvSpPr>
          <p:cNvPr id="708610" name="Rectangle 2"/>
          <p:cNvSpPr>
            <a:spLocks noGrp="1" noChangeArrowheads="1"/>
          </p:cNvSpPr>
          <p:nvPr>
            <p:ph type="title"/>
          </p:nvPr>
        </p:nvSpPr>
        <p:spPr>
          <a:xfrm>
            <a:off x="533400" y="304800"/>
            <a:ext cx="2209800" cy="4165600"/>
          </a:xfrm>
        </p:spPr>
        <p:txBody>
          <a:bodyPr anchor="t"/>
          <a:lstStyle/>
          <a:p>
            <a:r>
              <a:rPr lang="en-US" sz="1800" b="1"/>
              <a:t>FIGURE </a:t>
            </a:r>
            <a:r>
              <a:rPr lang="en-US" sz="1800"/>
              <a:t/>
            </a:r>
            <a:br>
              <a:rPr lang="en-US" sz="1800"/>
            </a:br>
            <a:r>
              <a:rPr lang="en-US" sz="1800"/>
              <a:t>EER diagram notation for an attribute-defined specialization on JobType.</a:t>
            </a:r>
            <a:endParaRPr lang="en-US"/>
          </a:p>
        </p:txBody>
      </p:sp>
      <p:pic>
        <p:nvPicPr>
          <p:cNvPr id="70861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C786A4CB-EE7A-428C-81A8-64487CDBF77B}" type="slidenum">
              <a:rPr lang="en-US"/>
              <a:pPr/>
              <a:t>25</a:t>
            </a:fld>
            <a:endParaRPr lang="en-CA"/>
          </a:p>
        </p:txBody>
      </p:sp>
      <p:sp>
        <p:nvSpPr>
          <p:cNvPr id="710658"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sz="1800" b="1"/>
              <a:t>FIGURE </a:t>
            </a:r>
            <a:br>
              <a:rPr lang="en-US" sz="1800" b="1"/>
            </a:br>
            <a:r>
              <a:rPr lang="en-US" sz="1800"/>
              <a:t>Options for mapping specialization or generalization. </a:t>
            </a:r>
            <a:br>
              <a:rPr lang="en-US" sz="1800"/>
            </a:br>
            <a:r>
              <a:rPr lang="en-US" sz="1800"/>
              <a:t>(c) Mapping the EER schema in Figure 4.4 using option 8C.</a:t>
            </a:r>
            <a:endParaRPr lang="en-US" sz="1800" b="1"/>
          </a:p>
        </p:txBody>
      </p:sp>
      <p:pic>
        <p:nvPicPr>
          <p:cNvPr id="71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8588"/>
            <a:ext cx="7772400" cy="57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046DAE6D-E1EA-45CB-90F5-4D4A19C79C24}" type="slidenum">
              <a:rPr lang="en-US"/>
              <a:pPr/>
              <a:t>26</a:t>
            </a:fld>
            <a:endParaRPr lang="en-CA"/>
          </a:p>
        </p:txBody>
      </p:sp>
      <p:sp>
        <p:nvSpPr>
          <p:cNvPr id="712706" name="Rectangle 2"/>
          <p:cNvSpPr>
            <a:spLocks noGrp="1" noChangeArrowheads="1"/>
          </p:cNvSpPr>
          <p:nvPr>
            <p:ph type="title"/>
          </p:nvPr>
        </p:nvSpPr>
        <p:spPr>
          <a:xfrm>
            <a:off x="533400" y="304800"/>
            <a:ext cx="7988300" cy="990600"/>
          </a:xfrm>
        </p:spPr>
        <p:txBody>
          <a:bodyPr anchor="t"/>
          <a:lstStyle/>
          <a:p>
            <a:r>
              <a:rPr lang="en-US" sz="1800" b="1"/>
              <a:t>FIGURE </a:t>
            </a:r>
            <a:r>
              <a:rPr lang="en-US" sz="1800"/>
              <a:t>EER diagram notation for an overlapping (non-disjoint) specialization.</a:t>
            </a:r>
            <a:endParaRPr lang="en-US"/>
          </a:p>
        </p:txBody>
      </p:sp>
      <p:pic>
        <p:nvPicPr>
          <p:cNvPr id="71270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98525" y="1644650"/>
            <a:ext cx="7343775" cy="4451350"/>
          </a:xfrm>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B03B346F-2A1C-49EF-B6BD-CD2A70013FC4}" type="slidenum">
              <a:rPr lang="en-US"/>
              <a:pPr/>
              <a:t>27</a:t>
            </a:fld>
            <a:endParaRPr lang="en-CA"/>
          </a:p>
        </p:txBody>
      </p:sp>
      <p:sp>
        <p:nvSpPr>
          <p:cNvPr id="714754"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sz="1800" b="1"/>
              <a:t>FIGURE </a:t>
            </a:r>
            <a:r>
              <a:rPr lang="en-US" sz="1800"/>
              <a:t>Options for mapping specialization or generalization. </a:t>
            </a:r>
            <a:br>
              <a:rPr lang="en-US" sz="1800"/>
            </a:br>
            <a:r>
              <a:rPr lang="en-US" sz="1800"/>
              <a:t>(d) Mapping Figure 4.5 using option 8D with Boolean type fields Mflag and Pflag.</a:t>
            </a:r>
            <a:endParaRPr lang="en-US" sz="1800" b="1"/>
          </a:p>
        </p:txBody>
      </p:sp>
      <p:pic>
        <p:nvPicPr>
          <p:cNvPr id="71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3043238"/>
            <a:ext cx="7775575" cy="48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F59EFF4E-12D9-40D0-9B6F-81470E775F8C}" type="slidenum">
              <a:rPr lang="en-US"/>
              <a:pPr/>
              <a:t>28</a:t>
            </a:fld>
            <a:endParaRPr lang="en-CA"/>
          </a:p>
        </p:txBody>
      </p:sp>
      <p:sp>
        <p:nvSpPr>
          <p:cNvPr id="716804" name="Rectangle 4"/>
          <p:cNvSpPr>
            <a:spLocks noGrp="1" noChangeArrowheads="1"/>
          </p:cNvSpPr>
          <p:nvPr>
            <p:ph type="title"/>
          </p:nvPr>
        </p:nvSpPr>
        <p:spPr/>
        <p:txBody>
          <a:bodyPr/>
          <a:lstStyle/>
          <a:p>
            <a:r>
              <a:rPr lang="en-US" sz="3200"/>
              <a:t>Mapping EER Model Constructs to Relations (contd.)</a:t>
            </a:r>
          </a:p>
        </p:txBody>
      </p:sp>
      <p:sp>
        <p:nvSpPr>
          <p:cNvPr id="716805" name="Rectangle 5"/>
          <p:cNvSpPr>
            <a:spLocks noGrp="1" noChangeArrowheads="1"/>
          </p:cNvSpPr>
          <p:nvPr>
            <p:ph type="body" idx="1"/>
          </p:nvPr>
        </p:nvSpPr>
        <p:spPr/>
        <p:txBody>
          <a:bodyPr/>
          <a:lstStyle/>
          <a:p>
            <a:r>
              <a:rPr lang="en-US" sz="2400"/>
              <a:t>Mapping of Shared Subclasses (Multiple Inheritance)</a:t>
            </a:r>
          </a:p>
          <a:p>
            <a:pPr lvl="1"/>
            <a:r>
              <a:rPr lang="en-US" sz="2200"/>
              <a:t>A shared subclass, such as STUDENT_ASSISTANT, is a subclass of several classes, indicating multiple inheritance. These classes must all have the same key attribute; otherwise, the shared subclass would be modeled as a category.</a:t>
            </a:r>
          </a:p>
          <a:p>
            <a:pPr lvl="1"/>
            <a:r>
              <a:rPr lang="en-US" sz="2200"/>
              <a:t>We can apply any of the options discussed in Step 8 to a shared subclass, subject to the restriction discussed in Step 8 of the mapping algorithm. Below both 8C and 8D are used for the shared class STUDENT_ASSISTANT.</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4DCB8E7A-6994-4CBE-8E29-AFA8328C1889}" type="slidenum">
              <a:rPr lang="en-US"/>
              <a:pPr/>
              <a:t>29</a:t>
            </a:fld>
            <a:endParaRPr lang="en-CA"/>
          </a:p>
        </p:txBody>
      </p:sp>
      <p:sp>
        <p:nvSpPr>
          <p:cNvPr id="718850" name="Rectangle 2"/>
          <p:cNvSpPr>
            <a:spLocks noGrp="1" noChangeArrowheads="1"/>
          </p:cNvSpPr>
          <p:nvPr>
            <p:ph type="title"/>
          </p:nvPr>
        </p:nvSpPr>
        <p:spPr>
          <a:xfrm>
            <a:off x="533400" y="304800"/>
            <a:ext cx="2693988" cy="2933700"/>
          </a:xfrm>
        </p:spPr>
        <p:txBody>
          <a:bodyPr anchor="t"/>
          <a:lstStyle/>
          <a:p>
            <a:r>
              <a:rPr lang="en-US" sz="1800" b="1"/>
              <a:t>FIGURE </a:t>
            </a:r>
            <a:r>
              <a:rPr lang="en-US" sz="1800"/>
              <a:t/>
            </a:r>
            <a:br>
              <a:rPr lang="en-US" sz="1800"/>
            </a:br>
            <a:r>
              <a:rPr lang="en-US" sz="1800"/>
              <a:t>A specialization lattice with multiple inheritance for a UNIVERSITY database.</a:t>
            </a:r>
            <a:endParaRPr lang="en-US"/>
          </a:p>
        </p:txBody>
      </p:sp>
      <p:pic>
        <p:nvPicPr>
          <p:cNvPr id="71885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27388" y="190500"/>
            <a:ext cx="5294312" cy="6096000"/>
          </a:xfr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AC461750-2687-46D3-B251-A12E0A7C07C7}" type="slidenum">
              <a:rPr lang="en-US"/>
              <a:pPr/>
              <a:t>3</a:t>
            </a:fld>
            <a:endParaRPr lang="en-CA"/>
          </a:p>
        </p:txBody>
      </p:sp>
      <p:sp>
        <p:nvSpPr>
          <p:cNvPr id="669700" name="Rectangle 4"/>
          <p:cNvSpPr>
            <a:spLocks noGrp="1" noChangeArrowheads="1"/>
          </p:cNvSpPr>
          <p:nvPr>
            <p:ph type="title"/>
          </p:nvPr>
        </p:nvSpPr>
        <p:spPr/>
        <p:txBody>
          <a:bodyPr/>
          <a:lstStyle/>
          <a:p>
            <a:r>
              <a:rPr lang="en-US"/>
              <a:t>Chapter Outline</a:t>
            </a:r>
          </a:p>
        </p:txBody>
      </p:sp>
      <p:sp>
        <p:nvSpPr>
          <p:cNvPr id="669701" name="Rectangle 5"/>
          <p:cNvSpPr>
            <a:spLocks noGrp="1" noChangeArrowheads="1"/>
          </p:cNvSpPr>
          <p:nvPr>
            <p:ph type="body" idx="1"/>
          </p:nvPr>
        </p:nvSpPr>
        <p:spPr/>
        <p:txBody>
          <a:bodyPr/>
          <a:lstStyle/>
          <a:p>
            <a:pPr>
              <a:lnSpc>
                <a:spcPct val="80000"/>
              </a:lnSpc>
            </a:pPr>
            <a:r>
              <a:rPr lang="en-US" sz="2400" b="1"/>
              <a:t>ER-to-Relational Mapping Algorithm </a:t>
            </a:r>
          </a:p>
          <a:p>
            <a:pPr lvl="1">
              <a:lnSpc>
                <a:spcPct val="80000"/>
              </a:lnSpc>
            </a:pPr>
            <a:r>
              <a:rPr lang="en-US" sz="2100"/>
              <a:t>Step 1: Mapping of Regular Entity Types</a:t>
            </a:r>
          </a:p>
          <a:p>
            <a:pPr lvl="1">
              <a:lnSpc>
                <a:spcPct val="80000"/>
              </a:lnSpc>
            </a:pPr>
            <a:r>
              <a:rPr lang="en-US" sz="2100"/>
              <a:t>Step 2: Mapping of Weak Entity Types</a:t>
            </a:r>
          </a:p>
          <a:p>
            <a:pPr lvl="1">
              <a:lnSpc>
                <a:spcPct val="80000"/>
              </a:lnSpc>
            </a:pPr>
            <a:r>
              <a:rPr lang="en-US" sz="2100"/>
              <a:t>Step 3: Mapping of Binary 1:1 Relation Types</a:t>
            </a:r>
          </a:p>
          <a:p>
            <a:pPr lvl="1">
              <a:lnSpc>
                <a:spcPct val="80000"/>
              </a:lnSpc>
            </a:pPr>
            <a:r>
              <a:rPr lang="en-US" sz="2100"/>
              <a:t>Step 4: Mapping of Binary 1:N Relationship Types.</a:t>
            </a:r>
          </a:p>
          <a:p>
            <a:pPr lvl="1">
              <a:lnSpc>
                <a:spcPct val="80000"/>
              </a:lnSpc>
            </a:pPr>
            <a:r>
              <a:rPr lang="en-US" sz="2100"/>
              <a:t>Step 5: Mapping of Binary M:N Relationship Types.</a:t>
            </a:r>
          </a:p>
          <a:p>
            <a:pPr lvl="1">
              <a:lnSpc>
                <a:spcPct val="80000"/>
              </a:lnSpc>
            </a:pPr>
            <a:r>
              <a:rPr lang="en-US" sz="2100"/>
              <a:t>Step 6: Mapping of Multivalued attributes.</a:t>
            </a:r>
          </a:p>
          <a:p>
            <a:pPr lvl="1">
              <a:lnSpc>
                <a:spcPct val="80000"/>
              </a:lnSpc>
            </a:pPr>
            <a:r>
              <a:rPr lang="en-US" sz="2100"/>
              <a:t>Step 7: Mapping of N-ary Relationship Types.</a:t>
            </a:r>
          </a:p>
          <a:p>
            <a:pPr lvl="1">
              <a:lnSpc>
                <a:spcPct val="80000"/>
              </a:lnSpc>
            </a:pPr>
            <a:endParaRPr lang="en-US" sz="2100"/>
          </a:p>
          <a:p>
            <a:pPr>
              <a:lnSpc>
                <a:spcPct val="80000"/>
              </a:lnSpc>
            </a:pPr>
            <a:r>
              <a:rPr lang="en-US" sz="2400" b="1"/>
              <a:t>Mapping EER Model Constructs to Relations </a:t>
            </a:r>
          </a:p>
          <a:p>
            <a:pPr lvl="1">
              <a:lnSpc>
                <a:spcPct val="80000"/>
              </a:lnSpc>
            </a:pPr>
            <a:r>
              <a:rPr lang="en-US" sz="2100"/>
              <a:t>Step 8: Options for Mapping Specialization or Generalization.</a:t>
            </a:r>
          </a:p>
          <a:p>
            <a:pPr lvl="1">
              <a:lnSpc>
                <a:spcPct val="80000"/>
              </a:lnSpc>
            </a:pPr>
            <a:r>
              <a:rPr lang="en-US" sz="2100"/>
              <a:t>Step 9: Mapping of Union Types (Categories).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AF8D91AD-471B-4614-9977-E8AF22FAE719}" type="slidenum">
              <a:rPr lang="en-US"/>
              <a:pPr/>
              <a:t>30</a:t>
            </a:fld>
            <a:endParaRPr lang="en-CA"/>
          </a:p>
        </p:txBody>
      </p:sp>
      <p:sp>
        <p:nvSpPr>
          <p:cNvPr id="720898" name="Rectangle 2"/>
          <p:cNvSpPr>
            <a:spLocks noGrp="1" noChangeArrowheads="1"/>
          </p:cNvSpPr>
          <p:nvPr>
            <p:ph type="title"/>
          </p:nvPr>
        </p:nvSpPr>
        <p:spPr>
          <a:xfrm>
            <a:off x="850900" y="406400"/>
            <a:ext cx="7173913" cy="1143000"/>
          </a:xfrm>
        </p:spPr>
        <p:txBody>
          <a:bodyPr anchor="t"/>
          <a:lstStyle/>
          <a:p>
            <a:r>
              <a:rPr lang="en-US" sz="1800" b="1"/>
              <a:t>FIGURE </a:t>
            </a:r>
            <a:r>
              <a:rPr lang="en-US" sz="1800"/>
              <a:t>Mapping the EER specialization lattice in Figure 4.6 using multiple options.</a:t>
            </a:r>
            <a:endParaRPr lang="en-US"/>
          </a:p>
        </p:txBody>
      </p:sp>
      <p:pic>
        <p:nvPicPr>
          <p:cNvPr id="72090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876425"/>
            <a:ext cx="8810625" cy="436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07E339BB-25DB-4240-A089-4F2F0377700E}" type="slidenum">
              <a:rPr lang="en-US"/>
              <a:pPr/>
              <a:t>31</a:t>
            </a:fld>
            <a:endParaRPr lang="en-CA"/>
          </a:p>
        </p:txBody>
      </p:sp>
      <p:sp>
        <p:nvSpPr>
          <p:cNvPr id="722948" name="Rectangle 4"/>
          <p:cNvSpPr>
            <a:spLocks noGrp="1" noChangeArrowheads="1"/>
          </p:cNvSpPr>
          <p:nvPr>
            <p:ph type="title"/>
          </p:nvPr>
        </p:nvSpPr>
        <p:spPr/>
        <p:txBody>
          <a:bodyPr/>
          <a:lstStyle/>
          <a:p>
            <a:r>
              <a:rPr lang="en-US" sz="3200"/>
              <a:t>Mapping EER Model Constructs to Relations (contd.)</a:t>
            </a:r>
          </a:p>
        </p:txBody>
      </p:sp>
      <p:sp>
        <p:nvSpPr>
          <p:cNvPr id="722949" name="Rectangle 5"/>
          <p:cNvSpPr>
            <a:spLocks noGrp="1" noChangeArrowheads="1"/>
          </p:cNvSpPr>
          <p:nvPr>
            <p:ph type="body" idx="1"/>
          </p:nvPr>
        </p:nvSpPr>
        <p:spPr/>
        <p:txBody>
          <a:bodyPr/>
          <a:lstStyle/>
          <a:p>
            <a:pPr>
              <a:lnSpc>
                <a:spcPct val="90000"/>
              </a:lnSpc>
            </a:pPr>
            <a:r>
              <a:rPr lang="en-US" b="1"/>
              <a:t>Step 9: Mapping of Union Types (Categories).</a:t>
            </a:r>
          </a:p>
          <a:p>
            <a:pPr lvl="1">
              <a:lnSpc>
                <a:spcPct val="90000"/>
              </a:lnSpc>
            </a:pPr>
            <a:r>
              <a:rPr lang="en-US"/>
              <a:t>For mapping a category whose defining superclass have different keys, it is customary to specify a new key attribute, called a </a:t>
            </a:r>
            <a:r>
              <a:rPr lang="en-US" b="1">
                <a:solidFill>
                  <a:schemeClr val="hlink"/>
                </a:solidFill>
              </a:rPr>
              <a:t>surrogate key</a:t>
            </a:r>
            <a:r>
              <a:rPr lang="en-US"/>
              <a:t>, when </a:t>
            </a:r>
            <a:r>
              <a:rPr lang="en-US" b="1">
                <a:solidFill>
                  <a:schemeClr val="hlink"/>
                </a:solidFill>
              </a:rPr>
              <a:t>creating a relation</a:t>
            </a:r>
            <a:r>
              <a:rPr lang="en-US"/>
              <a:t> to correspond to the category. </a:t>
            </a:r>
          </a:p>
          <a:p>
            <a:pPr lvl="1">
              <a:lnSpc>
                <a:spcPct val="90000"/>
              </a:lnSpc>
            </a:pPr>
            <a:r>
              <a:rPr lang="en-US"/>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A041950D-9970-4AF2-8911-35863EB11348}" type="slidenum">
              <a:rPr lang="en-US"/>
              <a:pPr/>
              <a:t>32</a:t>
            </a:fld>
            <a:endParaRPr lang="en-CA"/>
          </a:p>
        </p:txBody>
      </p:sp>
      <p:sp>
        <p:nvSpPr>
          <p:cNvPr id="724994" name="Rectangle 2"/>
          <p:cNvSpPr>
            <a:spLocks noGrp="1" noChangeArrowheads="1"/>
          </p:cNvSpPr>
          <p:nvPr>
            <p:ph type="title"/>
          </p:nvPr>
        </p:nvSpPr>
        <p:spPr>
          <a:xfrm>
            <a:off x="533400" y="304800"/>
            <a:ext cx="3860800" cy="2933700"/>
          </a:xfrm>
        </p:spPr>
        <p:txBody>
          <a:bodyPr anchor="t"/>
          <a:lstStyle/>
          <a:p>
            <a:r>
              <a:rPr lang="en-US" sz="1800" b="1"/>
              <a:t>FIGURE </a:t>
            </a:r>
            <a:r>
              <a:rPr lang="en-US" sz="1800"/>
              <a:t/>
            </a:r>
            <a:br>
              <a:rPr lang="en-US" sz="1800"/>
            </a:br>
            <a:r>
              <a:rPr lang="en-US" sz="1800"/>
              <a:t>Two categories (union types): OWNER and REGISTERED_VEHICLE.</a:t>
            </a:r>
            <a:endParaRPr lang="en-US"/>
          </a:p>
        </p:txBody>
      </p:sp>
      <p:pic>
        <p:nvPicPr>
          <p:cNvPr id="72499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394200" y="190500"/>
            <a:ext cx="4421188" cy="6096000"/>
          </a:xfrm>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B76BF959-01AE-4886-AD6B-874BE89F0C60}" type="slidenum">
              <a:rPr lang="en-US"/>
              <a:pPr/>
              <a:t>33</a:t>
            </a:fld>
            <a:endParaRPr lang="en-CA"/>
          </a:p>
        </p:txBody>
      </p:sp>
      <p:sp>
        <p:nvSpPr>
          <p:cNvPr id="727044" name="Rectangle 4"/>
          <p:cNvSpPr>
            <a:spLocks noGrp="1" noChangeArrowheads="1"/>
          </p:cNvSpPr>
          <p:nvPr>
            <p:ph type="title"/>
          </p:nvPr>
        </p:nvSpPr>
        <p:spPr/>
        <p:txBody>
          <a:bodyPr/>
          <a:lstStyle/>
          <a:p>
            <a:endParaRPr lang="en-US"/>
          </a:p>
        </p:txBody>
      </p:sp>
      <p:pic>
        <p:nvPicPr>
          <p:cNvPr id="7270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775335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7- </a:t>
            </a:r>
            <a:fld id="{60C4A214-41CC-405F-A95B-B5690FD01CF2}" type="slidenum">
              <a:rPr lang="en-US"/>
              <a:pPr/>
              <a:t>34</a:t>
            </a:fld>
            <a:endParaRPr lang="en-CA"/>
          </a:p>
        </p:txBody>
      </p:sp>
      <p:pic>
        <p:nvPicPr>
          <p:cNvPr id="729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84338"/>
            <a:ext cx="7304087"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9091" name="Rectangle 3"/>
          <p:cNvSpPr>
            <a:spLocks noGrp="1" noChangeArrowheads="1"/>
          </p:cNvSpPr>
          <p:nvPr>
            <p:ph type="title"/>
          </p:nvPr>
        </p:nvSpPr>
        <p:spPr>
          <a:xfrm>
            <a:off x="371475" y="303213"/>
            <a:ext cx="8534400" cy="842962"/>
          </a:xfrm>
        </p:spPr>
        <p:txBody>
          <a:bodyPr/>
          <a:lstStyle/>
          <a:p>
            <a:r>
              <a:rPr lang="en-US" sz="3200" b="1"/>
              <a:t>Mapping Exercise</a:t>
            </a:r>
          </a:p>
        </p:txBody>
      </p:sp>
      <p:sp>
        <p:nvSpPr>
          <p:cNvPr id="729092" name="Rectangle 4"/>
          <p:cNvSpPr>
            <a:spLocks noGrp="1" noChangeArrowheads="1"/>
          </p:cNvSpPr>
          <p:nvPr>
            <p:ph type="body" idx="1"/>
          </p:nvPr>
        </p:nvSpPr>
        <p:spPr>
          <a:xfrm>
            <a:off x="371475" y="1146175"/>
            <a:ext cx="8413750" cy="5054600"/>
          </a:xfrm>
        </p:spPr>
        <p:txBody>
          <a:bodyPr/>
          <a:lstStyle/>
          <a:p>
            <a:pPr>
              <a:buFont typeface="Wingdings" panose="05000000000000000000" pitchFamily="2" charset="2"/>
              <a:buNone/>
            </a:pPr>
            <a:r>
              <a:rPr lang="en-US" sz="1800"/>
              <a:t>Exercise 9.4.</a:t>
            </a:r>
            <a:endParaRPr lang="en-US" sz="2400" b="1">
              <a:solidFill>
                <a:srgbClr val="FF0066"/>
              </a:solidFill>
            </a:endParaRPr>
          </a:p>
          <a:p>
            <a:pPr>
              <a:buFont typeface="Wingdings" panose="05000000000000000000" pitchFamily="2" charset="2"/>
              <a:buNone/>
            </a:pPr>
            <a:endParaRPr lang="en-US" sz="2400"/>
          </a:p>
          <a:p>
            <a:pPr>
              <a:buFont typeface="Wingdings" panose="05000000000000000000" pitchFamily="2" charset="2"/>
              <a:buNone/>
            </a:pPr>
            <a:endParaRPr lang="en-US" sz="2400"/>
          </a:p>
        </p:txBody>
      </p:sp>
      <p:sp>
        <p:nvSpPr>
          <p:cNvPr id="729093" name="Rectangle 5"/>
          <p:cNvSpPr>
            <a:spLocks noChangeArrowheads="1"/>
          </p:cNvSpPr>
          <p:nvPr/>
        </p:nvSpPr>
        <p:spPr bwMode="auto">
          <a:xfrm>
            <a:off x="5791200" y="1684338"/>
            <a:ext cx="2994025"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sz="1800" b="1"/>
              <a:t>FIGURE </a:t>
            </a:r>
            <a:br>
              <a:rPr lang="en-US" sz="1800" b="1"/>
            </a:br>
            <a:r>
              <a:rPr lang="en-US" sz="1800"/>
              <a:t>An ER schema for a SHIP_TRACKING database.</a:t>
            </a:r>
            <a:r>
              <a:rPr lang="en-US" sz="1800" b="1"/>
              <a:t/>
            </a:r>
            <a:br>
              <a:rPr lang="en-US" sz="1800" b="1"/>
            </a:br>
            <a:endParaRPr lang="en-US" sz="1800" b="1"/>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5B3B990B-6F67-4A8D-9939-EFA3306B5647}" type="slidenum">
              <a:rPr lang="en-US"/>
              <a:pPr/>
              <a:t>35</a:t>
            </a:fld>
            <a:endParaRPr lang="en-CA"/>
          </a:p>
        </p:txBody>
      </p:sp>
      <p:sp>
        <p:nvSpPr>
          <p:cNvPr id="737282" name="Rectangle 2"/>
          <p:cNvSpPr>
            <a:spLocks noGrp="1" noChangeArrowheads="1"/>
          </p:cNvSpPr>
          <p:nvPr>
            <p:ph type="title"/>
          </p:nvPr>
        </p:nvSpPr>
        <p:spPr/>
        <p:txBody>
          <a:bodyPr/>
          <a:lstStyle/>
          <a:p>
            <a:r>
              <a:rPr lang="en-US"/>
              <a:t>Chapter Summary</a:t>
            </a:r>
          </a:p>
        </p:txBody>
      </p:sp>
      <p:sp>
        <p:nvSpPr>
          <p:cNvPr id="737283" name="Rectangle 3"/>
          <p:cNvSpPr>
            <a:spLocks noGrp="1" noChangeArrowheads="1"/>
          </p:cNvSpPr>
          <p:nvPr>
            <p:ph type="body" idx="1"/>
          </p:nvPr>
        </p:nvSpPr>
        <p:spPr/>
        <p:txBody>
          <a:bodyPr/>
          <a:lstStyle/>
          <a:p>
            <a:pPr>
              <a:lnSpc>
                <a:spcPct val="80000"/>
              </a:lnSpc>
            </a:pPr>
            <a:r>
              <a:rPr lang="en-US" sz="2400" b="1"/>
              <a:t>ER-to-Relational Mapping Algorithm </a:t>
            </a:r>
          </a:p>
          <a:p>
            <a:pPr lvl="1">
              <a:lnSpc>
                <a:spcPct val="80000"/>
              </a:lnSpc>
            </a:pPr>
            <a:r>
              <a:rPr lang="en-US" sz="2100"/>
              <a:t>Step 1: Mapping of Regular Entity Types</a:t>
            </a:r>
          </a:p>
          <a:p>
            <a:pPr lvl="1">
              <a:lnSpc>
                <a:spcPct val="80000"/>
              </a:lnSpc>
            </a:pPr>
            <a:r>
              <a:rPr lang="en-US" sz="2100"/>
              <a:t>Step 2: Mapping of Weak Entity Types</a:t>
            </a:r>
          </a:p>
          <a:p>
            <a:pPr lvl="1">
              <a:lnSpc>
                <a:spcPct val="80000"/>
              </a:lnSpc>
            </a:pPr>
            <a:r>
              <a:rPr lang="en-US" sz="2100"/>
              <a:t>Step 3: Mapping of Binary 1:1 Relation Types</a:t>
            </a:r>
          </a:p>
          <a:p>
            <a:pPr lvl="1">
              <a:lnSpc>
                <a:spcPct val="80000"/>
              </a:lnSpc>
            </a:pPr>
            <a:r>
              <a:rPr lang="en-US" sz="2100"/>
              <a:t>Step 4: Mapping of Binary 1:N Relationship Types.</a:t>
            </a:r>
          </a:p>
          <a:p>
            <a:pPr lvl="1">
              <a:lnSpc>
                <a:spcPct val="80000"/>
              </a:lnSpc>
            </a:pPr>
            <a:r>
              <a:rPr lang="en-US" sz="2100"/>
              <a:t>Step 5: Mapping of Binary M:N Relationship Types.</a:t>
            </a:r>
          </a:p>
          <a:p>
            <a:pPr lvl="1">
              <a:lnSpc>
                <a:spcPct val="80000"/>
              </a:lnSpc>
            </a:pPr>
            <a:r>
              <a:rPr lang="en-US" sz="2100"/>
              <a:t>Step 6: Mapping of Multivalued attributes.</a:t>
            </a:r>
          </a:p>
          <a:p>
            <a:pPr lvl="1">
              <a:lnSpc>
                <a:spcPct val="80000"/>
              </a:lnSpc>
            </a:pPr>
            <a:r>
              <a:rPr lang="en-US" sz="2100"/>
              <a:t>Step 7: Mapping of N-ary Relationship Types.</a:t>
            </a:r>
          </a:p>
          <a:p>
            <a:pPr lvl="1">
              <a:lnSpc>
                <a:spcPct val="80000"/>
              </a:lnSpc>
            </a:pPr>
            <a:endParaRPr lang="en-US" sz="2100"/>
          </a:p>
          <a:p>
            <a:pPr>
              <a:lnSpc>
                <a:spcPct val="80000"/>
              </a:lnSpc>
            </a:pPr>
            <a:r>
              <a:rPr lang="en-US" sz="2400" b="1"/>
              <a:t>Mapping EER Model Constructs to Relations </a:t>
            </a:r>
          </a:p>
          <a:p>
            <a:pPr lvl="1">
              <a:lnSpc>
                <a:spcPct val="80000"/>
              </a:lnSpc>
            </a:pPr>
            <a:r>
              <a:rPr lang="en-US" sz="2100"/>
              <a:t>Step 8: Options for Mapping Specialization or Generalization.</a:t>
            </a:r>
          </a:p>
          <a:p>
            <a:pPr lvl="1">
              <a:lnSpc>
                <a:spcPct val="80000"/>
              </a:lnSpc>
            </a:pPr>
            <a:r>
              <a:rPr lang="en-US" sz="2100"/>
              <a:t>Step 9: Mapping of Union Types (Categories).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7- </a:t>
            </a:r>
            <a:fld id="{FA280BB7-53A8-4C63-9612-5B4C8B6045AC}" type="slidenum">
              <a:rPr lang="en-US"/>
              <a:pPr/>
              <a:t>4</a:t>
            </a:fld>
            <a:endParaRPr lang="en-CA"/>
          </a:p>
        </p:txBody>
      </p:sp>
      <p:sp>
        <p:nvSpPr>
          <p:cNvPr id="673794" name="Rectangle 2"/>
          <p:cNvSpPr>
            <a:spLocks noGrp="1" noChangeArrowheads="1"/>
          </p:cNvSpPr>
          <p:nvPr>
            <p:ph type="title"/>
          </p:nvPr>
        </p:nvSpPr>
        <p:spPr/>
        <p:txBody>
          <a:bodyPr anchor="t"/>
          <a:lstStyle/>
          <a:p>
            <a:r>
              <a:rPr lang="en-US" sz="1800" b="1"/>
              <a:t>FIGURE 9.1</a:t>
            </a:r>
            <a:r>
              <a:rPr lang="en-US" sz="1800"/>
              <a:t/>
            </a:r>
            <a:br>
              <a:rPr lang="en-US" sz="1800"/>
            </a:br>
            <a:r>
              <a:rPr lang="en-US" sz="1800"/>
              <a:t>The ER conceptual schema diagram for the COMPANY database.</a:t>
            </a:r>
            <a:endParaRPr lang="en-US"/>
          </a:p>
        </p:txBody>
      </p:sp>
      <p:pic>
        <p:nvPicPr>
          <p:cNvPr id="6737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46150"/>
            <a:ext cx="6096000" cy="584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7- </a:t>
            </a:r>
            <a:fld id="{90D7775E-44FC-4386-88AE-5840A501ADEB}" type="slidenum">
              <a:rPr lang="en-US"/>
              <a:pPr/>
              <a:t>5</a:t>
            </a:fld>
            <a:endParaRPr lang="en-CA"/>
          </a:p>
        </p:txBody>
      </p:sp>
      <p:sp>
        <p:nvSpPr>
          <p:cNvPr id="675842" name="Rectangle 2"/>
          <p:cNvSpPr>
            <a:spLocks noGrp="1" noChangeArrowheads="1"/>
          </p:cNvSpPr>
          <p:nvPr>
            <p:ph type="title"/>
          </p:nvPr>
        </p:nvSpPr>
        <p:spPr/>
        <p:txBody>
          <a:bodyPr anchor="t"/>
          <a:lstStyle/>
          <a:p>
            <a:r>
              <a:rPr lang="en-US" sz="1800" b="1"/>
              <a:t>FIGURE 9.2</a:t>
            </a:r>
            <a:br>
              <a:rPr lang="en-US" sz="1800" b="1"/>
            </a:br>
            <a:r>
              <a:rPr lang="en-US" sz="1800"/>
              <a:t>Result of mapping the COMPANY ER schema into a relational schema.</a:t>
            </a:r>
            <a:endParaRPr lang="en-US" b="1"/>
          </a:p>
        </p:txBody>
      </p:sp>
      <p:pic>
        <p:nvPicPr>
          <p:cNvPr id="67584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62000" y="1143000"/>
            <a:ext cx="7391400" cy="5318125"/>
          </a:xfr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9A06304D-D437-4791-82EB-5AAC8090FA00}" type="slidenum">
              <a:rPr lang="en-US"/>
              <a:pPr/>
              <a:t>6</a:t>
            </a:fld>
            <a:endParaRPr lang="en-CA"/>
          </a:p>
        </p:txBody>
      </p:sp>
      <p:sp>
        <p:nvSpPr>
          <p:cNvPr id="671748" name="Rectangle 4"/>
          <p:cNvSpPr>
            <a:spLocks noGrp="1" noChangeArrowheads="1"/>
          </p:cNvSpPr>
          <p:nvPr>
            <p:ph type="title"/>
          </p:nvPr>
        </p:nvSpPr>
        <p:spPr/>
        <p:txBody>
          <a:bodyPr/>
          <a:lstStyle/>
          <a:p>
            <a:r>
              <a:rPr lang="en-US"/>
              <a:t/>
            </a:r>
            <a:br>
              <a:rPr lang="en-US"/>
            </a:br>
            <a:r>
              <a:rPr lang="en-US"/>
              <a:t>ER-to-Relational Mapping Algorithm</a:t>
            </a:r>
          </a:p>
        </p:txBody>
      </p:sp>
      <p:sp>
        <p:nvSpPr>
          <p:cNvPr id="671749" name="Rectangle 5"/>
          <p:cNvSpPr>
            <a:spLocks noGrp="1" noChangeArrowheads="1"/>
          </p:cNvSpPr>
          <p:nvPr>
            <p:ph type="body" idx="1"/>
          </p:nvPr>
        </p:nvSpPr>
        <p:spPr/>
        <p:txBody>
          <a:bodyPr/>
          <a:lstStyle/>
          <a:p>
            <a:pPr>
              <a:lnSpc>
                <a:spcPct val="80000"/>
              </a:lnSpc>
            </a:pPr>
            <a:r>
              <a:rPr lang="en-US" sz="2400"/>
              <a:t>Step 1: Mapping of Regular Entity Types.</a:t>
            </a:r>
          </a:p>
          <a:p>
            <a:pPr lvl="1">
              <a:lnSpc>
                <a:spcPct val="80000"/>
              </a:lnSpc>
            </a:pPr>
            <a:r>
              <a:rPr lang="en-US" sz="2200"/>
              <a:t>For each regular (strong) entity type E in the ER schema, </a:t>
            </a:r>
            <a:r>
              <a:rPr lang="en-US" sz="2200" b="1">
                <a:solidFill>
                  <a:schemeClr val="hlink"/>
                </a:solidFill>
              </a:rPr>
              <a:t>create a relation R</a:t>
            </a:r>
            <a:r>
              <a:rPr lang="en-US" sz="2200"/>
              <a:t> that includes all the simple </a:t>
            </a:r>
            <a:r>
              <a:rPr lang="en-US" sz="2200" b="1">
                <a:solidFill>
                  <a:schemeClr val="hlink"/>
                </a:solidFill>
              </a:rPr>
              <a:t>attributes</a:t>
            </a:r>
            <a:r>
              <a:rPr lang="en-US" sz="2200"/>
              <a:t> of E.</a:t>
            </a:r>
          </a:p>
          <a:p>
            <a:pPr lvl="1">
              <a:lnSpc>
                <a:spcPct val="80000"/>
              </a:lnSpc>
            </a:pPr>
            <a:r>
              <a:rPr lang="en-US" sz="2200"/>
              <a:t>Choose one of the key attributes of E as the </a:t>
            </a:r>
            <a:r>
              <a:rPr lang="en-US" sz="2200" b="1">
                <a:solidFill>
                  <a:schemeClr val="hlink"/>
                </a:solidFill>
              </a:rPr>
              <a:t>primary key</a:t>
            </a:r>
            <a:r>
              <a:rPr lang="en-US" sz="2200"/>
              <a:t> for R.</a:t>
            </a:r>
          </a:p>
          <a:p>
            <a:pPr lvl="1">
              <a:lnSpc>
                <a:spcPct val="80000"/>
              </a:lnSpc>
            </a:pPr>
            <a:r>
              <a:rPr lang="en-US" sz="2200"/>
              <a:t>If the chosen key of E is composite, the set of simple attributes that form it will together form the primary key of R.</a:t>
            </a:r>
          </a:p>
          <a:p>
            <a:pPr>
              <a:lnSpc>
                <a:spcPct val="80000"/>
              </a:lnSpc>
            </a:pPr>
            <a:r>
              <a:rPr lang="en-US" sz="2400"/>
              <a:t>Example: We create the relations EMPLOYEE, DEPARTMENT, and PROJECT in the relational schema corresponding to the regular entities in the ER diagram.</a:t>
            </a:r>
          </a:p>
          <a:p>
            <a:pPr lvl="1">
              <a:lnSpc>
                <a:spcPct val="80000"/>
              </a:lnSpc>
            </a:pPr>
            <a:r>
              <a:rPr lang="en-US" sz="2200"/>
              <a:t>SSN, DNUMBER, and PNUMBER are the primary keys for the relations EMPLOYEE, DEPARTMENT, and PROJECT as shown.</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8DDB063C-C3C0-4DF2-B9DB-12B6D0CA7A6A}" type="slidenum">
              <a:rPr lang="en-US"/>
              <a:pPr/>
              <a:t>7</a:t>
            </a:fld>
            <a:endParaRPr lang="en-CA"/>
          </a:p>
        </p:txBody>
      </p:sp>
      <p:sp>
        <p:nvSpPr>
          <p:cNvPr id="677890" name="Rectangle 2"/>
          <p:cNvSpPr>
            <a:spLocks noGrp="1" noChangeArrowheads="1"/>
          </p:cNvSpPr>
          <p:nvPr>
            <p:ph type="title"/>
          </p:nvPr>
        </p:nvSpPr>
        <p:spPr>
          <a:xfrm>
            <a:off x="685800" y="258763"/>
            <a:ext cx="7772400" cy="766762"/>
          </a:xfrm>
        </p:spPr>
        <p:txBody>
          <a:bodyPr/>
          <a:lstStyle/>
          <a:p>
            <a:r>
              <a:rPr lang="en-US" b="1"/>
              <a:t/>
            </a:r>
            <a:br>
              <a:rPr lang="en-US" b="1"/>
            </a:br>
            <a:r>
              <a:rPr lang="en-US" sz="2800" b="1"/>
              <a:t>ER-to-Relational Mapping Algorithm (contd.)</a:t>
            </a:r>
            <a:endParaRPr lang="en-US" sz="2800"/>
          </a:p>
        </p:txBody>
      </p:sp>
      <p:sp>
        <p:nvSpPr>
          <p:cNvPr id="677891" name="Rectangle 3"/>
          <p:cNvSpPr>
            <a:spLocks noGrp="1" noChangeArrowheads="1"/>
          </p:cNvSpPr>
          <p:nvPr>
            <p:ph type="body" idx="1"/>
          </p:nvPr>
        </p:nvSpPr>
        <p:spPr>
          <a:xfrm>
            <a:off x="428625" y="1704975"/>
            <a:ext cx="8248650" cy="4886325"/>
          </a:xfrm>
        </p:spPr>
        <p:txBody>
          <a:bodyPr/>
          <a:lstStyle/>
          <a:p>
            <a:pPr>
              <a:lnSpc>
                <a:spcPct val="80000"/>
              </a:lnSpc>
            </a:pPr>
            <a:r>
              <a:rPr lang="en-US" sz="2400" b="1"/>
              <a:t>Step 2: Mapping of Weak Entity Types</a:t>
            </a:r>
          </a:p>
          <a:p>
            <a:pPr lvl="1">
              <a:lnSpc>
                <a:spcPct val="80000"/>
              </a:lnSpc>
            </a:pPr>
            <a:r>
              <a:rPr lang="en-US" sz="2000"/>
              <a:t>For each weak entity type W in the ER schema with owner entity type E, </a:t>
            </a:r>
            <a:r>
              <a:rPr lang="en-US" sz="2000" b="1">
                <a:solidFill>
                  <a:schemeClr val="hlink"/>
                </a:solidFill>
              </a:rPr>
              <a:t>create a relation R</a:t>
            </a:r>
            <a:r>
              <a:rPr lang="en-US" sz="2000"/>
              <a:t> &amp; include all simple </a:t>
            </a:r>
            <a:r>
              <a:rPr lang="en-US" sz="2000" b="1">
                <a:solidFill>
                  <a:schemeClr val="hlink"/>
                </a:solidFill>
              </a:rPr>
              <a:t>attributes</a:t>
            </a:r>
            <a:r>
              <a:rPr lang="en-US" sz="2000"/>
              <a:t> (or simple components of composite attributes) of W as attributes of R.</a:t>
            </a:r>
          </a:p>
          <a:p>
            <a:pPr lvl="1">
              <a:lnSpc>
                <a:spcPct val="80000"/>
              </a:lnSpc>
            </a:pPr>
            <a:r>
              <a:rPr lang="en-US" sz="2000"/>
              <a:t>Also, include as </a:t>
            </a:r>
            <a:r>
              <a:rPr lang="en-US" sz="2400" b="1">
                <a:solidFill>
                  <a:schemeClr val="hlink"/>
                </a:solidFill>
              </a:rPr>
              <a:t>foreign key</a:t>
            </a:r>
            <a:r>
              <a:rPr lang="en-US" sz="2000"/>
              <a:t> attributes of R the primary key attribute(s) of the relation(s) that correspond to the owner entity type(s).</a:t>
            </a:r>
          </a:p>
          <a:p>
            <a:pPr lvl="1">
              <a:lnSpc>
                <a:spcPct val="80000"/>
              </a:lnSpc>
            </a:pPr>
            <a:r>
              <a:rPr lang="en-US" sz="2000"/>
              <a:t>The </a:t>
            </a:r>
            <a:r>
              <a:rPr lang="en-US" sz="2000" b="1">
                <a:solidFill>
                  <a:schemeClr val="hlink"/>
                </a:solidFill>
              </a:rPr>
              <a:t>primary key</a:t>
            </a:r>
            <a:r>
              <a:rPr lang="en-US" sz="2000"/>
              <a:t> of R is the </a:t>
            </a:r>
            <a:r>
              <a:rPr lang="en-US" sz="2000" i="1"/>
              <a:t>combination of</a:t>
            </a:r>
            <a:r>
              <a:rPr lang="en-US" sz="2000"/>
              <a:t> the primary key(s) of the owner(s) and the partial key of the weak entity type W, if any.</a:t>
            </a:r>
          </a:p>
          <a:p>
            <a:pPr>
              <a:lnSpc>
                <a:spcPct val="80000"/>
              </a:lnSpc>
            </a:pPr>
            <a:r>
              <a:rPr lang="en-US" sz="2400" b="1"/>
              <a:t>Example:</a:t>
            </a:r>
            <a:r>
              <a:rPr lang="en-US" sz="2400"/>
              <a:t> Create the relation DEPENDENT in this step to correspond to the weak entity type DEPENDENT.</a:t>
            </a:r>
          </a:p>
          <a:p>
            <a:pPr lvl="1">
              <a:lnSpc>
                <a:spcPct val="80000"/>
              </a:lnSpc>
            </a:pPr>
            <a:r>
              <a:rPr lang="en-US" sz="2000"/>
              <a:t>Include the primary key SSN of the EMPLOYEE relation as a foreign key attribute of DEPENDENT (renamed to ESSN). </a:t>
            </a:r>
          </a:p>
          <a:p>
            <a:pPr lvl="1">
              <a:lnSpc>
                <a:spcPct val="80000"/>
              </a:lnSpc>
            </a:pPr>
            <a:r>
              <a:rPr lang="en-US" sz="2000"/>
              <a:t>The primary key of the DEPENDENT relation is the combination {ESSN, DEPENDENT_NAME} because DEPENDENT_NAME is the partial key of DEPENDENT. </a:t>
            </a:r>
            <a:endParaRPr lang="en-US" sz="170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7- </a:t>
            </a:r>
            <a:fld id="{26DADB1C-6964-4344-B4B7-F1E5C5209FF3}" type="slidenum">
              <a:rPr lang="en-US"/>
              <a:pPr/>
              <a:t>8</a:t>
            </a:fld>
            <a:endParaRPr lang="en-CA"/>
          </a:p>
        </p:txBody>
      </p:sp>
      <p:sp>
        <p:nvSpPr>
          <p:cNvPr id="739330" name="Rectangle 2"/>
          <p:cNvSpPr>
            <a:spLocks noGrp="1" noChangeArrowheads="1"/>
          </p:cNvSpPr>
          <p:nvPr>
            <p:ph type="title"/>
          </p:nvPr>
        </p:nvSpPr>
        <p:spPr/>
        <p:txBody>
          <a:bodyPr/>
          <a:lstStyle/>
          <a:p>
            <a:endParaRPr lang="en-US"/>
          </a:p>
        </p:txBody>
      </p:sp>
      <p:sp>
        <p:nvSpPr>
          <p:cNvPr id="739331" name="Rectangle 3"/>
          <p:cNvSpPr>
            <a:spLocks noGrp="1" noChangeArrowheads="1"/>
          </p:cNvSpPr>
          <p:nvPr>
            <p:ph type="body" idx="1"/>
          </p:nvPr>
        </p:nvSpPr>
        <p:spPr/>
        <p:txBody>
          <a:bodyPr/>
          <a:lstStyle/>
          <a:p>
            <a:endParaRPr lang="en-US"/>
          </a:p>
        </p:txBody>
      </p:sp>
      <p:pic>
        <p:nvPicPr>
          <p:cNvPr id="7393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958138"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7- </a:t>
            </a:r>
            <a:fld id="{BADFAEBD-2F10-4D1F-A1B9-5318300B7F6B}" type="slidenum">
              <a:rPr lang="en-US"/>
              <a:pPr/>
              <a:t>9</a:t>
            </a:fld>
            <a:endParaRPr lang="en-CA"/>
          </a:p>
        </p:txBody>
      </p:sp>
      <p:sp>
        <p:nvSpPr>
          <p:cNvPr id="679940" name="Rectangle 4"/>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b="1"/>
              <a:t/>
            </a:r>
            <a:br>
              <a:rPr lang="en-US" sz="2800" b="1"/>
            </a:br>
            <a:r>
              <a:rPr lang="en-US" sz="2800" b="1"/>
              <a:t>ER-to-Relational Mapping Algorithm (contd.)</a:t>
            </a:r>
          </a:p>
        </p:txBody>
      </p:sp>
      <p:sp>
        <p:nvSpPr>
          <p:cNvPr id="679941" name="Rectangle 5"/>
          <p:cNvSpPr>
            <a:spLocks noGrp="1" noChangeArrowheads="1"/>
          </p:cNvSpPr>
          <p:nvPr>
            <p:ph type="body" idx="1"/>
          </p:nvPr>
        </p:nvSpPr>
        <p:spPr>
          <a:xfrm>
            <a:off x="239713" y="1600200"/>
            <a:ext cx="8294687" cy="4953000"/>
          </a:xfrm>
        </p:spPr>
        <p:txBody>
          <a:bodyPr/>
          <a:lstStyle/>
          <a:p>
            <a:pPr>
              <a:lnSpc>
                <a:spcPct val="90000"/>
              </a:lnSpc>
            </a:pPr>
            <a:r>
              <a:rPr lang="en-US" sz="2000" b="1"/>
              <a:t>Step 3: Mapping of Binary 1:1 Relation Types</a:t>
            </a:r>
          </a:p>
          <a:p>
            <a:pPr marL="781050" lvl="1" indent="-323850">
              <a:lnSpc>
                <a:spcPct val="90000"/>
              </a:lnSpc>
            </a:pPr>
            <a:r>
              <a:rPr lang="en-US" sz="1800"/>
              <a:t>For each binary 1:1 relationship type R in the ER schema, identify the relations S and T that correspond to the entity types participating in R.</a:t>
            </a:r>
          </a:p>
          <a:p>
            <a:pPr>
              <a:lnSpc>
                <a:spcPct val="90000"/>
              </a:lnSpc>
            </a:pPr>
            <a:r>
              <a:rPr lang="en-US" sz="2000"/>
              <a:t>There are three possible approaches:</a:t>
            </a:r>
          </a:p>
          <a:p>
            <a:pPr marL="781050" lvl="1" indent="-323850">
              <a:lnSpc>
                <a:spcPct val="90000"/>
              </a:lnSpc>
              <a:buSzTx/>
              <a:buFont typeface="Wingdings" panose="05000000000000000000" pitchFamily="2" charset="2"/>
              <a:buAutoNum type="arabicPeriod"/>
            </a:pPr>
            <a:r>
              <a:rPr lang="en-US" sz="1800" b="1">
                <a:solidFill>
                  <a:schemeClr val="hlink"/>
                </a:solidFill>
              </a:rPr>
              <a:t>Foreign Key approach</a:t>
            </a:r>
            <a:r>
              <a:rPr lang="en-US" sz="1800" b="1"/>
              <a:t>:</a:t>
            </a:r>
            <a:r>
              <a:rPr lang="en-US" sz="1800"/>
              <a:t> Choose one of the relations-say S-and include a foreign key in S the primary key of T. It is better to choose an entity type with total participation in R in the role of S. </a:t>
            </a:r>
          </a:p>
          <a:p>
            <a:pPr marL="1219200" lvl="2" indent="-304800">
              <a:lnSpc>
                <a:spcPct val="90000"/>
              </a:lnSpc>
            </a:pPr>
            <a:r>
              <a:rPr lang="en-US" sz="1600"/>
              <a:t>Example: 1:1 relation MANAGES is mapped by choosing the participating entity type DEPARTMENT to serve in the role of S, because its participation in the MANAGES relationship type is total.</a:t>
            </a:r>
          </a:p>
          <a:p>
            <a:pPr marL="781050" lvl="1" indent="-323850">
              <a:lnSpc>
                <a:spcPct val="90000"/>
              </a:lnSpc>
              <a:buSzTx/>
              <a:buFont typeface="Wingdings" panose="05000000000000000000" pitchFamily="2" charset="2"/>
              <a:buAutoNum type="arabicPeriod"/>
            </a:pPr>
            <a:r>
              <a:rPr lang="en-US" sz="1800" b="1">
                <a:solidFill>
                  <a:schemeClr val="hlink"/>
                </a:solidFill>
              </a:rPr>
              <a:t>Merged relation option</a:t>
            </a:r>
            <a:r>
              <a:rPr lang="en-US" sz="1800" b="1"/>
              <a:t>:</a:t>
            </a:r>
            <a:r>
              <a:rPr lang="en-US" sz="1800"/>
              <a:t> An alternate mapping of a 1:1 relationship type is possible by merging the two entity types and the relationship into a single relation. This may be appropriate when both participations are total.</a:t>
            </a:r>
          </a:p>
          <a:p>
            <a:pPr marL="781050" lvl="1" indent="-323850">
              <a:lnSpc>
                <a:spcPct val="90000"/>
              </a:lnSpc>
              <a:buSzTx/>
              <a:buFont typeface="Wingdings" panose="05000000000000000000" pitchFamily="2" charset="2"/>
              <a:buAutoNum type="arabicPeriod"/>
            </a:pPr>
            <a:r>
              <a:rPr lang="en-US" sz="1800" b="1">
                <a:solidFill>
                  <a:schemeClr val="hlink"/>
                </a:solidFill>
              </a:rPr>
              <a:t>Cross-reference or relationship relation option</a:t>
            </a:r>
            <a:r>
              <a:rPr lang="en-US" sz="1800" b="1"/>
              <a:t>:</a:t>
            </a:r>
            <a:r>
              <a:rPr lang="en-US" sz="1800"/>
              <a:t> The third alternative is to set up a third relation R for the purpose of cross-referencing the primary keys of the two relations S and T representing the entity types.</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1170</TotalTime>
  <Words>2040</Words>
  <Application>Microsoft Office PowerPoint</Application>
  <PresentationFormat>Letter Paper (8.5x11 in)</PresentationFormat>
  <Paragraphs>196</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Tahoma</vt:lpstr>
      <vt:lpstr>Times New Roman</vt:lpstr>
      <vt:lpstr>Wingdings</vt:lpstr>
      <vt:lpstr>Blends</vt:lpstr>
      <vt:lpstr>PowerPoint Presentation</vt:lpstr>
      <vt:lpstr>Chapter 9</vt:lpstr>
      <vt:lpstr>Chapter Outline</vt:lpstr>
      <vt:lpstr>FIGURE 9.1 The ER conceptual schema diagram for the COMPANY database.</vt:lpstr>
      <vt:lpstr>FIGURE 9.2 Result of mapping the COMPANY ER schema into a relational schema.</vt:lpstr>
      <vt:lpstr> ER-to-Relational Mapping Algorithm</vt:lpstr>
      <vt:lpstr> ER-to-Relational Mapping Algorithm (contd.)</vt:lpstr>
      <vt:lpstr>PowerPoint Presentation</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FIGURE Ternary relationship types. (a) The SUPPLY relationship. </vt:lpstr>
      <vt:lpstr>FIGURE Mapping the n-ary relationship type SUPPLY from Figure 4.11a.</vt:lpstr>
      <vt:lpstr> Summary of Mapping constructs and constraints</vt:lpstr>
      <vt:lpstr>Mapping EER Model Constructs to Relations </vt:lpstr>
      <vt:lpstr>Mapping EER Model Constructs to Relations </vt:lpstr>
      <vt:lpstr>FIGURE EER diagram notation for an attribute-defined specialization on JobType.</vt:lpstr>
      <vt:lpstr>PowerPoint Presentation</vt:lpstr>
      <vt:lpstr>FIGURE  Generalization. (b) Generalizing CAR and TRUCK into the superclass VEHICLE.</vt:lpstr>
      <vt:lpstr>PowerPoint Presentation</vt:lpstr>
      <vt:lpstr>Mapping EER Model Constructs to Relations (contd.)</vt:lpstr>
      <vt:lpstr>FIGURE  EER diagram notation for an attribute-defined specialization on JobType.</vt:lpstr>
      <vt:lpstr>PowerPoint Presentation</vt:lpstr>
      <vt:lpstr>FIGURE EER diagram notation for an overlapping (non-disjoint) specialization.</vt:lpstr>
      <vt:lpstr>PowerPoint Presentation</vt:lpstr>
      <vt:lpstr>Mapping EER Model Constructs to Relations (contd.)</vt:lpstr>
      <vt:lpstr>FIGURE  A specialization lattice with multiple inheritance for a UNIVERSITY database.</vt:lpstr>
      <vt:lpstr>FIGURE Mapping the EER specialization lattice in Figure 4.6 using multiple options.</vt:lpstr>
      <vt:lpstr>Mapping EER Model Constructs to Relations (contd.)</vt:lpstr>
      <vt:lpstr>FIGURE  Two categories (union types): OWNER and REGISTERED_VEHICLE.</vt:lpstr>
      <vt:lpstr>PowerPoint Presentation</vt:lpstr>
      <vt:lpstr>Mapping Exercise</vt:lpstr>
      <vt:lpstr>Chapter Summary</vt:lpstr>
    </vt:vector>
  </TitlesOfParts>
  <Company>Addison 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Salman Azhar</dc:creator>
  <cp:lastModifiedBy>Abdul Hadi Alaidi</cp:lastModifiedBy>
  <cp:revision>58</cp:revision>
  <cp:lastPrinted>2001-11-04T00:51:13Z</cp:lastPrinted>
  <dcterms:created xsi:type="dcterms:W3CDTF">2005-02-25T19:46:41Z</dcterms:created>
  <dcterms:modified xsi:type="dcterms:W3CDTF">2016-10-17T04:24:39Z</dcterms:modified>
</cp:coreProperties>
</file>