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7" r:id="rId2"/>
    <p:sldId id="300" r:id="rId3"/>
    <p:sldId id="259" r:id="rId4"/>
    <p:sldId id="301" r:id="rId5"/>
    <p:sldId id="261" r:id="rId6"/>
    <p:sldId id="262" r:id="rId7"/>
    <p:sldId id="263" r:id="rId8"/>
    <p:sldId id="264" r:id="rId9"/>
    <p:sldId id="265" r:id="rId10"/>
    <p:sldId id="267" r:id="rId11"/>
    <p:sldId id="299" r:id="rId12"/>
    <p:sldId id="304" r:id="rId13"/>
    <p:sldId id="270" r:id="rId14"/>
    <p:sldId id="271" r:id="rId15"/>
    <p:sldId id="315" r:id="rId16"/>
    <p:sldId id="305" r:id="rId17"/>
    <p:sldId id="307" r:id="rId18"/>
    <p:sldId id="314" r:id="rId19"/>
    <p:sldId id="274" r:id="rId20"/>
    <p:sldId id="275" r:id="rId21"/>
    <p:sldId id="276" r:id="rId22"/>
    <p:sldId id="277" r:id="rId23"/>
    <p:sldId id="278" r:id="rId24"/>
    <p:sldId id="308" r:id="rId25"/>
    <p:sldId id="279" r:id="rId26"/>
    <p:sldId id="280" r:id="rId27"/>
    <p:sldId id="281" r:id="rId28"/>
    <p:sldId id="310" r:id="rId29"/>
    <p:sldId id="282" r:id="rId30"/>
    <p:sldId id="313" r:id="rId31"/>
    <p:sldId id="283" r:id="rId32"/>
    <p:sldId id="311" r:id="rId33"/>
    <p:sldId id="284" r:id="rId34"/>
    <p:sldId id="285" r:id="rId35"/>
    <p:sldId id="286" r:id="rId36"/>
    <p:sldId id="287" r:id="rId37"/>
    <p:sldId id="298" r:id="rId38"/>
    <p:sldId id="309" r:id="rId39"/>
    <p:sldId id="291" r:id="rId40"/>
    <p:sldId id="292" r:id="rId41"/>
    <p:sldId id="321" r:id="rId42"/>
    <p:sldId id="293" r:id="rId43"/>
    <p:sldId id="294" r:id="rId44"/>
    <p:sldId id="296" r:id="rId45"/>
    <p:sldId id="312" r:id="rId46"/>
    <p:sldId id="318" r:id="rId47"/>
    <p:sldId id="322" r:id="rId48"/>
    <p:sldId id="319" r:id="rId49"/>
    <p:sldId id="320" r:id="rId50"/>
    <p:sldId id="297" r:id="rId51"/>
    <p:sldId id="303"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3333"/>
    <a:srgbClr val="F9CBBF"/>
    <a:srgbClr val="FFFF66"/>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7" d="100"/>
          <a:sy n="117" d="100"/>
        </p:scale>
        <p:origin x="1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035ABB-0575-4BF5-846D-83B51B4840D3}" type="datetimeFigureOut">
              <a:rPr lang="en-US" smtClean="0"/>
              <a:t>2/26/2018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57BB24-FA85-4ACB-9C74-6F6F25C3F36C}" type="slidenum">
              <a:rPr lang="en-US" smtClean="0"/>
              <a:t>‹#›</a:t>
            </a:fld>
            <a:endParaRPr lang="en-US"/>
          </a:p>
        </p:txBody>
      </p:sp>
    </p:spTree>
    <p:extLst>
      <p:ext uri="{BB962C8B-B14F-4D97-AF65-F5344CB8AC3E}">
        <p14:creationId xmlns:p14="http://schemas.microsoft.com/office/powerpoint/2010/main" val="2692766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C27A16-F8A4-4936-AC3A-24CAC2559E1D}" type="slidenum">
              <a:rPr lang="en-US" smtClean="0"/>
              <a:pPr/>
              <a:t>1</a:t>
            </a:fld>
            <a:endParaRPr lang="en-US"/>
          </a:p>
        </p:txBody>
      </p:sp>
    </p:spTree>
    <p:extLst>
      <p:ext uri="{BB962C8B-B14F-4D97-AF65-F5344CB8AC3E}">
        <p14:creationId xmlns:p14="http://schemas.microsoft.com/office/powerpoint/2010/main" val="268918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0A5239-A023-4889-B2AF-CD0ED9FA7A0B}" type="datetimeFigureOut">
              <a:rPr lang="en-US" smtClean="0"/>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1F8F44-47C9-414A-9106-A8C53E48F6D9}" type="slidenum">
              <a:rPr lang="en-US" smtClean="0"/>
              <a:t>‹#›</a:t>
            </a:fld>
            <a:endParaRPr lang="en-US"/>
          </a:p>
        </p:txBody>
      </p:sp>
    </p:spTree>
    <p:extLst>
      <p:ext uri="{BB962C8B-B14F-4D97-AF65-F5344CB8AC3E}">
        <p14:creationId xmlns:p14="http://schemas.microsoft.com/office/powerpoint/2010/main" val="904012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0A5239-A023-4889-B2AF-CD0ED9FA7A0B}" type="datetimeFigureOut">
              <a:rPr lang="en-US" smtClean="0"/>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1F8F44-47C9-414A-9106-A8C53E48F6D9}" type="slidenum">
              <a:rPr lang="en-US" smtClean="0"/>
              <a:t>‹#›</a:t>
            </a:fld>
            <a:endParaRPr lang="en-US"/>
          </a:p>
        </p:txBody>
      </p:sp>
    </p:spTree>
    <p:extLst>
      <p:ext uri="{BB962C8B-B14F-4D97-AF65-F5344CB8AC3E}">
        <p14:creationId xmlns:p14="http://schemas.microsoft.com/office/powerpoint/2010/main" val="4038985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0A5239-A023-4889-B2AF-CD0ED9FA7A0B}" type="datetimeFigureOut">
              <a:rPr lang="en-US" smtClean="0"/>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1F8F44-47C9-414A-9106-A8C53E48F6D9}" type="slidenum">
              <a:rPr lang="en-US" smtClean="0"/>
              <a:t>‹#›</a:t>
            </a:fld>
            <a:endParaRPr lang="en-US"/>
          </a:p>
        </p:txBody>
      </p:sp>
    </p:spTree>
    <p:extLst>
      <p:ext uri="{BB962C8B-B14F-4D97-AF65-F5344CB8AC3E}">
        <p14:creationId xmlns:p14="http://schemas.microsoft.com/office/powerpoint/2010/main" val="2898282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0A5239-A023-4889-B2AF-CD0ED9FA7A0B}" type="datetimeFigureOut">
              <a:rPr lang="en-US" smtClean="0"/>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1F8F44-47C9-414A-9106-A8C53E48F6D9}" type="slidenum">
              <a:rPr lang="en-US" smtClean="0"/>
              <a:t>‹#›</a:t>
            </a:fld>
            <a:endParaRPr lang="en-US"/>
          </a:p>
        </p:txBody>
      </p:sp>
    </p:spTree>
    <p:extLst>
      <p:ext uri="{BB962C8B-B14F-4D97-AF65-F5344CB8AC3E}">
        <p14:creationId xmlns:p14="http://schemas.microsoft.com/office/powerpoint/2010/main" val="573055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0A5239-A023-4889-B2AF-CD0ED9FA7A0B}" type="datetimeFigureOut">
              <a:rPr lang="en-US" smtClean="0"/>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1F8F44-47C9-414A-9106-A8C53E48F6D9}" type="slidenum">
              <a:rPr lang="en-US" smtClean="0"/>
              <a:t>‹#›</a:t>
            </a:fld>
            <a:endParaRPr lang="en-US"/>
          </a:p>
        </p:txBody>
      </p:sp>
    </p:spTree>
    <p:extLst>
      <p:ext uri="{BB962C8B-B14F-4D97-AF65-F5344CB8AC3E}">
        <p14:creationId xmlns:p14="http://schemas.microsoft.com/office/powerpoint/2010/main" val="377598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0A5239-A023-4889-B2AF-CD0ED9FA7A0B}" type="datetimeFigureOut">
              <a:rPr lang="en-US" smtClean="0"/>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1F8F44-47C9-414A-9106-A8C53E48F6D9}" type="slidenum">
              <a:rPr lang="en-US" smtClean="0"/>
              <a:t>‹#›</a:t>
            </a:fld>
            <a:endParaRPr lang="en-US"/>
          </a:p>
        </p:txBody>
      </p:sp>
    </p:spTree>
    <p:extLst>
      <p:ext uri="{BB962C8B-B14F-4D97-AF65-F5344CB8AC3E}">
        <p14:creationId xmlns:p14="http://schemas.microsoft.com/office/powerpoint/2010/main" val="51504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0A5239-A023-4889-B2AF-CD0ED9FA7A0B}" type="datetimeFigureOut">
              <a:rPr lang="en-US" smtClean="0"/>
              <a:t>2/26/2018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1F8F44-47C9-414A-9106-A8C53E48F6D9}" type="slidenum">
              <a:rPr lang="en-US" smtClean="0"/>
              <a:t>‹#›</a:t>
            </a:fld>
            <a:endParaRPr lang="en-US"/>
          </a:p>
        </p:txBody>
      </p:sp>
    </p:spTree>
    <p:extLst>
      <p:ext uri="{BB962C8B-B14F-4D97-AF65-F5344CB8AC3E}">
        <p14:creationId xmlns:p14="http://schemas.microsoft.com/office/powerpoint/2010/main" val="38650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0A5239-A023-4889-B2AF-CD0ED9FA7A0B}" type="datetimeFigureOut">
              <a:rPr lang="en-US" smtClean="0"/>
              <a:t>2/26/2018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1F8F44-47C9-414A-9106-A8C53E48F6D9}" type="slidenum">
              <a:rPr lang="en-US" smtClean="0"/>
              <a:t>‹#›</a:t>
            </a:fld>
            <a:endParaRPr lang="en-US"/>
          </a:p>
        </p:txBody>
      </p:sp>
    </p:spTree>
    <p:extLst>
      <p:ext uri="{BB962C8B-B14F-4D97-AF65-F5344CB8AC3E}">
        <p14:creationId xmlns:p14="http://schemas.microsoft.com/office/powerpoint/2010/main" val="304192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0A5239-A023-4889-B2AF-CD0ED9FA7A0B}" type="datetimeFigureOut">
              <a:rPr lang="en-US" smtClean="0"/>
              <a:t>2/26/2018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1F8F44-47C9-414A-9106-A8C53E48F6D9}" type="slidenum">
              <a:rPr lang="en-US" smtClean="0"/>
              <a:t>‹#›</a:t>
            </a:fld>
            <a:endParaRPr lang="en-US"/>
          </a:p>
        </p:txBody>
      </p:sp>
    </p:spTree>
    <p:extLst>
      <p:ext uri="{BB962C8B-B14F-4D97-AF65-F5344CB8AC3E}">
        <p14:creationId xmlns:p14="http://schemas.microsoft.com/office/powerpoint/2010/main" val="2687306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0A5239-A023-4889-B2AF-CD0ED9FA7A0B}" type="datetimeFigureOut">
              <a:rPr lang="en-US" smtClean="0"/>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1F8F44-47C9-414A-9106-A8C53E48F6D9}" type="slidenum">
              <a:rPr lang="en-US" smtClean="0"/>
              <a:t>‹#›</a:t>
            </a:fld>
            <a:endParaRPr lang="en-US"/>
          </a:p>
        </p:txBody>
      </p:sp>
    </p:spTree>
    <p:extLst>
      <p:ext uri="{BB962C8B-B14F-4D97-AF65-F5344CB8AC3E}">
        <p14:creationId xmlns:p14="http://schemas.microsoft.com/office/powerpoint/2010/main" val="206408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0A5239-A023-4889-B2AF-CD0ED9FA7A0B}" type="datetimeFigureOut">
              <a:rPr lang="en-US" smtClean="0"/>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1F8F44-47C9-414A-9106-A8C53E48F6D9}" type="slidenum">
              <a:rPr lang="en-US" smtClean="0"/>
              <a:t>‹#›</a:t>
            </a:fld>
            <a:endParaRPr lang="en-US"/>
          </a:p>
        </p:txBody>
      </p:sp>
    </p:spTree>
    <p:extLst>
      <p:ext uri="{BB962C8B-B14F-4D97-AF65-F5344CB8AC3E}">
        <p14:creationId xmlns:p14="http://schemas.microsoft.com/office/powerpoint/2010/main" val="3945988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0A5239-A023-4889-B2AF-CD0ED9FA7A0B}" type="datetimeFigureOut">
              <a:rPr lang="en-US" smtClean="0"/>
              <a:t>2/26/2018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1F8F44-47C9-414A-9106-A8C53E48F6D9}" type="slidenum">
              <a:rPr lang="en-US" smtClean="0"/>
              <a:t>‹#›</a:t>
            </a:fld>
            <a:endParaRPr lang="en-US"/>
          </a:p>
        </p:txBody>
      </p:sp>
    </p:spTree>
    <p:extLst>
      <p:ext uri="{BB962C8B-B14F-4D97-AF65-F5344CB8AC3E}">
        <p14:creationId xmlns:p14="http://schemas.microsoft.com/office/powerpoint/2010/main" val="3475097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1.jpeg"/><Relationship Id="rId5" Type="http://schemas.microsoft.com/office/2007/relationships/hdphoto" Target="../media/hdphoto1.wdp"/><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0.png"/><Relationship Id="rId4" Type="http://schemas.openxmlformats.org/officeDocument/2006/relationships/image" Target="../media/image11.jpeg"/></Relationships>
</file>

<file path=ppt/slides/_rels/slide3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jpg"/></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www.dreamspark.com/"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accountingweekly.com/wp-content/uploads/2015/08/database-640x5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9939" y="0"/>
            <a:ext cx="3541260" cy="283300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657597" y="3733801"/>
            <a:ext cx="6707934" cy="1200329"/>
          </a:xfrm>
          <a:prstGeom prst="rect">
            <a:avLst/>
          </a:prstGeom>
          <a:noFill/>
        </p:spPr>
        <p:txBody>
          <a:bodyPr wrap="square" lIns="91440" tIns="45720" rIns="91440" bIns="45720">
            <a:spAutoFit/>
          </a:bodyPr>
          <a:lstStyle/>
          <a:p>
            <a:pPr algn="ctr"/>
            <a:r>
              <a:rPr lang="en-US" sz="3600" b="1" dirty="0">
                <a:solidFill>
                  <a:schemeClr val="accent6">
                    <a:lumMod val="50000"/>
                  </a:schemeClr>
                </a:solidFill>
                <a:latin typeface="Times New Roman" panose="02020603050405020304" pitchFamily="18" charset="0"/>
                <a:cs typeface="Times New Roman" panose="02020603050405020304" pitchFamily="18" charset="0"/>
              </a:rPr>
              <a:t>By </a:t>
            </a:r>
          </a:p>
          <a:p>
            <a:pPr algn="ctr"/>
            <a:r>
              <a:rPr lang="en-US" sz="3600" b="1" dirty="0" smtClean="0">
                <a:solidFill>
                  <a:schemeClr val="accent6">
                    <a:lumMod val="50000"/>
                  </a:schemeClr>
                </a:solidFill>
                <a:latin typeface="Times New Roman" panose="02020603050405020304" pitchFamily="18" charset="0"/>
                <a:cs typeface="Times New Roman" panose="02020603050405020304" pitchFamily="18" charset="0"/>
              </a:rPr>
              <a:t>Abdul Hadi M. Alaidi</a:t>
            </a:r>
            <a:endParaRPr lang="en-US" sz="36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8" name="Rectangle 7"/>
          <p:cNvSpPr/>
          <p:nvPr/>
        </p:nvSpPr>
        <p:spPr>
          <a:xfrm>
            <a:off x="2503345" y="2593060"/>
            <a:ext cx="7231788" cy="923330"/>
          </a:xfrm>
          <a:prstGeom prst="rect">
            <a:avLst/>
          </a:prstGeom>
          <a:noFill/>
        </p:spPr>
        <p:txBody>
          <a:bodyPr wrap="none" lIns="91440" tIns="45720" rIns="91440" bIns="45720">
            <a:spAutoFit/>
          </a:bodyPr>
          <a:lstStyle/>
          <a:p>
            <a:pPr algn="ctr"/>
            <a:r>
              <a:rPr lang="en-US" sz="5400" b="1" dirty="0">
                <a:ln w="12700">
                  <a:solidFill>
                    <a:schemeClr val="bg2">
                      <a:lumMod val="25000"/>
                    </a:schemeClr>
                  </a:solidFill>
                  <a:prstDash val="solid"/>
                </a:ln>
                <a:solidFill>
                  <a:schemeClr val="bg2">
                    <a:lumMod val="25000"/>
                  </a:schemeClr>
                </a:solid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Database Programming</a:t>
            </a:r>
          </a:p>
        </p:txBody>
      </p:sp>
    </p:spTree>
    <p:extLst>
      <p:ext uri="{BB962C8B-B14F-4D97-AF65-F5344CB8AC3E}">
        <p14:creationId xmlns:p14="http://schemas.microsoft.com/office/powerpoint/2010/main" val="39192045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29"/>
          <p:cNvSpPr>
            <a:spLocks noGrp="1"/>
          </p:cNvSpPr>
          <p:nvPr>
            <p:ph type="sldNum" sz="quarter" idx="12"/>
          </p:nvPr>
        </p:nvSpPr>
        <p:spPr/>
        <p:txBody>
          <a:bodyPr/>
          <a:lstStyle/>
          <a:p>
            <a:fld id="{5A9E930A-C8CD-4220-A016-188B2AB9B06D}" type="slidenum">
              <a:rPr lang="en-US" smtClean="0"/>
              <a:pPr/>
              <a:t>10</a:t>
            </a:fld>
            <a:endParaRPr lang="en-US"/>
          </a:p>
        </p:txBody>
      </p:sp>
      <p:sp>
        <p:nvSpPr>
          <p:cNvPr id="24" name="TextBox 23"/>
          <p:cNvSpPr txBox="1"/>
          <p:nvPr/>
        </p:nvSpPr>
        <p:spPr>
          <a:xfrm>
            <a:off x="600634" y="1574843"/>
            <a:ext cx="11438965" cy="2716128"/>
          </a:xfrm>
          <a:prstGeom prst="rect">
            <a:avLst/>
          </a:prstGeom>
          <a:noFill/>
        </p:spPr>
        <p:txBody>
          <a:bodyPr wrap="square" rtlCol="0">
            <a:spAutoFit/>
          </a:bodyPr>
          <a:lstStyle/>
          <a:p>
            <a:pPr algn="just">
              <a:buFont typeface="Wingdings" pitchFamily="2" charset="2"/>
              <a:buChar char="§"/>
            </a:pPr>
            <a:r>
              <a:rPr lang="en-US" sz="2400" dirty="0">
                <a:latin typeface="Times New Roman" pitchFamily="18" charset="0"/>
                <a:cs typeface="Times New Roman" pitchFamily="18" charset="0"/>
              </a:rPr>
              <a:t> These days you have a choice of three drivers: ODBC, OLEDB, and </a:t>
            </a:r>
            <a:r>
              <a:rPr lang="en-US" sz="2400" dirty="0" smtClean="0">
                <a:latin typeface="Times New Roman" pitchFamily="18" charset="0"/>
                <a:cs typeface="Times New Roman" pitchFamily="18" charset="0"/>
              </a:rPr>
              <a:t>the latest is managed</a:t>
            </a:r>
          </a:p>
          <a:p>
            <a:pPr algn="just"/>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provider. </a:t>
            </a:r>
            <a:endParaRPr lang="en-US" sz="2400" dirty="0">
              <a:latin typeface="Times New Roman" pitchFamily="18" charset="0"/>
              <a:cs typeface="Times New Roman" pitchFamily="18" charset="0"/>
            </a:endParaRPr>
          </a:p>
          <a:p>
            <a:pPr algn="just"/>
            <a:endParaRPr lang="en-US" sz="1050" dirty="0">
              <a:latin typeface="Times New Roman" pitchFamily="18" charset="0"/>
              <a:cs typeface="Times New Roman" pitchFamily="18" charset="0"/>
            </a:endParaRPr>
          </a:p>
          <a:p>
            <a:pPr algn="just">
              <a:buFont typeface="Wingdings" pitchFamily="2" charset="2"/>
              <a:buChar char="§"/>
            </a:pPr>
            <a:r>
              <a:rPr lang="en-US" sz="2400" dirty="0">
                <a:latin typeface="Times New Roman" pitchFamily="18" charset="0"/>
                <a:cs typeface="Times New Roman" pitchFamily="18" charset="0"/>
              </a:rPr>
              <a:t> </a:t>
            </a:r>
            <a:r>
              <a:rPr lang="en-US" sz="2400" dirty="0">
                <a:solidFill>
                  <a:srgbClr val="FF0000"/>
                </a:solidFill>
                <a:latin typeface="Times New Roman" pitchFamily="18" charset="0"/>
                <a:cs typeface="Times New Roman" pitchFamily="18" charset="0"/>
              </a:rPr>
              <a:t>The later it is, the more flexible, the higher speed it is</a:t>
            </a:r>
            <a:r>
              <a:rPr lang="en-US" sz="2400" dirty="0" smtClean="0">
                <a:solidFill>
                  <a:srgbClr val="FF0000"/>
                </a:solidFill>
                <a:latin typeface="Times New Roman" pitchFamily="18" charset="0"/>
                <a:cs typeface="Times New Roman" pitchFamily="18" charset="0"/>
              </a:rPr>
              <a:t>.</a:t>
            </a:r>
            <a:endParaRPr lang="en-US" sz="24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pPr algn="just">
              <a:buFont typeface="Wingdings" pitchFamily="2" charset="2"/>
              <a:buChar char="§"/>
            </a:pPr>
            <a:r>
              <a:rPr lang="en-US" sz="2400" dirty="0">
                <a:latin typeface="Times New Roman" pitchFamily="18" charset="0"/>
                <a:cs typeface="Times New Roman" pitchFamily="18" charset="0"/>
              </a:rPr>
              <a:t> The </a:t>
            </a:r>
            <a:r>
              <a:rPr lang="en-US" sz="2400" dirty="0">
                <a:solidFill>
                  <a:srgbClr val="FF0000"/>
                </a:solidFill>
                <a:latin typeface="Times New Roman" pitchFamily="18" charset="0"/>
                <a:cs typeface="Times New Roman" pitchFamily="18" charset="0"/>
              </a:rPr>
              <a:t>benefits</a:t>
            </a:r>
            <a:r>
              <a:rPr lang="en-US" sz="2400" dirty="0">
                <a:latin typeface="Times New Roman" pitchFamily="18" charset="0"/>
                <a:cs typeface="Times New Roman" pitchFamily="18" charset="0"/>
              </a:rPr>
              <a:t> from going through a driver is to </a:t>
            </a:r>
            <a:r>
              <a:rPr lang="en-US" sz="2400" dirty="0">
                <a:solidFill>
                  <a:srgbClr val="FF0000"/>
                </a:solidFill>
                <a:latin typeface="Times New Roman" pitchFamily="18" charset="0"/>
                <a:cs typeface="Times New Roman" pitchFamily="18" charset="0"/>
              </a:rPr>
              <a:t>make our code independent </a:t>
            </a:r>
            <a:r>
              <a:rPr lang="en-US" sz="2400" dirty="0">
                <a:latin typeface="Times New Roman" pitchFamily="18" charset="0"/>
                <a:cs typeface="Times New Roman" pitchFamily="18" charset="0"/>
              </a:rPr>
              <a:t>of the </a:t>
            </a:r>
            <a:r>
              <a:rPr lang="en-US" sz="2400" dirty="0" smtClean="0">
                <a:latin typeface="Times New Roman" pitchFamily="18" charset="0"/>
                <a:cs typeface="Times New Roman" pitchFamily="18" charset="0"/>
              </a:rPr>
              <a:t>actual</a:t>
            </a:r>
          </a:p>
          <a:p>
            <a:pPr algn="just"/>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d</a:t>
            </a:r>
            <a:r>
              <a:rPr lang="en-US" sz="2400" dirty="0" smtClean="0">
                <a:latin typeface="Times New Roman" pitchFamily="18" charset="0"/>
                <a:cs typeface="Times New Roman" pitchFamily="18" charset="0"/>
              </a:rPr>
              <a:t>atabase</a:t>
            </a:r>
            <a:r>
              <a:rPr lang="en-US" sz="2400" dirty="0">
                <a:latin typeface="Times New Roman" pitchFamily="18" charset="0"/>
                <a:cs typeface="Times New Roman" pitchFamily="18" charset="0"/>
              </a:rPr>
              <a:t>. Therefore, in our </a:t>
            </a:r>
            <a:r>
              <a:rPr lang="en-US" sz="2400" dirty="0" smtClean="0">
                <a:latin typeface="Times New Roman" pitchFamily="18" charset="0"/>
                <a:cs typeface="Times New Roman" pitchFamily="18" charset="0"/>
              </a:rPr>
              <a:t>database </a:t>
            </a:r>
            <a:r>
              <a:rPr lang="en-US" sz="2400" dirty="0">
                <a:latin typeface="Times New Roman" pitchFamily="18" charset="0"/>
                <a:cs typeface="Times New Roman" pitchFamily="18" charset="0"/>
              </a:rPr>
              <a:t>code, we will identify a driver/ provider. </a:t>
            </a:r>
          </a:p>
          <a:p>
            <a:endParaRPr lang="en-US" sz="1400" dirty="0">
              <a:latin typeface="Times New Roman" pitchFamily="18" charset="0"/>
              <a:cs typeface="Times New Roman" pitchFamily="18" charset="0"/>
            </a:endParaRPr>
          </a:p>
          <a:p>
            <a:endParaRPr lang="en-US" sz="1000" dirty="0">
              <a:latin typeface="Times New Roman" pitchFamily="18" charset="0"/>
              <a:cs typeface="Times New Roman" pitchFamily="18" charset="0"/>
            </a:endParaRPr>
          </a:p>
        </p:txBody>
      </p:sp>
      <p:grpSp>
        <p:nvGrpSpPr>
          <p:cNvPr id="2" name="Group 1"/>
          <p:cNvGrpSpPr/>
          <p:nvPr/>
        </p:nvGrpSpPr>
        <p:grpSpPr>
          <a:xfrm>
            <a:off x="0" y="-2737"/>
            <a:ext cx="12192000" cy="914709"/>
            <a:chOff x="0" y="-2737"/>
            <a:chExt cx="12192000" cy="914709"/>
          </a:xfrm>
        </p:grpSpPr>
        <p:sp>
          <p:nvSpPr>
            <p:cNvPr id="5" name="Rectangle 4"/>
            <p:cNvSpPr/>
            <p:nvPr/>
          </p:nvSpPr>
          <p:spPr>
            <a:xfrm>
              <a:off x="0" y="-2428"/>
              <a:ext cx="121920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p:cNvSpPr/>
            <p:nvPr/>
          </p:nvSpPr>
          <p:spPr>
            <a:xfrm>
              <a:off x="9780494" y="-2737"/>
              <a:ext cx="2411506" cy="875175"/>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1905000" y="0"/>
            <a:ext cx="67056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Database –  </a:t>
            </a:r>
            <a:r>
              <a:rPr lang="en-US" sz="4000" b="1" dirty="0" err="1" smtClean="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.Net</a:t>
            </a:r>
            <a:endParaRPr lang="en-US" sz="40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endParaRPr>
          </a:p>
        </p:txBody>
      </p:sp>
    </p:spTree>
    <p:extLst>
      <p:ext uri="{BB962C8B-B14F-4D97-AF65-F5344CB8AC3E}">
        <p14:creationId xmlns:p14="http://schemas.microsoft.com/office/powerpoint/2010/main" val="41438391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29"/>
          <p:cNvSpPr>
            <a:spLocks noGrp="1"/>
          </p:cNvSpPr>
          <p:nvPr>
            <p:ph type="sldNum" sz="quarter" idx="12"/>
          </p:nvPr>
        </p:nvSpPr>
        <p:spPr/>
        <p:txBody>
          <a:bodyPr/>
          <a:lstStyle/>
          <a:p>
            <a:fld id="{5A9E930A-C8CD-4220-A016-188B2AB9B06D}" type="slidenum">
              <a:rPr lang="en-US" smtClean="0"/>
              <a:pPr/>
              <a:t>11</a:t>
            </a:fld>
            <a:endParaRPr lang="en-US"/>
          </a:p>
        </p:txBody>
      </p:sp>
      <p:sp>
        <p:nvSpPr>
          <p:cNvPr id="39" name="Oval 38"/>
          <p:cNvSpPr/>
          <p:nvPr/>
        </p:nvSpPr>
        <p:spPr>
          <a:xfrm>
            <a:off x="6553200" y="1600200"/>
            <a:ext cx="1828800" cy="533400"/>
          </a:xfrm>
          <a:prstGeom prst="ellipse">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bg1"/>
                </a:solidFill>
                <a:latin typeface="Times New Roman" pitchFamily="18" charset="0"/>
                <a:cs typeface="Times New Roman" pitchFamily="18" charset="0"/>
              </a:rPr>
              <a:t>Our code </a:t>
            </a:r>
          </a:p>
        </p:txBody>
      </p:sp>
      <p:cxnSp>
        <p:nvCxnSpPr>
          <p:cNvPr id="41" name="Straight Arrow Connector 40"/>
          <p:cNvCxnSpPr>
            <a:stCxn id="39" idx="4"/>
          </p:cNvCxnSpPr>
          <p:nvPr/>
        </p:nvCxnSpPr>
        <p:spPr>
          <a:xfrm>
            <a:off x="7467600" y="2133600"/>
            <a:ext cx="0" cy="6096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324600" y="2743200"/>
            <a:ext cx="2057400" cy="5334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ODBC driver </a:t>
            </a:r>
          </a:p>
        </p:txBody>
      </p:sp>
      <p:cxnSp>
        <p:nvCxnSpPr>
          <p:cNvPr id="43" name="Straight Arrow Connector 42"/>
          <p:cNvCxnSpPr/>
          <p:nvPr/>
        </p:nvCxnSpPr>
        <p:spPr>
          <a:xfrm>
            <a:off x="7467600" y="3276600"/>
            <a:ext cx="0" cy="106070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038600" y="2743200"/>
            <a:ext cx="2133600" cy="6096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itchFamily="18" charset="0"/>
                <a:cs typeface="Times New Roman" pitchFamily="18" charset="0"/>
              </a:rPr>
              <a:t>OLEDB Provider </a:t>
            </a:r>
          </a:p>
        </p:txBody>
      </p:sp>
      <p:cxnSp>
        <p:nvCxnSpPr>
          <p:cNvPr id="45" name="Straight Connector 44"/>
          <p:cNvCxnSpPr/>
          <p:nvPr/>
        </p:nvCxnSpPr>
        <p:spPr>
          <a:xfrm>
            <a:off x="5715000" y="3352800"/>
            <a:ext cx="0" cy="304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715000" y="3657600"/>
            <a:ext cx="1295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7010400" y="3657600"/>
            <a:ext cx="0" cy="6096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1676400" y="2743200"/>
            <a:ext cx="2209800" cy="6096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itchFamily="18" charset="0"/>
                <a:cs typeface="Times New Roman" pitchFamily="18" charset="0"/>
              </a:rPr>
              <a:t>Managed  provider</a:t>
            </a:r>
          </a:p>
        </p:txBody>
      </p:sp>
      <p:cxnSp>
        <p:nvCxnSpPr>
          <p:cNvPr id="35" name="Straight Connector 34"/>
          <p:cNvCxnSpPr/>
          <p:nvPr/>
        </p:nvCxnSpPr>
        <p:spPr>
          <a:xfrm>
            <a:off x="2819400" y="3352800"/>
            <a:ext cx="0" cy="533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819400" y="3886200"/>
            <a:ext cx="3733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553200" y="3886200"/>
            <a:ext cx="0" cy="457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619750" y="2019482"/>
            <a:ext cx="1057276" cy="72371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2743200" y="1896034"/>
            <a:ext cx="8965" cy="86868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39" idx="2"/>
          </p:cNvCxnSpPr>
          <p:nvPr/>
        </p:nvCxnSpPr>
        <p:spPr>
          <a:xfrm flipH="1">
            <a:off x="2743200" y="1866900"/>
            <a:ext cx="3810000" cy="381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0" y="-2737"/>
            <a:ext cx="12192000" cy="914709"/>
            <a:chOff x="0" y="-2737"/>
            <a:chExt cx="12192000" cy="914709"/>
          </a:xfrm>
        </p:grpSpPr>
        <p:sp>
          <p:nvSpPr>
            <p:cNvPr id="60" name="Rectangle 59"/>
            <p:cNvSpPr/>
            <p:nvPr/>
          </p:nvSpPr>
          <p:spPr>
            <a:xfrm>
              <a:off x="0" y="-2428"/>
              <a:ext cx="121920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2" name="Rectangle 61"/>
            <p:cNvSpPr/>
            <p:nvPr/>
          </p:nvSpPr>
          <p:spPr>
            <a:xfrm>
              <a:off x="9780494" y="-2737"/>
              <a:ext cx="2411506" cy="875175"/>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1905000" y="15750"/>
            <a:ext cx="67056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Database </a:t>
            </a:r>
            <a:r>
              <a:rPr lang="en-US" sz="4000" b="1" dirty="0" smtClean="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 </a:t>
            </a:r>
            <a:r>
              <a:rPr lang="en-US" sz="4000" b="1" dirty="0" err="1">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.Net</a:t>
            </a:r>
            <a:endParaRPr lang="en-US" sz="40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endParaRPr>
          </a:p>
        </p:txBody>
      </p:sp>
      <p:grpSp>
        <p:nvGrpSpPr>
          <p:cNvPr id="49" name="Group 48"/>
          <p:cNvGrpSpPr/>
          <p:nvPr/>
        </p:nvGrpSpPr>
        <p:grpSpPr>
          <a:xfrm>
            <a:off x="4038600" y="4343399"/>
            <a:ext cx="5542429" cy="2378075"/>
            <a:chOff x="2971800" y="4509245"/>
            <a:chExt cx="4724400" cy="1763993"/>
          </a:xfrm>
        </p:grpSpPr>
        <p:sp>
          <p:nvSpPr>
            <p:cNvPr id="51" name="Rectangle 50"/>
            <p:cNvSpPr/>
            <p:nvPr/>
          </p:nvSpPr>
          <p:spPr>
            <a:xfrm>
              <a:off x="2971800" y="4509245"/>
              <a:ext cx="4724400" cy="17639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3155576" y="5033435"/>
              <a:ext cx="4383742" cy="1151965"/>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3853703" y="4563033"/>
              <a:ext cx="2987488" cy="3854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Database server</a:t>
              </a:r>
              <a:endParaRPr lang="en-US" sz="28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grpSp>
    </p:spTree>
    <p:extLst>
      <p:ext uri="{BB962C8B-B14F-4D97-AF65-F5344CB8AC3E}">
        <p14:creationId xmlns:p14="http://schemas.microsoft.com/office/powerpoint/2010/main" val="40437901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29"/>
          <p:cNvSpPr>
            <a:spLocks noGrp="1"/>
          </p:cNvSpPr>
          <p:nvPr>
            <p:ph type="sldNum" sz="quarter" idx="12"/>
          </p:nvPr>
        </p:nvSpPr>
        <p:spPr/>
        <p:txBody>
          <a:bodyPr/>
          <a:lstStyle/>
          <a:p>
            <a:fld id="{5A9E930A-C8CD-4220-A016-188B2AB9B06D}" type="slidenum">
              <a:rPr lang="en-US" smtClean="0"/>
              <a:pPr/>
              <a:t>12</a:t>
            </a:fld>
            <a:endParaRPr lang="en-US"/>
          </a:p>
        </p:txBody>
      </p:sp>
      <p:sp>
        <p:nvSpPr>
          <p:cNvPr id="6" name="TextBox 5"/>
          <p:cNvSpPr txBox="1"/>
          <p:nvPr/>
        </p:nvSpPr>
        <p:spPr>
          <a:xfrm>
            <a:off x="542364" y="3100953"/>
            <a:ext cx="11239500" cy="1200329"/>
          </a:xfrm>
          <a:prstGeom prst="rect">
            <a:avLst/>
          </a:prstGeom>
          <a:noFill/>
        </p:spPr>
        <p:txBody>
          <a:bodyPr wrap="square" rtlCol="0">
            <a:spAutoFit/>
          </a:bodyPr>
          <a:lstStyle/>
          <a:p>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2. </a:t>
            </a:r>
            <a:r>
              <a:rPr lang="en-US" sz="2400" dirty="0">
                <a:solidFill>
                  <a:srgbClr val="C00000"/>
                </a:solidFill>
                <a:latin typeface="Times New Roman" pitchFamily="18" charset="0"/>
                <a:cs typeface="Times New Roman" pitchFamily="18" charset="0"/>
              </a:rPr>
              <a:t>Authentication information</a:t>
            </a:r>
            <a:r>
              <a:rPr lang="en-US" sz="2400" dirty="0">
                <a:latin typeface="Times New Roman" pitchFamily="18" charset="0"/>
                <a:cs typeface="Times New Roman" pitchFamily="18" charset="0"/>
              </a:rPr>
              <a:t>: we need </a:t>
            </a:r>
            <a:r>
              <a:rPr lang="en-US" sz="2400" dirty="0" smtClean="0">
                <a:latin typeface="Times New Roman" pitchFamily="18" charset="0"/>
                <a:cs typeface="Times New Roman" pitchFamily="18" charset="0"/>
              </a:rPr>
              <a:t>to </a:t>
            </a:r>
            <a:r>
              <a:rPr lang="en-US" sz="2400" dirty="0">
                <a:latin typeface="Times New Roman" pitchFamily="18" charset="0"/>
                <a:cs typeface="Times New Roman" pitchFamily="18" charset="0"/>
              </a:rPr>
              <a:t>identify ourselves whenever we need to </a:t>
            </a:r>
            <a:r>
              <a:rPr lang="en-US" sz="2400" dirty="0" smtClean="0">
                <a:latin typeface="Times New Roman" pitchFamily="18" charset="0"/>
                <a:cs typeface="Times New Roman" pitchFamily="18" charset="0"/>
              </a:rPr>
              <a:t>talk</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to the </a:t>
            </a:r>
            <a:r>
              <a:rPr lang="en-US" sz="2400" dirty="0" smtClean="0">
                <a:latin typeface="Times New Roman" pitchFamily="18" charset="0"/>
                <a:cs typeface="Times New Roman" pitchFamily="18" charset="0"/>
              </a:rPr>
              <a:t>database. e.g. user name, and a password. It is important in order to make the </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other side know that the user who is trying to access the database is a valid user. </a:t>
            </a:r>
            <a:endParaRPr lang="en-US" sz="2400" dirty="0">
              <a:latin typeface="Times New Roman" pitchFamily="18" charset="0"/>
              <a:cs typeface="Times New Roman" pitchFamily="18" charset="0"/>
            </a:endParaRPr>
          </a:p>
        </p:txBody>
      </p:sp>
      <p:sp>
        <p:nvSpPr>
          <p:cNvPr id="22" name="TextBox 21"/>
          <p:cNvSpPr txBox="1"/>
          <p:nvPr/>
        </p:nvSpPr>
        <p:spPr>
          <a:xfrm>
            <a:off x="542364" y="1104290"/>
            <a:ext cx="10906685" cy="461665"/>
          </a:xfrm>
          <a:prstGeom prst="rect">
            <a:avLst/>
          </a:prstGeom>
          <a:noFill/>
        </p:spPr>
        <p:txBody>
          <a:bodyPr wrap="square" rtlCol="0">
            <a:spAutoFit/>
          </a:bodyPr>
          <a:lstStyle/>
          <a:p>
            <a:r>
              <a:rPr lang="en-US" sz="2400" dirty="0">
                <a:solidFill>
                  <a:srgbClr val="FF0000"/>
                </a:solidFill>
                <a:latin typeface="Times New Roman" pitchFamily="18" charset="0"/>
                <a:cs typeface="Times New Roman" pitchFamily="18" charset="0"/>
              </a:rPr>
              <a:t>Step </a:t>
            </a:r>
            <a:r>
              <a:rPr lang="en-US" sz="2400" dirty="0" smtClean="0">
                <a:solidFill>
                  <a:srgbClr val="FF0000"/>
                </a:solidFill>
                <a:latin typeface="Times New Roman" pitchFamily="18" charset="0"/>
                <a:cs typeface="Times New Roman" pitchFamily="18" charset="0"/>
              </a:rPr>
              <a:t>2.a </a:t>
            </a:r>
            <a:r>
              <a:rPr lang="en-US" sz="2400" b="1" dirty="0">
                <a:latin typeface="Times New Roman" pitchFamily="18" charset="0"/>
                <a:cs typeface="Times New Roman" pitchFamily="18" charset="0"/>
              </a:rPr>
              <a:t>S</a:t>
            </a:r>
            <a:r>
              <a:rPr lang="en-US" sz="2400" b="1" dirty="0" smtClean="0">
                <a:latin typeface="Times New Roman" pitchFamily="18" charset="0"/>
                <a:cs typeface="Times New Roman" pitchFamily="18" charset="0"/>
              </a:rPr>
              <a:t>pecify </a:t>
            </a:r>
            <a:r>
              <a:rPr lang="en-US" sz="2400" b="1" dirty="0">
                <a:latin typeface="Times New Roman" pitchFamily="18" charset="0"/>
                <a:cs typeface="Times New Roman" pitchFamily="18" charset="0"/>
              </a:rPr>
              <a:t>the </a:t>
            </a:r>
            <a:r>
              <a:rPr lang="en-US" sz="2400" b="1" dirty="0" smtClean="0">
                <a:latin typeface="Times New Roman" pitchFamily="18" charset="0"/>
                <a:cs typeface="Times New Roman" pitchFamily="18" charset="0"/>
              </a:rPr>
              <a:t>connection </a:t>
            </a:r>
            <a:r>
              <a:rPr lang="en-US" sz="2400" b="1" dirty="0">
                <a:latin typeface="Times New Roman" pitchFamily="18" charset="0"/>
                <a:cs typeface="Times New Roman" pitchFamily="18" charset="0"/>
              </a:rPr>
              <a:t>string.              </a:t>
            </a:r>
            <a:endParaRPr lang="en-US" sz="2400" b="1" dirty="0"/>
          </a:p>
        </p:txBody>
      </p:sp>
      <p:grpSp>
        <p:nvGrpSpPr>
          <p:cNvPr id="11" name="Group 10"/>
          <p:cNvGrpSpPr/>
          <p:nvPr/>
        </p:nvGrpSpPr>
        <p:grpSpPr>
          <a:xfrm>
            <a:off x="0" y="-2737"/>
            <a:ext cx="12192000" cy="914709"/>
            <a:chOff x="0" y="-2737"/>
            <a:chExt cx="12192000" cy="914709"/>
          </a:xfrm>
        </p:grpSpPr>
        <p:sp>
          <p:nvSpPr>
            <p:cNvPr id="12" name="Rectangle 11"/>
            <p:cNvSpPr/>
            <p:nvPr/>
          </p:nvSpPr>
          <p:spPr>
            <a:xfrm>
              <a:off x="0" y="-2428"/>
              <a:ext cx="121920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ectangle 12"/>
            <p:cNvSpPr/>
            <p:nvPr/>
          </p:nvSpPr>
          <p:spPr>
            <a:xfrm>
              <a:off x="9780494" y="-2737"/>
              <a:ext cx="2411506" cy="875175"/>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2142565" y="4040"/>
            <a:ext cx="67056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Database –  </a:t>
            </a:r>
            <a:r>
              <a:rPr lang="en-US" sz="4000" b="1" dirty="0" err="1" smtClean="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.Net</a:t>
            </a:r>
            <a:endParaRPr lang="en-US" sz="40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endParaRPr>
          </a:p>
        </p:txBody>
      </p:sp>
      <p:sp>
        <p:nvSpPr>
          <p:cNvPr id="2" name="TextBox 1"/>
          <p:cNvSpPr txBox="1"/>
          <p:nvPr/>
        </p:nvSpPr>
        <p:spPr>
          <a:xfrm>
            <a:off x="1143000" y="4261119"/>
            <a:ext cx="11449050" cy="984885"/>
          </a:xfrm>
          <a:prstGeom prst="rect">
            <a:avLst/>
          </a:prstGeom>
          <a:noFill/>
        </p:spPr>
        <p:txBody>
          <a:bodyPr wrap="square" rtlCol="0">
            <a:spAutoFit/>
          </a:bodyPr>
          <a:lstStyle/>
          <a:p>
            <a:pPr marL="342900" indent="-342900">
              <a:buFont typeface="Wingdings" panose="05000000000000000000" pitchFamily="2" charset="2"/>
              <a:buChar char="ü"/>
            </a:pPr>
            <a:r>
              <a:rPr lang="en-US" sz="2000" dirty="0">
                <a:latin typeface="Times New Roman" pitchFamily="18" charset="0"/>
                <a:cs typeface="Times New Roman" pitchFamily="18" charset="0"/>
              </a:rPr>
              <a:t>Authentication information is required regardless of whether database server on </a:t>
            </a: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same machine </a:t>
            </a:r>
            <a:endParaRPr lang="en-US" sz="2000" dirty="0" smtClean="0">
              <a:latin typeface="Times New Roman" pitchFamily="18" charset="0"/>
              <a:cs typeface="Times New Roman" pitchFamily="18" charset="0"/>
            </a:endParaRPr>
          </a:p>
          <a:p>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or </a:t>
            </a:r>
            <a:r>
              <a:rPr lang="en-US" sz="2000" dirty="0">
                <a:latin typeface="Times New Roman" pitchFamily="18" charset="0"/>
                <a:cs typeface="Times New Roman" pitchFamily="18" charset="0"/>
              </a:rPr>
              <a:t>on a different machine.</a:t>
            </a:r>
          </a:p>
          <a:p>
            <a:endParaRPr lang="en-US" dirty="0"/>
          </a:p>
        </p:txBody>
      </p:sp>
      <p:sp>
        <p:nvSpPr>
          <p:cNvPr id="3" name="TextBox 2"/>
          <p:cNvSpPr txBox="1"/>
          <p:nvPr/>
        </p:nvSpPr>
        <p:spPr>
          <a:xfrm>
            <a:off x="651482" y="4995014"/>
            <a:ext cx="11397224" cy="1477328"/>
          </a:xfrm>
          <a:prstGeom prst="rect">
            <a:avLst/>
          </a:prstGeom>
          <a:noFill/>
        </p:spPr>
        <p:txBody>
          <a:bodyPr wrap="square" rtlCol="0">
            <a:spAutoFit/>
          </a:bodyPr>
          <a:lstStyle/>
          <a:p>
            <a:r>
              <a:rPr lang="en-US" sz="2400" dirty="0" smtClean="0">
                <a:latin typeface="Times New Roman" pitchFamily="18" charset="0"/>
                <a:cs typeface="Times New Roman" pitchFamily="18" charset="0"/>
              </a:rPr>
              <a:t>3. </a:t>
            </a:r>
            <a:r>
              <a:rPr lang="en-US" sz="2400" dirty="0" smtClean="0">
                <a:solidFill>
                  <a:srgbClr val="C00000"/>
                </a:solidFill>
                <a:latin typeface="Times New Roman" pitchFamily="18" charset="0"/>
                <a:cs typeface="Times New Roman" pitchFamily="18" charset="0"/>
              </a:rPr>
              <a:t>Name of database </a:t>
            </a:r>
            <a:r>
              <a:rPr lang="en-US" sz="2400" dirty="0">
                <a:latin typeface="Times New Roman" pitchFamily="18" charset="0"/>
                <a:cs typeface="Times New Roman" pitchFamily="18" charset="0"/>
              </a:rPr>
              <a:t>we are trying to communicate with, because one machine </a:t>
            </a:r>
            <a:r>
              <a:rPr lang="en-US" sz="2400" dirty="0" smtClean="0">
                <a:latin typeface="Times New Roman" pitchFamily="18" charset="0"/>
                <a:cs typeface="Times New Roman" pitchFamily="18" charset="0"/>
              </a:rPr>
              <a:t>can</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have multiple </a:t>
            </a:r>
            <a:r>
              <a:rPr lang="en-US" sz="2400" dirty="0">
                <a:latin typeface="Times New Roman" pitchFamily="18" charset="0"/>
                <a:cs typeface="Times New Roman" pitchFamily="18" charset="0"/>
              </a:rPr>
              <a:t>databases</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e</a:t>
            </a:r>
            <a:r>
              <a:rPr lang="en-US" sz="2400" dirty="0" smtClean="0">
                <a:latin typeface="Times New Roman" pitchFamily="18" charset="0"/>
                <a:cs typeface="Times New Roman" pitchFamily="18" charset="0"/>
              </a:rPr>
              <a:t>.g. database server may has  students database, employees</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database, and products database, etc. </a:t>
            </a:r>
            <a:endParaRPr lang="en-US" sz="2400" dirty="0">
              <a:latin typeface="Times New Roman" pitchFamily="18" charset="0"/>
              <a:cs typeface="Times New Roman" pitchFamily="18" charset="0"/>
            </a:endParaRPr>
          </a:p>
          <a:p>
            <a:endParaRPr lang="en-US" dirty="0"/>
          </a:p>
        </p:txBody>
      </p:sp>
      <p:sp>
        <p:nvSpPr>
          <p:cNvPr id="4" name="TextBox 3"/>
          <p:cNvSpPr txBox="1"/>
          <p:nvPr/>
        </p:nvSpPr>
        <p:spPr>
          <a:xfrm>
            <a:off x="542364" y="1598898"/>
            <a:ext cx="7115175" cy="46166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smtClean="0">
                <a:solidFill>
                  <a:srgbClr val="C00000"/>
                </a:solidFill>
                <a:latin typeface="Times New Roman" pitchFamily="18" charset="0"/>
                <a:cs typeface="Times New Roman" pitchFamily="18" charset="0"/>
              </a:rPr>
              <a:t> Connection </a:t>
            </a:r>
            <a:r>
              <a:rPr lang="en-US" sz="2400" b="1" dirty="0">
                <a:solidFill>
                  <a:srgbClr val="C00000"/>
                </a:solidFill>
                <a:latin typeface="Times New Roman" pitchFamily="18" charset="0"/>
                <a:cs typeface="Times New Roman" pitchFamily="18" charset="0"/>
              </a:rPr>
              <a:t>string has three parts:</a:t>
            </a:r>
            <a:endParaRPr lang="en-US" sz="2400" b="1" dirty="0">
              <a:solidFill>
                <a:srgbClr val="C00000"/>
              </a:solidFill>
            </a:endParaRPr>
          </a:p>
        </p:txBody>
      </p:sp>
      <p:sp>
        <p:nvSpPr>
          <p:cNvPr id="5" name="TextBox 4"/>
          <p:cNvSpPr txBox="1"/>
          <p:nvPr/>
        </p:nvSpPr>
        <p:spPr>
          <a:xfrm>
            <a:off x="781050" y="2083129"/>
            <a:ext cx="8486775"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1. </a:t>
            </a:r>
            <a:r>
              <a:rPr lang="en-US" sz="2400" dirty="0" smtClean="0">
                <a:solidFill>
                  <a:srgbClr val="C00000"/>
                </a:solidFill>
                <a:latin typeface="Times New Roman" pitchFamily="18" charset="0"/>
                <a:cs typeface="Times New Roman" pitchFamily="18" charset="0"/>
              </a:rPr>
              <a:t>Name of the machine </a:t>
            </a:r>
            <a:r>
              <a:rPr lang="en-US" sz="2400" dirty="0" smtClean="0">
                <a:latin typeface="Times New Roman" pitchFamily="18" charset="0"/>
                <a:cs typeface="Times New Roman" pitchFamily="18" charset="0"/>
              </a:rPr>
              <a:t>where </a:t>
            </a:r>
            <a:r>
              <a:rPr lang="en-US" sz="2400" dirty="0">
                <a:latin typeface="Times New Roman" pitchFamily="18" charset="0"/>
                <a:cs typeface="Times New Roman" pitchFamily="18" charset="0"/>
              </a:rPr>
              <a:t>database server resides.</a:t>
            </a:r>
          </a:p>
        </p:txBody>
      </p:sp>
      <p:sp>
        <p:nvSpPr>
          <p:cNvPr id="17" name="TextBox 16"/>
          <p:cNvSpPr txBox="1"/>
          <p:nvPr/>
        </p:nvSpPr>
        <p:spPr>
          <a:xfrm>
            <a:off x="1371600" y="6180892"/>
            <a:ext cx="11449050" cy="984885"/>
          </a:xfrm>
          <a:prstGeom prst="rect">
            <a:avLst/>
          </a:prstGeom>
          <a:noFill/>
        </p:spPr>
        <p:txBody>
          <a:bodyPr wrap="square" rtlCol="0">
            <a:spAutoFit/>
          </a:bodyPr>
          <a:lstStyle/>
          <a:p>
            <a:pPr marL="342900" indent="-342900">
              <a:buFont typeface="Wingdings" panose="05000000000000000000" pitchFamily="2" charset="2"/>
              <a:buChar char="ü"/>
            </a:pPr>
            <a:r>
              <a:rPr lang="en-US" sz="2000" dirty="0" smtClean="0">
                <a:latin typeface="Times New Roman" pitchFamily="18" charset="0"/>
                <a:cs typeface="Times New Roman" pitchFamily="18" charset="0"/>
              </a:rPr>
              <a:t>Database provides certain rules to interact with it. E.g. it allows the user to read the data, and modify</a:t>
            </a:r>
          </a:p>
          <a:p>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the data, and so on.  </a:t>
            </a:r>
            <a:endParaRPr lang="en-US" sz="2000" dirty="0">
              <a:latin typeface="Times New Roman" pitchFamily="18" charset="0"/>
              <a:cs typeface="Times New Roman" pitchFamily="18" charset="0"/>
            </a:endParaRPr>
          </a:p>
          <a:p>
            <a:endParaRPr lang="en-US" dirty="0"/>
          </a:p>
        </p:txBody>
      </p:sp>
      <p:sp>
        <p:nvSpPr>
          <p:cNvPr id="18" name="TextBox 17"/>
          <p:cNvSpPr txBox="1"/>
          <p:nvPr/>
        </p:nvSpPr>
        <p:spPr>
          <a:xfrm>
            <a:off x="1218640" y="2567360"/>
            <a:ext cx="11449050" cy="400110"/>
          </a:xfrm>
          <a:prstGeom prst="rect">
            <a:avLst/>
          </a:prstGeom>
          <a:noFill/>
        </p:spPr>
        <p:txBody>
          <a:bodyPr wrap="square" rtlCol="0">
            <a:spAutoFit/>
          </a:bodyPr>
          <a:lstStyle/>
          <a:p>
            <a:pPr marL="342900" indent="-342900">
              <a:buFont typeface="Wingdings" panose="05000000000000000000" pitchFamily="2" charset="2"/>
              <a:buChar char="ü"/>
            </a:pPr>
            <a:r>
              <a:rPr lang="en-US" sz="2000" dirty="0" smtClean="0">
                <a:latin typeface="Times New Roman" pitchFamily="18" charset="0"/>
                <a:cs typeface="Times New Roman" pitchFamily="18" charset="0"/>
              </a:rPr>
              <a:t>When you install the database server, you need to give it a name.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16766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500" fill="hold"/>
                                        <p:tgtEl>
                                          <p:spTgt spid="18"/>
                                        </p:tgtEl>
                                        <p:attrNameLst>
                                          <p:attrName>ppt_w</p:attrName>
                                        </p:attrNameLst>
                                      </p:cBhvr>
                                      <p:tavLst>
                                        <p:tav tm="0">
                                          <p:val>
                                            <p:fltVal val="0"/>
                                          </p:val>
                                        </p:tav>
                                        <p:tav tm="100000">
                                          <p:val>
                                            <p:strVal val="#ppt_w"/>
                                          </p:val>
                                        </p:tav>
                                      </p:tavLst>
                                    </p:anim>
                                    <p:anim calcmode="lin" valueType="num">
                                      <p:cBhvr>
                                        <p:cTn id="20" dur="500" fill="hold"/>
                                        <p:tgtEl>
                                          <p:spTgt spid="18"/>
                                        </p:tgtEl>
                                        <p:attrNameLst>
                                          <p:attrName>ppt_h</p:attrName>
                                        </p:attrNameLst>
                                      </p:cBhvr>
                                      <p:tavLst>
                                        <p:tav tm="0">
                                          <p:val>
                                            <p:fltVal val="0"/>
                                          </p:val>
                                        </p:tav>
                                        <p:tav tm="100000">
                                          <p:val>
                                            <p:strVal val="#ppt_h"/>
                                          </p:val>
                                        </p:tav>
                                      </p:tavLst>
                                    </p:anim>
                                    <p:animEffect transition="in" filter="fade">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p:cTn id="33" dur="500" fill="hold"/>
                                        <p:tgtEl>
                                          <p:spTgt spid="2"/>
                                        </p:tgtEl>
                                        <p:attrNameLst>
                                          <p:attrName>ppt_w</p:attrName>
                                        </p:attrNameLst>
                                      </p:cBhvr>
                                      <p:tavLst>
                                        <p:tav tm="0">
                                          <p:val>
                                            <p:fltVal val="0"/>
                                          </p:val>
                                        </p:tav>
                                        <p:tav tm="100000">
                                          <p:val>
                                            <p:strVal val="#ppt_w"/>
                                          </p:val>
                                        </p:tav>
                                      </p:tavLst>
                                    </p:anim>
                                    <p:anim calcmode="lin" valueType="num">
                                      <p:cBhvr>
                                        <p:cTn id="34" dur="500" fill="hold"/>
                                        <p:tgtEl>
                                          <p:spTgt spid="2"/>
                                        </p:tgtEl>
                                        <p:attrNameLst>
                                          <p:attrName>ppt_h</p:attrName>
                                        </p:attrNameLst>
                                      </p:cBhvr>
                                      <p:tavLst>
                                        <p:tav tm="0">
                                          <p:val>
                                            <p:fltVal val="0"/>
                                          </p:val>
                                        </p:tav>
                                        <p:tav tm="100000">
                                          <p:val>
                                            <p:strVal val="#ppt_h"/>
                                          </p:val>
                                        </p:tav>
                                      </p:tavLst>
                                    </p:anim>
                                    <p:animEffect transition="in" filter="fade">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p:cTn id="40" dur="500" fill="hold"/>
                                        <p:tgtEl>
                                          <p:spTgt spid="3"/>
                                        </p:tgtEl>
                                        <p:attrNameLst>
                                          <p:attrName>ppt_w</p:attrName>
                                        </p:attrNameLst>
                                      </p:cBhvr>
                                      <p:tavLst>
                                        <p:tav tm="0">
                                          <p:val>
                                            <p:fltVal val="0"/>
                                          </p:val>
                                        </p:tav>
                                        <p:tav tm="100000">
                                          <p:val>
                                            <p:strVal val="#ppt_w"/>
                                          </p:val>
                                        </p:tav>
                                      </p:tavLst>
                                    </p:anim>
                                    <p:anim calcmode="lin" valueType="num">
                                      <p:cBhvr>
                                        <p:cTn id="41" dur="500" fill="hold"/>
                                        <p:tgtEl>
                                          <p:spTgt spid="3"/>
                                        </p:tgtEl>
                                        <p:attrNameLst>
                                          <p:attrName>ppt_h</p:attrName>
                                        </p:attrNameLst>
                                      </p:cBhvr>
                                      <p:tavLst>
                                        <p:tav tm="0">
                                          <p:val>
                                            <p:fltVal val="0"/>
                                          </p:val>
                                        </p:tav>
                                        <p:tav tm="100000">
                                          <p:val>
                                            <p:strVal val="#ppt_h"/>
                                          </p:val>
                                        </p:tav>
                                      </p:tavLst>
                                    </p:anim>
                                    <p:animEffect transition="in" filter="fade">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p:cTn id="47" dur="500" fill="hold"/>
                                        <p:tgtEl>
                                          <p:spTgt spid="17"/>
                                        </p:tgtEl>
                                        <p:attrNameLst>
                                          <p:attrName>ppt_w</p:attrName>
                                        </p:attrNameLst>
                                      </p:cBhvr>
                                      <p:tavLst>
                                        <p:tav tm="0">
                                          <p:val>
                                            <p:fltVal val="0"/>
                                          </p:val>
                                        </p:tav>
                                        <p:tav tm="100000">
                                          <p:val>
                                            <p:strVal val="#ppt_w"/>
                                          </p:val>
                                        </p:tav>
                                      </p:tavLst>
                                    </p:anim>
                                    <p:anim calcmode="lin" valueType="num">
                                      <p:cBhvr>
                                        <p:cTn id="48" dur="500" fill="hold"/>
                                        <p:tgtEl>
                                          <p:spTgt spid="17"/>
                                        </p:tgtEl>
                                        <p:attrNameLst>
                                          <p:attrName>ppt_h</p:attrName>
                                        </p:attrNameLst>
                                      </p:cBhvr>
                                      <p:tavLst>
                                        <p:tav tm="0">
                                          <p:val>
                                            <p:fltVal val="0"/>
                                          </p:val>
                                        </p:tav>
                                        <p:tav tm="100000">
                                          <p:val>
                                            <p:strVal val="#ppt_h"/>
                                          </p:val>
                                        </p:tav>
                                      </p:tavLst>
                                    </p:anim>
                                    <p:animEffect transition="in" filter="fade">
                                      <p:cBhvr>
                                        <p:cTn id="4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3" grpId="0"/>
      <p:bldP spid="4" grpId="0"/>
      <p:bldP spid="5" grpId="0"/>
      <p:bldP spid="17" grpId="0"/>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29"/>
          <p:cNvSpPr>
            <a:spLocks noGrp="1"/>
          </p:cNvSpPr>
          <p:nvPr>
            <p:ph type="sldNum" sz="quarter" idx="12"/>
          </p:nvPr>
        </p:nvSpPr>
        <p:spPr/>
        <p:txBody>
          <a:bodyPr/>
          <a:lstStyle/>
          <a:p>
            <a:fld id="{5A9E930A-C8CD-4220-A016-188B2AB9B06D}" type="slidenum">
              <a:rPr lang="en-US" smtClean="0"/>
              <a:pPr/>
              <a:t>13</a:t>
            </a:fld>
            <a:endParaRPr lang="en-US"/>
          </a:p>
        </p:txBody>
      </p:sp>
      <p:sp>
        <p:nvSpPr>
          <p:cNvPr id="7" name="Rectangle 6"/>
          <p:cNvSpPr/>
          <p:nvPr/>
        </p:nvSpPr>
        <p:spPr>
          <a:xfrm>
            <a:off x="3756212" y="1627094"/>
            <a:ext cx="3666564" cy="6858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itchFamily="18" charset="0"/>
                <a:cs typeface="Times New Roman" pitchFamily="18" charset="0"/>
              </a:rPr>
              <a:t>Connection String</a:t>
            </a:r>
          </a:p>
        </p:txBody>
      </p:sp>
      <p:cxnSp>
        <p:nvCxnSpPr>
          <p:cNvPr id="9" name="Straight Arrow Connector 8"/>
          <p:cNvCxnSpPr/>
          <p:nvPr/>
        </p:nvCxnSpPr>
        <p:spPr>
          <a:xfrm>
            <a:off x="5513294" y="2465294"/>
            <a:ext cx="0" cy="533400"/>
          </a:xfrm>
          <a:prstGeom prst="straightConnector1">
            <a:avLst/>
          </a:prstGeom>
          <a:solidFill>
            <a:schemeClr val="accent6">
              <a:lumMod val="50000"/>
            </a:schemeClr>
          </a:solidFill>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508376" y="2541494"/>
            <a:ext cx="3124200" cy="533400"/>
          </a:xfrm>
          <a:prstGeom prst="straightConnector1">
            <a:avLst/>
          </a:prstGeom>
          <a:solidFill>
            <a:schemeClr val="accent6">
              <a:lumMod val="50000"/>
            </a:schemeClr>
          </a:solidFill>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1936376" y="2465294"/>
            <a:ext cx="2514600" cy="609600"/>
          </a:xfrm>
          <a:prstGeom prst="straightConnector1">
            <a:avLst/>
          </a:prstGeom>
          <a:solidFill>
            <a:schemeClr val="accent6">
              <a:lumMod val="50000"/>
            </a:schemeClr>
          </a:solidFill>
          <a:ln w="3810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60294" y="3303494"/>
            <a:ext cx="2241176" cy="9144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itchFamily="18" charset="0"/>
                <a:cs typeface="Times New Roman" pitchFamily="18" charset="0"/>
              </a:rPr>
              <a:t>Server name</a:t>
            </a:r>
          </a:p>
        </p:txBody>
      </p:sp>
      <p:sp>
        <p:nvSpPr>
          <p:cNvPr id="19" name="Rectangle 18"/>
          <p:cNvSpPr/>
          <p:nvPr/>
        </p:nvSpPr>
        <p:spPr>
          <a:xfrm>
            <a:off x="3861546" y="3303494"/>
            <a:ext cx="3769659" cy="9144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itchFamily="18" charset="0"/>
                <a:cs typeface="Times New Roman" pitchFamily="18" charset="0"/>
              </a:rPr>
              <a:t>Authentication information. e.g. Username, and password.  </a:t>
            </a:r>
          </a:p>
        </p:txBody>
      </p:sp>
      <p:sp>
        <p:nvSpPr>
          <p:cNvPr id="20" name="Rectangle 19"/>
          <p:cNvSpPr/>
          <p:nvPr/>
        </p:nvSpPr>
        <p:spPr>
          <a:xfrm>
            <a:off x="8413376" y="3303494"/>
            <a:ext cx="2940424" cy="9144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itchFamily="18" charset="0"/>
                <a:cs typeface="Times New Roman" pitchFamily="18" charset="0"/>
              </a:rPr>
              <a:t> </a:t>
            </a:r>
            <a:r>
              <a:rPr lang="en-US" sz="2400" dirty="0">
                <a:latin typeface="Times New Roman" pitchFamily="18" charset="0"/>
                <a:cs typeface="Times New Roman" pitchFamily="18" charset="0"/>
              </a:rPr>
              <a:t>Database name </a:t>
            </a:r>
          </a:p>
        </p:txBody>
      </p:sp>
      <p:grpSp>
        <p:nvGrpSpPr>
          <p:cNvPr id="13" name="Group 12"/>
          <p:cNvGrpSpPr/>
          <p:nvPr/>
        </p:nvGrpSpPr>
        <p:grpSpPr>
          <a:xfrm>
            <a:off x="0" y="-2737"/>
            <a:ext cx="12192000" cy="914709"/>
            <a:chOff x="0" y="-2737"/>
            <a:chExt cx="12192000" cy="914709"/>
          </a:xfrm>
        </p:grpSpPr>
        <p:sp>
          <p:nvSpPr>
            <p:cNvPr id="14" name="Rectangle 13"/>
            <p:cNvSpPr/>
            <p:nvPr/>
          </p:nvSpPr>
          <p:spPr>
            <a:xfrm>
              <a:off x="0" y="-2428"/>
              <a:ext cx="121920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Rectangle 15"/>
            <p:cNvSpPr/>
            <p:nvPr/>
          </p:nvSpPr>
          <p:spPr>
            <a:xfrm>
              <a:off x="9780494" y="-2737"/>
              <a:ext cx="2411506" cy="875175"/>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1990164" y="19577"/>
            <a:ext cx="67056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Database –  </a:t>
            </a:r>
            <a:r>
              <a:rPr lang="en-US" sz="4000" b="1" dirty="0" err="1" smtClean="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.Net</a:t>
            </a:r>
            <a:endParaRPr lang="en-US" sz="40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endParaRPr>
          </a:p>
        </p:txBody>
      </p:sp>
    </p:spTree>
    <p:extLst>
      <p:ext uri="{BB962C8B-B14F-4D97-AF65-F5344CB8AC3E}">
        <p14:creationId xmlns:p14="http://schemas.microsoft.com/office/powerpoint/2010/main" val="34123932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3162300" y="5991225"/>
            <a:ext cx="2590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 name="Slide Number Placeholder 29"/>
          <p:cNvSpPr>
            <a:spLocks noGrp="1"/>
          </p:cNvSpPr>
          <p:nvPr>
            <p:ph type="sldNum" sz="quarter" idx="12"/>
          </p:nvPr>
        </p:nvSpPr>
        <p:spPr/>
        <p:txBody>
          <a:bodyPr/>
          <a:lstStyle/>
          <a:p>
            <a:fld id="{5A9E930A-C8CD-4220-A016-188B2AB9B06D}" type="slidenum">
              <a:rPr lang="en-US" smtClean="0"/>
              <a:pPr/>
              <a:t>14</a:t>
            </a:fld>
            <a:endParaRPr lang="en-US" dirty="0"/>
          </a:p>
        </p:txBody>
      </p:sp>
      <p:sp>
        <p:nvSpPr>
          <p:cNvPr id="13" name="TextBox 12"/>
          <p:cNvSpPr txBox="1"/>
          <p:nvPr/>
        </p:nvSpPr>
        <p:spPr>
          <a:xfrm>
            <a:off x="914400" y="2773935"/>
            <a:ext cx="8534400" cy="369332"/>
          </a:xfrm>
          <a:prstGeom prst="rect">
            <a:avLst/>
          </a:prstGeom>
          <a:noFill/>
          <a:ln w="28575">
            <a:solidFill>
              <a:srgbClr val="FF0000"/>
            </a:solidFill>
          </a:ln>
        </p:spPr>
        <p:txBody>
          <a:bodyPr wrap="square" rtlCol="0">
            <a:spAutoFit/>
          </a:bodyPr>
          <a:lstStyle/>
          <a:p>
            <a:r>
              <a:rPr lang="en-US" dirty="0" smtClean="0">
                <a:latin typeface="Times New Roman" panose="02020603050405020304" pitchFamily="18" charset="0"/>
                <a:cs typeface="Times New Roman" panose="02020603050405020304" pitchFamily="18" charset="0"/>
              </a:rPr>
              <a:t>CONNSTR= </a:t>
            </a:r>
            <a:r>
              <a:rPr lang="en-US" dirty="0">
                <a:latin typeface="Times New Roman" panose="02020603050405020304" pitchFamily="18" charset="0"/>
                <a:cs typeface="Times New Roman" panose="02020603050405020304" pitchFamily="18" charset="0"/>
              </a:rPr>
              <a:t>“ Server= 129.128.0.25; </a:t>
            </a:r>
            <a:r>
              <a:rPr lang="en-US" dirty="0" err="1">
                <a:latin typeface="Times New Roman" panose="02020603050405020304" pitchFamily="18" charset="0"/>
                <a:cs typeface="Times New Roman" panose="02020603050405020304" pitchFamily="18" charset="0"/>
              </a:rPr>
              <a:t>uid</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ubstudent;pwd</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myub;database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MyDB</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70596" y="946203"/>
            <a:ext cx="7701804" cy="1785104"/>
          </a:xfrm>
          <a:prstGeom prst="rect">
            <a:avLst/>
          </a:prstGeom>
          <a:noFill/>
        </p:spPr>
        <p:txBody>
          <a:bodyPr wrap="square" rtlCol="0">
            <a:spAutoFit/>
          </a:bodyPr>
          <a:lstStyle/>
          <a:p>
            <a:pPr algn="just">
              <a:buFont typeface="Wingdings" pitchFamily="2" charset="2"/>
              <a:buChar char="§"/>
            </a:pPr>
            <a:r>
              <a:rPr lang="en-US" sz="2200" dirty="0" smtClean="0">
                <a:solidFill>
                  <a:srgbClr val="FF0000"/>
                </a:solidFill>
                <a:latin typeface="Times New Roman" pitchFamily="18" charset="0"/>
                <a:cs typeface="Times New Roman" pitchFamily="18" charset="0"/>
              </a:rPr>
              <a:t> Example: </a:t>
            </a:r>
            <a:r>
              <a:rPr lang="en-US" sz="2200" dirty="0" smtClean="0">
                <a:latin typeface="Times New Roman" pitchFamily="18" charset="0"/>
                <a:cs typeface="Times New Roman" pitchFamily="18" charset="0"/>
              </a:rPr>
              <a:t>A user in a network with a username = </a:t>
            </a:r>
            <a:r>
              <a:rPr lang="en-US" sz="2200" dirty="0" err="1" smtClean="0">
                <a:latin typeface="Times New Roman" pitchFamily="18" charset="0"/>
                <a:cs typeface="Times New Roman" pitchFamily="18" charset="0"/>
              </a:rPr>
              <a:t>ubstudent</a:t>
            </a:r>
            <a:r>
              <a:rPr lang="en-US" sz="2200" dirty="0" smtClean="0">
                <a:latin typeface="Times New Roman" pitchFamily="18" charset="0"/>
                <a:cs typeface="Times New Roman" pitchFamily="18" charset="0"/>
              </a:rPr>
              <a:t>, and a password = </a:t>
            </a:r>
            <a:r>
              <a:rPr lang="en-US" sz="2200" dirty="0" err="1" smtClean="0">
                <a:latin typeface="Times New Roman" pitchFamily="18" charset="0"/>
                <a:cs typeface="Times New Roman" pitchFamily="18" charset="0"/>
              </a:rPr>
              <a:t>myub</a:t>
            </a:r>
            <a:r>
              <a:rPr lang="en-US" sz="2200" dirty="0" smtClean="0">
                <a:latin typeface="Times New Roman" pitchFamily="18" charset="0"/>
                <a:cs typeface="Times New Roman" pitchFamily="18" charset="0"/>
              </a:rPr>
              <a:t>, is trying to connect to a database called </a:t>
            </a:r>
            <a:r>
              <a:rPr lang="en-US" sz="2200" dirty="0" err="1" smtClean="0">
                <a:latin typeface="Times New Roman" pitchFamily="18" charset="0"/>
                <a:cs typeface="Times New Roman" pitchFamily="18" charset="0"/>
              </a:rPr>
              <a:t>MyDB</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which resides on SQL Server. The server name is Alpha, and server IP address is 129.128.0.25.  How he can write the connection string</a:t>
            </a:r>
            <a:r>
              <a:rPr lang="en-US" sz="2200" dirty="0">
                <a:latin typeface="Times New Roman" pitchFamily="18" charset="0"/>
                <a:cs typeface="Times New Roman" pitchFamily="18" charset="0"/>
              </a:rPr>
              <a:t>?</a:t>
            </a:r>
          </a:p>
        </p:txBody>
      </p:sp>
      <p:grpSp>
        <p:nvGrpSpPr>
          <p:cNvPr id="6" name="Group 5"/>
          <p:cNvGrpSpPr/>
          <p:nvPr/>
        </p:nvGrpSpPr>
        <p:grpSpPr>
          <a:xfrm>
            <a:off x="2946864" y="3133684"/>
            <a:ext cx="7382997" cy="1020132"/>
            <a:chOff x="3278558" y="3056764"/>
            <a:chExt cx="7382997" cy="1020132"/>
          </a:xfrm>
        </p:grpSpPr>
        <p:cxnSp>
          <p:nvCxnSpPr>
            <p:cNvPr id="17" name="Straight Arrow Connector 16"/>
            <p:cNvCxnSpPr/>
            <p:nvPr/>
          </p:nvCxnSpPr>
          <p:spPr>
            <a:xfrm flipH="1">
              <a:off x="4253192" y="3056764"/>
              <a:ext cx="1681" cy="41947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278558" y="3391096"/>
              <a:ext cx="7382997"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rgbClr val="FF0000"/>
                    </a:solidFill>
                  </a:ln>
                  <a:solidFill>
                    <a:schemeClr val="tx1"/>
                  </a:solidFill>
                </a:rPr>
                <a:t>It also can be replaced by the </a:t>
              </a:r>
              <a:r>
                <a:rPr lang="en-US" dirty="0">
                  <a:ln>
                    <a:solidFill>
                      <a:srgbClr val="FF0000"/>
                    </a:solidFill>
                  </a:ln>
                  <a:solidFill>
                    <a:schemeClr val="tx1"/>
                  </a:solidFill>
                </a:rPr>
                <a:t>name of the Database </a:t>
              </a:r>
              <a:r>
                <a:rPr lang="en-US" dirty="0" smtClean="0">
                  <a:ln>
                    <a:solidFill>
                      <a:srgbClr val="FF0000"/>
                    </a:solidFill>
                  </a:ln>
                  <a:solidFill>
                    <a:schemeClr val="tx1"/>
                  </a:solidFill>
                </a:rPr>
                <a:t>server:</a:t>
              </a:r>
            </a:p>
            <a:p>
              <a:pPr algn="ctr"/>
              <a:r>
                <a:rPr lang="en-US" dirty="0" smtClean="0">
                  <a:ln>
                    <a:solidFill>
                      <a:srgbClr val="FF0000"/>
                    </a:solidFill>
                  </a:ln>
                  <a:solidFill>
                    <a:schemeClr val="tx1"/>
                  </a:solidFill>
                </a:rPr>
                <a:t>Server = alpha;</a:t>
              </a:r>
              <a:endParaRPr lang="en-US" dirty="0">
                <a:ln>
                  <a:solidFill>
                    <a:srgbClr val="FF0000"/>
                  </a:solidFill>
                </a:ln>
                <a:solidFill>
                  <a:schemeClr val="tx1"/>
                </a:solidFill>
              </a:endParaRPr>
            </a:p>
          </p:txBody>
        </p:sp>
      </p:grpSp>
      <p:grpSp>
        <p:nvGrpSpPr>
          <p:cNvPr id="5" name="Group 4"/>
          <p:cNvGrpSpPr/>
          <p:nvPr/>
        </p:nvGrpSpPr>
        <p:grpSpPr>
          <a:xfrm>
            <a:off x="217394" y="3182279"/>
            <a:ext cx="4964206" cy="1674341"/>
            <a:chOff x="274545" y="2997090"/>
            <a:chExt cx="4964206" cy="1720029"/>
          </a:xfrm>
        </p:grpSpPr>
        <p:grpSp>
          <p:nvGrpSpPr>
            <p:cNvPr id="4" name="Group 3"/>
            <p:cNvGrpSpPr/>
            <p:nvPr/>
          </p:nvGrpSpPr>
          <p:grpSpPr>
            <a:xfrm>
              <a:off x="2228850" y="2997090"/>
              <a:ext cx="838200" cy="812134"/>
              <a:chOff x="2228850" y="2997090"/>
              <a:chExt cx="838200" cy="812134"/>
            </a:xfrm>
          </p:grpSpPr>
          <p:cxnSp>
            <p:nvCxnSpPr>
              <p:cNvPr id="23" name="Straight Connector 22"/>
              <p:cNvCxnSpPr/>
              <p:nvPr/>
            </p:nvCxnSpPr>
            <p:spPr>
              <a:xfrm>
                <a:off x="3051640" y="2997090"/>
                <a:ext cx="0" cy="381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2228850" y="3360786"/>
                <a:ext cx="838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228850" y="3342633"/>
                <a:ext cx="0" cy="46659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1" name="Rectangle 30"/>
            <p:cNvSpPr/>
            <p:nvPr/>
          </p:nvSpPr>
          <p:spPr>
            <a:xfrm>
              <a:off x="274545" y="3878919"/>
              <a:ext cx="4964206"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rgbClr val="FF0000"/>
                    </a:solidFill>
                  </a:ln>
                  <a:solidFill>
                    <a:schemeClr val="tx1"/>
                  </a:solidFill>
                </a:rPr>
                <a:t>Also, If </a:t>
              </a:r>
              <a:r>
                <a:rPr lang="en-US" dirty="0">
                  <a:ln>
                    <a:solidFill>
                      <a:srgbClr val="FF0000"/>
                    </a:solidFill>
                  </a:ln>
                  <a:solidFill>
                    <a:schemeClr val="tx1"/>
                  </a:solidFill>
                </a:rPr>
                <a:t>the DB server on your laptop, this can be replaced by the name of the  </a:t>
              </a:r>
              <a:r>
                <a:rPr lang="en-US" dirty="0" smtClean="0">
                  <a:ln>
                    <a:solidFill>
                      <a:srgbClr val="FF0000"/>
                    </a:solidFill>
                  </a:ln>
                  <a:solidFill>
                    <a:schemeClr val="tx1"/>
                  </a:solidFill>
                </a:rPr>
                <a:t>database server </a:t>
              </a:r>
              <a:r>
                <a:rPr lang="en-US" dirty="0">
                  <a:ln>
                    <a:solidFill>
                      <a:srgbClr val="FF0000"/>
                    </a:solidFill>
                  </a:ln>
                  <a:solidFill>
                    <a:schemeClr val="tx1"/>
                  </a:solidFill>
                </a:rPr>
                <a:t>on your laptop</a:t>
              </a:r>
            </a:p>
          </p:txBody>
        </p:sp>
      </p:grpSp>
      <p:sp>
        <p:nvSpPr>
          <p:cNvPr id="34" name="Flowchart: Magnetic Disk 33"/>
          <p:cNvSpPr/>
          <p:nvPr/>
        </p:nvSpPr>
        <p:spPr>
          <a:xfrm>
            <a:off x="5638800" y="4876799"/>
            <a:ext cx="1752600" cy="1844675"/>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latin typeface="Times New Roman" pitchFamily="18" charset="0"/>
              <a:cs typeface="Times New Roman" pitchFamily="18" charset="0"/>
            </a:endParaRPr>
          </a:p>
          <a:p>
            <a:pPr algn="ctr"/>
            <a:r>
              <a:rPr lang="en-US" sz="2400" dirty="0" smtClean="0">
                <a:latin typeface="Times New Roman" pitchFamily="18" charset="0"/>
                <a:cs typeface="Times New Roman" pitchFamily="18" charset="0"/>
              </a:rPr>
              <a:t>Database </a:t>
            </a:r>
            <a:r>
              <a:rPr lang="en-US" sz="2400" dirty="0">
                <a:latin typeface="Times New Roman" pitchFamily="18" charset="0"/>
                <a:cs typeface="Times New Roman" pitchFamily="18" charset="0"/>
              </a:rPr>
              <a:t>server  </a:t>
            </a:r>
          </a:p>
        </p:txBody>
      </p:sp>
      <p:cxnSp>
        <p:nvCxnSpPr>
          <p:cNvPr id="35" name="Straight Connector 34"/>
          <p:cNvCxnSpPr/>
          <p:nvPr/>
        </p:nvCxnSpPr>
        <p:spPr>
          <a:xfrm>
            <a:off x="3276600" y="5724525"/>
            <a:ext cx="23622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1879227" y="5289550"/>
            <a:ext cx="1371600" cy="1066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Our code</a:t>
            </a:r>
          </a:p>
        </p:txBody>
      </p:sp>
      <p:sp>
        <p:nvSpPr>
          <p:cNvPr id="38" name="Rectangle 37"/>
          <p:cNvSpPr/>
          <p:nvPr/>
        </p:nvSpPr>
        <p:spPr>
          <a:xfrm>
            <a:off x="7467600" y="5886430"/>
            <a:ext cx="1066800" cy="6096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MyDB</a:t>
            </a:r>
            <a:endParaRPr lang="en-US" dirty="0"/>
          </a:p>
        </p:txBody>
      </p:sp>
      <p:sp>
        <p:nvSpPr>
          <p:cNvPr id="39" name="Rectangle 38"/>
          <p:cNvSpPr/>
          <p:nvPr/>
        </p:nvSpPr>
        <p:spPr>
          <a:xfrm>
            <a:off x="8915400" y="5638800"/>
            <a:ext cx="1066800" cy="6096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Student DB</a:t>
            </a:r>
          </a:p>
        </p:txBody>
      </p:sp>
      <p:sp>
        <p:nvSpPr>
          <p:cNvPr id="40" name="Rectangle 39"/>
          <p:cNvSpPr/>
          <p:nvPr/>
        </p:nvSpPr>
        <p:spPr>
          <a:xfrm>
            <a:off x="3500157" y="5376863"/>
            <a:ext cx="1981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a:solidFill>
                    <a:srgbClr val="FF0000"/>
                  </a:solidFill>
                </a:ln>
                <a:solidFill>
                  <a:schemeClr val="tx1"/>
                </a:solidFill>
              </a:rPr>
              <a:t>Socket connection</a:t>
            </a:r>
          </a:p>
        </p:txBody>
      </p:sp>
      <p:cxnSp>
        <p:nvCxnSpPr>
          <p:cNvPr id="42" name="Straight Arrow Connector 41"/>
          <p:cNvCxnSpPr/>
          <p:nvPr/>
        </p:nvCxnSpPr>
        <p:spPr>
          <a:xfrm flipH="1">
            <a:off x="7239000" y="4572000"/>
            <a:ext cx="533400" cy="3048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7848600" y="4191000"/>
            <a:ext cx="1905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a:solidFill>
                    <a:srgbClr val="FF0000"/>
                  </a:solidFill>
                </a:ln>
                <a:solidFill>
                  <a:schemeClr val="tx1"/>
                </a:solidFill>
              </a:rPr>
              <a:t>IP = </a:t>
            </a:r>
            <a:r>
              <a:rPr lang="en-US" dirty="0" smtClean="0">
                <a:ln>
                  <a:solidFill>
                    <a:srgbClr val="FF0000"/>
                  </a:solidFill>
                </a:ln>
                <a:solidFill>
                  <a:schemeClr val="tx1"/>
                </a:solidFill>
              </a:rPr>
              <a:t>129.128.0.25</a:t>
            </a:r>
            <a:endParaRPr lang="en-US" dirty="0">
              <a:ln>
                <a:solidFill>
                  <a:srgbClr val="FF0000"/>
                </a:solidFill>
              </a:ln>
              <a:solidFill>
                <a:schemeClr val="tx1"/>
              </a:solidFill>
            </a:endParaRPr>
          </a:p>
        </p:txBody>
      </p:sp>
      <p:sp>
        <p:nvSpPr>
          <p:cNvPr id="44" name="Curved Down Arrow 43"/>
          <p:cNvSpPr/>
          <p:nvPr/>
        </p:nvSpPr>
        <p:spPr>
          <a:xfrm>
            <a:off x="7366747" y="5434002"/>
            <a:ext cx="1066800" cy="381000"/>
          </a:xfrm>
          <a:prstGeom prst="curvedDown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Curved Down Arrow 44"/>
          <p:cNvSpPr/>
          <p:nvPr/>
        </p:nvSpPr>
        <p:spPr>
          <a:xfrm>
            <a:off x="7357222" y="4819258"/>
            <a:ext cx="2486025" cy="638175"/>
          </a:xfrm>
          <a:prstGeom prst="curvedDownArrow">
            <a:avLst>
              <a:gd name="adj1" fmla="val 18848"/>
              <a:gd name="adj2" fmla="val 79782"/>
              <a:gd name="adj3" fmla="val 25000"/>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4" name="Group 23"/>
          <p:cNvGrpSpPr/>
          <p:nvPr/>
        </p:nvGrpSpPr>
        <p:grpSpPr>
          <a:xfrm>
            <a:off x="0" y="-2737"/>
            <a:ext cx="12192000" cy="914709"/>
            <a:chOff x="0" y="-2737"/>
            <a:chExt cx="12192000" cy="914709"/>
          </a:xfrm>
        </p:grpSpPr>
        <p:sp>
          <p:nvSpPr>
            <p:cNvPr id="26" name="Rectangle 25"/>
            <p:cNvSpPr/>
            <p:nvPr/>
          </p:nvSpPr>
          <p:spPr>
            <a:xfrm>
              <a:off x="0" y="-2428"/>
              <a:ext cx="121920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Rectangle 27"/>
            <p:cNvSpPr/>
            <p:nvPr/>
          </p:nvSpPr>
          <p:spPr>
            <a:xfrm>
              <a:off x="9780494" y="-2737"/>
              <a:ext cx="2411506" cy="875175"/>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2438400" y="54722"/>
            <a:ext cx="6705600" cy="800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Database </a:t>
            </a:r>
            <a:r>
              <a:rPr lang="en-US" sz="4000" b="1" dirty="0" smtClean="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  </a:t>
            </a:r>
            <a:r>
              <a:rPr lang="en-US" sz="4000" b="1" dirty="0" err="1">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.Net</a:t>
            </a:r>
            <a:endParaRPr lang="en-US" sz="40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endParaRPr>
          </a:p>
        </p:txBody>
      </p:sp>
      <p:sp>
        <p:nvSpPr>
          <p:cNvPr id="2" name="Right Brace 1"/>
          <p:cNvSpPr/>
          <p:nvPr/>
        </p:nvSpPr>
        <p:spPr>
          <a:xfrm>
            <a:off x="10195671" y="5602092"/>
            <a:ext cx="268381" cy="1027308"/>
          </a:xfrm>
          <a:prstGeom prst="rightBrace">
            <a:avLst>
              <a:gd name="adj1" fmla="val 79359"/>
              <a:gd name="adj2" fmla="val 52613"/>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Rectangle 31"/>
          <p:cNvSpPr/>
          <p:nvPr/>
        </p:nvSpPr>
        <p:spPr>
          <a:xfrm>
            <a:off x="10564906" y="4572000"/>
            <a:ext cx="1425388" cy="19363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anose="02020603050405020304" pitchFamily="18" charset="0"/>
                <a:cs typeface="Times New Roman" panose="02020603050405020304" pitchFamily="18" charset="0"/>
              </a:rPr>
              <a:t>In this scenario, we have 2 databases available on one machine </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loud Callout 2"/>
          <p:cNvSpPr/>
          <p:nvPr/>
        </p:nvSpPr>
        <p:spPr>
          <a:xfrm>
            <a:off x="7900147" y="1172121"/>
            <a:ext cx="4217893" cy="135538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itchFamily="18" charset="0"/>
                <a:cs typeface="Times New Roman" pitchFamily="18" charset="0"/>
              </a:rPr>
              <a:t>The parts of the connection string should  </a:t>
            </a:r>
            <a:r>
              <a:rPr lang="en-US" dirty="0">
                <a:latin typeface="Times New Roman" pitchFamily="18" charset="0"/>
                <a:cs typeface="Times New Roman" pitchFamily="18" charset="0"/>
              </a:rPr>
              <a:t>be separated by </a:t>
            </a:r>
            <a:r>
              <a:rPr lang="en-US" dirty="0" smtClean="0">
                <a:latin typeface="Times New Roman" pitchFamily="18" charset="0"/>
                <a:cs typeface="Times New Roman" pitchFamily="18" charset="0"/>
              </a:rPr>
              <a:t>a semicolon </a:t>
            </a:r>
            <a:r>
              <a:rPr lang="en-US" dirty="0">
                <a:latin typeface="Times New Roman" pitchFamily="18" charset="0"/>
                <a:cs typeface="Times New Roman" pitchFamily="18" charset="0"/>
              </a:rPr>
              <a:t>in our code</a:t>
            </a:r>
            <a:endParaRPr lang="en-US" dirty="0"/>
          </a:p>
        </p:txBody>
      </p:sp>
    </p:spTree>
    <p:extLst>
      <p:ext uri="{BB962C8B-B14F-4D97-AF65-F5344CB8AC3E}">
        <p14:creationId xmlns:p14="http://schemas.microsoft.com/office/powerpoint/2010/main" val="18271480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29"/>
          <p:cNvSpPr>
            <a:spLocks noGrp="1"/>
          </p:cNvSpPr>
          <p:nvPr>
            <p:ph type="sldNum" sz="quarter" idx="12"/>
          </p:nvPr>
        </p:nvSpPr>
        <p:spPr/>
        <p:txBody>
          <a:bodyPr/>
          <a:lstStyle/>
          <a:p>
            <a:fld id="{5A9E930A-C8CD-4220-A016-188B2AB9B06D}" type="slidenum">
              <a:rPr lang="en-US" smtClean="0"/>
              <a:pPr/>
              <a:t>15</a:t>
            </a:fld>
            <a:endParaRPr lang="en-US"/>
          </a:p>
        </p:txBody>
      </p:sp>
      <p:sp>
        <p:nvSpPr>
          <p:cNvPr id="21" name="TextBox 20"/>
          <p:cNvSpPr txBox="1"/>
          <p:nvPr/>
        </p:nvSpPr>
        <p:spPr>
          <a:xfrm>
            <a:off x="504825" y="1241026"/>
            <a:ext cx="11353800" cy="1569660"/>
          </a:xfrm>
          <a:prstGeom prst="rect">
            <a:avLst/>
          </a:prstGeom>
          <a:noFill/>
        </p:spPr>
        <p:txBody>
          <a:bodyPr wrap="square" rtlCol="0">
            <a:spAutoFit/>
          </a:bodyPr>
          <a:lstStyle/>
          <a:p>
            <a:pPr marL="285750" indent="-28575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For security part of the connection string, if you are using the Authentication approach, windows authentication, which means that you are using the same username and password that you are using to login to your laptop. So the username and password part of the connection string can be replaced with: </a:t>
            </a:r>
            <a:r>
              <a:rPr lang="en-US" sz="2400" dirty="0">
                <a:solidFill>
                  <a:srgbClr val="FF0000"/>
                </a:solidFill>
                <a:latin typeface="Times New Roman" panose="02020603050405020304" pitchFamily="18" charset="0"/>
                <a:cs typeface="Times New Roman" panose="02020603050405020304" pitchFamily="18" charset="0"/>
              </a:rPr>
              <a:t>integrated security = </a:t>
            </a:r>
            <a:r>
              <a:rPr lang="en-US" sz="2400" dirty="0" smtClean="0">
                <a:solidFill>
                  <a:srgbClr val="FF0000"/>
                </a:solidFill>
                <a:latin typeface="Times New Roman" panose="02020603050405020304" pitchFamily="18" charset="0"/>
                <a:cs typeface="Times New Roman" panose="02020603050405020304" pitchFamily="18" charset="0"/>
              </a:rPr>
              <a:t>true</a:t>
            </a:r>
            <a:r>
              <a:rPr lang="en-US" sz="2400" dirty="0" smtClean="0">
                <a:latin typeface="Times New Roman" panose="02020603050405020304" pitchFamily="18" charset="0"/>
                <a:cs typeface="Times New Roman" panose="02020603050405020304" pitchFamily="18" charset="0"/>
              </a:rPr>
              <a:t>; as follows: </a:t>
            </a:r>
            <a:endParaRPr lang="en-US" sz="2400" dirty="0">
              <a:latin typeface="Times New Roman" panose="02020603050405020304" pitchFamily="18" charset="0"/>
              <a:cs typeface="Times New Roman" panose="02020603050405020304" pitchFamily="18" charset="0"/>
            </a:endParaRPr>
          </a:p>
        </p:txBody>
      </p:sp>
      <p:grpSp>
        <p:nvGrpSpPr>
          <p:cNvPr id="8" name="Group 7"/>
          <p:cNvGrpSpPr/>
          <p:nvPr/>
        </p:nvGrpSpPr>
        <p:grpSpPr>
          <a:xfrm>
            <a:off x="0" y="-42305"/>
            <a:ext cx="12192000" cy="914709"/>
            <a:chOff x="0" y="-2737"/>
            <a:chExt cx="12192000" cy="914709"/>
          </a:xfrm>
        </p:grpSpPr>
        <p:sp>
          <p:nvSpPr>
            <p:cNvPr id="9" name="Rectangle 8"/>
            <p:cNvSpPr/>
            <p:nvPr/>
          </p:nvSpPr>
          <p:spPr>
            <a:xfrm>
              <a:off x="0" y="-2428"/>
              <a:ext cx="121920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p:cNvSpPr/>
            <p:nvPr/>
          </p:nvSpPr>
          <p:spPr>
            <a:xfrm>
              <a:off x="9780494" y="-2737"/>
              <a:ext cx="2411506" cy="875175"/>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1905000" y="15848"/>
            <a:ext cx="67056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Database –  </a:t>
            </a:r>
            <a:r>
              <a:rPr lang="en-US" sz="4000" b="1" dirty="0" err="1" smtClean="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.Net</a:t>
            </a:r>
            <a:endParaRPr lang="en-US" sz="40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endParaRPr>
          </a:p>
        </p:txBody>
      </p:sp>
      <p:sp>
        <p:nvSpPr>
          <p:cNvPr id="10" name="TextBox 9"/>
          <p:cNvSpPr txBox="1"/>
          <p:nvPr/>
        </p:nvSpPr>
        <p:spPr>
          <a:xfrm>
            <a:off x="962025" y="3179308"/>
            <a:ext cx="11353800" cy="461665"/>
          </a:xfrm>
          <a:prstGeom prst="rect">
            <a:avLst/>
          </a:prstGeom>
          <a:noFill/>
        </p:spPr>
        <p:txBody>
          <a:bodyPr wrap="square" rtlCol="0">
            <a:spAutoFit/>
          </a:bodyPr>
          <a:lstStyle/>
          <a:p>
            <a:r>
              <a:rPr lang="en-US" sz="2400" dirty="0" smtClean="0">
                <a:solidFill>
                  <a:srgbClr val="800000"/>
                </a:solidFill>
                <a:latin typeface="Times New Roman" panose="02020603050405020304" pitchFamily="18" charset="0"/>
                <a:cs typeface="Times New Roman" panose="02020603050405020304" pitchFamily="18" charset="0"/>
              </a:rPr>
              <a:t>string </a:t>
            </a:r>
            <a:r>
              <a:rPr lang="en-US" sz="2200" dirty="0" smtClean="0">
                <a:solidFill>
                  <a:srgbClr val="800000"/>
                </a:solidFill>
                <a:latin typeface="Times New Roman" panose="02020603050405020304" pitchFamily="18" charset="0"/>
                <a:cs typeface="Times New Roman" panose="02020603050405020304" pitchFamily="18" charset="0"/>
              </a:rPr>
              <a:t>CONNSTR</a:t>
            </a:r>
            <a:r>
              <a:rPr lang="en-US" sz="2400" dirty="0" smtClean="0">
                <a:solidFill>
                  <a:srgbClr val="800000"/>
                </a:solidFill>
                <a:latin typeface="Times New Roman" panose="02020603050405020304" pitchFamily="18" charset="0"/>
                <a:cs typeface="Times New Roman" panose="02020603050405020304" pitchFamily="18" charset="0"/>
              </a:rPr>
              <a:t> </a:t>
            </a:r>
            <a:r>
              <a:rPr lang="en-US" sz="2400" dirty="0">
                <a:solidFill>
                  <a:srgbClr val="800000"/>
                </a:solidFill>
                <a:latin typeface="Times New Roman" panose="02020603050405020304" pitchFamily="18" charset="0"/>
                <a:cs typeface="Times New Roman" panose="02020603050405020304" pitchFamily="18" charset="0"/>
              </a:rPr>
              <a:t>= "server= </a:t>
            </a:r>
            <a:r>
              <a:rPr lang="en-US" sz="2400" dirty="0" err="1" smtClean="0">
                <a:solidFill>
                  <a:srgbClr val="800000"/>
                </a:solidFill>
                <a:latin typeface="Times New Roman" panose="02020603050405020304" pitchFamily="18" charset="0"/>
                <a:cs typeface="Times New Roman" panose="02020603050405020304" pitchFamily="18" charset="0"/>
              </a:rPr>
              <a:t>Alpha;integrated</a:t>
            </a:r>
            <a:r>
              <a:rPr lang="en-US" sz="2400" dirty="0" smtClean="0">
                <a:solidFill>
                  <a:srgbClr val="800000"/>
                </a:solidFill>
                <a:latin typeface="Times New Roman" panose="02020603050405020304" pitchFamily="18" charset="0"/>
                <a:cs typeface="Times New Roman" panose="02020603050405020304" pitchFamily="18" charset="0"/>
              </a:rPr>
              <a:t> </a:t>
            </a:r>
            <a:r>
              <a:rPr lang="en-US" sz="2400" dirty="0">
                <a:solidFill>
                  <a:srgbClr val="800000"/>
                </a:solidFill>
                <a:latin typeface="Times New Roman" panose="02020603050405020304" pitchFamily="18" charset="0"/>
                <a:cs typeface="Times New Roman" panose="02020603050405020304" pitchFamily="18" charset="0"/>
              </a:rPr>
              <a:t>security = </a:t>
            </a:r>
            <a:r>
              <a:rPr lang="en-US" sz="2400" dirty="0" err="1" smtClean="0">
                <a:solidFill>
                  <a:srgbClr val="800000"/>
                </a:solidFill>
                <a:latin typeface="Times New Roman" panose="02020603050405020304" pitchFamily="18" charset="0"/>
                <a:cs typeface="Times New Roman" panose="02020603050405020304" pitchFamily="18" charset="0"/>
              </a:rPr>
              <a:t>true;database</a:t>
            </a:r>
            <a:r>
              <a:rPr lang="en-US" sz="2400" dirty="0" smtClean="0">
                <a:solidFill>
                  <a:srgbClr val="800000"/>
                </a:solidFill>
                <a:latin typeface="Times New Roman" panose="02020603050405020304" pitchFamily="18" charset="0"/>
                <a:cs typeface="Times New Roman" panose="02020603050405020304" pitchFamily="18" charset="0"/>
              </a:rPr>
              <a:t>=</a:t>
            </a:r>
            <a:r>
              <a:rPr lang="en-US" sz="2400" dirty="0" err="1" smtClean="0">
                <a:solidFill>
                  <a:srgbClr val="800000"/>
                </a:solidFill>
                <a:latin typeface="Times New Roman" panose="02020603050405020304" pitchFamily="18" charset="0"/>
                <a:cs typeface="Times New Roman" panose="02020603050405020304" pitchFamily="18" charset="0"/>
              </a:rPr>
              <a:t>MyDB</a:t>
            </a:r>
            <a:r>
              <a:rPr lang="en-US" sz="2400" dirty="0" smtClean="0">
                <a:solidFill>
                  <a:srgbClr val="800000"/>
                </a:solidFill>
                <a:latin typeface="Times New Roman" panose="02020603050405020304" pitchFamily="18" charset="0"/>
                <a:cs typeface="Times New Roman" panose="02020603050405020304" pitchFamily="18" charset="0"/>
              </a:rPr>
              <a:t>“;</a:t>
            </a:r>
            <a:endParaRPr lang="en-US" sz="2400" dirty="0">
              <a:solidFill>
                <a:srgbClr val="800000"/>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962025" y="4009595"/>
            <a:ext cx="11353800" cy="461665"/>
          </a:xfrm>
          <a:prstGeom prst="rect">
            <a:avLst/>
          </a:prstGeom>
          <a:noFill/>
        </p:spPr>
        <p:txBody>
          <a:bodyPr wrap="square" rtlCol="0">
            <a:spAutoFit/>
          </a:bodyPr>
          <a:lstStyle/>
          <a:p>
            <a:r>
              <a:rPr lang="en-US" sz="2400" dirty="0">
                <a:solidFill>
                  <a:srgbClr val="800000"/>
                </a:solidFill>
                <a:latin typeface="Times New Roman" panose="02020603050405020304" pitchFamily="18" charset="0"/>
                <a:cs typeface="Times New Roman" panose="02020603050405020304" pitchFamily="18" charset="0"/>
              </a:rPr>
              <a:t> </a:t>
            </a:r>
            <a:r>
              <a:rPr lang="en-US" sz="2400" dirty="0" err="1">
                <a:solidFill>
                  <a:srgbClr val="800000"/>
                </a:solidFill>
                <a:latin typeface="Times New Roman" panose="02020603050405020304" pitchFamily="18" charset="0"/>
                <a:cs typeface="Times New Roman" panose="02020603050405020304" pitchFamily="18" charset="0"/>
              </a:rPr>
              <a:t>ConnStr</a:t>
            </a:r>
            <a:r>
              <a:rPr lang="en-US" sz="2400" dirty="0">
                <a:solidFill>
                  <a:srgbClr val="800000"/>
                </a:solidFill>
                <a:latin typeface="Times New Roman" panose="02020603050405020304" pitchFamily="18" charset="0"/>
                <a:cs typeface="Times New Roman" panose="02020603050405020304" pitchFamily="18" charset="0"/>
              </a:rPr>
              <a:t> As String = "Data Source=.;Initial Catalog=asd2;Integrated Security=True"</a:t>
            </a:r>
          </a:p>
        </p:txBody>
      </p:sp>
      <p:sp>
        <p:nvSpPr>
          <p:cNvPr id="13" name="TextBox 12"/>
          <p:cNvSpPr txBox="1"/>
          <p:nvPr/>
        </p:nvSpPr>
        <p:spPr>
          <a:xfrm>
            <a:off x="1027339" y="5157124"/>
            <a:ext cx="11353800" cy="461665"/>
          </a:xfrm>
          <a:prstGeom prst="rect">
            <a:avLst/>
          </a:prstGeom>
          <a:noFill/>
        </p:spPr>
        <p:txBody>
          <a:bodyPr wrap="square" rtlCol="0">
            <a:spAutoFit/>
          </a:bodyPr>
          <a:lstStyle/>
          <a:p>
            <a:r>
              <a:rPr lang="en-US" sz="2400" dirty="0" smtClean="0">
                <a:solidFill>
                  <a:srgbClr val="800000"/>
                </a:solidFill>
                <a:latin typeface="Times New Roman" panose="02020603050405020304" pitchFamily="18" charset="0"/>
                <a:cs typeface="Times New Roman" panose="02020603050405020304" pitchFamily="18" charset="0"/>
              </a:rPr>
              <a:t>server</a:t>
            </a:r>
            <a:r>
              <a:rPr lang="en-US" sz="2400" dirty="0">
                <a:solidFill>
                  <a:srgbClr val="800000"/>
                </a:solidFill>
                <a:latin typeface="Times New Roman" panose="02020603050405020304" pitchFamily="18" charset="0"/>
                <a:cs typeface="Times New Roman" panose="02020603050405020304" pitchFamily="18" charset="0"/>
              </a:rPr>
              <a:t>= </a:t>
            </a:r>
            <a:r>
              <a:rPr lang="en-US" sz="2400" dirty="0" smtClean="0">
                <a:solidFill>
                  <a:srgbClr val="800000"/>
                </a:solidFill>
                <a:latin typeface="Times New Roman" panose="02020603050405020304" pitchFamily="18" charset="0"/>
                <a:cs typeface="Times New Roman" panose="02020603050405020304" pitchFamily="18" charset="0"/>
              </a:rPr>
              <a:t>.   , (local) , Computer Name, or IP Address</a:t>
            </a:r>
            <a:endParaRPr lang="en-US" sz="2400" dirty="0">
              <a:solidFill>
                <a:srgbClr val="8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98531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29"/>
          <p:cNvSpPr>
            <a:spLocks noGrp="1"/>
          </p:cNvSpPr>
          <p:nvPr>
            <p:ph type="sldNum" sz="quarter" idx="12"/>
          </p:nvPr>
        </p:nvSpPr>
        <p:spPr/>
        <p:txBody>
          <a:bodyPr/>
          <a:lstStyle/>
          <a:p>
            <a:fld id="{5A9E930A-C8CD-4220-A016-188B2AB9B06D}" type="slidenum">
              <a:rPr lang="en-US" smtClean="0"/>
              <a:pPr/>
              <a:t>16</a:t>
            </a:fld>
            <a:endParaRPr lang="en-US" dirty="0"/>
          </a:p>
        </p:txBody>
      </p:sp>
      <p:sp>
        <p:nvSpPr>
          <p:cNvPr id="13" name="TextBox 12"/>
          <p:cNvSpPr txBox="1"/>
          <p:nvPr/>
        </p:nvSpPr>
        <p:spPr>
          <a:xfrm>
            <a:off x="152400" y="3835934"/>
            <a:ext cx="11887200" cy="3031599"/>
          </a:xfrm>
          <a:prstGeom prst="rect">
            <a:avLst/>
          </a:prstGeom>
          <a:noFill/>
        </p:spPr>
        <p:txBody>
          <a:bodyPr wrap="square" rtlCol="0">
            <a:spAutoFit/>
          </a:bodyPr>
          <a:lstStyle/>
          <a:p>
            <a:pPr>
              <a:buFont typeface="Wingdings" pitchFamily="2" charset="2"/>
              <a:buChar char="§"/>
            </a:pPr>
            <a:r>
              <a:rPr lang="en-US" sz="2400" dirty="0">
                <a:latin typeface="Times New Roman" pitchFamily="18" charset="0"/>
                <a:cs typeface="Times New Roman" pitchFamily="18" charset="0"/>
              </a:rPr>
              <a:t> </a:t>
            </a:r>
            <a:r>
              <a:rPr lang="en-US" sz="2000" dirty="0">
                <a:latin typeface="Times New Roman" pitchFamily="18" charset="0"/>
                <a:cs typeface="Times New Roman" pitchFamily="18" charset="0"/>
              </a:rPr>
              <a:t>Database may resides on the same computer, or in a different </a:t>
            </a:r>
            <a:r>
              <a:rPr lang="en-US" sz="2000" dirty="0" smtClean="0">
                <a:latin typeface="Times New Roman" pitchFamily="18" charset="0"/>
                <a:cs typeface="Times New Roman" pitchFamily="18" charset="0"/>
              </a:rPr>
              <a:t>computer</a:t>
            </a:r>
            <a:r>
              <a:rPr lang="en-US" sz="2000" dirty="0">
                <a:latin typeface="Times New Roman" pitchFamily="18" charset="0"/>
                <a:cs typeface="Times New Roman" pitchFamily="18" charset="0"/>
              </a:rPr>
              <a:t>. It is basically a different Program</a:t>
            </a:r>
            <a:r>
              <a:rPr lang="en-US" sz="2000" dirty="0" smtClean="0">
                <a:latin typeface="Times New Roman" pitchFamily="18" charset="0"/>
                <a:cs typeface="Times New Roman" pitchFamily="18" charset="0"/>
              </a:rPr>
              <a:t>.</a:t>
            </a:r>
          </a:p>
          <a:p>
            <a:endParaRPr lang="en-US" sz="1100" dirty="0">
              <a:latin typeface="Times New Roman" pitchFamily="18" charset="0"/>
              <a:cs typeface="Times New Roman" pitchFamily="18" charset="0"/>
            </a:endParaRPr>
          </a:p>
          <a:p>
            <a:pPr>
              <a:buFont typeface="Wingdings" pitchFamily="2" charset="2"/>
              <a:buChar char="§"/>
            </a:pPr>
            <a:r>
              <a:rPr lang="en-US" sz="2000" dirty="0">
                <a:latin typeface="Times New Roman" pitchFamily="18" charset="0"/>
                <a:cs typeface="Times New Roman" pitchFamily="18" charset="0"/>
              </a:rPr>
              <a:t> One of the ways to communicate with another program is through </a:t>
            </a:r>
            <a:r>
              <a:rPr lang="en-US" sz="2000" dirty="0" smtClean="0">
                <a:solidFill>
                  <a:srgbClr val="FF0000"/>
                </a:solidFill>
                <a:latin typeface="Times New Roman" pitchFamily="18" charset="0"/>
                <a:cs typeface="Times New Roman" pitchFamily="18" charset="0"/>
              </a:rPr>
              <a:t> </a:t>
            </a:r>
            <a:r>
              <a:rPr lang="en-US" sz="2000" dirty="0">
                <a:solidFill>
                  <a:srgbClr val="FF0000"/>
                </a:solidFill>
                <a:latin typeface="Times New Roman" pitchFamily="18" charset="0"/>
                <a:cs typeface="Times New Roman" pitchFamily="18" charset="0"/>
              </a:rPr>
              <a:t>TCP/IP socket</a:t>
            </a:r>
            <a:r>
              <a:rPr lang="en-US" sz="2000" dirty="0" smtClean="0">
                <a:latin typeface="Times New Roman" pitchFamily="18" charset="0"/>
                <a:cs typeface="Times New Roman" pitchFamily="18" charset="0"/>
              </a:rPr>
              <a:t>.</a:t>
            </a:r>
          </a:p>
          <a:p>
            <a:endParaRPr lang="en-US" sz="1200" dirty="0">
              <a:latin typeface="Times New Roman" pitchFamily="18" charset="0"/>
              <a:cs typeface="Times New Roman" pitchFamily="18" charset="0"/>
            </a:endParaRPr>
          </a:p>
          <a:p>
            <a:pPr>
              <a:buFont typeface="Wingdings" pitchFamily="2" charset="2"/>
              <a:buChar char="§"/>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The </a:t>
            </a:r>
            <a:r>
              <a:rPr lang="en-US" sz="2000" dirty="0">
                <a:solidFill>
                  <a:srgbClr val="FF0000"/>
                </a:solidFill>
                <a:latin typeface="Times New Roman" pitchFamily="18" charset="0"/>
                <a:cs typeface="Times New Roman" pitchFamily="18" charset="0"/>
              </a:rPr>
              <a:t>first</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thing </a:t>
            </a:r>
            <a:r>
              <a:rPr lang="en-US" sz="2000" dirty="0">
                <a:latin typeface="Times New Roman" pitchFamily="18" charset="0"/>
                <a:cs typeface="Times New Roman" pitchFamily="18" charset="0"/>
              </a:rPr>
              <a:t>we do </a:t>
            </a:r>
            <a:r>
              <a:rPr lang="en-US" sz="2000" dirty="0" smtClean="0">
                <a:latin typeface="Times New Roman" pitchFamily="18" charset="0"/>
                <a:cs typeface="Times New Roman" pitchFamily="18" charset="0"/>
              </a:rPr>
              <a:t>is, </a:t>
            </a:r>
            <a:r>
              <a:rPr lang="en-US" sz="2000" dirty="0">
                <a:latin typeface="Times New Roman" pitchFamily="18" charset="0"/>
                <a:cs typeface="Times New Roman" pitchFamily="18" charset="0"/>
              </a:rPr>
              <a:t>establish </a:t>
            </a:r>
            <a:r>
              <a:rPr lang="en-US" sz="2000" dirty="0">
                <a:solidFill>
                  <a:srgbClr val="FF0000"/>
                </a:solidFill>
                <a:latin typeface="Times New Roman" pitchFamily="18" charset="0"/>
                <a:cs typeface="Times New Roman" pitchFamily="18" charset="0"/>
              </a:rPr>
              <a:t>a </a:t>
            </a:r>
            <a:r>
              <a:rPr lang="en-US" sz="2000" dirty="0" smtClean="0">
                <a:solidFill>
                  <a:srgbClr val="FF0000"/>
                </a:solidFill>
                <a:latin typeface="Times New Roman" pitchFamily="18" charset="0"/>
                <a:cs typeface="Times New Roman" pitchFamily="18" charset="0"/>
              </a:rPr>
              <a:t>socket connection </a:t>
            </a:r>
            <a:r>
              <a:rPr lang="en-US" sz="2000" dirty="0">
                <a:solidFill>
                  <a:srgbClr val="FF0000"/>
                </a:solidFill>
                <a:latin typeface="Times New Roman" pitchFamily="18" charset="0"/>
                <a:cs typeface="Times New Roman" pitchFamily="18" charset="0"/>
              </a:rPr>
              <a:t>to a</a:t>
            </a:r>
            <a:r>
              <a:rPr lang="en-US" sz="2000" dirty="0" smtClean="0">
                <a:solidFill>
                  <a:srgbClr val="FF0000"/>
                </a:solidFill>
                <a:latin typeface="Times New Roman" pitchFamily="18" charset="0"/>
                <a:cs typeface="Times New Roman" pitchFamily="18" charset="0"/>
              </a:rPr>
              <a:t> </a:t>
            </a:r>
            <a:r>
              <a:rPr lang="en-US" sz="2000" dirty="0">
                <a:solidFill>
                  <a:srgbClr val="FF0000"/>
                </a:solidFill>
                <a:latin typeface="Times New Roman" pitchFamily="18" charset="0"/>
                <a:cs typeface="Times New Roman" pitchFamily="18" charset="0"/>
              </a:rPr>
              <a:t>d</a:t>
            </a:r>
            <a:r>
              <a:rPr lang="en-US" sz="2000" dirty="0" smtClean="0">
                <a:solidFill>
                  <a:srgbClr val="FF0000"/>
                </a:solidFill>
                <a:latin typeface="Times New Roman" pitchFamily="18" charset="0"/>
                <a:cs typeface="Times New Roman" pitchFamily="18" charset="0"/>
              </a:rPr>
              <a:t>atabase</a:t>
            </a:r>
            <a:r>
              <a:rPr lang="en-US" sz="2000" dirty="0" smtClean="0">
                <a:latin typeface="Times New Roman" pitchFamily="18" charset="0"/>
                <a:cs typeface="Times New Roman" pitchFamily="18" charset="0"/>
              </a:rPr>
              <a:t>.</a:t>
            </a:r>
          </a:p>
          <a:p>
            <a:endParaRPr lang="en-US" sz="1200" dirty="0" smtClean="0">
              <a:latin typeface="Times New Roman" pitchFamily="18" charset="0"/>
              <a:cs typeface="Times New Roman" pitchFamily="18" charset="0"/>
            </a:endParaRPr>
          </a:p>
          <a:p>
            <a:pPr>
              <a:buFont typeface="Wingdings" pitchFamily="2" charset="2"/>
              <a:buChar char="§"/>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It is like when you call somebody over the phone, once the connection is established, then you can talk. </a:t>
            </a:r>
          </a:p>
          <a:p>
            <a:endParaRPr lang="en-US" sz="1200" dirty="0" smtClean="0">
              <a:latin typeface="Times New Roman" pitchFamily="18" charset="0"/>
              <a:cs typeface="Times New Roman" pitchFamily="18" charset="0"/>
            </a:endParaRPr>
          </a:p>
          <a:p>
            <a:pPr marL="228600" indent="-228600">
              <a:buFont typeface="Wingdings" panose="05000000000000000000" pitchFamily="2" charset="2"/>
              <a:buChar char="§"/>
            </a:pPr>
            <a:r>
              <a:rPr lang="en-US" sz="2000" dirty="0" smtClean="0">
                <a:latin typeface="Times New Roman" pitchFamily="18" charset="0"/>
                <a:cs typeface="Times New Roman" pitchFamily="18" charset="0"/>
              </a:rPr>
              <a:t>Similarly, once we establish a connection to the database server, then we can send </a:t>
            </a:r>
            <a:r>
              <a:rPr lang="en-US" sz="2000" dirty="0" err="1" smtClean="0">
                <a:latin typeface="Times New Roman" pitchFamily="18" charset="0"/>
                <a:cs typeface="Times New Roman" pitchFamily="18" charset="0"/>
              </a:rPr>
              <a:t>sql</a:t>
            </a:r>
            <a:r>
              <a:rPr lang="en-US" sz="2000" dirty="0" smtClean="0">
                <a:latin typeface="Times New Roman" pitchFamily="18" charset="0"/>
                <a:cs typeface="Times New Roman" pitchFamily="18" charset="0"/>
              </a:rPr>
              <a:t> statement, such as, “select * from products”, then the server will reply back with the data, and we can then display the data in our </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application. </a:t>
            </a:r>
            <a:endParaRPr lang="en-US" sz="2000" dirty="0">
              <a:latin typeface="Times New Roman" pitchFamily="18" charset="0"/>
              <a:cs typeface="Times New Roman" pitchFamily="18" charset="0"/>
            </a:endParaRPr>
          </a:p>
        </p:txBody>
      </p:sp>
      <p:grpSp>
        <p:nvGrpSpPr>
          <p:cNvPr id="20" name="Group 19"/>
          <p:cNvGrpSpPr/>
          <p:nvPr/>
        </p:nvGrpSpPr>
        <p:grpSpPr>
          <a:xfrm>
            <a:off x="2505915" y="2237222"/>
            <a:ext cx="7180169" cy="1371600"/>
            <a:chOff x="1590674" y="1600200"/>
            <a:chExt cx="5419726" cy="1371600"/>
          </a:xfrm>
          <a:solidFill>
            <a:srgbClr val="FF0000"/>
          </a:solidFill>
        </p:grpSpPr>
        <p:cxnSp>
          <p:nvCxnSpPr>
            <p:cNvPr id="15" name="Straight Connector 14"/>
            <p:cNvCxnSpPr/>
            <p:nvPr/>
          </p:nvCxnSpPr>
          <p:spPr>
            <a:xfrm flipV="1">
              <a:off x="2840408" y="2131151"/>
              <a:ext cx="2481060" cy="17870"/>
            </a:xfrm>
            <a:prstGeom prst="line">
              <a:avLst/>
            </a:prstGeom>
            <a:grpFill/>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840408" y="2362200"/>
              <a:ext cx="2590800" cy="0"/>
            </a:xfrm>
            <a:prstGeom prst="line">
              <a:avLst/>
            </a:prstGeom>
            <a:grpFill/>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 name="Flowchart: Magnetic Disk 10"/>
            <p:cNvSpPr/>
            <p:nvPr/>
          </p:nvSpPr>
          <p:spPr>
            <a:xfrm>
              <a:off x="5257800" y="1600200"/>
              <a:ext cx="1752600" cy="13716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itchFamily="18" charset="0"/>
                  <a:cs typeface="Times New Roman" pitchFamily="18" charset="0"/>
                </a:rPr>
                <a:t>Database </a:t>
              </a:r>
            </a:p>
          </p:txBody>
        </p:sp>
        <p:sp>
          <p:nvSpPr>
            <p:cNvPr id="18" name="Rectangle 17"/>
            <p:cNvSpPr/>
            <p:nvPr/>
          </p:nvSpPr>
          <p:spPr>
            <a:xfrm>
              <a:off x="1590674" y="1676400"/>
              <a:ext cx="1304925" cy="10668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Our code</a:t>
              </a:r>
            </a:p>
          </p:txBody>
        </p:sp>
      </p:grpSp>
      <p:sp>
        <p:nvSpPr>
          <p:cNvPr id="25" name="Rectangle 24"/>
          <p:cNvSpPr/>
          <p:nvPr/>
        </p:nvSpPr>
        <p:spPr>
          <a:xfrm>
            <a:off x="4730539" y="1924788"/>
            <a:ext cx="2537572"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n w="10160">
                  <a:noFill/>
                  <a:prstDash val="solid"/>
                </a:ln>
                <a:solidFill>
                  <a:srgbClr val="FF0000"/>
                </a:solidFill>
                <a:latin typeface="Times New Roman" panose="02020603050405020304" pitchFamily="18" charset="0"/>
                <a:cs typeface="Times New Roman" panose="02020603050405020304" pitchFamily="18" charset="0"/>
              </a:rPr>
              <a:t>Socket connection</a:t>
            </a:r>
          </a:p>
        </p:txBody>
      </p:sp>
      <p:cxnSp>
        <p:nvCxnSpPr>
          <p:cNvPr id="22" name="Straight Arrow Connector 21"/>
          <p:cNvCxnSpPr/>
          <p:nvPr/>
        </p:nvCxnSpPr>
        <p:spPr>
          <a:xfrm flipH="1">
            <a:off x="5199930" y="2401752"/>
            <a:ext cx="228600" cy="26491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0" y="-2737"/>
            <a:ext cx="12192000" cy="914709"/>
            <a:chOff x="0" y="-2737"/>
            <a:chExt cx="12192000" cy="914709"/>
          </a:xfrm>
        </p:grpSpPr>
        <p:sp>
          <p:nvSpPr>
            <p:cNvPr id="16" name="Rectangle 15"/>
            <p:cNvSpPr/>
            <p:nvPr/>
          </p:nvSpPr>
          <p:spPr>
            <a:xfrm>
              <a:off x="0" y="-2428"/>
              <a:ext cx="121920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Rectangle 16"/>
            <p:cNvSpPr/>
            <p:nvPr/>
          </p:nvSpPr>
          <p:spPr>
            <a:xfrm>
              <a:off x="9780494" y="-2737"/>
              <a:ext cx="2411506" cy="875175"/>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2952750" y="-5165"/>
            <a:ext cx="565785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Database – </a:t>
            </a:r>
            <a:r>
              <a:rPr lang="en-US" sz="4000" b="1" dirty="0" err="1" smtClean="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.Net</a:t>
            </a:r>
            <a:endParaRPr lang="en-US" sz="40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endParaRPr>
          </a:p>
        </p:txBody>
      </p:sp>
      <p:sp>
        <p:nvSpPr>
          <p:cNvPr id="21" name="TextBox 20"/>
          <p:cNvSpPr txBox="1"/>
          <p:nvPr/>
        </p:nvSpPr>
        <p:spPr>
          <a:xfrm>
            <a:off x="361950" y="1113715"/>
            <a:ext cx="10772775" cy="461665"/>
          </a:xfrm>
          <a:prstGeom prst="rect">
            <a:avLst/>
          </a:prstGeom>
          <a:noFill/>
        </p:spPr>
        <p:txBody>
          <a:bodyPr wrap="square" rtlCol="0">
            <a:spAutoFit/>
          </a:bodyPr>
          <a:lstStyle/>
          <a:p>
            <a:r>
              <a:rPr lang="en-US" sz="2400" dirty="0">
                <a:solidFill>
                  <a:srgbClr val="FF0000"/>
                </a:solidFill>
                <a:latin typeface="Times New Roman" pitchFamily="18" charset="0"/>
                <a:cs typeface="Times New Roman" pitchFamily="18" charset="0"/>
              </a:rPr>
              <a:t>Step </a:t>
            </a:r>
            <a:r>
              <a:rPr lang="en-US" sz="2400" dirty="0" smtClean="0">
                <a:solidFill>
                  <a:srgbClr val="FF0000"/>
                </a:solidFill>
                <a:latin typeface="Times New Roman" pitchFamily="18" charset="0"/>
                <a:cs typeface="Times New Roman" pitchFamily="18" charset="0"/>
              </a:rPr>
              <a:t>2.b </a:t>
            </a:r>
            <a:r>
              <a:rPr lang="en-US" sz="2400" b="1" dirty="0">
                <a:latin typeface="Times New Roman" pitchFamily="18" charset="0"/>
                <a:cs typeface="Times New Roman" pitchFamily="18" charset="0"/>
              </a:rPr>
              <a:t>Create a connection </a:t>
            </a:r>
            <a:r>
              <a:rPr lang="en-US" sz="2400" b="1" dirty="0" smtClean="0">
                <a:latin typeface="Times New Roman" pitchFamily="18" charset="0"/>
                <a:cs typeface="Times New Roman" pitchFamily="18" charset="0"/>
              </a:rPr>
              <a:t>object, and tied the connection string to it. </a:t>
            </a: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2698279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29"/>
          <p:cNvSpPr>
            <a:spLocks noGrp="1"/>
          </p:cNvSpPr>
          <p:nvPr>
            <p:ph type="sldNum" sz="quarter" idx="12"/>
          </p:nvPr>
        </p:nvSpPr>
        <p:spPr/>
        <p:txBody>
          <a:bodyPr/>
          <a:lstStyle/>
          <a:p>
            <a:fld id="{5A9E930A-C8CD-4220-A016-188B2AB9B06D}" type="slidenum">
              <a:rPr lang="en-US" smtClean="0"/>
              <a:pPr/>
              <a:t>17</a:t>
            </a:fld>
            <a:endParaRPr lang="en-US" dirty="0"/>
          </a:p>
        </p:txBody>
      </p:sp>
      <p:grpSp>
        <p:nvGrpSpPr>
          <p:cNvPr id="20" name="Group 19"/>
          <p:cNvGrpSpPr/>
          <p:nvPr/>
        </p:nvGrpSpPr>
        <p:grpSpPr>
          <a:xfrm>
            <a:off x="2600325" y="1704452"/>
            <a:ext cx="7180169" cy="1124048"/>
            <a:chOff x="1590674" y="1600200"/>
            <a:chExt cx="5419726" cy="1371600"/>
          </a:xfrm>
          <a:solidFill>
            <a:srgbClr val="FF0000"/>
          </a:solidFill>
        </p:grpSpPr>
        <p:cxnSp>
          <p:nvCxnSpPr>
            <p:cNvPr id="15" name="Straight Connector 14"/>
            <p:cNvCxnSpPr/>
            <p:nvPr/>
          </p:nvCxnSpPr>
          <p:spPr>
            <a:xfrm flipV="1">
              <a:off x="2895599" y="2173128"/>
              <a:ext cx="2430419" cy="37480"/>
            </a:xfrm>
            <a:prstGeom prst="line">
              <a:avLst/>
            </a:prstGeom>
            <a:grpFill/>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840408" y="2466975"/>
              <a:ext cx="2590800" cy="0"/>
            </a:xfrm>
            <a:prstGeom prst="line">
              <a:avLst/>
            </a:prstGeom>
            <a:grpFill/>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 name="Flowchart: Magnetic Disk 10"/>
            <p:cNvSpPr/>
            <p:nvPr/>
          </p:nvSpPr>
          <p:spPr>
            <a:xfrm>
              <a:off x="5257800" y="1600200"/>
              <a:ext cx="1752600" cy="13716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itchFamily="18" charset="0"/>
                  <a:cs typeface="Times New Roman" pitchFamily="18" charset="0"/>
                </a:rPr>
                <a:t>Database </a:t>
              </a:r>
            </a:p>
          </p:txBody>
        </p:sp>
        <p:sp>
          <p:nvSpPr>
            <p:cNvPr id="18" name="Rectangle 17"/>
            <p:cNvSpPr/>
            <p:nvPr/>
          </p:nvSpPr>
          <p:spPr>
            <a:xfrm>
              <a:off x="1590674" y="1676400"/>
              <a:ext cx="1304925" cy="10668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Our code</a:t>
              </a:r>
            </a:p>
          </p:txBody>
        </p:sp>
      </p:grpSp>
      <p:grpSp>
        <p:nvGrpSpPr>
          <p:cNvPr id="3" name="Group 2"/>
          <p:cNvGrpSpPr/>
          <p:nvPr/>
        </p:nvGrpSpPr>
        <p:grpSpPr>
          <a:xfrm>
            <a:off x="4684339" y="1491346"/>
            <a:ext cx="2537572" cy="637706"/>
            <a:chOff x="4684339" y="1491346"/>
            <a:chExt cx="2537572" cy="637706"/>
          </a:xfrm>
        </p:grpSpPr>
        <p:sp>
          <p:nvSpPr>
            <p:cNvPr id="25" name="Rectangle 24"/>
            <p:cNvSpPr/>
            <p:nvPr/>
          </p:nvSpPr>
          <p:spPr>
            <a:xfrm>
              <a:off x="4684339" y="1491346"/>
              <a:ext cx="2537572"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n w="10160">
                    <a:noFill/>
                    <a:prstDash val="solid"/>
                  </a:ln>
                  <a:solidFill>
                    <a:srgbClr val="FF0000"/>
                  </a:solidFill>
                  <a:latin typeface="Times New Roman" panose="02020603050405020304" pitchFamily="18" charset="0"/>
                  <a:cs typeface="Times New Roman" panose="02020603050405020304" pitchFamily="18" charset="0"/>
                </a:rPr>
                <a:t>Socket connection</a:t>
              </a:r>
            </a:p>
          </p:txBody>
        </p:sp>
        <p:cxnSp>
          <p:nvCxnSpPr>
            <p:cNvPr id="22" name="Straight Arrow Connector 21"/>
            <p:cNvCxnSpPr/>
            <p:nvPr/>
          </p:nvCxnSpPr>
          <p:spPr>
            <a:xfrm flipH="1">
              <a:off x="5321051" y="1864133"/>
              <a:ext cx="228600" cy="26491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0" y="-2737"/>
            <a:ext cx="12192000" cy="914709"/>
            <a:chOff x="0" y="-2737"/>
            <a:chExt cx="12192000" cy="914709"/>
          </a:xfrm>
        </p:grpSpPr>
        <p:sp>
          <p:nvSpPr>
            <p:cNvPr id="16" name="Rectangle 15"/>
            <p:cNvSpPr/>
            <p:nvPr/>
          </p:nvSpPr>
          <p:spPr>
            <a:xfrm>
              <a:off x="0" y="-2428"/>
              <a:ext cx="121920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Rectangle 16"/>
            <p:cNvSpPr/>
            <p:nvPr/>
          </p:nvSpPr>
          <p:spPr>
            <a:xfrm>
              <a:off x="9780494" y="-2737"/>
              <a:ext cx="2411506" cy="875175"/>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2952750" y="-5165"/>
            <a:ext cx="565785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Database – </a:t>
            </a:r>
            <a:r>
              <a:rPr lang="en-US" sz="4000" b="1" dirty="0" err="1" smtClean="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.Net</a:t>
            </a:r>
            <a:endParaRPr lang="en-US" sz="40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endParaRPr>
          </a:p>
        </p:txBody>
      </p:sp>
      <p:sp>
        <p:nvSpPr>
          <p:cNvPr id="21" name="TextBox 20"/>
          <p:cNvSpPr txBox="1"/>
          <p:nvPr/>
        </p:nvSpPr>
        <p:spPr>
          <a:xfrm>
            <a:off x="361950" y="1113715"/>
            <a:ext cx="10772775" cy="461665"/>
          </a:xfrm>
          <a:prstGeom prst="rect">
            <a:avLst/>
          </a:prstGeom>
          <a:noFill/>
        </p:spPr>
        <p:txBody>
          <a:bodyPr wrap="square" rtlCol="0">
            <a:spAutoFit/>
          </a:bodyPr>
          <a:lstStyle/>
          <a:p>
            <a:r>
              <a:rPr lang="en-US" sz="2400" dirty="0">
                <a:solidFill>
                  <a:srgbClr val="FF0000"/>
                </a:solidFill>
                <a:latin typeface="Times New Roman" pitchFamily="18" charset="0"/>
                <a:cs typeface="Times New Roman" pitchFamily="18" charset="0"/>
              </a:rPr>
              <a:t>Step </a:t>
            </a:r>
            <a:r>
              <a:rPr lang="en-US" sz="2400" dirty="0" smtClean="0">
                <a:solidFill>
                  <a:srgbClr val="FF0000"/>
                </a:solidFill>
                <a:latin typeface="Times New Roman" pitchFamily="18" charset="0"/>
                <a:cs typeface="Times New Roman" pitchFamily="18" charset="0"/>
              </a:rPr>
              <a:t>2.b </a:t>
            </a:r>
            <a:r>
              <a:rPr lang="en-US" sz="2400" b="1" dirty="0">
                <a:latin typeface="Times New Roman" pitchFamily="18" charset="0"/>
                <a:cs typeface="Times New Roman" pitchFamily="18" charset="0"/>
              </a:rPr>
              <a:t>Create a connection </a:t>
            </a:r>
            <a:r>
              <a:rPr lang="en-US" sz="2400" b="1" dirty="0" smtClean="0">
                <a:latin typeface="Times New Roman" pitchFamily="18" charset="0"/>
                <a:cs typeface="Times New Roman" pitchFamily="18" charset="0"/>
              </a:rPr>
              <a:t>object, and tied the connection string to it. </a:t>
            </a:r>
            <a:endParaRPr lang="en-US" sz="2400" b="1" dirty="0">
              <a:latin typeface="Times New Roman" pitchFamily="18" charset="0"/>
              <a:cs typeface="Times New Roman" pitchFamily="18" charset="0"/>
            </a:endParaRPr>
          </a:p>
        </p:txBody>
      </p:sp>
      <p:sp>
        <p:nvSpPr>
          <p:cNvPr id="2" name="TextBox 1"/>
          <p:cNvSpPr txBox="1"/>
          <p:nvPr/>
        </p:nvSpPr>
        <p:spPr>
          <a:xfrm>
            <a:off x="347878" y="3160550"/>
            <a:ext cx="11182350" cy="707886"/>
          </a:xfrm>
          <a:prstGeom prst="rect">
            <a:avLst/>
          </a:prstGeom>
          <a:noFill/>
        </p:spPr>
        <p:txBody>
          <a:bodyPr wrap="square" rtlCol="0">
            <a:spAutoFit/>
          </a:bodyPr>
          <a:lstStyle/>
          <a:p>
            <a:pPr marL="285750" indent="-285750">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 In the constructor of the connection object, we pass the connection string, and this is how we tied the connection string to the connection object. </a:t>
            </a:r>
            <a:endParaRPr lang="en-US" sz="2000"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347878" y="2754640"/>
            <a:ext cx="11182350" cy="400110"/>
          </a:xfrm>
          <a:prstGeom prst="rect">
            <a:avLst/>
          </a:prstGeom>
          <a:noFill/>
        </p:spPr>
        <p:txBody>
          <a:bodyPr wrap="square" rtlCol="0">
            <a:spAutoFit/>
          </a:bodyPr>
          <a:lstStyle/>
          <a:p>
            <a:pPr marL="285750" indent="-285750">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 The job of connection object is , to know where to go, and how to access the database. </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80997" y="3820419"/>
            <a:ext cx="11182350" cy="707886"/>
          </a:xfrm>
          <a:prstGeom prst="rect">
            <a:avLst/>
          </a:prstGeom>
          <a:noFill/>
        </p:spPr>
        <p:txBody>
          <a:bodyPr wrap="square" rtlCol="0">
            <a:spAutoFit/>
          </a:bodyPr>
          <a:lstStyle/>
          <a:p>
            <a:pPr marL="285750" indent="-285750">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There is a class available to us for communicating with SQL Server called </a:t>
            </a:r>
            <a:r>
              <a:rPr lang="en-US" sz="2000" dirty="0" err="1" smtClean="0">
                <a:solidFill>
                  <a:srgbClr val="FF0000"/>
                </a:solidFill>
                <a:latin typeface="Times New Roman" panose="02020603050405020304" pitchFamily="18" charset="0"/>
                <a:cs typeface="Times New Roman" panose="02020603050405020304" pitchFamily="18" charset="0"/>
              </a:rPr>
              <a:t>SqlConnecton</a:t>
            </a:r>
            <a:r>
              <a:rPr lang="en-US" sz="2000" dirty="0" smtClean="0">
                <a:latin typeface="Times New Roman" panose="02020603050405020304" pitchFamily="18" charset="0"/>
                <a:cs typeface="Times New Roman" panose="02020603050405020304" pitchFamily="18" charset="0"/>
              </a:rPr>
              <a:t>. For this step, the typical code is one line of </a:t>
            </a:r>
            <a:r>
              <a:rPr lang="en-US" sz="2000" dirty="0" smtClean="0">
                <a:latin typeface="Times New Roman" panose="02020603050405020304" pitchFamily="18" charset="0"/>
                <a:cs typeface="Times New Roman" panose="02020603050405020304" pitchFamily="18" charset="0"/>
              </a:rPr>
              <a:t>code:    </a:t>
            </a:r>
            <a:r>
              <a:rPr lang="en-US" dirty="0" smtClean="0"/>
              <a:t>Dim </a:t>
            </a:r>
            <a:r>
              <a:rPr lang="en-US" dirty="0"/>
              <a:t>conn As New SqlConnection(CONNSTR)</a:t>
            </a:r>
            <a:r>
              <a:rPr lang="en-US" sz="2000" dirty="0" smtClean="0">
                <a:latin typeface="Times New Roman" panose="02020603050405020304" pitchFamily="18" charset="0"/>
                <a:cs typeface="Times New Roman" panose="02020603050405020304" pitchFamily="18" charset="0"/>
              </a:rPr>
              <a:t> </a:t>
            </a:r>
            <a:r>
              <a:rPr lang="en-US" sz="2000" dirty="0" smtClean="0">
                <a:solidFill>
                  <a:schemeClr val="accent6"/>
                </a:solidFill>
                <a:latin typeface="Times New Roman" panose="02020603050405020304" pitchFamily="18" charset="0"/>
                <a:cs typeface="Times New Roman" panose="02020603050405020304" pitchFamily="18" charset="0"/>
              </a:rPr>
              <a:t>‘VB</a:t>
            </a:r>
            <a:endParaRPr lang="en-US" sz="2000" dirty="0">
              <a:solidFill>
                <a:schemeClr val="accent6"/>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2324099" y="4411382"/>
            <a:ext cx="8505825"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SqlConnection conn = new SqlConnection ( </a:t>
            </a:r>
            <a:r>
              <a:rPr lang="en-US" sz="2200" b="1" dirty="0" smtClean="0">
                <a:latin typeface="Times New Roman" panose="02020603050405020304" pitchFamily="18" charset="0"/>
                <a:cs typeface="Times New Roman" panose="02020603050405020304" pitchFamily="18" charset="0"/>
              </a:rPr>
              <a:t>CONNSTR</a:t>
            </a:r>
            <a:r>
              <a:rPr lang="en-US" sz="2400" b="1" dirty="0" smtClean="0">
                <a:latin typeface="Times New Roman" panose="02020603050405020304" pitchFamily="18" charset="0"/>
                <a:cs typeface="Times New Roman" panose="02020603050405020304" pitchFamily="18" charset="0"/>
              </a:rPr>
              <a:t>); </a:t>
            </a:r>
            <a:r>
              <a:rPr lang="en-US" sz="2400" b="1" dirty="0" smtClean="0">
                <a:solidFill>
                  <a:schemeClr val="accent6"/>
                </a:solidFill>
                <a:latin typeface="Times New Roman" panose="02020603050405020304" pitchFamily="18" charset="0"/>
                <a:cs typeface="Times New Roman" panose="02020603050405020304" pitchFamily="18" charset="0"/>
              </a:rPr>
              <a:t>//C#</a:t>
            </a:r>
            <a:endParaRPr lang="en-US" sz="2400" b="1" dirty="0">
              <a:solidFill>
                <a:schemeClr val="accent6"/>
              </a:solidFill>
              <a:latin typeface="Times New Roman" panose="02020603050405020304" pitchFamily="18" charset="0"/>
              <a:cs typeface="Times New Roman" panose="02020603050405020304" pitchFamily="18" charset="0"/>
            </a:endParaRPr>
          </a:p>
        </p:txBody>
      </p:sp>
      <p:sp>
        <p:nvSpPr>
          <p:cNvPr id="24" name="TextBox 23"/>
          <p:cNvSpPr txBox="1"/>
          <p:nvPr/>
        </p:nvSpPr>
        <p:spPr>
          <a:xfrm>
            <a:off x="353761" y="5715125"/>
            <a:ext cx="11391903" cy="1015663"/>
          </a:xfrm>
          <a:prstGeom prst="rect">
            <a:avLst/>
          </a:prstGeom>
          <a:noFill/>
        </p:spPr>
        <p:txBody>
          <a:bodyPr wrap="square" rtlCol="0">
            <a:spAutoFit/>
          </a:bodyPr>
          <a:lstStyle/>
          <a:p>
            <a:pPr marL="342900" indent="-342900">
              <a:buFont typeface="Wingdings" panose="05000000000000000000" pitchFamily="2" charset="2"/>
              <a:buChar char="§"/>
            </a:pPr>
            <a:r>
              <a:rPr lang="en-US" sz="2000" dirty="0" smtClean="0">
                <a:latin typeface="Times New Roman" pitchFamily="18" charset="0"/>
                <a:cs typeface="Times New Roman" pitchFamily="18" charset="0"/>
              </a:rPr>
              <a:t>In addition, if you are trying to connect with </a:t>
            </a:r>
            <a:r>
              <a:rPr lang="en-US" sz="2000" dirty="0">
                <a:latin typeface="Times New Roman" pitchFamily="18" charset="0"/>
                <a:cs typeface="Times New Roman" pitchFamily="18" charset="0"/>
              </a:rPr>
              <a:t>oracle, the </a:t>
            </a:r>
            <a:r>
              <a:rPr lang="en-US" sz="2000" dirty="0" err="1" smtClean="0">
                <a:latin typeface="Times New Roman" pitchFamily="18" charset="0"/>
                <a:cs typeface="Times New Roman" pitchFamily="18" charset="0"/>
              </a:rPr>
              <a:t>Sql</a:t>
            </a:r>
            <a:r>
              <a:rPr lang="en-US" sz="2000" dirty="0" smtClean="0">
                <a:latin typeface="Times New Roman" pitchFamily="18" charset="0"/>
                <a:cs typeface="Times New Roman" pitchFamily="18" charset="0"/>
              </a:rPr>
              <a:t> part of </a:t>
            </a:r>
            <a:r>
              <a:rPr lang="en-US" sz="2000" dirty="0" err="1" smtClean="0">
                <a:latin typeface="Times New Roman" pitchFamily="18" charset="0"/>
                <a:cs typeface="Times New Roman" pitchFamily="18" charset="0"/>
              </a:rPr>
              <a:t>SqlConnection</a:t>
            </a:r>
            <a:r>
              <a:rPr lang="en-US" sz="2000" dirty="0" smtClean="0">
                <a:latin typeface="Times New Roman" pitchFamily="18" charset="0"/>
                <a:cs typeface="Times New Roman" pitchFamily="18" charset="0"/>
              </a:rPr>
              <a:t> will get replaced by Oracle, and it is a class called </a:t>
            </a:r>
            <a:r>
              <a:rPr lang="en-US" sz="2000" dirty="0" err="1" smtClean="0">
                <a:solidFill>
                  <a:srgbClr val="FF0000"/>
                </a:solidFill>
                <a:latin typeface="Times New Roman" pitchFamily="18" charset="0"/>
                <a:cs typeface="Times New Roman" pitchFamily="18" charset="0"/>
              </a:rPr>
              <a:t>OracleConnection</a:t>
            </a:r>
            <a:r>
              <a:rPr lang="en-US" sz="2000" dirty="0" smtClean="0">
                <a:latin typeface="Times New Roman" pitchFamily="18" charset="0"/>
                <a:cs typeface="Times New Roman" pitchFamily="18" charset="0"/>
              </a:rPr>
              <a:t>, and if </a:t>
            </a:r>
            <a:r>
              <a:rPr lang="en-US" sz="2000" dirty="0">
                <a:latin typeface="Times New Roman" pitchFamily="18" charset="0"/>
                <a:cs typeface="Times New Roman" pitchFamily="18" charset="0"/>
              </a:rPr>
              <a:t>we are using BD2, </a:t>
            </a:r>
            <a:r>
              <a:rPr lang="en-US" sz="2000" dirty="0" smtClean="0">
                <a:latin typeface="Times New Roman" pitchFamily="18" charset="0"/>
                <a:cs typeface="Times New Roman" pitchFamily="18" charset="0"/>
              </a:rPr>
              <a:t>the class will </a:t>
            </a:r>
            <a:r>
              <a:rPr lang="en-US" sz="2000" dirty="0">
                <a:latin typeface="Times New Roman" pitchFamily="18" charset="0"/>
                <a:cs typeface="Times New Roman" pitchFamily="18" charset="0"/>
              </a:rPr>
              <a:t>be called </a:t>
            </a:r>
            <a:r>
              <a:rPr lang="en-US" sz="2000" dirty="0" smtClean="0">
                <a:solidFill>
                  <a:srgbClr val="FF0000"/>
                </a:solidFill>
                <a:latin typeface="Times New Roman" pitchFamily="18" charset="0"/>
                <a:cs typeface="Times New Roman" pitchFamily="18" charset="0"/>
              </a:rPr>
              <a:t>DB2Connection</a:t>
            </a:r>
            <a:r>
              <a:rPr lang="en-US" sz="2000" dirty="0" smtClean="0">
                <a:latin typeface="Times New Roman" pitchFamily="18" charset="0"/>
                <a:cs typeface="Times New Roman" pitchFamily="18" charset="0"/>
              </a:rPr>
              <a:t>, and so on.</a:t>
            </a:r>
            <a:endParaRPr lang="en-US" sz="2000" dirty="0">
              <a:latin typeface="Times New Roman" pitchFamily="18" charset="0"/>
              <a:cs typeface="Times New Roman" pitchFamily="18" charset="0"/>
            </a:endParaRPr>
          </a:p>
        </p:txBody>
      </p:sp>
      <p:sp>
        <p:nvSpPr>
          <p:cNvPr id="26" name="Rectangle 25"/>
          <p:cNvSpPr/>
          <p:nvPr/>
        </p:nvSpPr>
        <p:spPr>
          <a:xfrm>
            <a:off x="7548989" y="4974975"/>
            <a:ext cx="3181347"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smtClean="0">
                <a:ln w="11430"/>
                <a:solidFill>
                  <a:srgbClr val="C00000"/>
                </a:solidFill>
                <a:effectLst>
                  <a:outerShdw blurRad="76200" dist="50800" dir="5400000" algn="tl" rotWithShape="0">
                    <a:srgbClr val="000000">
                      <a:alpha val="65000"/>
                    </a:srgbClr>
                  </a:outerShdw>
                </a:effectLst>
                <a:latin typeface="Arial" pitchFamily="34" charset="0"/>
                <a:cs typeface="Arial" pitchFamily="34" charset="0"/>
              </a:rPr>
              <a:t>The connection </a:t>
            </a:r>
            <a:r>
              <a:rPr lang="en-US" b="1" spc="50" dirty="0">
                <a:ln w="11430"/>
                <a:solidFill>
                  <a:srgbClr val="C00000"/>
                </a:solidFill>
                <a:effectLst>
                  <a:outerShdw blurRad="76200" dist="50800" dir="5400000" algn="tl" rotWithShape="0">
                    <a:srgbClr val="000000">
                      <a:alpha val="65000"/>
                    </a:srgbClr>
                  </a:outerShdw>
                </a:effectLst>
                <a:latin typeface="Arial" pitchFamily="34" charset="0"/>
                <a:cs typeface="Arial" pitchFamily="34" charset="0"/>
              </a:rPr>
              <a:t>string</a:t>
            </a:r>
          </a:p>
        </p:txBody>
      </p:sp>
      <p:sp>
        <p:nvSpPr>
          <p:cNvPr id="6" name="Down Arrow 5"/>
          <p:cNvSpPr/>
          <p:nvPr/>
        </p:nvSpPr>
        <p:spPr>
          <a:xfrm>
            <a:off x="8610600" y="4819702"/>
            <a:ext cx="180975" cy="219920"/>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61950" y="5370383"/>
            <a:ext cx="11396663" cy="461665"/>
          </a:xfrm>
          <a:prstGeom prst="rect">
            <a:avLst/>
          </a:prstGeom>
          <a:noFill/>
        </p:spPr>
        <p:txBody>
          <a:bodyPr wrap="square" rtlCol="0">
            <a:spAutoFit/>
          </a:bodyPr>
          <a:lstStyle/>
          <a:p>
            <a:pPr marL="285750" indent="-285750">
              <a:buFont typeface="Wingdings" panose="05000000000000000000" pitchFamily="2" charset="2"/>
              <a:buChar char="§"/>
            </a:pPr>
            <a:r>
              <a:rPr lang="en-US" sz="2000" b="1" dirty="0" smtClean="0">
                <a:solidFill>
                  <a:srgbClr val="800000"/>
                </a:solidFill>
                <a:latin typeface="Times New Roman" panose="02020603050405020304" pitchFamily="18" charset="0"/>
                <a:cs typeface="Times New Roman" panose="02020603050405020304" pitchFamily="18" charset="0"/>
              </a:rPr>
              <a:t>Note: Classes </a:t>
            </a:r>
            <a:r>
              <a:rPr lang="en-US" sz="2000" b="1" dirty="0">
                <a:solidFill>
                  <a:srgbClr val="800000"/>
                </a:solidFill>
                <a:latin typeface="Times New Roman" panose="02020603050405020304" pitchFamily="18" charset="0"/>
                <a:cs typeface="Times New Roman" panose="02020603050405020304" pitchFamily="18" charset="0"/>
              </a:rPr>
              <a:t>that start with </a:t>
            </a:r>
            <a:r>
              <a:rPr lang="en-US" sz="2000" b="1" dirty="0" err="1">
                <a:solidFill>
                  <a:srgbClr val="800000"/>
                </a:solidFill>
                <a:latin typeface="Times New Roman" panose="02020603050405020304" pitchFamily="18" charset="0"/>
                <a:cs typeface="Times New Roman" panose="02020603050405020304" pitchFamily="18" charset="0"/>
              </a:rPr>
              <a:t>Sql</a:t>
            </a:r>
            <a:r>
              <a:rPr lang="en-US" sz="2000" b="1" dirty="0">
                <a:solidFill>
                  <a:srgbClr val="800000"/>
                </a:solidFill>
                <a:latin typeface="Times New Roman" panose="02020603050405020304" pitchFamily="18" charset="0"/>
                <a:cs typeface="Times New Roman" panose="02020603050405020304" pitchFamily="18" charset="0"/>
              </a:rPr>
              <a:t>… </a:t>
            </a:r>
            <a:r>
              <a:rPr lang="en-US" sz="2000" b="1" dirty="0" smtClean="0">
                <a:solidFill>
                  <a:srgbClr val="800000"/>
                </a:solidFill>
                <a:latin typeface="Times New Roman" panose="02020603050405020304" pitchFamily="18" charset="0"/>
                <a:cs typeface="Times New Roman" panose="02020603050405020304" pitchFamily="18" charset="0"/>
              </a:rPr>
              <a:t>access </a:t>
            </a:r>
            <a:r>
              <a:rPr lang="en-US" sz="2000" b="1" dirty="0">
                <a:solidFill>
                  <a:srgbClr val="800000"/>
                </a:solidFill>
                <a:latin typeface="Times New Roman" panose="02020603050405020304" pitchFamily="18" charset="0"/>
                <a:cs typeface="Times New Roman" panose="02020603050405020304" pitchFamily="18" charset="0"/>
              </a:rPr>
              <a:t>data </a:t>
            </a:r>
            <a:r>
              <a:rPr lang="en-US" sz="2000" b="1" dirty="0" smtClean="0">
                <a:solidFill>
                  <a:srgbClr val="800000"/>
                </a:solidFill>
                <a:latin typeface="Times New Roman" panose="02020603050405020304" pitchFamily="18" charset="0"/>
                <a:cs typeface="Times New Roman" panose="02020603050405020304" pitchFamily="18" charset="0"/>
              </a:rPr>
              <a:t>in </a:t>
            </a:r>
            <a:r>
              <a:rPr lang="en-US" sz="2000" b="1" dirty="0" err="1" smtClean="0">
                <a:solidFill>
                  <a:srgbClr val="800000"/>
                </a:solidFill>
                <a:latin typeface="Times New Roman" panose="02020603050405020304" pitchFamily="18" charset="0"/>
                <a:cs typeface="Times New Roman" panose="02020603050405020304" pitchFamily="18" charset="0"/>
              </a:rPr>
              <a:t>Sql</a:t>
            </a:r>
            <a:r>
              <a:rPr lang="en-US" sz="2000" b="1" dirty="0" smtClean="0">
                <a:solidFill>
                  <a:srgbClr val="800000"/>
                </a:solidFill>
                <a:latin typeface="Times New Roman" panose="02020603050405020304" pitchFamily="18" charset="0"/>
                <a:cs typeface="Times New Roman" panose="02020603050405020304" pitchFamily="18" charset="0"/>
              </a:rPr>
              <a:t> server via </a:t>
            </a:r>
            <a:r>
              <a:rPr lang="en-US" sz="2400" b="1" dirty="0">
                <a:solidFill>
                  <a:srgbClr val="800000"/>
                </a:solidFill>
                <a:latin typeface="Times New Roman" panose="02020603050405020304" pitchFamily="18" charset="0"/>
                <a:cs typeface="Times New Roman" panose="02020603050405020304" pitchFamily="18" charset="0"/>
              </a:rPr>
              <a:t>managed </a:t>
            </a:r>
            <a:r>
              <a:rPr lang="en-US" sz="2400" b="1" dirty="0" smtClean="0">
                <a:solidFill>
                  <a:srgbClr val="800000"/>
                </a:solidFill>
                <a:latin typeface="Times New Roman" panose="02020603050405020304" pitchFamily="18" charset="0"/>
                <a:cs typeface="Times New Roman" panose="02020603050405020304" pitchFamily="18" charset="0"/>
              </a:rPr>
              <a:t>provider</a:t>
            </a:r>
            <a:r>
              <a:rPr lang="en-US" sz="2000" dirty="0" smtClean="0">
                <a:solidFill>
                  <a:srgbClr val="FF0000"/>
                </a:solidFill>
                <a:latin typeface="Times New Roman" panose="02020603050405020304" pitchFamily="18" charset="0"/>
                <a:cs typeface="Times New Roman" panose="02020603050405020304" pitchFamily="18" charset="0"/>
              </a:rPr>
              <a:t>.</a:t>
            </a:r>
            <a:endParaRPr lang="en-US" sz="2000" dirty="0">
              <a:solidFill>
                <a:srgbClr val="FF0000"/>
              </a:solidFill>
              <a:latin typeface="Times New Roman" panose="02020603050405020304" pitchFamily="18" charset="0"/>
              <a:cs typeface="Times New Roman" panose="02020603050405020304" pitchFamily="18" charset="0"/>
            </a:endParaRPr>
          </a:p>
        </p:txBody>
      </p:sp>
      <p:sp>
        <p:nvSpPr>
          <p:cNvPr id="28" name="Down Arrow 27"/>
          <p:cNvSpPr/>
          <p:nvPr/>
        </p:nvSpPr>
        <p:spPr>
          <a:xfrm>
            <a:off x="4684339" y="4820417"/>
            <a:ext cx="180975" cy="219920"/>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464721" y="4974975"/>
            <a:ext cx="3181347"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smtClean="0">
                <a:ln w="11430"/>
                <a:solidFill>
                  <a:srgbClr val="C00000"/>
                </a:solidFill>
                <a:effectLst>
                  <a:outerShdw blurRad="76200" dist="50800" dir="5400000" algn="tl" rotWithShape="0">
                    <a:srgbClr val="000000">
                      <a:alpha val="65000"/>
                    </a:srgbClr>
                  </a:outerShdw>
                </a:effectLst>
                <a:latin typeface="Arial" pitchFamily="34" charset="0"/>
                <a:cs typeface="Arial" pitchFamily="34" charset="0"/>
              </a:rPr>
              <a:t>The connection object</a:t>
            </a:r>
            <a:endParaRPr lang="en-US" b="1" spc="50" dirty="0">
              <a:ln w="11430"/>
              <a:solidFill>
                <a:srgbClr val="C00000"/>
              </a:solidFill>
              <a:effectLst>
                <a:outerShdw blurRad="76200" dist="50800" dir="5400000" algn="tl" rotWithShape="0">
                  <a:srgbClr val="000000">
                    <a:alpha val="65000"/>
                  </a:srgbClr>
                </a:outerShdw>
              </a:effectLst>
              <a:latin typeface="Arial" pitchFamily="34" charset="0"/>
              <a:cs typeface="Arial" pitchFamily="34" charset="0"/>
            </a:endParaRPr>
          </a:p>
        </p:txBody>
      </p:sp>
    </p:spTree>
    <p:extLst>
      <p:ext uri="{BB962C8B-B14F-4D97-AF65-F5344CB8AC3E}">
        <p14:creationId xmlns:p14="http://schemas.microsoft.com/office/powerpoint/2010/main" val="4451957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29"/>
          <p:cNvSpPr>
            <a:spLocks noGrp="1"/>
          </p:cNvSpPr>
          <p:nvPr>
            <p:ph type="sldNum" sz="quarter" idx="12"/>
          </p:nvPr>
        </p:nvSpPr>
        <p:spPr/>
        <p:txBody>
          <a:bodyPr/>
          <a:lstStyle/>
          <a:p>
            <a:fld id="{5A9E930A-C8CD-4220-A016-188B2AB9B06D}" type="slidenum">
              <a:rPr lang="en-US" smtClean="0"/>
              <a:pPr/>
              <a:t>18</a:t>
            </a:fld>
            <a:endParaRPr lang="en-US"/>
          </a:p>
        </p:txBody>
      </p:sp>
      <p:sp>
        <p:nvSpPr>
          <p:cNvPr id="17" name="TextBox 16"/>
          <p:cNvSpPr txBox="1"/>
          <p:nvPr/>
        </p:nvSpPr>
        <p:spPr>
          <a:xfrm>
            <a:off x="914400" y="3152711"/>
            <a:ext cx="7848600" cy="461665"/>
          </a:xfrm>
          <a:prstGeom prst="rect">
            <a:avLst/>
          </a:prstGeom>
          <a:noFill/>
        </p:spPr>
        <p:txBody>
          <a:bodyPr wrap="square" rtlCol="0">
            <a:spAutoFit/>
          </a:bodyPr>
          <a:lstStyle/>
          <a:p>
            <a:r>
              <a:rPr lang="en-US" sz="2400" dirty="0">
                <a:solidFill>
                  <a:srgbClr val="FF0000"/>
                </a:solidFill>
                <a:latin typeface="Times New Roman" pitchFamily="18" charset="0"/>
                <a:cs typeface="Times New Roman" pitchFamily="18" charset="0"/>
              </a:rPr>
              <a:t>Step 4: </a:t>
            </a:r>
            <a:r>
              <a:rPr lang="en-US" sz="2400" b="1" dirty="0">
                <a:latin typeface="Times New Roman" pitchFamily="18" charset="0"/>
                <a:cs typeface="Times New Roman" pitchFamily="18" charset="0"/>
              </a:rPr>
              <a:t>Compose </a:t>
            </a:r>
            <a:r>
              <a:rPr lang="en-US" sz="2400" b="1" dirty="0" smtClean="0">
                <a:latin typeface="Times New Roman" pitchFamily="18" charset="0"/>
                <a:cs typeface="Times New Roman" pitchFamily="18" charset="0"/>
              </a:rPr>
              <a:t>SQL.</a:t>
            </a:r>
            <a:endParaRPr lang="en-US" sz="2400" b="1" dirty="0">
              <a:latin typeface="Times New Roman" pitchFamily="18" charset="0"/>
              <a:cs typeface="Times New Roman" pitchFamily="18" charset="0"/>
            </a:endParaRPr>
          </a:p>
        </p:txBody>
      </p:sp>
      <p:sp>
        <p:nvSpPr>
          <p:cNvPr id="21" name="TextBox 20"/>
          <p:cNvSpPr txBox="1"/>
          <p:nvPr/>
        </p:nvSpPr>
        <p:spPr>
          <a:xfrm>
            <a:off x="1762125" y="3797765"/>
            <a:ext cx="9867900" cy="1846659"/>
          </a:xfrm>
          <a:prstGeom prst="rect">
            <a:avLst/>
          </a:prstGeom>
          <a:noFill/>
        </p:spPr>
        <p:txBody>
          <a:bodyPr wrap="square" rtlCol="0">
            <a:spAutoFit/>
          </a:bodyPr>
          <a:lstStyle/>
          <a:p>
            <a:pPr>
              <a:buFont typeface="Wingdings" pitchFamily="2" charset="2"/>
              <a:buChar char="§"/>
            </a:pPr>
            <a:r>
              <a:rPr lang="en-US" sz="2400" dirty="0">
                <a:latin typeface="Times New Roman" pitchFamily="18" charset="0"/>
                <a:cs typeface="Times New Roman" pitchFamily="18" charset="0"/>
              </a:rPr>
              <a:t>  If we are selecting  a field from the Database, we will use  SQL select statement. If we are inserting data into the  database,  we will use SQL insert statement, and if we </a:t>
            </a:r>
            <a:r>
              <a:rPr lang="en-US" sz="2400" dirty="0" smtClean="0">
                <a:latin typeface="Times New Roman" pitchFamily="18" charset="0"/>
                <a:cs typeface="Times New Roman" pitchFamily="18" charset="0"/>
              </a:rPr>
              <a:t>are updating </a:t>
            </a:r>
            <a:r>
              <a:rPr lang="en-US" sz="2400" dirty="0">
                <a:latin typeface="Times New Roman" pitchFamily="18" charset="0"/>
                <a:cs typeface="Times New Roman" pitchFamily="18" charset="0"/>
              </a:rPr>
              <a:t>the Database, we will use update statement</a:t>
            </a:r>
            <a:r>
              <a:rPr lang="en-US" sz="2400" dirty="0" smtClean="0">
                <a:latin typeface="Times New Roman" pitchFamily="18" charset="0"/>
                <a:cs typeface="Times New Roman" pitchFamily="18" charset="0"/>
              </a:rPr>
              <a:t>.</a:t>
            </a:r>
          </a:p>
          <a:p>
            <a:pPr>
              <a:buFont typeface="Wingdings" pitchFamily="2" charset="2"/>
              <a:buChar char="§"/>
            </a:pPr>
            <a:r>
              <a:rPr lang="en-US" sz="2400" dirty="0">
                <a:latin typeface="Times New Roman" pitchFamily="18" charset="0"/>
                <a:cs typeface="Times New Roman" pitchFamily="18" charset="0"/>
              </a:rPr>
              <a:t>e</a:t>
            </a:r>
            <a:r>
              <a:rPr lang="en-US" sz="2400" dirty="0" smtClean="0">
                <a:latin typeface="Times New Roman" pitchFamily="18" charset="0"/>
                <a:cs typeface="Times New Roman" pitchFamily="18" charset="0"/>
              </a:rPr>
              <a:t>.g. “select * from Products”;  </a:t>
            </a:r>
            <a:endParaRPr lang="en-US" sz="2400" dirty="0">
              <a:latin typeface="Times New Roman" pitchFamily="18" charset="0"/>
              <a:cs typeface="Times New Roman" pitchFamily="18" charset="0"/>
            </a:endParaRPr>
          </a:p>
          <a:p>
            <a:r>
              <a:rPr lang="en-US" dirty="0"/>
              <a:t>  </a:t>
            </a:r>
          </a:p>
        </p:txBody>
      </p:sp>
      <p:sp>
        <p:nvSpPr>
          <p:cNvPr id="10" name="TextBox 9"/>
          <p:cNvSpPr txBox="1"/>
          <p:nvPr/>
        </p:nvSpPr>
        <p:spPr>
          <a:xfrm>
            <a:off x="838200" y="1268374"/>
            <a:ext cx="7924800" cy="738664"/>
          </a:xfrm>
          <a:prstGeom prst="rect">
            <a:avLst/>
          </a:prstGeom>
          <a:noFill/>
        </p:spPr>
        <p:txBody>
          <a:bodyPr wrap="square" rtlCol="0">
            <a:spAutoFit/>
          </a:bodyPr>
          <a:lstStyle/>
          <a:p>
            <a:r>
              <a:rPr lang="en-US" sz="2400" dirty="0">
                <a:solidFill>
                  <a:srgbClr val="FF0000"/>
                </a:solidFill>
                <a:latin typeface="Times New Roman" pitchFamily="18" charset="0"/>
                <a:cs typeface="Times New Roman" pitchFamily="18" charset="0"/>
              </a:rPr>
              <a:t>Step 3:  </a:t>
            </a:r>
            <a:r>
              <a:rPr lang="en-US" sz="2400" b="1" dirty="0">
                <a:latin typeface="Times New Roman" pitchFamily="18" charset="0"/>
                <a:cs typeface="Times New Roman" pitchFamily="18" charset="0"/>
              </a:rPr>
              <a:t>Open Connection to Database. </a:t>
            </a:r>
          </a:p>
          <a:p>
            <a:endParaRPr lang="en-US" dirty="0"/>
          </a:p>
        </p:txBody>
      </p:sp>
      <p:sp>
        <p:nvSpPr>
          <p:cNvPr id="11" name="TextBox 10"/>
          <p:cNvSpPr txBox="1"/>
          <p:nvPr/>
        </p:nvSpPr>
        <p:spPr>
          <a:xfrm>
            <a:off x="1762125" y="1884403"/>
            <a:ext cx="7391400" cy="1015663"/>
          </a:xfrm>
          <a:prstGeom prst="rect">
            <a:avLst/>
          </a:prstGeom>
          <a:noFill/>
        </p:spPr>
        <p:txBody>
          <a:bodyPr wrap="square" rtlCol="0">
            <a:spAutoFit/>
          </a:bodyPr>
          <a:lstStyle/>
          <a:p>
            <a:pPr>
              <a:buFont typeface="Wingdings" pitchFamily="2" charset="2"/>
              <a:buChar char="§"/>
            </a:pPr>
            <a:r>
              <a:rPr lang="en-US" sz="2400" dirty="0">
                <a:latin typeface="Times New Roman" pitchFamily="18" charset="0"/>
                <a:cs typeface="Times New Roman" pitchFamily="18" charset="0"/>
              </a:rPr>
              <a:t> To open a connection, we need to write one line of code.</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a:t>
            </a:r>
            <a:r>
              <a:rPr lang="en-US" sz="2400" dirty="0" err="1" smtClean="0">
                <a:latin typeface="Times New Roman" pitchFamily="18" charset="0"/>
                <a:cs typeface="Times New Roman" pitchFamily="18" charset="0"/>
              </a:rPr>
              <a:t>onn.open</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grpSp>
        <p:nvGrpSpPr>
          <p:cNvPr id="8" name="Group 7"/>
          <p:cNvGrpSpPr/>
          <p:nvPr/>
        </p:nvGrpSpPr>
        <p:grpSpPr>
          <a:xfrm>
            <a:off x="0" y="-42305"/>
            <a:ext cx="12192000" cy="914709"/>
            <a:chOff x="0" y="-2737"/>
            <a:chExt cx="12192000" cy="914709"/>
          </a:xfrm>
        </p:grpSpPr>
        <p:sp>
          <p:nvSpPr>
            <p:cNvPr id="9" name="Rectangle 8"/>
            <p:cNvSpPr/>
            <p:nvPr/>
          </p:nvSpPr>
          <p:spPr>
            <a:xfrm>
              <a:off x="0" y="-2428"/>
              <a:ext cx="121920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p:cNvSpPr/>
            <p:nvPr/>
          </p:nvSpPr>
          <p:spPr>
            <a:xfrm>
              <a:off x="9780494" y="-2737"/>
              <a:ext cx="2411506" cy="875175"/>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1905000" y="15848"/>
            <a:ext cx="67056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Database –  </a:t>
            </a:r>
            <a:r>
              <a:rPr lang="en-US" sz="4000" b="1" dirty="0" err="1" smtClean="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.Net</a:t>
            </a:r>
            <a:endParaRPr lang="en-US" sz="40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endParaRPr>
          </a:p>
        </p:txBody>
      </p:sp>
    </p:spTree>
    <p:extLst>
      <p:ext uri="{BB962C8B-B14F-4D97-AF65-F5344CB8AC3E}">
        <p14:creationId xmlns:p14="http://schemas.microsoft.com/office/powerpoint/2010/main" val="7838100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29"/>
          <p:cNvSpPr>
            <a:spLocks noGrp="1"/>
          </p:cNvSpPr>
          <p:nvPr>
            <p:ph type="sldNum" sz="quarter" idx="12"/>
          </p:nvPr>
        </p:nvSpPr>
        <p:spPr/>
        <p:txBody>
          <a:bodyPr/>
          <a:lstStyle/>
          <a:p>
            <a:fld id="{5A9E930A-C8CD-4220-A016-188B2AB9B06D}" type="slidenum">
              <a:rPr lang="en-US" smtClean="0"/>
              <a:pPr/>
              <a:t>19</a:t>
            </a:fld>
            <a:endParaRPr lang="en-US"/>
          </a:p>
        </p:txBody>
      </p:sp>
      <p:sp>
        <p:nvSpPr>
          <p:cNvPr id="13" name="TextBox 12"/>
          <p:cNvSpPr txBox="1"/>
          <p:nvPr/>
        </p:nvSpPr>
        <p:spPr>
          <a:xfrm>
            <a:off x="792816" y="3758240"/>
            <a:ext cx="8229600" cy="830997"/>
          </a:xfrm>
          <a:prstGeom prst="rect">
            <a:avLst/>
          </a:prstGeom>
          <a:noFill/>
        </p:spPr>
        <p:txBody>
          <a:bodyPr wrap="square" rtlCol="0">
            <a:spAutoFit/>
          </a:bodyPr>
          <a:lstStyle/>
          <a:p>
            <a:endParaRPr lang="en-US" sz="2400" dirty="0">
              <a:latin typeface="Times New Roman" pitchFamily="18" charset="0"/>
              <a:cs typeface="Times New Roman" pitchFamily="18" charset="0"/>
            </a:endParaRPr>
          </a:p>
          <a:p>
            <a:r>
              <a:rPr lang="en-US" sz="2400" dirty="0">
                <a:solidFill>
                  <a:srgbClr val="FF0000"/>
                </a:solidFill>
                <a:latin typeface="Times New Roman" pitchFamily="18" charset="0"/>
                <a:cs typeface="Times New Roman" pitchFamily="18" charset="0"/>
              </a:rPr>
              <a:t>Step 6: </a:t>
            </a:r>
            <a:r>
              <a:rPr lang="en-US" sz="2400" b="1" dirty="0">
                <a:latin typeface="Times New Roman" pitchFamily="18" charset="0"/>
                <a:cs typeface="Times New Roman" pitchFamily="18" charset="0"/>
              </a:rPr>
              <a:t>Close the connection to the Database server</a:t>
            </a:r>
            <a:r>
              <a:rPr lang="en-US" sz="2400" b="1" dirty="0" smtClean="0">
                <a:latin typeface="Times New Roman" pitchFamily="18" charset="0"/>
                <a:cs typeface="Times New Roman" pitchFamily="18" charset="0"/>
              </a:rPr>
              <a:t>.</a:t>
            </a:r>
          </a:p>
        </p:txBody>
      </p:sp>
      <p:sp>
        <p:nvSpPr>
          <p:cNvPr id="7" name="Rectangle 6"/>
          <p:cNvSpPr/>
          <p:nvPr/>
        </p:nvSpPr>
        <p:spPr>
          <a:xfrm>
            <a:off x="647700" y="1295913"/>
            <a:ext cx="9677400" cy="461665"/>
          </a:xfrm>
          <a:prstGeom prst="rect">
            <a:avLst/>
          </a:prstGeom>
        </p:spPr>
        <p:txBody>
          <a:bodyPr wrap="square">
            <a:spAutoFit/>
          </a:bodyPr>
          <a:lstStyle/>
          <a:p>
            <a:r>
              <a:rPr lang="en-US" sz="2400" dirty="0">
                <a:solidFill>
                  <a:srgbClr val="FF0000"/>
                </a:solidFill>
                <a:latin typeface="Times New Roman" pitchFamily="18" charset="0"/>
                <a:cs typeface="Times New Roman" pitchFamily="18" charset="0"/>
              </a:rPr>
              <a:t>Step 5: </a:t>
            </a:r>
            <a:r>
              <a:rPr lang="en-US" sz="2400" b="1" dirty="0">
                <a:latin typeface="Times New Roman" pitchFamily="18" charset="0"/>
                <a:cs typeface="Times New Roman" pitchFamily="18" charset="0"/>
              </a:rPr>
              <a:t>I</a:t>
            </a:r>
            <a:r>
              <a:rPr lang="en-US" sz="2400" b="1" dirty="0" smtClean="0">
                <a:latin typeface="Times New Roman" pitchFamily="18" charset="0"/>
                <a:cs typeface="Times New Roman" pitchFamily="18" charset="0"/>
              </a:rPr>
              <a:t>ssue </a:t>
            </a:r>
            <a:r>
              <a:rPr lang="en-US" sz="2400" b="1" dirty="0">
                <a:latin typeface="Times New Roman" pitchFamily="18" charset="0"/>
                <a:cs typeface="Times New Roman" pitchFamily="18" charset="0"/>
              </a:rPr>
              <a:t>SQL to Database </a:t>
            </a:r>
            <a:r>
              <a:rPr lang="en-US" sz="2400" b="1" dirty="0" smtClean="0">
                <a:latin typeface="Times New Roman" pitchFamily="18" charset="0"/>
                <a:cs typeface="Times New Roman" pitchFamily="18" charset="0"/>
              </a:rPr>
              <a:t>server, and </a:t>
            </a:r>
            <a:r>
              <a:rPr lang="en-US" sz="2400" b="1" dirty="0">
                <a:latin typeface="Times New Roman" pitchFamily="18" charset="0"/>
                <a:cs typeface="Times New Roman" pitchFamily="18" charset="0"/>
              </a:rPr>
              <a:t>p</a:t>
            </a:r>
            <a:r>
              <a:rPr lang="en-US" sz="2400" b="1" dirty="0" smtClean="0">
                <a:latin typeface="Times New Roman" pitchFamily="18" charset="0"/>
                <a:cs typeface="Times New Roman" pitchFamily="18" charset="0"/>
              </a:rPr>
              <a:t>rocess </a:t>
            </a:r>
            <a:r>
              <a:rPr lang="en-US" sz="2400" b="1" dirty="0">
                <a:latin typeface="Times New Roman" pitchFamily="18" charset="0"/>
                <a:cs typeface="Times New Roman" pitchFamily="18" charset="0"/>
              </a:rPr>
              <a:t>results.</a:t>
            </a:r>
          </a:p>
        </p:txBody>
      </p:sp>
      <p:grpSp>
        <p:nvGrpSpPr>
          <p:cNvPr id="8" name="Group 7"/>
          <p:cNvGrpSpPr/>
          <p:nvPr/>
        </p:nvGrpSpPr>
        <p:grpSpPr>
          <a:xfrm>
            <a:off x="0" y="-2737"/>
            <a:ext cx="12192000" cy="914709"/>
            <a:chOff x="0" y="-2737"/>
            <a:chExt cx="12192000" cy="914709"/>
          </a:xfrm>
        </p:grpSpPr>
        <p:sp>
          <p:nvSpPr>
            <p:cNvPr id="9" name="Rectangle 8"/>
            <p:cNvSpPr/>
            <p:nvPr/>
          </p:nvSpPr>
          <p:spPr>
            <a:xfrm>
              <a:off x="0" y="-2428"/>
              <a:ext cx="121920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p:cNvSpPr/>
            <p:nvPr/>
          </p:nvSpPr>
          <p:spPr>
            <a:xfrm>
              <a:off x="9780494" y="-2737"/>
              <a:ext cx="2411506" cy="875175"/>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2133600" y="-25526"/>
            <a:ext cx="67056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Database </a:t>
            </a:r>
            <a:r>
              <a:rPr lang="en-US" sz="4000" b="1" dirty="0" smtClean="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  </a:t>
            </a:r>
            <a:r>
              <a:rPr lang="en-US" sz="4000" b="1" dirty="0" err="1">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.Net</a:t>
            </a:r>
            <a:endParaRPr lang="en-US" sz="40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endParaRPr>
          </a:p>
        </p:txBody>
      </p:sp>
      <p:sp>
        <p:nvSpPr>
          <p:cNvPr id="2" name="TextBox 1"/>
          <p:cNvSpPr txBox="1"/>
          <p:nvPr/>
        </p:nvSpPr>
        <p:spPr>
          <a:xfrm>
            <a:off x="1725706" y="4672303"/>
            <a:ext cx="8740588" cy="830997"/>
          </a:xfrm>
          <a:prstGeom prst="rect">
            <a:avLst/>
          </a:prstGeom>
          <a:noFill/>
        </p:spPr>
        <p:txBody>
          <a:bodyPr wrap="square" rtlCol="0">
            <a:spAutoFit/>
          </a:bodyPr>
          <a:lstStyle/>
          <a:p>
            <a:pPr>
              <a:buFont typeface="Wingdings" pitchFamily="2" charset="2"/>
              <a:buChar char="§"/>
            </a:pPr>
            <a:r>
              <a:rPr lang="en-US" sz="2400" dirty="0" smtClean="0">
                <a:latin typeface="Times New Roman" pitchFamily="18" charset="0"/>
                <a:cs typeface="Times New Roman" pitchFamily="18" charset="0"/>
              </a:rPr>
              <a:t>  To </a:t>
            </a:r>
            <a:r>
              <a:rPr lang="en-US" sz="2400" dirty="0">
                <a:latin typeface="Times New Roman" pitchFamily="18" charset="0"/>
                <a:cs typeface="Times New Roman" pitchFamily="18" charset="0"/>
              </a:rPr>
              <a:t>close a connection, we also need to write one line of code.</a:t>
            </a:r>
          </a:p>
          <a:p>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c</a:t>
            </a:r>
            <a:r>
              <a:rPr lang="en-US" sz="2400" dirty="0" err="1" smtClean="0">
                <a:latin typeface="Times New Roman" pitchFamily="18" charset="0"/>
                <a:cs typeface="Times New Roman" pitchFamily="18" charset="0"/>
              </a:rPr>
              <a:t>onn.close</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
        <p:nvSpPr>
          <p:cNvPr id="11" name="TextBox 10"/>
          <p:cNvSpPr txBox="1"/>
          <p:nvPr/>
        </p:nvSpPr>
        <p:spPr>
          <a:xfrm>
            <a:off x="1488141" y="1789433"/>
            <a:ext cx="7696200" cy="461665"/>
          </a:xfrm>
          <a:prstGeom prst="rect">
            <a:avLst/>
          </a:prstGeom>
          <a:noFill/>
        </p:spPr>
        <p:txBody>
          <a:bodyPr wrap="square" rtlCol="0">
            <a:spAutoFit/>
          </a:bodyPr>
          <a:lstStyle/>
          <a:p>
            <a:pPr>
              <a:buFont typeface="Wingdings" pitchFamily="2" charset="2"/>
              <a:buChar char="§"/>
            </a:pPr>
            <a:r>
              <a:rPr lang="en-US" sz="2400" dirty="0">
                <a:latin typeface="Times New Roman" pitchFamily="18" charset="0"/>
                <a:cs typeface="Times New Roman" pitchFamily="18" charset="0"/>
              </a:rPr>
              <a:t> SQL that we are issuing could be:</a:t>
            </a:r>
          </a:p>
        </p:txBody>
      </p:sp>
      <p:sp>
        <p:nvSpPr>
          <p:cNvPr id="12" name="TextBox 11"/>
          <p:cNvSpPr txBox="1"/>
          <p:nvPr/>
        </p:nvSpPr>
        <p:spPr>
          <a:xfrm>
            <a:off x="1725706" y="2249565"/>
            <a:ext cx="7086600" cy="1569660"/>
          </a:xfrm>
          <a:prstGeom prst="rect">
            <a:avLst/>
          </a:prstGeom>
          <a:noFill/>
        </p:spPr>
        <p:txBody>
          <a:bodyPr wrap="square" rtlCol="0">
            <a:spAutoFit/>
          </a:bodyPr>
          <a:lstStyle/>
          <a:p>
            <a:pPr>
              <a:buFont typeface="Courier New" pitchFamily="49" charset="0"/>
              <a:buChar char="o"/>
            </a:pPr>
            <a:r>
              <a:rPr lang="en-US" sz="2400" dirty="0">
                <a:latin typeface="Times New Roman" pitchFamily="18" charset="0"/>
                <a:cs typeface="Times New Roman" pitchFamily="18" charset="0"/>
              </a:rPr>
              <a:t>   Insert statement.</a:t>
            </a:r>
          </a:p>
          <a:p>
            <a:pPr>
              <a:buFont typeface="Courier New" pitchFamily="49" charset="0"/>
              <a:buChar char="o"/>
            </a:pPr>
            <a:r>
              <a:rPr lang="en-US" sz="2400" dirty="0">
                <a:latin typeface="Times New Roman" pitchFamily="18" charset="0"/>
                <a:cs typeface="Times New Roman" pitchFamily="18" charset="0"/>
              </a:rPr>
              <a:t>   Select statement.</a:t>
            </a:r>
          </a:p>
          <a:p>
            <a:pPr>
              <a:buFont typeface="Courier New" pitchFamily="49" charset="0"/>
              <a:buChar char="o"/>
            </a:pPr>
            <a:r>
              <a:rPr lang="en-US" sz="2400" dirty="0">
                <a:latin typeface="Times New Roman" pitchFamily="18" charset="0"/>
                <a:cs typeface="Times New Roman" pitchFamily="18" charset="0"/>
              </a:rPr>
              <a:t>   Update statement.</a:t>
            </a:r>
          </a:p>
          <a:p>
            <a:pPr>
              <a:buFont typeface="Courier New" pitchFamily="49" charset="0"/>
              <a:buChar char="o"/>
            </a:pPr>
            <a:r>
              <a:rPr lang="en-US" sz="2400" dirty="0">
                <a:latin typeface="Times New Roman" pitchFamily="18" charset="0"/>
                <a:cs typeface="Times New Roman" pitchFamily="18" charset="0"/>
              </a:rPr>
              <a:t>   Call for a stored procedure. </a:t>
            </a:r>
            <a:endParaRPr lang="en-US" sz="2400" dirty="0"/>
          </a:p>
        </p:txBody>
      </p:sp>
    </p:spTree>
    <p:extLst>
      <p:ext uri="{BB962C8B-B14F-4D97-AF65-F5344CB8AC3E}">
        <p14:creationId xmlns:p14="http://schemas.microsoft.com/office/powerpoint/2010/main" val="22104493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0"/>
            <a:ext cx="12191999" cy="790733"/>
            <a:chOff x="0" y="44823"/>
            <a:chExt cx="12192000" cy="914709"/>
          </a:xfrm>
        </p:grpSpPr>
        <p:sp>
          <p:nvSpPr>
            <p:cNvPr id="2" name="Rectangle 1"/>
            <p:cNvSpPr/>
            <p:nvPr/>
          </p:nvSpPr>
          <p:spPr>
            <a:xfrm>
              <a:off x="0" y="45132"/>
              <a:ext cx="121920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Rectangle 27"/>
            <p:cNvSpPr/>
            <p:nvPr/>
          </p:nvSpPr>
          <p:spPr>
            <a:xfrm>
              <a:off x="9780494" y="44823"/>
              <a:ext cx="2411506" cy="875175"/>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Slide Number Placeholder 29"/>
          <p:cNvSpPr>
            <a:spLocks noGrp="1"/>
          </p:cNvSpPr>
          <p:nvPr>
            <p:ph type="sldNum" sz="quarter" idx="12"/>
          </p:nvPr>
        </p:nvSpPr>
        <p:spPr/>
        <p:txBody>
          <a:bodyPr/>
          <a:lstStyle/>
          <a:p>
            <a:fld id="{5A9E930A-C8CD-4220-A016-188B2AB9B06D}" type="slidenum">
              <a:rPr lang="en-US" smtClean="0"/>
              <a:pPr/>
              <a:t>2</a:t>
            </a:fld>
            <a:endParaRPr lang="en-US"/>
          </a:p>
        </p:txBody>
      </p:sp>
      <p:sp>
        <p:nvSpPr>
          <p:cNvPr id="33" name="Rectangle 32"/>
          <p:cNvSpPr/>
          <p:nvPr/>
        </p:nvSpPr>
        <p:spPr>
          <a:xfrm>
            <a:off x="2330824" y="107303"/>
            <a:ext cx="6633882" cy="683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Motivation</a:t>
            </a:r>
            <a:endParaRPr lang="en-US" sz="40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endParaRPr>
          </a:p>
        </p:txBody>
      </p:sp>
      <p:sp>
        <p:nvSpPr>
          <p:cNvPr id="4" name="TextBox 3"/>
          <p:cNvSpPr txBox="1"/>
          <p:nvPr/>
        </p:nvSpPr>
        <p:spPr>
          <a:xfrm>
            <a:off x="632012" y="1720660"/>
            <a:ext cx="10721788" cy="1569660"/>
          </a:xfrm>
          <a:prstGeom prst="rect">
            <a:avLst/>
          </a:prstGeom>
          <a:noFill/>
        </p:spPr>
        <p:txBody>
          <a:bodyPr wrap="square" rtlCol="0">
            <a:spAutoFit/>
          </a:bodyPr>
          <a:lstStyle/>
          <a:p>
            <a:pPr marL="285750" indent="-28575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In most environments, all our data is stored in a database. Therefore, we should know how to get data from a database, how to display data from a database, how to interact with a database, and  </a:t>
            </a:r>
            <a:r>
              <a:rPr lang="en-US" sz="2400" dirty="0">
                <a:latin typeface="Times New Roman" panose="02020603050405020304" pitchFamily="18" charset="0"/>
                <a:cs typeface="Times New Roman" panose="02020603050405020304" pitchFamily="18" charset="0"/>
              </a:rPr>
              <a:t>h</a:t>
            </a:r>
            <a:r>
              <a:rPr lang="en-US" sz="2400" dirty="0" smtClean="0">
                <a:latin typeface="Times New Roman" panose="02020603050405020304" pitchFamily="18" charset="0"/>
                <a:cs typeface="Times New Roman" panose="02020603050405020304" pitchFamily="18" charset="0"/>
              </a:rPr>
              <a:t>ow to create an application where data can be retrieved, stored, etc. </a:t>
            </a:r>
            <a:endParaRPr lang="en-US" sz="2400"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735106" y="3648635"/>
            <a:ext cx="10721788" cy="830997"/>
          </a:xfrm>
          <a:prstGeom prst="rect">
            <a:avLst/>
          </a:prstGeom>
          <a:noFill/>
        </p:spPr>
        <p:txBody>
          <a:bodyPr wrap="square" rtlCol="0">
            <a:spAutoFit/>
          </a:bodyPr>
          <a:lstStyle/>
          <a:p>
            <a:pPr marL="285750" indent="-28575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In this lecture, we will learn fundamental concepts of databases, and how do we write C# program to access and manipulate data in the database.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67511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29"/>
          <p:cNvSpPr>
            <a:spLocks noGrp="1"/>
          </p:cNvSpPr>
          <p:nvPr>
            <p:ph type="sldNum" sz="quarter" idx="12"/>
          </p:nvPr>
        </p:nvSpPr>
        <p:spPr/>
        <p:txBody>
          <a:bodyPr/>
          <a:lstStyle/>
          <a:p>
            <a:fld id="{5A9E930A-C8CD-4220-A016-188B2AB9B06D}" type="slidenum">
              <a:rPr lang="en-US" smtClean="0"/>
              <a:pPr/>
              <a:t>20</a:t>
            </a:fld>
            <a:endParaRPr lang="en-US"/>
          </a:p>
        </p:txBody>
      </p:sp>
      <p:grpSp>
        <p:nvGrpSpPr>
          <p:cNvPr id="12" name="Group 11"/>
          <p:cNvGrpSpPr/>
          <p:nvPr/>
        </p:nvGrpSpPr>
        <p:grpSpPr>
          <a:xfrm>
            <a:off x="0" y="-2737"/>
            <a:ext cx="12192000" cy="914709"/>
            <a:chOff x="0" y="-2737"/>
            <a:chExt cx="12192000" cy="914709"/>
          </a:xfrm>
        </p:grpSpPr>
        <p:sp>
          <p:nvSpPr>
            <p:cNvPr id="13" name="Rectangle 12"/>
            <p:cNvSpPr/>
            <p:nvPr/>
          </p:nvSpPr>
          <p:spPr>
            <a:xfrm>
              <a:off x="0" y="-2428"/>
              <a:ext cx="121920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9780494" y="-2737"/>
              <a:ext cx="2411506" cy="875175"/>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2326341" y="-2737"/>
            <a:ext cx="67056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Database – </a:t>
            </a:r>
            <a:r>
              <a:rPr lang="en-US" sz="4000" b="1" dirty="0" smtClean="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 </a:t>
            </a:r>
            <a:r>
              <a:rPr lang="en-US" sz="4000" b="1" dirty="0" err="1">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.Net</a:t>
            </a:r>
            <a:endParaRPr lang="en-US" sz="40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endParaRPr>
          </a:p>
        </p:txBody>
      </p:sp>
      <p:sp>
        <p:nvSpPr>
          <p:cNvPr id="2" name="Rectangle 1"/>
          <p:cNvSpPr/>
          <p:nvPr/>
        </p:nvSpPr>
        <p:spPr>
          <a:xfrm>
            <a:off x="776287" y="2278896"/>
            <a:ext cx="10639425" cy="2409825"/>
          </a:xfrm>
          <a:prstGeom prst="rect">
            <a:avLst/>
          </a:prstGeom>
          <a:blipFill>
            <a:blip r:embed="rId3"/>
            <a:tile tx="0" ty="0" sx="100000" sy="100000" flip="none" algn="tl"/>
          </a:blipFill>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Times New Roman" pitchFamily="18" charset="0"/>
                <a:cs typeface="Times New Roman" pitchFamily="18" charset="0"/>
              </a:rPr>
              <a:t>Among </a:t>
            </a:r>
            <a:r>
              <a:rPr lang="en-US" sz="2800" dirty="0">
                <a:latin typeface="Times New Roman" pitchFamily="18" charset="0"/>
                <a:cs typeface="Times New Roman" pitchFamily="18" charset="0"/>
              </a:rPr>
              <a:t>all these steps, the changing in our code will be in Composing SQL step , and issuing SQL and Processing results step. The change depending upon what we are trying to do to our Database. Therefore, the code for these two steps will be different for different types of need. </a:t>
            </a:r>
          </a:p>
        </p:txBody>
      </p:sp>
    </p:spTree>
    <p:extLst>
      <p:ext uri="{BB962C8B-B14F-4D97-AF65-F5344CB8AC3E}">
        <p14:creationId xmlns:p14="http://schemas.microsoft.com/office/powerpoint/2010/main" val="47517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29"/>
          <p:cNvSpPr>
            <a:spLocks noGrp="1"/>
          </p:cNvSpPr>
          <p:nvPr>
            <p:ph type="sldNum" sz="quarter" idx="12"/>
          </p:nvPr>
        </p:nvSpPr>
        <p:spPr/>
        <p:txBody>
          <a:bodyPr/>
          <a:lstStyle/>
          <a:p>
            <a:fld id="{5A9E930A-C8CD-4220-A016-188B2AB9B06D}" type="slidenum">
              <a:rPr lang="en-US" smtClean="0"/>
              <a:pPr/>
              <a:t>21</a:t>
            </a:fld>
            <a:endParaRPr lang="en-US"/>
          </a:p>
        </p:txBody>
      </p:sp>
      <p:sp>
        <p:nvSpPr>
          <p:cNvPr id="8" name="TextBox 7"/>
          <p:cNvSpPr txBox="1"/>
          <p:nvPr/>
        </p:nvSpPr>
        <p:spPr>
          <a:xfrm>
            <a:off x="353825" y="1253438"/>
            <a:ext cx="11484349" cy="830997"/>
          </a:xfrm>
          <a:prstGeom prst="rect">
            <a:avLst/>
          </a:prstGeom>
          <a:noFill/>
        </p:spPr>
        <p:txBody>
          <a:bodyPr wrap="square" rtlCol="0">
            <a:spAutoFit/>
          </a:bodyPr>
          <a:lstStyle/>
          <a:p>
            <a:pPr>
              <a:buFont typeface="Wingdings" pitchFamily="2" charset="2"/>
              <a:buChar char="§"/>
            </a:pPr>
            <a:r>
              <a:rPr lang="en-US" sz="2400" dirty="0">
                <a:latin typeface="Times New Roman" pitchFamily="18" charset="0"/>
                <a:cs typeface="Times New Roman" pitchFamily="18" charset="0"/>
              </a:rPr>
              <a:t> As seen below, </a:t>
            </a:r>
            <a:r>
              <a:rPr lang="en-US" sz="2400" dirty="0" smtClean="0">
                <a:latin typeface="Times New Roman" pitchFamily="18" charset="0"/>
                <a:cs typeface="Times New Roman" pitchFamily="18" charset="0"/>
              </a:rPr>
              <a:t>compose SQL and issue </a:t>
            </a:r>
            <a:r>
              <a:rPr lang="en-US" sz="2400" dirty="0">
                <a:latin typeface="Times New Roman" pitchFamily="18" charset="0"/>
                <a:cs typeface="Times New Roman" pitchFamily="18" charset="0"/>
              </a:rPr>
              <a:t>SQL and process results can be </a:t>
            </a:r>
            <a:r>
              <a:rPr lang="en-US" sz="2400" dirty="0" smtClean="0">
                <a:latin typeface="Times New Roman" pitchFamily="18" charset="0"/>
                <a:cs typeface="Times New Roman" pitchFamily="18" charset="0"/>
              </a:rPr>
              <a:t>divided into four </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categories</a:t>
            </a:r>
            <a:r>
              <a:rPr lang="en-US" sz="2400" dirty="0">
                <a:latin typeface="Times New Roman" pitchFamily="18" charset="0"/>
                <a:cs typeface="Times New Roman" pitchFamily="18" charset="0"/>
              </a:rPr>
              <a:t>: </a:t>
            </a:r>
          </a:p>
        </p:txBody>
      </p:sp>
      <p:grpSp>
        <p:nvGrpSpPr>
          <p:cNvPr id="25" name="Group 24"/>
          <p:cNvGrpSpPr/>
          <p:nvPr/>
        </p:nvGrpSpPr>
        <p:grpSpPr>
          <a:xfrm>
            <a:off x="1905000" y="2971800"/>
            <a:ext cx="8382000" cy="3276600"/>
            <a:chOff x="381000" y="2209800"/>
            <a:chExt cx="8382000" cy="3276600"/>
          </a:xfrm>
        </p:grpSpPr>
        <p:sp>
          <p:nvSpPr>
            <p:cNvPr id="7" name="Rectangle 6"/>
            <p:cNvSpPr/>
            <p:nvPr/>
          </p:nvSpPr>
          <p:spPr>
            <a:xfrm>
              <a:off x="1533525" y="2209800"/>
              <a:ext cx="6315075" cy="609600"/>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itchFamily="18" charset="0"/>
                  <a:cs typeface="Times New Roman" pitchFamily="18" charset="0"/>
                </a:rPr>
                <a:t>Issue SQL and process </a:t>
              </a:r>
              <a:r>
                <a:rPr lang="en-US" sz="2400" dirty="0" smtClean="0">
                  <a:latin typeface="Times New Roman" pitchFamily="18" charset="0"/>
                  <a:cs typeface="Times New Roman" pitchFamily="18" charset="0"/>
                </a:rPr>
                <a:t>results in </a:t>
              </a:r>
              <a:r>
                <a:rPr lang="en-US" sz="2400" dirty="0" err="1" smtClean="0">
                  <a:latin typeface="Times New Roman" pitchFamily="18" charset="0"/>
                  <a:cs typeface="Times New Roman" pitchFamily="18" charset="0"/>
                </a:rPr>
                <a:t>.Net</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cxnSp>
          <p:nvCxnSpPr>
            <p:cNvPr id="10" name="Straight Arrow Connector 9"/>
            <p:cNvCxnSpPr/>
            <p:nvPr/>
          </p:nvCxnSpPr>
          <p:spPr>
            <a:xfrm>
              <a:off x="6553200" y="2819400"/>
              <a:ext cx="1295400" cy="10668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486400" y="2819400"/>
              <a:ext cx="0" cy="11430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505200" y="2819400"/>
              <a:ext cx="0" cy="10668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685800" y="2819400"/>
              <a:ext cx="1295400" cy="9144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7239000" y="4114800"/>
              <a:ext cx="1524000" cy="1295400"/>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Call a stored procedure in </a:t>
              </a:r>
              <a:r>
                <a:rPr lang="en-US" dirty="0" smtClean="0">
                  <a:latin typeface="Times New Roman" panose="02020603050405020304" pitchFamily="18" charset="0"/>
                  <a:cs typeface="Times New Roman" panose="02020603050405020304" pitchFamily="18" charset="0"/>
                </a:rPr>
                <a:t>a database</a:t>
              </a:r>
              <a:endParaRPr lang="en-US" dirty="0">
                <a:latin typeface="Times New Roman" pitchFamily="18" charset="0"/>
                <a:cs typeface="Times New Roman" pitchFamily="18" charset="0"/>
              </a:endParaRPr>
            </a:p>
          </p:txBody>
        </p:sp>
        <p:sp>
          <p:nvSpPr>
            <p:cNvPr id="19" name="Rectangle 18"/>
            <p:cNvSpPr/>
            <p:nvPr/>
          </p:nvSpPr>
          <p:spPr>
            <a:xfrm>
              <a:off x="4876800" y="4114800"/>
              <a:ext cx="1524000" cy="1371600"/>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itchFamily="18" charset="0"/>
                  <a:cs typeface="Times New Roman" pitchFamily="18" charset="0"/>
                </a:rPr>
                <a:t>Insert, update, </a:t>
              </a:r>
              <a:r>
                <a:rPr lang="en-US" dirty="0">
                  <a:latin typeface="Times New Roman" pitchFamily="18" charset="0"/>
                  <a:cs typeface="Times New Roman" pitchFamily="18" charset="0"/>
                </a:rPr>
                <a:t>or </a:t>
              </a:r>
              <a:r>
                <a:rPr lang="en-US" dirty="0" smtClean="0">
                  <a:latin typeface="Times New Roman" pitchFamily="18" charset="0"/>
                  <a:cs typeface="Times New Roman" pitchFamily="18" charset="0"/>
                </a:rPr>
                <a:t>delete data to a database</a:t>
              </a:r>
              <a:endParaRPr lang="en-US" dirty="0">
                <a:latin typeface="Times New Roman" pitchFamily="18" charset="0"/>
                <a:cs typeface="Times New Roman" pitchFamily="18" charset="0"/>
              </a:endParaRPr>
            </a:p>
          </p:txBody>
        </p:sp>
        <p:sp>
          <p:nvSpPr>
            <p:cNvPr id="20" name="Rectangle 19"/>
            <p:cNvSpPr/>
            <p:nvPr/>
          </p:nvSpPr>
          <p:spPr>
            <a:xfrm>
              <a:off x="2819400" y="4114800"/>
              <a:ext cx="1524000" cy="1371600"/>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itchFamily="18" charset="0"/>
                  <a:cs typeface="Times New Roman" pitchFamily="18" charset="0"/>
                </a:rPr>
                <a:t>Obtain many rows or many columns </a:t>
              </a:r>
              <a:r>
                <a:rPr lang="en-US" dirty="0">
                  <a:latin typeface="Times New Roman" pitchFamily="18" charset="0"/>
                  <a:cs typeface="Times New Roman" pitchFamily="18" charset="0"/>
                </a:rPr>
                <a:t>from a</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d</a:t>
              </a:r>
              <a:r>
                <a:rPr lang="en-US" dirty="0" smtClean="0">
                  <a:latin typeface="Times New Roman" pitchFamily="18" charset="0"/>
                  <a:cs typeface="Times New Roman" pitchFamily="18" charset="0"/>
                </a:rPr>
                <a:t>atabase</a:t>
              </a:r>
              <a:endParaRPr lang="en-US" dirty="0">
                <a:latin typeface="Times New Roman" pitchFamily="18" charset="0"/>
                <a:cs typeface="Times New Roman" pitchFamily="18" charset="0"/>
              </a:endParaRPr>
            </a:p>
          </p:txBody>
        </p:sp>
        <p:sp>
          <p:nvSpPr>
            <p:cNvPr id="21" name="Rectangle 20"/>
            <p:cNvSpPr/>
            <p:nvPr/>
          </p:nvSpPr>
          <p:spPr>
            <a:xfrm>
              <a:off x="381000" y="4114800"/>
              <a:ext cx="1524000" cy="1371600"/>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itchFamily="18" charset="0"/>
                  <a:cs typeface="Times New Roman" pitchFamily="18" charset="0"/>
                </a:rPr>
                <a:t>Get a single </a:t>
              </a:r>
              <a:r>
                <a:rPr lang="en-US" dirty="0">
                  <a:latin typeface="Times New Roman" pitchFamily="18" charset="0"/>
                  <a:cs typeface="Times New Roman" pitchFamily="18" charset="0"/>
                </a:rPr>
                <a:t>answer from </a:t>
              </a:r>
              <a:r>
                <a:rPr lang="en-US" dirty="0" smtClean="0">
                  <a:latin typeface="Times New Roman" pitchFamily="18" charset="0"/>
                  <a:cs typeface="Times New Roman" pitchFamily="18" charset="0"/>
                </a:rPr>
                <a:t>a database </a:t>
              </a:r>
              <a:endParaRPr lang="en-US" dirty="0">
                <a:latin typeface="Times New Roman" pitchFamily="18" charset="0"/>
                <a:cs typeface="Times New Roman" pitchFamily="18" charset="0"/>
              </a:endParaRPr>
            </a:p>
          </p:txBody>
        </p:sp>
      </p:grpSp>
      <p:grpSp>
        <p:nvGrpSpPr>
          <p:cNvPr id="16" name="Group 15"/>
          <p:cNvGrpSpPr/>
          <p:nvPr/>
        </p:nvGrpSpPr>
        <p:grpSpPr>
          <a:xfrm>
            <a:off x="0" y="-2737"/>
            <a:ext cx="12192000" cy="914709"/>
            <a:chOff x="0" y="-2737"/>
            <a:chExt cx="12192000" cy="914709"/>
          </a:xfrm>
        </p:grpSpPr>
        <p:sp>
          <p:nvSpPr>
            <p:cNvPr id="22" name="Rectangle 21"/>
            <p:cNvSpPr/>
            <p:nvPr/>
          </p:nvSpPr>
          <p:spPr>
            <a:xfrm>
              <a:off x="0" y="-2428"/>
              <a:ext cx="121920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Rectangle 22"/>
            <p:cNvSpPr/>
            <p:nvPr/>
          </p:nvSpPr>
          <p:spPr>
            <a:xfrm>
              <a:off x="9780494" y="-2737"/>
              <a:ext cx="2411506" cy="875175"/>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2209800" y="-18075"/>
            <a:ext cx="67056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Database </a:t>
            </a:r>
            <a:r>
              <a:rPr lang="en-US" sz="4000" b="1" dirty="0" smtClean="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  </a:t>
            </a:r>
            <a:r>
              <a:rPr lang="en-US" sz="4000" b="1" dirty="0" err="1">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.Net</a:t>
            </a:r>
            <a:endParaRPr lang="en-US" sz="40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endParaRPr>
          </a:p>
        </p:txBody>
      </p:sp>
    </p:spTree>
    <p:extLst>
      <p:ext uri="{BB962C8B-B14F-4D97-AF65-F5344CB8AC3E}">
        <p14:creationId xmlns:p14="http://schemas.microsoft.com/office/powerpoint/2010/main" val="18786284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29"/>
          <p:cNvSpPr>
            <a:spLocks noGrp="1"/>
          </p:cNvSpPr>
          <p:nvPr>
            <p:ph type="sldNum" sz="quarter" idx="12"/>
          </p:nvPr>
        </p:nvSpPr>
        <p:spPr/>
        <p:txBody>
          <a:bodyPr/>
          <a:lstStyle/>
          <a:p>
            <a:fld id="{5A9E930A-C8CD-4220-A016-188B2AB9B06D}" type="slidenum">
              <a:rPr lang="en-US" smtClean="0"/>
              <a:pPr/>
              <a:t>22</a:t>
            </a:fld>
            <a:endParaRPr lang="en-US"/>
          </a:p>
        </p:txBody>
      </p:sp>
      <p:sp>
        <p:nvSpPr>
          <p:cNvPr id="5" name="TextBox 4"/>
          <p:cNvSpPr txBox="1"/>
          <p:nvPr/>
        </p:nvSpPr>
        <p:spPr>
          <a:xfrm>
            <a:off x="596153" y="1022003"/>
            <a:ext cx="8305800" cy="461665"/>
          </a:xfrm>
          <a:prstGeom prst="rect">
            <a:avLst/>
          </a:prstGeom>
          <a:noFill/>
        </p:spPr>
        <p:txBody>
          <a:bodyPr wrap="square" rtlCol="0">
            <a:spAutoFit/>
          </a:bodyPr>
          <a:lstStyle/>
          <a:p>
            <a:pPr>
              <a:buFont typeface="Wingdings" pitchFamily="2" charset="2"/>
              <a:buChar char="§"/>
            </a:pPr>
            <a:r>
              <a:rPr lang="en-US" sz="2400" dirty="0">
                <a:latin typeface="Times New Roman" pitchFamily="18" charset="0"/>
                <a:cs typeface="Times New Roman" pitchFamily="18" charset="0"/>
              </a:rPr>
              <a:t> Suppose  we have our Database  server, and our code.</a:t>
            </a:r>
          </a:p>
        </p:txBody>
      </p:sp>
      <p:sp>
        <p:nvSpPr>
          <p:cNvPr id="11" name="TextBox 10"/>
          <p:cNvSpPr txBox="1"/>
          <p:nvPr/>
        </p:nvSpPr>
        <p:spPr>
          <a:xfrm>
            <a:off x="502023" y="3172103"/>
            <a:ext cx="11187953" cy="2123658"/>
          </a:xfrm>
          <a:prstGeom prst="rect">
            <a:avLst/>
          </a:prstGeom>
          <a:noFill/>
        </p:spPr>
        <p:txBody>
          <a:bodyPr wrap="square" rtlCol="0">
            <a:spAutoFit/>
          </a:bodyPr>
          <a:lstStyle/>
          <a:p>
            <a:pPr algn="just">
              <a:buFont typeface="Wingdings" pitchFamily="2" charset="2"/>
              <a:buChar char="§"/>
            </a:pPr>
            <a:r>
              <a:rPr lang="en-US" sz="2400" dirty="0">
                <a:latin typeface="Times New Roman" pitchFamily="18" charset="0"/>
                <a:cs typeface="Times New Roman" pitchFamily="18" charset="0"/>
              </a:rPr>
              <a:t> At some point of time, our code will make a socket connection to the DB server, and this connection object </a:t>
            </a:r>
            <a:r>
              <a:rPr lang="en-US" sz="2400" dirty="0" smtClean="0">
                <a:latin typeface="Times New Roman" pitchFamily="18" charset="0"/>
                <a:cs typeface="Times New Roman" pitchFamily="18" charset="0"/>
              </a:rPr>
              <a:t>identifies </a:t>
            </a:r>
            <a:r>
              <a:rPr lang="en-US" sz="2400" dirty="0">
                <a:latin typeface="Times New Roman" pitchFamily="18" charset="0"/>
                <a:cs typeface="Times New Roman" pitchFamily="18" charset="0"/>
              </a:rPr>
              <a:t>which machine (server) we want , how to identify ourselves to the Database, and </a:t>
            </a:r>
            <a:r>
              <a:rPr lang="en-US" sz="2400" dirty="0" smtClean="0">
                <a:latin typeface="Times New Roman" pitchFamily="18" charset="0"/>
                <a:cs typeface="Times New Roman" pitchFamily="18" charset="0"/>
              </a:rPr>
              <a:t>what </a:t>
            </a:r>
            <a:r>
              <a:rPr lang="en-US" sz="2400" dirty="0">
                <a:latin typeface="Times New Roman" pitchFamily="18" charset="0"/>
                <a:cs typeface="Times New Roman" pitchFamily="18" charset="0"/>
              </a:rPr>
              <a:t>d</a:t>
            </a:r>
            <a:r>
              <a:rPr lang="en-US" sz="2400" dirty="0" smtClean="0">
                <a:latin typeface="Times New Roman" pitchFamily="18" charset="0"/>
                <a:cs typeface="Times New Roman" pitchFamily="18" charset="0"/>
              </a:rPr>
              <a:t>atabase </a:t>
            </a:r>
            <a:r>
              <a:rPr lang="en-US" sz="2400" dirty="0">
                <a:latin typeface="Times New Roman" pitchFamily="18" charset="0"/>
                <a:cs typeface="Times New Roman" pitchFamily="18" charset="0"/>
              </a:rPr>
              <a:t>we are interested in. </a:t>
            </a:r>
          </a:p>
          <a:p>
            <a:endParaRPr lang="en-US" sz="1200" dirty="0"/>
          </a:p>
          <a:p>
            <a:pPr algn="just">
              <a:buFont typeface="Wingdings" pitchFamily="2" charset="2"/>
              <a:buChar char="§"/>
            </a:pPr>
            <a:r>
              <a:rPr lang="en-US" dirty="0"/>
              <a:t> </a:t>
            </a:r>
            <a:r>
              <a:rPr lang="en-US" sz="2400" dirty="0">
                <a:latin typeface="Times New Roman" pitchFamily="18" charset="0"/>
                <a:cs typeface="Times New Roman" pitchFamily="18" charset="0"/>
              </a:rPr>
              <a:t>Once we create the  connection object and pass the connection string, and then </a:t>
            </a:r>
            <a:r>
              <a:rPr lang="en-US" sz="2400" dirty="0" smtClean="0">
                <a:latin typeface="Times New Roman" pitchFamily="18" charset="0"/>
                <a:cs typeface="Times New Roman" pitchFamily="18" charset="0"/>
              </a:rPr>
              <a:t>call</a:t>
            </a:r>
          </a:p>
          <a:p>
            <a:pPr algn="just"/>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c</a:t>
            </a:r>
            <a:r>
              <a:rPr lang="en-US" sz="2400" dirty="0" err="1" smtClean="0">
                <a:latin typeface="Times New Roman" pitchFamily="18" charset="0"/>
                <a:cs typeface="Times New Roman" pitchFamily="18" charset="0"/>
              </a:rPr>
              <a:t>onn.open</a:t>
            </a:r>
            <a:r>
              <a:rPr lang="en-US" sz="2400" dirty="0">
                <a:latin typeface="Times New Roman" pitchFamily="18" charset="0"/>
                <a:cs typeface="Times New Roman" pitchFamily="18" charset="0"/>
              </a:rPr>
              <a:t>( ), essentially what  that does is :</a:t>
            </a:r>
          </a:p>
        </p:txBody>
      </p:sp>
      <p:sp>
        <p:nvSpPr>
          <p:cNvPr id="12" name="TextBox 11"/>
          <p:cNvSpPr txBox="1"/>
          <p:nvPr/>
        </p:nvSpPr>
        <p:spPr>
          <a:xfrm>
            <a:off x="704851" y="5371961"/>
            <a:ext cx="11220450" cy="1107996"/>
          </a:xfrm>
          <a:prstGeom prst="rect">
            <a:avLst/>
          </a:prstGeom>
          <a:noFill/>
        </p:spPr>
        <p:txBody>
          <a:bodyPr wrap="square" rtlCol="0">
            <a:spAutoFit/>
          </a:bodyPr>
          <a:lstStyle/>
          <a:p>
            <a:pPr algn="just">
              <a:buFont typeface="Courier New" pitchFamily="49" charset="0"/>
              <a:buChar char="o"/>
            </a:pPr>
            <a:r>
              <a:rPr lang="en-US" sz="2200" dirty="0">
                <a:latin typeface="Times New Roman" pitchFamily="18" charset="0"/>
                <a:cs typeface="Times New Roman" pitchFamily="18" charset="0"/>
              </a:rPr>
              <a:t> It opens a socket connection to the database server, and once the socket </a:t>
            </a:r>
            <a:r>
              <a:rPr lang="en-US" sz="2200" dirty="0" smtClean="0">
                <a:latin typeface="Times New Roman" pitchFamily="18" charset="0"/>
                <a:cs typeface="Times New Roman" pitchFamily="18" charset="0"/>
              </a:rPr>
              <a:t>connection is</a:t>
            </a:r>
          </a:p>
          <a:p>
            <a:pPr algn="just"/>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   established, </a:t>
            </a:r>
            <a:endParaRPr lang="en-US" sz="2200" dirty="0">
              <a:latin typeface="Times New Roman" pitchFamily="18" charset="0"/>
              <a:cs typeface="Times New Roman" pitchFamily="18" charset="0"/>
            </a:endParaRPr>
          </a:p>
          <a:p>
            <a:pPr algn="just">
              <a:buFont typeface="Courier New" pitchFamily="49" charset="0"/>
              <a:buChar char="o"/>
            </a:pPr>
            <a:r>
              <a:rPr lang="en-US" sz="2200" dirty="0">
                <a:latin typeface="Times New Roman" pitchFamily="18" charset="0"/>
                <a:cs typeface="Times New Roman" pitchFamily="18" charset="0"/>
              </a:rPr>
              <a:t> Then, we will compose the SQL and issue the </a:t>
            </a:r>
            <a:r>
              <a:rPr lang="en-US" sz="2200" dirty="0" smtClean="0">
                <a:latin typeface="Times New Roman" pitchFamily="18" charset="0"/>
                <a:cs typeface="Times New Roman" pitchFamily="18" charset="0"/>
              </a:rPr>
              <a:t>SQL and process results.</a:t>
            </a:r>
            <a:endParaRPr lang="en-US" sz="2200" dirty="0">
              <a:latin typeface="Times New Roman" pitchFamily="18" charset="0"/>
              <a:cs typeface="Times New Roman" pitchFamily="18" charset="0"/>
            </a:endParaRPr>
          </a:p>
        </p:txBody>
      </p:sp>
      <p:grpSp>
        <p:nvGrpSpPr>
          <p:cNvPr id="14" name="Group 13"/>
          <p:cNvGrpSpPr/>
          <p:nvPr/>
        </p:nvGrpSpPr>
        <p:grpSpPr>
          <a:xfrm>
            <a:off x="0" y="-2737"/>
            <a:ext cx="12192000" cy="914709"/>
            <a:chOff x="0" y="-2737"/>
            <a:chExt cx="12192000" cy="914709"/>
          </a:xfrm>
        </p:grpSpPr>
        <p:sp>
          <p:nvSpPr>
            <p:cNvPr id="15" name="Rectangle 14"/>
            <p:cNvSpPr/>
            <p:nvPr/>
          </p:nvSpPr>
          <p:spPr>
            <a:xfrm>
              <a:off x="0" y="-2428"/>
              <a:ext cx="121920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Rectangle 15"/>
            <p:cNvSpPr/>
            <p:nvPr/>
          </p:nvSpPr>
          <p:spPr>
            <a:xfrm>
              <a:off x="9780494" y="-2737"/>
              <a:ext cx="2411506" cy="875175"/>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1727947" y="-28923"/>
            <a:ext cx="67056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Database –  </a:t>
            </a:r>
            <a:r>
              <a:rPr lang="en-US" sz="4000" b="1" dirty="0" smtClean="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 </a:t>
            </a:r>
            <a:r>
              <a:rPr lang="en-US" sz="4000" b="1" dirty="0" err="1">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.Net</a:t>
            </a:r>
            <a:endParaRPr lang="en-US" sz="40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endParaRPr>
          </a:p>
        </p:txBody>
      </p:sp>
      <p:grpSp>
        <p:nvGrpSpPr>
          <p:cNvPr id="2" name="Group 1"/>
          <p:cNvGrpSpPr/>
          <p:nvPr/>
        </p:nvGrpSpPr>
        <p:grpSpPr>
          <a:xfrm>
            <a:off x="2247900" y="1569769"/>
            <a:ext cx="6781800" cy="1602334"/>
            <a:chOff x="2247900" y="1569769"/>
            <a:chExt cx="6781800" cy="1602334"/>
          </a:xfrm>
        </p:grpSpPr>
        <p:grpSp>
          <p:nvGrpSpPr>
            <p:cNvPr id="13" name="Group 12"/>
            <p:cNvGrpSpPr/>
            <p:nvPr/>
          </p:nvGrpSpPr>
          <p:grpSpPr>
            <a:xfrm>
              <a:off x="2247900" y="1952903"/>
              <a:ext cx="6781800" cy="1219200"/>
              <a:chOff x="838200" y="1676400"/>
              <a:chExt cx="6781800" cy="1219200"/>
            </a:xfrm>
            <a:solidFill>
              <a:srgbClr val="FF0000"/>
            </a:solidFill>
          </p:grpSpPr>
          <p:cxnSp>
            <p:nvCxnSpPr>
              <p:cNvPr id="9" name="Straight Connector 8"/>
              <p:cNvCxnSpPr/>
              <p:nvPr/>
            </p:nvCxnSpPr>
            <p:spPr>
              <a:xfrm>
                <a:off x="2438400" y="2057400"/>
                <a:ext cx="3657600" cy="0"/>
              </a:xfrm>
              <a:prstGeom prst="line">
                <a:avLst/>
              </a:prstGeom>
              <a:grpFill/>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438400" y="2514600"/>
                <a:ext cx="3657600" cy="0"/>
              </a:xfrm>
              <a:prstGeom prst="line">
                <a:avLst/>
              </a:prstGeom>
              <a:grpFill/>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838200" y="1676400"/>
                <a:ext cx="1600200" cy="1143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itchFamily="18" charset="0"/>
                    <a:cs typeface="Times New Roman" pitchFamily="18" charset="0"/>
                  </a:rPr>
                  <a:t>Our code </a:t>
                </a:r>
              </a:p>
            </p:txBody>
          </p:sp>
          <p:sp>
            <p:nvSpPr>
              <p:cNvPr id="7" name="Rectangle 6"/>
              <p:cNvSpPr/>
              <p:nvPr/>
            </p:nvSpPr>
            <p:spPr>
              <a:xfrm>
                <a:off x="6019800" y="1752600"/>
                <a:ext cx="1600200" cy="1143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itchFamily="18" charset="0"/>
                    <a:cs typeface="Times New Roman" pitchFamily="18" charset="0"/>
                  </a:rPr>
                  <a:t>DB server</a:t>
                </a:r>
              </a:p>
            </p:txBody>
          </p:sp>
        </p:grpSp>
        <p:grpSp>
          <p:nvGrpSpPr>
            <p:cNvPr id="17" name="Group 16"/>
            <p:cNvGrpSpPr/>
            <p:nvPr/>
          </p:nvGrpSpPr>
          <p:grpSpPr>
            <a:xfrm>
              <a:off x="4560511" y="1569769"/>
              <a:ext cx="2537572" cy="704752"/>
              <a:chOff x="4703386" y="1558014"/>
              <a:chExt cx="2537572" cy="704752"/>
            </a:xfrm>
          </p:grpSpPr>
          <p:sp>
            <p:nvSpPr>
              <p:cNvPr id="18" name="Rectangle 17"/>
              <p:cNvSpPr/>
              <p:nvPr/>
            </p:nvSpPr>
            <p:spPr>
              <a:xfrm>
                <a:off x="4703386" y="1558014"/>
                <a:ext cx="2537572"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n w="10160">
                      <a:noFill/>
                      <a:prstDash val="solid"/>
                    </a:ln>
                    <a:solidFill>
                      <a:srgbClr val="FF0000"/>
                    </a:solidFill>
                    <a:latin typeface="Times New Roman" panose="02020603050405020304" pitchFamily="18" charset="0"/>
                    <a:cs typeface="Times New Roman" panose="02020603050405020304" pitchFamily="18" charset="0"/>
                  </a:rPr>
                  <a:t>Socket connection</a:t>
                </a:r>
              </a:p>
            </p:txBody>
          </p:sp>
          <p:cxnSp>
            <p:nvCxnSpPr>
              <p:cNvPr id="19" name="Straight Arrow Connector 18"/>
              <p:cNvCxnSpPr/>
              <p:nvPr/>
            </p:nvCxnSpPr>
            <p:spPr>
              <a:xfrm flipH="1">
                <a:off x="5254376" y="1997847"/>
                <a:ext cx="228600" cy="26491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9112128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29"/>
          <p:cNvSpPr>
            <a:spLocks noGrp="1"/>
          </p:cNvSpPr>
          <p:nvPr>
            <p:ph type="sldNum" sz="quarter" idx="12"/>
          </p:nvPr>
        </p:nvSpPr>
        <p:spPr/>
        <p:txBody>
          <a:bodyPr/>
          <a:lstStyle/>
          <a:p>
            <a:fld id="{5A9E930A-C8CD-4220-A016-188B2AB9B06D}" type="slidenum">
              <a:rPr lang="en-US" smtClean="0"/>
              <a:pPr/>
              <a:t>23</a:t>
            </a:fld>
            <a:endParaRPr lang="en-US"/>
          </a:p>
        </p:txBody>
      </p:sp>
      <p:sp>
        <p:nvSpPr>
          <p:cNvPr id="5" name="TextBox 4"/>
          <p:cNvSpPr txBox="1"/>
          <p:nvPr/>
        </p:nvSpPr>
        <p:spPr>
          <a:xfrm>
            <a:off x="251009" y="2753141"/>
            <a:ext cx="11725835" cy="830997"/>
          </a:xfrm>
          <a:prstGeom prst="rect">
            <a:avLst/>
          </a:prstGeom>
          <a:noFill/>
        </p:spPr>
        <p:txBody>
          <a:bodyPr wrap="square" rtlCol="0">
            <a:spAutoFit/>
          </a:bodyPr>
          <a:lstStyle/>
          <a:p>
            <a:pPr>
              <a:buFont typeface="Wingdings" pitchFamily="2" charset="2"/>
              <a:buChar char="§"/>
            </a:pPr>
            <a:r>
              <a:rPr lang="en-US" dirty="0"/>
              <a:t> </a:t>
            </a:r>
            <a:r>
              <a:rPr lang="en-US" sz="2400" dirty="0" smtClean="0">
                <a:latin typeface="Times New Roman" pitchFamily="18" charset="0"/>
                <a:cs typeface="Times New Roman" pitchFamily="18" charset="0"/>
              </a:rPr>
              <a:t>Example 2 , </a:t>
            </a:r>
            <a:r>
              <a:rPr lang="en-US" sz="2400" dirty="0">
                <a:latin typeface="Times New Roman" pitchFamily="18" charset="0"/>
                <a:cs typeface="Times New Roman" pitchFamily="18" charset="0"/>
              </a:rPr>
              <a:t>if we want to retrieve the price of a product from </a:t>
            </a:r>
            <a:r>
              <a:rPr lang="en-US" sz="2400" dirty="0" smtClean="0">
                <a:latin typeface="Times New Roman" pitchFamily="18" charset="0"/>
                <a:cs typeface="Times New Roman" pitchFamily="18" charset="0"/>
              </a:rPr>
              <a:t>product </a:t>
            </a:r>
            <a:r>
              <a:rPr lang="en-US" sz="2400" dirty="0">
                <a:latin typeface="Times New Roman" pitchFamily="18" charset="0"/>
                <a:cs typeface="Times New Roman" pitchFamily="18" charset="0"/>
              </a:rPr>
              <a:t>table in our </a:t>
            </a:r>
            <a:r>
              <a:rPr lang="en-US" sz="2400" dirty="0" smtClean="0">
                <a:latin typeface="Times New Roman" pitchFamily="18" charset="0"/>
                <a:cs typeface="Times New Roman" pitchFamily="18" charset="0"/>
              </a:rPr>
              <a:t>Database,</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the SQL statement will be : </a:t>
            </a:r>
          </a:p>
        </p:txBody>
      </p:sp>
      <p:sp>
        <p:nvSpPr>
          <p:cNvPr id="6" name="TextBox 5"/>
          <p:cNvSpPr txBox="1"/>
          <p:nvPr/>
        </p:nvSpPr>
        <p:spPr>
          <a:xfrm>
            <a:off x="2326340" y="3863856"/>
            <a:ext cx="9027460" cy="830997"/>
          </a:xfrm>
          <a:prstGeom prst="rect">
            <a:avLst/>
          </a:prstGeom>
          <a:noFill/>
        </p:spPr>
        <p:txBody>
          <a:bodyPr wrap="square" rtlCol="0">
            <a:spAutoFit/>
          </a:bodyPr>
          <a:lstStyle/>
          <a:p>
            <a:r>
              <a:rPr lang="en-US" sz="2400" dirty="0">
                <a:solidFill>
                  <a:srgbClr val="FF0000"/>
                </a:solidFill>
                <a:latin typeface="Times New Roman" pitchFamily="18" charset="0"/>
                <a:cs typeface="Times New Roman" pitchFamily="18" charset="0"/>
              </a:rPr>
              <a:t>s</a:t>
            </a:r>
            <a:r>
              <a:rPr lang="en-US" sz="2400" dirty="0" smtClean="0">
                <a:solidFill>
                  <a:srgbClr val="FF0000"/>
                </a:solidFill>
                <a:latin typeface="Times New Roman" pitchFamily="18" charset="0"/>
                <a:cs typeface="Times New Roman" pitchFamily="18" charset="0"/>
              </a:rPr>
              <a:t>tring </a:t>
            </a:r>
            <a:r>
              <a:rPr lang="en-US" sz="2400" dirty="0" err="1" smtClean="0">
                <a:solidFill>
                  <a:srgbClr val="FF0000"/>
                </a:solidFill>
                <a:latin typeface="Times New Roman" pitchFamily="18" charset="0"/>
                <a:cs typeface="Times New Roman" pitchFamily="18" charset="0"/>
              </a:rPr>
              <a:t>sql</a:t>
            </a:r>
            <a:r>
              <a:rPr lang="en-US" sz="2400" dirty="0" smtClean="0">
                <a:solidFill>
                  <a:srgbClr val="FF0000"/>
                </a:solidFill>
                <a:latin typeface="Times New Roman" pitchFamily="18" charset="0"/>
                <a:cs typeface="Times New Roman" pitchFamily="18" charset="0"/>
              </a:rPr>
              <a:t> = “Select </a:t>
            </a:r>
            <a:r>
              <a:rPr lang="en-US" sz="2400" dirty="0">
                <a:solidFill>
                  <a:srgbClr val="FF0000"/>
                </a:solidFill>
                <a:latin typeface="Times New Roman" pitchFamily="18" charset="0"/>
                <a:cs typeface="Times New Roman" pitchFamily="18" charset="0"/>
              </a:rPr>
              <a:t>price from </a:t>
            </a:r>
            <a:r>
              <a:rPr lang="en-US" sz="2400" dirty="0" smtClean="0">
                <a:solidFill>
                  <a:srgbClr val="FF0000"/>
                </a:solidFill>
                <a:latin typeface="Times New Roman" pitchFamily="18" charset="0"/>
                <a:cs typeface="Times New Roman" pitchFamily="18" charset="0"/>
              </a:rPr>
              <a:t>Products </a:t>
            </a:r>
            <a:r>
              <a:rPr lang="en-US" sz="2400" dirty="0">
                <a:solidFill>
                  <a:srgbClr val="FF0000"/>
                </a:solidFill>
                <a:latin typeface="Times New Roman" pitchFamily="18" charset="0"/>
                <a:cs typeface="Times New Roman" pitchFamily="18" charset="0"/>
              </a:rPr>
              <a:t>where </a:t>
            </a:r>
            <a:r>
              <a:rPr lang="en-US" sz="2400" dirty="0" err="1">
                <a:solidFill>
                  <a:srgbClr val="FF0000"/>
                </a:solidFill>
                <a:latin typeface="Times New Roman" pitchFamily="18" charset="0"/>
                <a:cs typeface="Times New Roman" pitchFamily="18" charset="0"/>
              </a:rPr>
              <a:t>productid</a:t>
            </a:r>
            <a:r>
              <a:rPr lang="en-US" sz="2400" dirty="0">
                <a:solidFill>
                  <a:srgbClr val="FF0000"/>
                </a:solidFill>
                <a:latin typeface="Times New Roman" pitchFamily="18" charset="0"/>
                <a:cs typeface="Times New Roman" pitchFamily="18" charset="0"/>
              </a:rPr>
              <a:t> = </a:t>
            </a:r>
            <a:r>
              <a:rPr lang="en-US" sz="2400" dirty="0" smtClean="0">
                <a:solidFill>
                  <a:srgbClr val="FF0000"/>
                </a:solidFill>
                <a:latin typeface="Times New Roman" pitchFamily="18" charset="0"/>
                <a:cs typeface="Times New Roman" pitchFamily="18" charset="0"/>
              </a:rPr>
              <a:t>123456</a:t>
            </a:r>
            <a:r>
              <a:rPr lang="en-US" sz="2400" dirty="0" smtClean="0">
                <a:solidFill>
                  <a:srgbClr val="FF0000"/>
                </a:solidFill>
                <a:latin typeface="Times New Roman" pitchFamily="18" charset="0"/>
                <a:cs typeface="Times New Roman" pitchFamily="18" charset="0"/>
              </a:rPr>
              <a:t>”; C# </a:t>
            </a:r>
          </a:p>
          <a:p>
            <a:r>
              <a:rPr lang="en-US" sz="2400" dirty="0">
                <a:solidFill>
                  <a:srgbClr val="FF0000"/>
                </a:solidFill>
                <a:latin typeface="Times New Roman" pitchFamily="18" charset="0"/>
                <a:cs typeface="Times New Roman" pitchFamily="18" charset="0"/>
              </a:rPr>
              <a:t>Dim </a:t>
            </a:r>
            <a:r>
              <a:rPr lang="en-US" sz="2400" dirty="0" err="1" smtClean="0">
                <a:solidFill>
                  <a:srgbClr val="FF0000"/>
                </a:solidFill>
                <a:latin typeface="Times New Roman" pitchFamily="18" charset="0"/>
                <a:cs typeface="Times New Roman" pitchFamily="18" charset="0"/>
              </a:rPr>
              <a:t>sql</a:t>
            </a:r>
            <a:r>
              <a:rPr lang="en-US" sz="2400" dirty="0" smtClean="0">
                <a:solidFill>
                  <a:srgbClr val="FF0000"/>
                </a:solidFill>
                <a:latin typeface="Times New Roman" pitchFamily="18" charset="0"/>
                <a:cs typeface="Times New Roman" pitchFamily="18" charset="0"/>
              </a:rPr>
              <a:t> </a:t>
            </a:r>
            <a:r>
              <a:rPr lang="en-US" sz="2400" dirty="0">
                <a:solidFill>
                  <a:srgbClr val="FF0000"/>
                </a:solidFill>
                <a:latin typeface="Times New Roman" pitchFamily="18" charset="0"/>
                <a:cs typeface="Times New Roman" pitchFamily="18" charset="0"/>
              </a:rPr>
              <a:t>As String = "select * from </a:t>
            </a:r>
            <a:r>
              <a:rPr lang="en-US" sz="2400" dirty="0">
                <a:solidFill>
                  <a:srgbClr val="FF0000"/>
                </a:solidFill>
                <a:latin typeface="Times New Roman" pitchFamily="18" charset="0"/>
                <a:cs typeface="Times New Roman" pitchFamily="18" charset="0"/>
              </a:rPr>
              <a:t>student“ </a:t>
            </a:r>
            <a:r>
              <a:rPr lang="en-US" sz="2400" dirty="0" smtClean="0">
                <a:solidFill>
                  <a:srgbClr val="FF0000"/>
                </a:solidFill>
                <a:latin typeface="Times New Roman" pitchFamily="18" charset="0"/>
                <a:cs typeface="Times New Roman" pitchFamily="18" charset="0"/>
              </a:rPr>
              <a:t> VB</a:t>
            </a:r>
            <a:endParaRPr lang="en-US" sz="2400" dirty="0">
              <a:solidFill>
                <a:srgbClr val="FF0000"/>
              </a:solidFill>
              <a:latin typeface="Times New Roman" pitchFamily="18" charset="0"/>
              <a:cs typeface="Times New Roman" pitchFamily="18" charset="0"/>
            </a:endParaRPr>
          </a:p>
        </p:txBody>
      </p:sp>
      <p:sp>
        <p:nvSpPr>
          <p:cNvPr id="7" name="TextBox 6"/>
          <p:cNvSpPr txBox="1"/>
          <p:nvPr/>
        </p:nvSpPr>
        <p:spPr>
          <a:xfrm>
            <a:off x="486333" y="5121037"/>
            <a:ext cx="11255189" cy="1231106"/>
          </a:xfrm>
          <a:prstGeom prst="rect">
            <a:avLst/>
          </a:prstGeom>
          <a:noFill/>
        </p:spPr>
        <p:txBody>
          <a:bodyPr wrap="square" rtlCol="0">
            <a:spAutoFit/>
          </a:bodyPr>
          <a:lstStyle/>
          <a:p>
            <a:pPr>
              <a:buFont typeface="Wingdings" pitchFamily="2" charset="2"/>
              <a:buChar char="§"/>
            </a:pPr>
            <a:r>
              <a:rPr lang="en-US" sz="2400" dirty="0">
                <a:latin typeface="Times New Roman" pitchFamily="18" charset="0"/>
                <a:cs typeface="Times New Roman" pitchFamily="18" charset="0"/>
              </a:rPr>
              <a:t> In </a:t>
            </a:r>
            <a:r>
              <a:rPr lang="en-US" sz="2400" dirty="0" smtClean="0">
                <a:latin typeface="Times New Roman" pitchFamily="18" charset="0"/>
                <a:cs typeface="Times New Roman" pitchFamily="18" charset="0"/>
              </a:rPr>
              <a:t>both examples, </a:t>
            </a:r>
            <a:r>
              <a:rPr lang="en-US" sz="2400" dirty="0">
                <a:latin typeface="Times New Roman" pitchFamily="18" charset="0"/>
                <a:cs typeface="Times New Roman" pitchFamily="18" charset="0"/>
              </a:rPr>
              <a:t>we only need one thing from our Database</a:t>
            </a:r>
            <a:r>
              <a:rPr lang="en-US" sz="2400" dirty="0" smtClean="0">
                <a:latin typeface="Times New Roman" pitchFamily="18" charset="0"/>
                <a:cs typeface="Times New Roman" pitchFamily="18" charset="0"/>
              </a:rPr>
              <a:t>.</a:t>
            </a:r>
          </a:p>
          <a:p>
            <a:endParaRPr lang="en-US" sz="1400" dirty="0">
              <a:latin typeface="Times New Roman" pitchFamily="18" charset="0"/>
              <a:cs typeface="Times New Roman" pitchFamily="18" charset="0"/>
            </a:endParaRPr>
          </a:p>
          <a:p>
            <a:endParaRPr lang="en-US" sz="1200" dirty="0">
              <a:solidFill>
                <a:srgbClr val="FF0000"/>
              </a:solidFill>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grpSp>
        <p:nvGrpSpPr>
          <p:cNvPr id="8" name="Group 7"/>
          <p:cNvGrpSpPr/>
          <p:nvPr/>
        </p:nvGrpSpPr>
        <p:grpSpPr>
          <a:xfrm>
            <a:off x="0" y="-14392"/>
            <a:ext cx="12205447" cy="922491"/>
            <a:chOff x="62753" y="-50053"/>
            <a:chExt cx="12205447" cy="922491"/>
          </a:xfrm>
        </p:grpSpPr>
        <p:sp>
          <p:nvSpPr>
            <p:cNvPr id="9" name="Rectangle 8"/>
            <p:cNvSpPr/>
            <p:nvPr/>
          </p:nvSpPr>
          <p:spPr>
            <a:xfrm>
              <a:off x="62753" y="-50053"/>
              <a:ext cx="12205447"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p:cNvSpPr/>
            <p:nvPr/>
          </p:nvSpPr>
          <p:spPr>
            <a:xfrm>
              <a:off x="9780494" y="-2737"/>
              <a:ext cx="2411506" cy="875175"/>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219638" y="21061"/>
            <a:ext cx="9767049"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First Category: Single answer from the Database</a:t>
            </a:r>
          </a:p>
        </p:txBody>
      </p:sp>
      <p:sp>
        <p:nvSpPr>
          <p:cNvPr id="11" name="TextBox 10"/>
          <p:cNvSpPr txBox="1"/>
          <p:nvPr/>
        </p:nvSpPr>
        <p:spPr>
          <a:xfrm>
            <a:off x="159123" y="1647226"/>
            <a:ext cx="11725835" cy="830997"/>
          </a:xfrm>
          <a:prstGeom prst="rect">
            <a:avLst/>
          </a:prstGeom>
          <a:noFill/>
        </p:spPr>
        <p:txBody>
          <a:bodyPr wrap="square" rtlCol="0">
            <a:spAutoFit/>
          </a:bodyPr>
          <a:lstStyle/>
          <a:p>
            <a:pPr>
              <a:buFont typeface="Wingdings" pitchFamily="2" charset="2"/>
              <a:buChar char="§"/>
            </a:pPr>
            <a:r>
              <a:rPr lang="en-US" dirty="0"/>
              <a:t> </a:t>
            </a:r>
            <a:r>
              <a:rPr lang="en-US" sz="2400" dirty="0" smtClean="0">
                <a:latin typeface="Times New Roman" pitchFamily="18" charset="0"/>
                <a:cs typeface="Times New Roman" pitchFamily="18" charset="0"/>
              </a:rPr>
              <a:t>Example 1 , </a:t>
            </a:r>
            <a:r>
              <a:rPr lang="en-US" sz="2400" dirty="0">
                <a:latin typeface="Times New Roman" pitchFamily="18" charset="0"/>
                <a:cs typeface="Times New Roman" pitchFamily="18" charset="0"/>
              </a:rPr>
              <a:t>if </a:t>
            </a:r>
            <a:r>
              <a:rPr lang="en-US" sz="2400" dirty="0" smtClean="0">
                <a:latin typeface="Times New Roman" pitchFamily="18" charset="0"/>
                <a:cs typeface="Times New Roman" pitchFamily="18" charset="0"/>
              </a:rPr>
              <a:t>you try to login, and you want to check if the username and password exist in</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the database.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292712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29"/>
          <p:cNvSpPr>
            <a:spLocks noGrp="1"/>
          </p:cNvSpPr>
          <p:nvPr>
            <p:ph type="sldNum" sz="quarter" idx="12"/>
          </p:nvPr>
        </p:nvSpPr>
        <p:spPr/>
        <p:txBody>
          <a:bodyPr/>
          <a:lstStyle/>
          <a:p>
            <a:fld id="{5A9E930A-C8CD-4220-A016-188B2AB9B06D}" type="slidenum">
              <a:rPr lang="en-US" smtClean="0"/>
              <a:pPr/>
              <a:t>24</a:t>
            </a:fld>
            <a:endParaRPr lang="en-US"/>
          </a:p>
        </p:txBody>
      </p:sp>
      <p:sp>
        <p:nvSpPr>
          <p:cNvPr id="17" name="Rectangle 16"/>
          <p:cNvSpPr/>
          <p:nvPr/>
        </p:nvSpPr>
        <p:spPr>
          <a:xfrm>
            <a:off x="272301" y="4060360"/>
            <a:ext cx="11521889" cy="830997"/>
          </a:xfrm>
          <a:prstGeom prst="rect">
            <a:avLst/>
          </a:prstGeom>
        </p:spPr>
        <p:txBody>
          <a:bodyPr wrap="square">
            <a:spAutoFit/>
          </a:bodyPr>
          <a:lstStyle/>
          <a:p>
            <a:pPr>
              <a:buFont typeface="Wingdings" pitchFamily="2" charset="2"/>
              <a:buChar char="§"/>
            </a:pPr>
            <a:r>
              <a:rPr lang="en-US" sz="2400" dirty="0">
                <a:latin typeface="Times New Roman" pitchFamily="18" charset="0"/>
                <a:cs typeface="Times New Roman" pitchFamily="18" charset="0"/>
              </a:rPr>
              <a:t> However, depending on what kind of data we need to return  back, the data can be small</a:t>
            </a:r>
            <a:r>
              <a:rPr lang="en-US" sz="2400" dirty="0" smtClean="0">
                <a:latin typeface="Times New Roman" pitchFamily="18" charset="0"/>
                <a:cs typeface="Times New Roman" pitchFamily="18" charset="0"/>
              </a:rPr>
              <a:t>,</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such </a:t>
            </a:r>
            <a:r>
              <a:rPr lang="en-US" sz="2400" dirty="0" smtClean="0">
                <a:latin typeface="Times New Roman" pitchFamily="18" charset="0"/>
                <a:cs typeface="Times New Roman" pitchFamily="18" charset="0"/>
              </a:rPr>
              <a:t>as, </a:t>
            </a:r>
            <a:r>
              <a:rPr lang="en-US" sz="2400" dirty="0">
                <a:latin typeface="Times New Roman" pitchFamily="18" charset="0"/>
                <a:cs typeface="Times New Roman" pitchFamily="18" charset="0"/>
              </a:rPr>
              <a:t>in </a:t>
            </a:r>
            <a:r>
              <a:rPr lang="en-US" sz="2400" dirty="0" smtClean="0">
                <a:latin typeface="Times New Roman" pitchFamily="18" charset="0"/>
                <a:cs typeface="Times New Roman" pitchFamily="18" charset="0"/>
              </a:rPr>
              <a:t>last </a:t>
            </a:r>
            <a:r>
              <a:rPr lang="en-US" sz="2400" dirty="0">
                <a:latin typeface="Times New Roman" pitchFamily="18" charset="0"/>
                <a:cs typeface="Times New Roman" pitchFamily="18" charset="0"/>
              </a:rPr>
              <a:t>example </a:t>
            </a:r>
            <a:r>
              <a:rPr lang="en-US" sz="2400" dirty="0" smtClean="0">
                <a:latin typeface="Times New Roman" pitchFamily="18" charset="0"/>
                <a:cs typeface="Times New Roman" pitchFamily="18" charset="0"/>
              </a:rPr>
              <a:t>where </a:t>
            </a:r>
            <a:r>
              <a:rPr lang="en-US" sz="2400" dirty="0">
                <a:latin typeface="Times New Roman" pitchFamily="18" charset="0"/>
                <a:cs typeface="Times New Roman" pitchFamily="18" charset="0"/>
              </a:rPr>
              <a:t>we </a:t>
            </a:r>
            <a:r>
              <a:rPr lang="en-US" sz="2400" dirty="0" smtClean="0">
                <a:latin typeface="Times New Roman" pitchFamily="18" charset="0"/>
                <a:cs typeface="Times New Roman" pitchFamily="18" charset="0"/>
              </a:rPr>
              <a:t>need to return </a:t>
            </a:r>
            <a:r>
              <a:rPr lang="en-US" sz="2400" dirty="0">
                <a:latin typeface="Times New Roman" pitchFamily="18" charset="0"/>
                <a:cs typeface="Times New Roman" pitchFamily="18" charset="0"/>
              </a:rPr>
              <a:t>the </a:t>
            </a:r>
            <a:r>
              <a:rPr lang="en-US" sz="2400" dirty="0" smtClean="0">
                <a:latin typeface="Times New Roman" pitchFamily="18" charset="0"/>
                <a:cs typeface="Times New Roman" pitchFamily="18" charset="0"/>
              </a:rPr>
              <a:t>value of the price </a:t>
            </a:r>
            <a:r>
              <a:rPr lang="en-US" sz="2400" dirty="0">
                <a:latin typeface="Times New Roman" pitchFamily="18" charset="0"/>
                <a:cs typeface="Times New Roman" pitchFamily="18" charset="0"/>
              </a:rPr>
              <a:t>(30.7). </a:t>
            </a:r>
          </a:p>
        </p:txBody>
      </p:sp>
      <p:grpSp>
        <p:nvGrpSpPr>
          <p:cNvPr id="8" name="Group 7"/>
          <p:cNvGrpSpPr/>
          <p:nvPr/>
        </p:nvGrpSpPr>
        <p:grpSpPr>
          <a:xfrm>
            <a:off x="0" y="-44180"/>
            <a:ext cx="12192000" cy="960591"/>
            <a:chOff x="0" y="-88153"/>
            <a:chExt cx="12192000" cy="960591"/>
          </a:xfrm>
        </p:grpSpPr>
        <p:sp>
          <p:nvSpPr>
            <p:cNvPr id="9" name="Rectangle 8"/>
            <p:cNvSpPr/>
            <p:nvPr/>
          </p:nvSpPr>
          <p:spPr>
            <a:xfrm>
              <a:off x="0" y="-88153"/>
              <a:ext cx="121920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p:cNvSpPr/>
            <p:nvPr/>
          </p:nvSpPr>
          <p:spPr>
            <a:xfrm>
              <a:off x="9780494" y="-2737"/>
              <a:ext cx="2411506" cy="875175"/>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219638" y="2011"/>
            <a:ext cx="9767049"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First Category: Single answer from the Database</a:t>
            </a:r>
          </a:p>
        </p:txBody>
      </p:sp>
      <p:sp>
        <p:nvSpPr>
          <p:cNvPr id="2" name="TextBox 1"/>
          <p:cNvSpPr txBox="1"/>
          <p:nvPr/>
        </p:nvSpPr>
        <p:spPr>
          <a:xfrm>
            <a:off x="272302" y="1742250"/>
            <a:ext cx="11521889" cy="1938992"/>
          </a:xfrm>
          <a:prstGeom prst="rect">
            <a:avLst/>
          </a:prstGeom>
          <a:noFill/>
        </p:spPr>
        <p:txBody>
          <a:bodyPr wrap="square" rtlCol="0">
            <a:spAutoFit/>
          </a:bodyPr>
          <a:lstStyle/>
          <a:p>
            <a:pPr>
              <a:buFont typeface="Wingdings" pitchFamily="2" charset="2"/>
              <a:buChar char="§"/>
            </a:pPr>
            <a:r>
              <a:rPr lang="en-US" sz="2400" dirty="0" smtClean="0">
                <a:latin typeface="Times New Roman" pitchFamily="18" charset="0"/>
                <a:cs typeface="Times New Roman" pitchFamily="18" charset="0"/>
              </a:rPr>
              <a:t> Regardless </a:t>
            </a:r>
            <a:r>
              <a:rPr lang="en-US" sz="2400" dirty="0">
                <a:latin typeface="Times New Roman" pitchFamily="18" charset="0"/>
                <a:cs typeface="Times New Roman" pitchFamily="18" charset="0"/>
              </a:rPr>
              <a:t>how complicated the SQL is, whether we are joining 10 tables or 20 tables</a:t>
            </a:r>
            <a:r>
              <a:rPr lang="en-US" sz="2400" dirty="0" smtClean="0">
                <a:latin typeface="Times New Roman" pitchFamily="18" charset="0"/>
                <a:cs typeface="Times New Roman" pitchFamily="18" charset="0"/>
              </a:rPr>
              <a:t>.</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solidFill>
                  <a:srgbClr val="FF0000"/>
                </a:solidFill>
                <a:latin typeface="Times New Roman" pitchFamily="18" charset="0"/>
                <a:cs typeface="Times New Roman" pitchFamily="18" charset="0"/>
              </a:rPr>
              <a:t>SQL is just a string.</a:t>
            </a:r>
          </a:p>
          <a:p>
            <a:endParaRPr lang="en-US" sz="2400" dirty="0">
              <a:latin typeface="Times New Roman" pitchFamily="18" charset="0"/>
              <a:cs typeface="Times New Roman" pitchFamily="18" charset="0"/>
            </a:endParaRPr>
          </a:p>
          <a:p>
            <a:pPr>
              <a:buFont typeface="Wingdings" pitchFamily="2" charset="2"/>
              <a:buChar char="§"/>
            </a:pPr>
            <a:r>
              <a:rPr lang="en-US" sz="2400" dirty="0">
                <a:latin typeface="Times New Roman" pitchFamily="18" charset="0"/>
                <a:cs typeface="Times New Roman" pitchFamily="18" charset="0"/>
              </a:rPr>
              <a:t> String is very easy to send, string does not require too much memory. Therefore, it is </a:t>
            </a:r>
            <a:r>
              <a:rPr lang="en-US" sz="2400" dirty="0" smtClean="0">
                <a:latin typeface="Times New Roman" pitchFamily="18" charset="0"/>
                <a:cs typeface="Times New Roman" pitchFamily="18" charset="0"/>
              </a:rPr>
              <a:t>very</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easy to send over a socket</a:t>
            </a:r>
            <a:r>
              <a:rPr lang="en-US" dirty="0">
                <a:latin typeface="Times New Roman" pitchFamily="18" charset="0"/>
                <a:cs typeface="Times New Roman" pitchFamily="18" charset="0"/>
              </a:rPr>
              <a:t>.</a:t>
            </a:r>
          </a:p>
        </p:txBody>
      </p:sp>
    </p:spTree>
    <p:extLst>
      <p:ext uri="{BB962C8B-B14F-4D97-AF65-F5344CB8AC3E}">
        <p14:creationId xmlns:p14="http://schemas.microsoft.com/office/powerpoint/2010/main" val="9685359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29"/>
          <p:cNvSpPr>
            <a:spLocks noGrp="1"/>
          </p:cNvSpPr>
          <p:nvPr>
            <p:ph type="sldNum" sz="quarter" idx="12"/>
          </p:nvPr>
        </p:nvSpPr>
        <p:spPr/>
        <p:txBody>
          <a:bodyPr/>
          <a:lstStyle/>
          <a:p>
            <a:fld id="{5A9E930A-C8CD-4220-A016-188B2AB9B06D}" type="slidenum">
              <a:rPr lang="en-US" smtClean="0"/>
              <a:pPr/>
              <a:t>25</a:t>
            </a:fld>
            <a:endParaRPr lang="en-US"/>
          </a:p>
        </p:txBody>
      </p:sp>
      <p:sp>
        <p:nvSpPr>
          <p:cNvPr id="37" name="TextBox 36"/>
          <p:cNvSpPr txBox="1"/>
          <p:nvPr/>
        </p:nvSpPr>
        <p:spPr>
          <a:xfrm>
            <a:off x="204507" y="2628868"/>
            <a:ext cx="11573436" cy="830997"/>
          </a:xfrm>
          <a:prstGeom prst="rect">
            <a:avLst/>
          </a:prstGeom>
          <a:noFill/>
        </p:spPr>
        <p:txBody>
          <a:bodyPr wrap="square" rtlCol="0">
            <a:spAutoFit/>
          </a:bodyPr>
          <a:lstStyle/>
          <a:p>
            <a:pPr>
              <a:buFont typeface="Wingdings" pitchFamily="2" charset="2"/>
              <a:buChar char="§"/>
            </a:pPr>
            <a:r>
              <a:rPr lang="en-US" sz="2400" dirty="0">
                <a:latin typeface="Times New Roman" pitchFamily="18" charset="0"/>
                <a:cs typeface="Times New Roman" pitchFamily="18" charset="0"/>
              </a:rPr>
              <a:t> Think of a Command object like light weight method, </a:t>
            </a:r>
            <a:r>
              <a:rPr lang="en-US" sz="2400" dirty="0" smtClean="0">
                <a:latin typeface="Times New Roman" pitchFamily="18" charset="0"/>
                <a:cs typeface="Times New Roman" pitchFamily="18" charset="0"/>
              </a:rPr>
              <a:t>but very </a:t>
            </a:r>
            <a:r>
              <a:rPr lang="en-US" sz="2400" dirty="0">
                <a:latin typeface="Times New Roman" pitchFamily="18" charset="0"/>
                <a:cs typeface="Times New Roman" pitchFamily="18" charset="0"/>
              </a:rPr>
              <a:t>quick, and it can carry </a:t>
            </a:r>
            <a:r>
              <a:rPr lang="en-US" sz="2400" dirty="0" smtClean="0">
                <a:latin typeface="Times New Roman" pitchFamily="18" charset="0"/>
                <a:cs typeface="Times New Roman" pitchFamily="18" charset="0"/>
              </a:rPr>
              <a:t>back</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one piece of information.</a:t>
            </a:r>
          </a:p>
        </p:txBody>
      </p:sp>
      <p:sp>
        <p:nvSpPr>
          <p:cNvPr id="38" name="TextBox 37"/>
          <p:cNvSpPr txBox="1"/>
          <p:nvPr/>
        </p:nvSpPr>
        <p:spPr>
          <a:xfrm>
            <a:off x="233082" y="3678694"/>
            <a:ext cx="11725836" cy="3046988"/>
          </a:xfrm>
          <a:prstGeom prst="rect">
            <a:avLst/>
          </a:prstGeom>
          <a:noFill/>
        </p:spPr>
        <p:txBody>
          <a:bodyPr wrap="square" rtlCol="0">
            <a:spAutoFit/>
          </a:bodyPr>
          <a:lstStyle/>
          <a:p>
            <a:pPr algn="just">
              <a:buFont typeface="Wingdings" pitchFamily="2" charset="2"/>
              <a:buChar cha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We can think </a:t>
            </a:r>
            <a:r>
              <a:rPr lang="en-US" sz="2400" dirty="0">
                <a:latin typeface="Times New Roman" pitchFamily="18" charset="0"/>
                <a:cs typeface="Times New Roman" pitchFamily="18" charset="0"/>
              </a:rPr>
              <a:t>of a command object like a motorcycle. So we will create a motorcycle in </a:t>
            </a:r>
            <a:r>
              <a:rPr lang="en-US" sz="2400" dirty="0" smtClean="0">
                <a:latin typeface="Times New Roman" pitchFamily="18" charset="0"/>
                <a:cs typeface="Times New Roman" pitchFamily="18" charset="0"/>
              </a:rPr>
              <a:t>our</a:t>
            </a:r>
          </a:p>
          <a:p>
            <a:pPr algn="just"/>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code, and we will tell the motorcycle whatever </a:t>
            </a:r>
            <a:r>
              <a:rPr lang="en-US" sz="2400" dirty="0" smtClean="0">
                <a:latin typeface="Times New Roman" pitchFamily="18" charset="0"/>
                <a:cs typeface="Times New Roman" pitchFamily="18" charset="0"/>
              </a:rPr>
              <a:t>the connection string is. </a:t>
            </a:r>
            <a:r>
              <a:rPr lang="en-US" sz="2400" dirty="0">
                <a:latin typeface="Times New Roman" pitchFamily="18" charset="0"/>
                <a:cs typeface="Times New Roman" pitchFamily="18" charset="0"/>
              </a:rPr>
              <a:t>Think of </a:t>
            </a:r>
            <a:r>
              <a:rPr lang="en-US" sz="2400" dirty="0" smtClean="0">
                <a:latin typeface="Times New Roman" pitchFamily="18" charset="0"/>
                <a:cs typeface="Times New Roman" pitchFamily="18" charset="0"/>
              </a:rPr>
              <a:t>the</a:t>
            </a:r>
          </a:p>
          <a:p>
            <a:pPr algn="just"/>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connection string like the address, so </a:t>
            </a: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motorcycle will know </a:t>
            </a:r>
            <a:r>
              <a:rPr lang="en-US" sz="2400" dirty="0" smtClean="0">
                <a:latin typeface="Times New Roman" pitchFamily="18" charset="0"/>
                <a:cs typeface="Times New Roman" pitchFamily="18" charset="0"/>
              </a:rPr>
              <a:t>what machine he needs to go,</a:t>
            </a:r>
          </a:p>
          <a:p>
            <a:pPr algn="just"/>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and what username and password to deliver the data to, and what database to talk to as we</a:t>
            </a:r>
          </a:p>
          <a:p>
            <a:pPr algn="just"/>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may have many databases on the server. Through </a:t>
            </a:r>
            <a:r>
              <a:rPr lang="en-US" sz="2400" dirty="0">
                <a:latin typeface="Times New Roman" pitchFamily="18" charset="0"/>
                <a:cs typeface="Times New Roman" pitchFamily="18" charset="0"/>
              </a:rPr>
              <a:t>the motorcycle, we will </a:t>
            </a:r>
            <a:r>
              <a:rPr lang="en-US" sz="2400" dirty="0" smtClean="0">
                <a:latin typeface="Times New Roman" pitchFamily="18" charset="0"/>
                <a:cs typeface="Times New Roman" pitchFamily="18" charset="0"/>
              </a:rPr>
              <a:t>also send </a:t>
            </a:r>
            <a:r>
              <a:rPr lang="en-US" sz="2400" dirty="0">
                <a:latin typeface="Times New Roman" pitchFamily="18" charset="0"/>
                <a:cs typeface="Times New Roman" pitchFamily="18" charset="0"/>
              </a:rPr>
              <a:t>the </a:t>
            </a:r>
            <a:r>
              <a:rPr lang="en-US" sz="2400" dirty="0" smtClean="0">
                <a:latin typeface="Times New Roman" pitchFamily="18" charset="0"/>
                <a:cs typeface="Times New Roman" pitchFamily="18" charset="0"/>
              </a:rPr>
              <a:t>SQL</a:t>
            </a:r>
          </a:p>
          <a:p>
            <a:pPr algn="just"/>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to the database server, and it will bring back one piece of information. </a:t>
            </a: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buFont typeface="Wingdings" pitchFamily="2" charset="2"/>
              <a:buChar cha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Both </a:t>
            </a:r>
            <a:r>
              <a:rPr lang="en-US" sz="2400" dirty="0" err="1" smtClean="0">
                <a:latin typeface="Times New Roman" pitchFamily="18" charset="0"/>
                <a:cs typeface="Times New Roman" pitchFamily="18" charset="0"/>
              </a:rPr>
              <a:t>Sql</a:t>
            </a:r>
            <a:r>
              <a:rPr lang="en-US" sz="2400" dirty="0" smtClean="0">
                <a:latin typeface="Times New Roman" pitchFamily="18" charset="0"/>
                <a:cs typeface="Times New Roman" pitchFamily="18" charset="0"/>
              </a:rPr>
              <a:t> and Connection object are giving a complete information to access the database.</a:t>
            </a:r>
            <a:endParaRPr lang="en-US" sz="2400" dirty="0">
              <a:latin typeface="Times New Roman" pitchFamily="18" charset="0"/>
              <a:cs typeface="Times New Roman" pitchFamily="18" charset="0"/>
            </a:endParaRPr>
          </a:p>
        </p:txBody>
      </p:sp>
      <p:grpSp>
        <p:nvGrpSpPr>
          <p:cNvPr id="7" name="Group 6"/>
          <p:cNvGrpSpPr/>
          <p:nvPr/>
        </p:nvGrpSpPr>
        <p:grpSpPr>
          <a:xfrm>
            <a:off x="0" y="-2737"/>
            <a:ext cx="12192000" cy="914709"/>
            <a:chOff x="0" y="-2737"/>
            <a:chExt cx="12192000" cy="914709"/>
          </a:xfrm>
        </p:grpSpPr>
        <p:sp>
          <p:nvSpPr>
            <p:cNvPr id="8" name="Rectangle 7"/>
            <p:cNvSpPr/>
            <p:nvPr/>
          </p:nvSpPr>
          <p:spPr>
            <a:xfrm>
              <a:off x="0" y="-2428"/>
              <a:ext cx="121920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p:cNvSpPr/>
            <p:nvPr/>
          </p:nvSpPr>
          <p:spPr>
            <a:xfrm>
              <a:off x="9780494" y="-2737"/>
              <a:ext cx="2411506" cy="875175"/>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204507" y="1354921"/>
            <a:ext cx="11220450" cy="830997"/>
          </a:xfrm>
          <a:prstGeom prst="rect">
            <a:avLst/>
          </a:prstGeom>
        </p:spPr>
        <p:txBody>
          <a:bodyPr wrap="square">
            <a:spAutoFit/>
          </a:bodyPr>
          <a:lstStyle/>
          <a:p>
            <a:pPr marL="285750" indent="-285750">
              <a:buFont typeface="Wingdings" panose="05000000000000000000" pitchFamily="2" charset="2"/>
              <a:buChar char="§"/>
            </a:pPr>
            <a:r>
              <a:rPr lang="en-US" sz="2400" dirty="0" err="1">
                <a:latin typeface="Times New Roman" pitchFamily="18" charset="0"/>
                <a:cs typeface="Times New Roman" pitchFamily="18" charset="0"/>
              </a:rPr>
              <a:t>.Net</a:t>
            </a:r>
            <a:r>
              <a:rPr lang="en-US" sz="2400" dirty="0">
                <a:latin typeface="Times New Roman" pitchFamily="18" charset="0"/>
                <a:cs typeface="Times New Roman" pitchFamily="18" charset="0"/>
              </a:rPr>
              <a:t> give us an object which capable of carrying one piece of information on the way back from the Database to our code, and this object called </a:t>
            </a:r>
            <a:r>
              <a:rPr lang="en-US" sz="2400" dirty="0">
                <a:solidFill>
                  <a:srgbClr val="FF0000"/>
                </a:solidFill>
                <a:latin typeface="Times New Roman" pitchFamily="18" charset="0"/>
                <a:cs typeface="Times New Roman" pitchFamily="18" charset="0"/>
              </a:rPr>
              <a:t>Command </a:t>
            </a:r>
            <a:r>
              <a:rPr lang="en-US" sz="2400" dirty="0" smtClean="0">
                <a:solidFill>
                  <a:srgbClr val="FF0000"/>
                </a:solidFill>
                <a:latin typeface="Times New Roman" pitchFamily="18" charset="0"/>
                <a:cs typeface="Times New Roman" pitchFamily="18" charset="0"/>
              </a:rPr>
              <a:t>object</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10" name="Rectangle 9"/>
          <p:cNvSpPr/>
          <p:nvPr/>
        </p:nvSpPr>
        <p:spPr>
          <a:xfrm>
            <a:off x="-105338" y="2011"/>
            <a:ext cx="9767049"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First Category: Single answer from the Database</a:t>
            </a:r>
          </a:p>
        </p:txBody>
      </p:sp>
    </p:spTree>
    <p:extLst>
      <p:ext uri="{BB962C8B-B14F-4D97-AF65-F5344CB8AC3E}">
        <p14:creationId xmlns:p14="http://schemas.microsoft.com/office/powerpoint/2010/main" val="15248861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29"/>
          <p:cNvSpPr>
            <a:spLocks noGrp="1"/>
          </p:cNvSpPr>
          <p:nvPr>
            <p:ph type="sldNum" sz="quarter" idx="12"/>
          </p:nvPr>
        </p:nvSpPr>
        <p:spPr/>
        <p:txBody>
          <a:bodyPr/>
          <a:lstStyle/>
          <a:p>
            <a:fld id="{5A9E930A-C8CD-4220-A016-188B2AB9B06D}" type="slidenum">
              <a:rPr lang="en-US" smtClean="0"/>
              <a:pPr/>
              <a:t>26</a:t>
            </a:fld>
            <a:endParaRPr lang="en-US"/>
          </a:p>
        </p:txBody>
      </p:sp>
      <p:sp>
        <p:nvSpPr>
          <p:cNvPr id="29" name="Rectangle 3" descr="MOTO2"/>
          <p:cNvSpPr>
            <a:spLocks noChangeArrowheads="1"/>
          </p:cNvSpPr>
          <p:nvPr/>
        </p:nvSpPr>
        <p:spPr bwMode="auto">
          <a:xfrm>
            <a:off x="2955344" y="2592074"/>
            <a:ext cx="5701552" cy="1546225"/>
          </a:xfrm>
          <a:prstGeom prst="rect">
            <a:avLst/>
          </a:prstGeom>
          <a:blipFill dpi="0" rotWithShape="0">
            <a:blip r:embed="rId2" cstate="print"/>
            <a:srcRect/>
            <a:stretch>
              <a:fillRect/>
            </a:stretch>
          </a:bli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AutoShape 4"/>
          <p:cNvSpPr>
            <a:spLocks noChangeArrowheads="1"/>
          </p:cNvSpPr>
          <p:nvPr/>
        </p:nvSpPr>
        <p:spPr bwMode="auto">
          <a:xfrm>
            <a:off x="3354537" y="2042792"/>
            <a:ext cx="1495369" cy="977895"/>
          </a:xfrm>
          <a:prstGeom prst="cube">
            <a:avLst>
              <a:gd name="adj" fmla="val 25000"/>
            </a:avLst>
          </a:prstGeom>
          <a:solidFill>
            <a:srgbClr val="FFFFFF"/>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endParaRPr lang="en-US" sz="100" b="1" baseline="30000" dirty="0">
              <a:solidFill>
                <a:srgbClr val="7030A0"/>
              </a:solidFill>
              <a:latin typeface="Times New Roman" pitchFamily="18" charset="0"/>
              <a:cs typeface="Arial" pitchFamily="34" charset="0"/>
            </a:endParaRPr>
          </a:p>
          <a:p>
            <a:pPr fontAlgn="base">
              <a:spcBef>
                <a:spcPct val="0"/>
              </a:spcBef>
              <a:spcAft>
                <a:spcPts val="1000"/>
              </a:spcAft>
            </a:pPr>
            <a:r>
              <a:rPr lang="en-US" sz="2000" b="1" baseline="30000" dirty="0">
                <a:solidFill>
                  <a:srgbClr val="C00000"/>
                </a:solidFill>
                <a:latin typeface="Times New Roman" pitchFamily="18" charset="0"/>
                <a:cs typeface="Arial" pitchFamily="34" charset="0"/>
              </a:rPr>
              <a:t> </a:t>
            </a:r>
            <a:r>
              <a:rPr lang="en-US" sz="2000" b="1" baseline="30000" dirty="0" err="1">
                <a:solidFill>
                  <a:srgbClr val="C00000"/>
                </a:solidFill>
                <a:latin typeface="Times New Roman" pitchFamily="18" charset="0"/>
                <a:cs typeface="Arial" pitchFamily="34" charset="0"/>
              </a:rPr>
              <a:t>s</a:t>
            </a:r>
            <a:r>
              <a:rPr lang="en-US" sz="2000" b="1" baseline="30000" dirty="0" err="1" smtClean="0">
                <a:solidFill>
                  <a:srgbClr val="C00000"/>
                </a:solidFill>
                <a:latin typeface="Times New Roman" pitchFamily="18" charset="0"/>
                <a:cs typeface="Arial" pitchFamily="34" charset="0"/>
              </a:rPr>
              <a:t>ql</a:t>
            </a:r>
            <a:r>
              <a:rPr lang="en-US" sz="2000" b="1" baseline="30000" dirty="0" smtClean="0">
                <a:solidFill>
                  <a:srgbClr val="C00000"/>
                </a:solidFill>
                <a:latin typeface="Times New Roman" pitchFamily="18" charset="0"/>
                <a:cs typeface="Arial" pitchFamily="34" charset="0"/>
              </a:rPr>
              <a:t> </a:t>
            </a:r>
            <a:r>
              <a:rPr lang="en-US" sz="2000" b="1" baseline="30000" dirty="0">
                <a:solidFill>
                  <a:srgbClr val="C00000"/>
                </a:solidFill>
                <a:latin typeface="Times New Roman" pitchFamily="18" charset="0"/>
                <a:cs typeface="Arial" pitchFamily="34" charset="0"/>
              </a:rPr>
              <a:t>and </a:t>
            </a:r>
            <a:r>
              <a:rPr lang="en-US" sz="2000" b="1" baseline="30000" dirty="0" smtClean="0">
                <a:solidFill>
                  <a:srgbClr val="C00000"/>
                </a:solidFill>
                <a:latin typeface="Times New Roman" pitchFamily="18" charset="0"/>
                <a:cs typeface="Arial" pitchFamily="34" charset="0"/>
              </a:rPr>
              <a:t>conn</a:t>
            </a:r>
            <a:endParaRPr lang="en-US" sz="2000" dirty="0">
              <a:solidFill>
                <a:srgbClr val="C00000"/>
              </a:solidFill>
              <a:latin typeface="Arial" pitchFamily="34" charset="0"/>
              <a:cs typeface="Arial" pitchFamily="34" charset="0"/>
            </a:endParaRPr>
          </a:p>
        </p:txBody>
      </p:sp>
      <p:cxnSp>
        <p:nvCxnSpPr>
          <p:cNvPr id="32" name="AutoShape 5"/>
          <p:cNvCxnSpPr>
            <a:cxnSpLocks noChangeShapeType="1"/>
          </p:cNvCxnSpPr>
          <p:nvPr/>
        </p:nvCxnSpPr>
        <p:spPr bwMode="auto">
          <a:xfrm flipH="1">
            <a:off x="6370295" y="2409612"/>
            <a:ext cx="636829" cy="296220"/>
          </a:xfrm>
          <a:prstGeom prst="straightConnector1">
            <a:avLst/>
          </a:prstGeom>
          <a:noFill/>
          <a:ln w="38100">
            <a:solidFill>
              <a:schemeClr val="tx1"/>
            </a:solidFill>
            <a:round/>
            <a:headEnd/>
            <a:tailEnd type="triangle" w="med" len="med"/>
          </a:ln>
          <a:effectLst/>
        </p:spPr>
      </p:cxnSp>
      <p:grpSp>
        <p:nvGrpSpPr>
          <p:cNvPr id="12" name="Group 11"/>
          <p:cNvGrpSpPr/>
          <p:nvPr/>
        </p:nvGrpSpPr>
        <p:grpSpPr>
          <a:xfrm>
            <a:off x="1369312" y="3705748"/>
            <a:ext cx="8940222" cy="1143000"/>
            <a:chOff x="1369312" y="3390529"/>
            <a:chExt cx="8940222" cy="1143000"/>
          </a:xfrm>
        </p:grpSpPr>
        <p:cxnSp>
          <p:nvCxnSpPr>
            <p:cNvPr id="22" name="Straight Connector 21"/>
            <p:cNvCxnSpPr/>
            <p:nvPr/>
          </p:nvCxnSpPr>
          <p:spPr>
            <a:xfrm>
              <a:off x="2868706" y="3836773"/>
              <a:ext cx="5669596" cy="23653"/>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026294" y="4162862"/>
              <a:ext cx="5559653" cy="572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369312" y="3390529"/>
              <a:ext cx="1851917" cy="1143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itchFamily="18" charset="0"/>
                  <a:cs typeface="Times New Roman" pitchFamily="18" charset="0"/>
                </a:rPr>
                <a:t>Our code </a:t>
              </a:r>
            </a:p>
          </p:txBody>
        </p:sp>
        <p:sp>
          <p:nvSpPr>
            <p:cNvPr id="26" name="Rectangle 25"/>
            <p:cNvSpPr/>
            <p:nvPr/>
          </p:nvSpPr>
          <p:spPr>
            <a:xfrm>
              <a:off x="8457617" y="3390529"/>
              <a:ext cx="1851917" cy="1143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itchFamily="18" charset="0"/>
                  <a:cs typeface="Times New Roman" pitchFamily="18" charset="0"/>
                </a:rPr>
                <a:t>DB server</a:t>
              </a:r>
            </a:p>
          </p:txBody>
        </p:sp>
      </p:grpSp>
      <p:grpSp>
        <p:nvGrpSpPr>
          <p:cNvPr id="6" name="Group 33"/>
          <p:cNvGrpSpPr/>
          <p:nvPr/>
        </p:nvGrpSpPr>
        <p:grpSpPr>
          <a:xfrm>
            <a:off x="3469341" y="4647828"/>
            <a:ext cx="4658803" cy="1562100"/>
            <a:chOff x="3048000" y="4381500"/>
            <a:chExt cx="2819400" cy="1562100"/>
          </a:xfrm>
        </p:grpSpPr>
        <p:sp>
          <p:nvSpPr>
            <p:cNvPr id="19" name="Rectangle 18"/>
            <p:cNvSpPr/>
            <p:nvPr/>
          </p:nvSpPr>
          <p:spPr>
            <a:xfrm>
              <a:off x="3048000" y="4495800"/>
              <a:ext cx="2819400" cy="1447800"/>
            </a:xfrm>
            <a:prstGeom prst="rect">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utoShape 4"/>
            <p:cNvSpPr>
              <a:spLocks noChangeArrowheads="1"/>
            </p:cNvSpPr>
            <p:nvPr/>
          </p:nvSpPr>
          <p:spPr bwMode="auto">
            <a:xfrm>
              <a:off x="5052624" y="4381500"/>
              <a:ext cx="765202" cy="838200"/>
            </a:xfrm>
            <a:prstGeom prst="cube">
              <a:avLst>
                <a:gd name="adj" fmla="val 25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fontAlgn="base">
                <a:lnSpc>
                  <a:spcPct val="70000"/>
                </a:lnSpc>
                <a:spcBef>
                  <a:spcPct val="0"/>
                </a:spcBef>
              </a:pPr>
              <a:endParaRPr lang="en-US" sz="2000" b="1" baseline="30000" dirty="0">
                <a:solidFill>
                  <a:srgbClr val="7030A0"/>
                </a:solidFill>
                <a:latin typeface="Times New Roman" pitchFamily="18" charset="0"/>
                <a:cs typeface="Arial" pitchFamily="34" charset="0"/>
              </a:endParaRPr>
            </a:p>
            <a:p>
              <a:pPr fontAlgn="base">
                <a:lnSpc>
                  <a:spcPct val="70000"/>
                </a:lnSpc>
                <a:spcBef>
                  <a:spcPct val="0"/>
                </a:spcBef>
              </a:pPr>
              <a:r>
                <a:rPr lang="en-US" sz="2000" b="1" baseline="30000" dirty="0">
                  <a:solidFill>
                    <a:srgbClr val="7030A0"/>
                  </a:solidFill>
                  <a:latin typeface="Times New Roman" pitchFamily="18" charset="0"/>
                  <a:cs typeface="Arial" pitchFamily="34" charset="0"/>
                </a:rPr>
                <a:t>  </a:t>
              </a:r>
              <a:r>
                <a:rPr lang="en-US" sz="2000" b="1" dirty="0" smtClean="0">
                  <a:solidFill>
                    <a:srgbClr val="C00000"/>
                  </a:solidFill>
                  <a:latin typeface="Times New Roman" pitchFamily="18" charset="0"/>
                  <a:cs typeface="Arial" pitchFamily="34" charset="0"/>
                </a:rPr>
                <a:t>(30.7</a:t>
              </a:r>
              <a:r>
                <a:rPr lang="en-US" sz="2000" b="1" dirty="0">
                  <a:solidFill>
                    <a:srgbClr val="C00000"/>
                  </a:solidFill>
                  <a:latin typeface="Times New Roman" pitchFamily="18" charset="0"/>
                  <a:cs typeface="Arial" pitchFamily="34" charset="0"/>
                </a:rPr>
                <a:t>)</a:t>
              </a:r>
              <a:endParaRPr lang="en-US" sz="2000" b="1" dirty="0">
                <a:solidFill>
                  <a:srgbClr val="C00000"/>
                </a:solidFill>
                <a:latin typeface="Arial" pitchFamily="34" charset="0"/>
                <a:cs typeface="Arial" pitchFamily="34" charset="0"/>
              </a:endParaRPr>
            </a:p>
          </p:txBody>
        </p:sp>
      </p:grpSp>
      <p:grpSp>
        <p:nvGrpSpPr>
          <p:cNvPr id="17" name="Group 16"/>
          <p:cNvGrpSpPr/>
          <p:nvPr/>
        </p:nvGrpSpPr>
        <p:grpSpPr>
          <a:xfrm>
            <a:off x="0" y="-2737"/>
            <a:ext cx="12192000" cy="914709"/>
            <a:chOff x="0" y="-2737"/>
            <a:chExt cx="12192000" cy="914709"/>
          </a:xfrm>
        </p:grpSpPr>
        <p:sp>
          <p:nvSpPr>
            <p:cNvPr id="18" name="Rectangle 17"/>
            <p:cNvSpPr/>
            <p:nvPr/>
          </p:nvSpPr>
          <p:spPr>
            <a:xfrm>
              <a:off x="0" y="-2428"/>
              <a:ext cx="121920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Rectangle 27"/>
            <p:cNvSpPr/>
            <p:nvPr/>
          </p:nvSpPr>
          <p:spPr>
            <a:xfrm>
              <a:off x="9780494" y="-2737"/>
              <a:ext cx="2411506" cy="875175"/>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 name="Straight Arrow Connector 8"/>
          <p:cNvCxnSpPr/>
          <p:nvPr/>
        </p:nvCxnSpPr>
        <p:spPr>
          <a:xfrm flipH="1">
            <a:off x="5342965" y="5304525"/>
            <a:ext cx="1730188" cy="113213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369312" y="6274944"/>
            <a:ext cx="3895212" cy="511547"/>
          </a:xfrm>
          <a:prstGeom prst="rect">
            <a:avLst/>
          </a:prstGeom>
          <a:solidFill>
            <a:srgbClr val="F9CB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anose="02020603050405020304" pitchFamily="18" charset="0"/>
                <a:cs typeface="Times New Roman" panose="02020603050405020304" pitchFamily="18" charset="0"/>
              </a:rPr>
              <a:t>Will bring the value of the price </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Bent Arrow 10"/>
          <p:cNvSpPr/>
          <p:nvPr/>
        </p:nvSpPr>
        <p:spPr>
          <a:xfrm>
            <a:off x="3550024" y="1206938"/>
            <a:ext cx="723668" cy="1242791"/>
          </a:xfrm>
          <a:prstGeom prst="bentArrow">
            <a:avLst>
              <a:gd name="adj1" fmla="val 10819"/>
              <a:gd name="adj2" fmla="val 15158"/>
              <a:gd name="adj3" fmla="val 27868"/>
              <a:gd name="adj4" fmla="val 21938"/>
            </a:avLst>
          </a:prstGeom>
          <a:solidFill>
            <a:srgbClr val="F9CBB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a:solidFill>
                <a:schemeClr val="tx1"/>
              </a:solidFill>
            </a:endParaRPr>
          </a:p>
        </p:txBody>
      </p:sp>
      <p:sp>
        <p:nvSpPr>
          <p:cNvPr id="13" name="Rectangle 12"/>
          <p:cNvSpPr/>
          <p:nvPr/>
        </p:nvSpPr>
        <p:spPr>
          <a:xfrm>
            <a:off x="4410908" y="1107545"/>
            <a:ext cx="3635319" cy="31830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panose="02020603050405020304" pitchFamily="18" charset="0"/>
                <a:cs typeface="Times New Roman" panose="02020603050405020304" pitchFamily="18" charset="0"/>
              </a:rPr>
              <a:t>What </a:t>
            </a:r>
            <a:r>
              <a:rPr lang="en-US" dirty="0" err="1">
                <a:solidFill>
                  <a:schemeClr val="tx1"/>
                </a:solidFill>
                <a:latin typeface="Times New Roman" panose="02020603050405020304" pitchFamily="18" charset="0"/>
                <a:cs typeface="Times New Roman" panose="02020603050405020304" pitchFamily="18" charset="0"/>
              </a:rPr>
              <a:t>sql</a:t>
            </a:r>
            <a:r>
              <a:rPr lang="en-US" dirty="0">
                <a:solidFill>
                  <a:schemeClr val="tx1"/>
                </a:solidFill>
                <a:latin typeface="Times New Roman" panose="02020603050405020304" pitchFamily="18" charset="0"/>
                <a:cs typeface="Times New Roman" panose="02020603050405020304" pitchFamily="18" charset="0"/>
              </a:rPr>
              <a:t> we want to carry to the DB</a:t>
            </a:r>
          </a:p>
        </p:txBody>
      </p:sp>
      <p:sp>
        <p:nvSpPr>
          <p:cNvPr id="14" name="Rectangle 13"/>
          <p:cNvSpPr/>
          <p:nvPr/>
        </p:nvSpPr>
        <p:spPr>
          <a:xfrm>
            <a:off x="4876217" y="1582267"/>
            <a:ext cx="5433317" cy="59774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Times New Roman" panose="02020603050405020304" pitchFamily="18" charset="0"/>
                <a:cs typeface="Times New Roman" panose="02020603050405020304" pitchFamily="18" charset="0"/>
              </a:rPr>
              <a:t>The connection object which has connection string information: </a:t>
            </a:r>
            <a:endParaRPr lang="en-US" sz="1600" dirty="0" smtClean="0">
              <a:solidFill>
                <a:schemeClr val="tx1"/>
              </a:solidFill>
              <a:latin typeface="Times New Roman" panose="02020603050405020304" pitchFamily="18" charset="0"/>
              <a:cs typeface="Times New Roman" panose="02020603050405020304" pitchFamily="18" charset="0"/>
            </a:endParaRPr>
          </a:p>
          <a:p>
            <a:r>
              <a:rPr lang="en-US" sz="1600" dirty="0" smtClean="0">
                <a:solidFill>
                  <a:schemeClr val="tx1"/>
                </a:solidFill>
                <a:latin typeface="Times New Roman" panose="02020603050405020304" pitchFamily="18" charset="0"/>
                <a:cs typeface="Times New Roman" panose="02020603050405020304" pitchFamily="18" charset="0"/>
              </a:rPr>
              <a:t>Server name</a:t>
            </a:r>
            <a:r>
              <a:rPr lang="en-US" sz="1600" dirty="0">
                <a:solidFill>
                  <a:schemeClr val="tx1"/>
                </a:solidFill>
                <a:latin typeface="Times New Roman" panose="02020603050405020304" pitchFamily="18" charset="0"/>
                <a:cs typeface="Times New Roman" panose="02020603050405020304" pitchFamily="18" charset="0"/>
              </a:rPr>
              <a:t>, username and password, and database name</a:t>
            </a:r>
          </a:p>
        </p:txBody>
      </p:sp>
      <p:sp>
        <p:nvSpPr>
          <p:cNvPr id="36" name="Bent Arrow 35"/>
          <p:cNvSpPr/>
          <p:nvPr/>
        </p:nvSpPr>
        <p:spPr>
          <a:xfrm>
            <a:off x="4261671" y="1704169"/>
            <a:ext cx="504109" cy="759047"/>
          </a:xfrm>
          <a:prstGeom prst="bentArrow">
            <a:avLst>
              <a:gd name="adj1" fmla="val 10819"/>
              <a:gd name="adj2" fmla="val 15158"/>
              <a:gd name="adj3" fmla="val 27868"/>
              <a:gd name="adj4" fmla="val 21938"/>
            </a:avLst>
          </a:prstGeom>
          <a:solidFill>
            <a:schemeClr val="accent6">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a:solidFill>
                <a:schemeClr val="tx1"/>
              </a:solidFill>
            </a:endParaRPr>
          </a:p>
        </p:txBody>
      </p:sp>
      <p:sp>
        <p:nvSpPr>
          <p:cNvPr id="27" name="Text Box 6"/>
          <p:cNvSpPr txBox="1">
            <a:spLocks noChangeArrowheads="1"/>
          </p:cNvSpPr>
          <p:nvPr/>
        </p:nvSpPr>
        <p:spPr bwMode="auto">
          <a:xfrm>
            <a:off x="6971947" y="2267267"/>
            <a:ext cx="1346343" cy="75342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sz="1400" b="1" dirty="0">
                <a:solidFill>
                  <a:srgbClr val="C00000"/>
                </a:solidFill>
                <a:latin typeface="Times New Roman" pitchFamily="18" charset="0"/>
                <a:cs typeface="Times New Roman" pitchFamily="18" charset="0"/>
              </a:rPr>
              <a:t>Command object</a:t>
            </a:r>
            <a:endParaRPr lang="en-US" sz="1400" dirty="0">
              <a:solidFill>
                <a:srgbClr val="C00000"/>
              </a:solidFill>
              <a:latin typeface="Times New Roman" pitchFamily="18" charset="0"/>
              <a:cs typeface="Times New Roman" pitchFamily="18" charset="0"/>
            </a:endParaRPr>
          </a:p>
        </p:txBody>
      </p:sp>
      <p:sp>
        <p:nvSpPr>
          <p:cNvPr id="37" name="Rectangle 36"/>
          <p:cNvSpPr/>
          <p:nvPr/>
        </p:nvSpPr>
        <p:spPr>
          <a:xfrm>
            <a:off x="8128144" y="2297711"/>
            <a:ext cx="3931289" cy="639684"/>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FF0000"/>
                </a:solidFill>
                <a:latin typeface="Times New Roman" panose="02020603050405020304" pitchFamily="18" charset="0"/>
                <a:cs typeface="Times New Roman" panose="02020603050405020304" pitchFamily="18" charset="0"/>
              </a:rPr>
              <a:t>c</a:t>
            </a:r>
            <a:r>
              <a:rPr lang="en-US" dirty="0" err="1" smtClean="0">
                <a:solidFill>
                  <a:srgbClr val="FF0000"/>
                </a:solidFill>
                <a:latin typeface="Times New Roman" panose="02020603050405020304" pitchFamily="18" charset="0"/>
                <a:cs typeface="Times New Roman" panose="02020603050405020304" pitchFamily="18" charset="0"/>
              </a:rPr>
              <a:t>md</a:t>
            </a:r>
            <a:r>
              <a:rPr lang="en-US" dirty="0" smtClean="0">
                <a:solidFill>
                  <a:srgbClr val="FF0000"/>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will establish the socket connection to the database</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4529956" y="3713607"/>
            <a:ext cx="2537572"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n w="10160">
                  <a:noFill/>
                  <a:prstDash val="solid"/>
                </a:ln>
                <a:solidFill>
                  <a:srgbClr val="FF0000"/>
                </a:solidFill>
                <a:latin typeface="Times New Roman" panose="02020603050405020304" pitchFamily="18" charset="0"/>
                <a:cs typeface="Times New Roman" panose="02020603050405020304" pitchFamily="18" charset="0"/>
              </a:rPr>
              <a:t>Socket connection</a:t>
            </a:r>
          </a:p>
        </p:txBody>
      </p:sp>
      <p:sp>
        <p:nvSpPr>
          <p:cNvPr id="35" name="Rectangle 34"/>
          <p:cNvSpPr/>
          <p:nvPr/>
        </p:nvSpPr>
        <p:spPr>
          <a:xfrm>
            <a:off x="-152963" y="2011"/>
            <a:ext cx="9767049"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First Category: Single answer from the Database</a:t>
            </a:r>
          </a:p>
        </p:txBody>
      </p:sp>
    </p:spTree>
    <p:extLst>
      <p:ext uri="{BB962C8B-B14F-4D97-AF65-F5344CB8AC3E}">
        <p14:creationId xmlns:p14="http://schemas.microsoft.com/office/powerpoint/2010/main" val="25075938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29"/>
          <p:cNvSpPr>
            <a:spLocks noGrp="1"/>
          </p:cNvSpPr>
          <p:nvPr>
            <p:ph type="sldNum" sz="quarter" idx="12"/>
          </p:nvPr>
        </p:nvSpPr>
        <p:spPr/>
        <p:txBody>
          <a:bodyPr/>
          <a:lstStyle/>
          <a:p>
            <a:fld id="{5A9E930A-C8CD-4220-A016-188B2AB9B06D}" type="slidenum">
              <a:rPr lang="en-US" smtClean="0"/>
              <a:pPr/>
              <a:t>27</a:t>
            </a:fld>
            <a:endParaRPr lang="en-US" dirty="0"/>
          </a:p>
        </p:txBody>
      </p:sp>
      <p:sp>
        <p:nvSpPr>
          <p:cNvPr id="5" name="TextBox 4"/>
          <p:cNvSpPr txBox="1"/>
          <p:nvPr/>
        </p:nvSpPr>
        <p:spPr>
          <a:xfrm>
            <a:off x="394447" y="1409700"/>
            <a:ext cx="11797553" cy="5170646"/>
          </a:xfrm>
          <a:prstGeom prst="rect">
            <a:avLst/>
          </a:prstGeom>
          <a:noFill/>
        </p:spPr>
        <p:txBody>
          <a:bodyPr wrap="square" rtlCol="0">
            <a:spAutoFit/>
          </a:bodyPr>
          <a:lstStyle/>
          <a:p>
            <a:pPr>
              <a:buFont typeface="Wingdings" pitchFamily="2" charset="2"/>
              <a:buChar char="§"/>
            </a:pPr>
            <a:r>
              <a:rPr lang="en-US" sz="2400" dirty="0">
                <a:latin typeface="Times New Roman" pitchFamily="18" charset="0"/>
                <a:cs typeface="Times New Roman" pitchFamily="18" charset="0"/>
              </a:rPr>
              <a:t> Our typical code if we want a single answer from the Database: </a:t>
            </a: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a:t>
            </a:r>
            <a:r>
              <a:rPr lang="en-US" sz="2400" dirty="0" err="1" smtClean="0">
                <a:latin typeface="Times New Roman" pitchFamily="18" charset="0"/>
                <a:cs typeface="Times New Roman" pitchFamily="18" charset="0"/>
              </a:rPr>
              <a:t>onn.open</a:t>
            </a:r>
            <a:r>
              <a:rPr lang="en-US" sz="2400" dirty="0">
                <a:latin typeface="Times New Roman" pitchFamily="18" charset="0"/>
                <a:cs typeface="Times New Roman" pitchFamily="18" charset="0"/>
              </a:rPr>
              <a:t>( ); </a:t>
            </a:r>
            <a:r>
              <a:rPr lang="en-US" sz="2000" dirty="0">
                <a:solidFill>
                  <a:srgbClr val="7030A0"/>
                </a:solidFill>
                <a:latin typeface="Times New Roman" pitchFamily="18" charset="0"/>
                <a:cs typeface="Times New Roman" pitchFamily="18" charset="0"/>
              </a:rPr>
              <a:t>// Open the connection to the </a:t>
            </a:r>
            <a:r>
              <a:rPr lang="en-US" sz="2000" dirty="0" smtClean="0">
                <a:solidFill>
                  <a:srgbClr val="7030A0"/>
                </a:solidFill>
                <a:latin typeface="Times New Roman" pitchFamily="18" charset="0"/>
                <a:cs typeface="Times New Roman" pitchFamily="18" charset="0"/>
              </a:rPr>
              <a:t>Database</a:t>
            </a:r>
          </a:p>
          <a:p>
            <a:endParaRPr lang="en-US" sz="2000" dirty="0">
              <a:solidFill>
                <a:srgbClr val="7030A0"/>
              </a:solidFill>
              <a:latin typeface="Times New Roman" pitchFamily="18" charset="0"/>
              <a:cs typeface="Times New Roman" pitchFamily="18" charset="0"/>
            </a:endParaRPr>
          </a:p>
          <a:p>
            <a:r>
              <a:rPr lang="en-US" sz="2000" dirty="0">
                <a:solidFill>
                  <a:srgbClr val="7030A0"/>
                </a:solidFill>
                <a:latin typeface="Times New Roman" pitchFamily="18" charset="0"/>
                <a:cs typeface="Times New Roman" pitchFamily="18" charset="0"/>
              </a:rPr>
              <a:t>// we identify what SQL statement</a:t>
            </a:r>
          </a:p>
          <a:p>
            <a:r>
              <a:rPr lang="en-US" sz="2400" dirty="0">
                <a:latin typeface="Times New Roman" pitchFamily="18" charset="0"/>
                <a:cs typeface="Times New Roman" pitchFamily="18" charset="0"/>
              </a:rPr>
              <a:t>  string </a:t>
            </a:r>
            <a:r>
              <a:rPr lang="en-US" sz="2400" dirty="0" err="1">
                <a:latin typeface="Times New Roman" pitchFamily="18" charset="0"/>
                <a:cs typeface="Times New Roman" pitchFamily="18" charset="0"/>
              </a:rPr>
              <a:t>sql</a:t>
            </a:r>
            <a:r>
              <a:rPr lang="en-US" sz="2400" dirty="0">
                <a:latin typeface="Times New Roman" pitchFamily="18" charset="0"/>
                <a:cs typeface="Times New Roman" pitchFamily="18" charset="0"/>
              </a:rPr>
              <a:t> = “ select price from </a:t>
            </a:r>
            <a:r>
              <a:rPr lang="en-US" sz="2400" dirty="0" smtClean="0">
                <a:latin typeface="Times New Roman" pitchFamily="18" charset="0"/>
                <a:cs typeface="Times New Roman" pitchFamily="18" charset="0"/>
              </a:rPr>
              <a:t>Products </a:t>
            </a:r>
            <a:r>
              <a:rPr lang="en-US" sz="2400" dirty="0">
                <a:latin typeface="Times New Roman" pitchFamily="18" charset="0"/>
                <a:cs typeface="Times New Roman" pitchFamily="18" charset="0"/>
              </a:rPr>
              <a:t>where </a:t>
            </a:r>
            <a:r>
              <a:rPr lang="en-US" sz="2400" dirty="0" err="1">
                <a:latin typeface="Times New Roman" pitchFamily="18" charset="0"/>
                <a:cs typeface="Times New Roman" pitchFamily="18" charset="0"/>
              </a:rPr>
              <a:t>productid</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123456”; </a:t>
            </a:r>
            <a:endParaRPr lang="en-US" sz="2400" dirty="0" smtClean="0">
              <a:latin typeface="Times New Roman" pitchFamily="18" charset="0"/>
              <a:cs typeface="Times New Roman" pitchFamily="18" charset="0"/>
            </a:endParaRPr>
          </a:p>
          <a:p>
            <a:r>
              <a:rPr lang="en-US" dirty="0" smtClean="0"/>
              <a:t>   Dim </a:t>
            </a:r>
            <a:r>
              <a:rPr lang="en-US" dirty="0" err="1"/>
              <a:t>sql</a:t>
            </a:r>
            <a:r>
              <a:rPr lang="en-US" dirty="0"/>
              <a:t> As string  = "select price from Products where </a:t>
            </a:r>
            <a:r>
              <a:rPr lang="en-US" dirty="0" err="1"/>
              <a:t>productid</a:t>
            </a:r>
            <a:r>
              <a:rPr lang="en-US" dirty="0"/>
              <a:t> =123456"</a:t>
            </a:r>
            <a:endParaRPr lang="en-US" sz="2400" dirty="0" smtClean="0">
              <a:latin typeface="Times New Roman" pitchFamily="18" charset="0"/>
              <a:cs typeface="Times New Roman" pitchFamily="18" charset="0"/>
            </a:endParaRPr>
          </a:p>
          <a:p>
            <a:r>
              <a:rPr lang="en-US" sz="2000" dirty="0" smtClean="0">
                <a:solidFill>
                  <a:srgbClr val="7030A0"/>
                </a:solidFill>
                <a:latin typeface="Times New Roman" pitchFamily="18" charset="0"/>
                <a:cs typeface="Times New Roman" pitchFamily="18" charset="0"/>
              </a:rPr>
              <a:t>// </a:t>
            </a:r>
            <a:r>
              <a:rPr lang="en-US" sz="2000" dirty="0">
                <a:solidFill>
                  <a:srgbClr val="7030A0"/>
                </a:solidFill>
                <a:latin typeface="Times New Roman" pitchFamily="18" charset="0"/>
                <a:cs typeface="Times New Roman" pitchFamily="18" charset="0"/>
              </a:rPr>
              <a:t>Create the command </a:t>
            </a:r>
            <a:r>
              <a:rPr lang="en-US" sz="2000" dirty="0" smtClean="0">
                <a:solidFill>
                  <a:srgbClr val="7030A0"/>
                </a:solidFill>
                <a:latin typeface="Times New Roman" pitchFamily="18" charset="0"/>
                <a:cs typeface="Times New Roman" pitchFamily="18" charset="0"/>
              </a:rPr>
              <a:t>object and give it a name: cmd.</a:t>
            </a:r>
            <a:endParaRPr lang="en-US" sz="2000" dirty="0">
              <a:solidFill>
                <a:srgbClr val="7030A0"/>
              </a:solidFill>
              <a:latin typeface="Times New Roman" pitchFamily="18" charset="0"/>
              <a:cs typeface="Times New Roman" pitchFamily="18" charset="0"/>
            </a:endParaRPr>
          </a:p>
          <a:p>
            <a:r>
              <a:rPr lang="en-US" sz="2000" dirty="0" smtClean="0">
                <a:solidFill>
                  <a:srgbClr val="7030A0"/>
                </a:solidFill>
                <a:latin typeface="Times New Roman" pitchFamily="18" charset="0"/>
                <a:cs typeface="Times New Roman" pitchFamily="18" charset="0"/>
              </a:rPr>
              <a:t>// If </a:t>
            </a:r>
            <a:r>
              <a:rPr lang="en-US" sz="2000" dirty="0">
                <a:solidFill>
                  <a:srgbClr val="7030A0"/>
                </a:solidFill>
                <a:latin typeface="Times New Roman" pitchFamily="18" charset="0"/>
                <a:cs typeface="Times New Roman" pitchFamily="18" charset="0"/>
              </a:rPr>
              <a:t>we are communicating with </a:t>
            </a:r>
            <a:r>
              <a:rPr lang="en-US" sz="2000" dirty="0" err="1" smtClean="0">
                <a:solidFill>
                  <a:srgbClr val="7030A0"/>
                </a:solidFill>
                <a:latin typeface="Times New Roman" pitchFamily="18" charset="0"/>
                <a:cs typeface="Times New Roman" pitchFamily="18" charset="0"/>
              </a:rPr>
              <a:t>SQLServer</a:t>
            </a:r>
            <a:r>
              <a:rPr lang="en-US" sz="2000" dirty="0">
                <a:solidFill>
                  <a:srgbClr val="7030A0"/>
                </a:solidFill>
                <a:latin typeface="Times New Roman" pitchFamily="18" charset="0"/>
                <a:cs typeface="Times New Roman" pitchFamily="18" charset="0"/>
              </a:rPr>
              <a:t>, the class name will be </a:t>
            </a:r>
            <a:r>
              <a:rPr lang="en-US" sz="2000" dirty="0" err="1" smtClean="0">
                <a:solidFill>
                  <a:srgbClr val="7030A0"/>
                </a:solidFill>
                <a:latin typeface="Times New Roman" pitchFamily="18" charset="0"/>
                <a:cs typeface="Times New Roman" pitchFamily="18" charset="0"/>
              </a:rPr>
              <a:t>SqlCommand</a:t>
            </a:r>
            <a:r>
              <a:rPr lang="en-US" sz="2000" dirty="0">
                <a:solidFill>
                  <a:srgbClr val="7030A0"/>
                </a:solidFill>
                <a:latin typeface="Times New Roman" pitchFamily="18" charset="0"/>
                <a:cs typeface="Times New Roman" pitchFamily="18" charset="0"/>
              </a:rPr>
              <a:t>.</a:t>
            </a:r>
          </a:p>
          <a:p>
            <a:r>
              <a:rPr lang="en-US" sz="2000" dirty="0">
                <a:solidFill>
                  <a:srgbClr val="7030A0"/>
                </a:solidFill>
                <a:latin typeface="Times New Roman" pitchFamily="18" charset="0"/>
                <a:cs typeface="Times New Roman" pitchFamily="18" charset="0"/>
              </a:rPr>
              <a:t>// We </a:t>
            </a:r>
            <a:r>
              <a:rPr lang="en-US" sz="2000" dirty="0" smtClean="0">
                <a:solidFill>
                  <a:srgbClr val="7030A0"/>
                </a:solidFill>
                <a:latin typeface="Times New Roman" pitchFamily="18" charset="0"/>
                <a:cs typeface="Times New Roman" pitchFamily="18" charset="0"/>
              </a:rPr>
              <a:t>need to give </a:t>
            </a:r>
            <a:r>
              <a:rPr lang="en-US" sz="2000" dirty="0">
                <a:solidFill>
                  <a:srgbClr val="7030A0"/>
                </a:solidFill>
                <a:latin typeface="Times New Roman" pitchFamily="18" charset="0"/>
                <a:cs typeface="Times New Roman" pitchFamily="18" charset="0"/>
              </a:rPr>
              <a:t>two pieces of information to the command object: </a:t>
            </a:r>
            <a:r>
              <a:rPr lang="en-US" sz="2000" dirty="0" err="1">
                <a:solidFill>
                  <a:srgbClr val="7030A0"/>
                </a:solidFill>
                <a:latin typeface="Times New Roman" pitchFamily="18" charset="0"/>
                <a:cs typeface="Times New Roman" pitchFamily="18" charset="0"/>
              </a:rPr>
              <a:t>sql</a:t>
            </a:r>
            <a:r>
              <a:rPr lang="en-US" sz="2000" dirty="0">
                <a:solidFill>
                  <a:srgbClr val="7030A0"/>
                </a:solidFill>
                <a:latin typeface="Times New Roman" pitchFamily="18" charset="0"/>
                <a:cs typeface="Times New Roman" pitchFamily="18" charset="0"/>
              </a:rPr>
              <a:t>, and </a:t>
            </a:r>
            <a:r>
              <a:rPr lang="en-US" sz="2000" dirty="0" smtClean="0">
                <a:solidFill>
                  <a:srgbClr val="7030A0"/>
                </a:solidFill>
                <a:latin typeface="Times New Roman" pitchFamily="18" charset="0"/>
                <a:cs typeface="Times New Roman" pitchFamily="18" charset="0"/>
              </a:rPr>
              <a:t>Connection object (Conn) which </a:t>
            </a:r>
          </a:p>
          <a:p>
            <a:r>
              <a:rPr lang="en-US" sz="2000" dirty="0">
                <a:solidFill>
                  <a:srgbClr val="7030A0"/>
                </a:solidFill>
                <a:latin typeface="Times New Roman" pitchFamily="18" charset="0"/>
                <a:cs typeface="Times New Roman" pitchFamily="18" charset="0"/>
              </a:rPr>
              <a:t> </a:t>
            </a:r>
            <a:r>
              <a:rPr lang="en-US" sz="2000" dirty="0" smtClean="0">
                <a:solidFill>
                  <a:srgbClr val="7030A0"/>
                </a:solidFill>
                <a:latin typeface="Times New Roman" pitchFamily="18" charset="0"/>
                <a:cs typeface="Times New Roman" pitchFamily="18" charset="0"/>
              </a:rPr>
              <a:t>   tied to the connection string which carry the information that </a:t>
            </a:r>
            <a:r>
              <a:rPr lang="en-US" sz="2000" dirty="0" err="1" smtClean="0">
                <a:solidFill>
                  <a:srgbClr val="7030A0"/>
                </a:solidFill>
                <a:latin typeface="Times New Roman" pitchFamily="18" charset="0"/>
                <a:cs typeface="Times New Roman" pitchFamily="18" charset="0"/>
              </a:rPr>
              <a:t>cmd</a:t>
            </a:r>
            <a:r>
              <a:rPr lang="en-US" sz="2000" dirty="0" smtClean="0">
                <a:solidFill>
                  <a:srgbClr val="7030A0"/>
                </a:solidFill>
                <a:latin typeface="Times New Roman" pitchFamily="18" charset="0"/>
                <a:cs typeface="Times New Roman" pitchFamily="18" charset="0"/>
              </a:rPr>
              <a:t> needs to access SQL Server</a:t>
            </a:r>
            <a:endParaRPr lang="en-US" sz="2000" dirty="0">
              <a:solidFill>
                <a:srgbClr val="7030A0"/>
              </a:solidFill>
              <a:latin typeface="Times New Roman" pitchFamily="18" charset="0"/>
              <a:cs typeface="Times New Roman" pitchFamily="18" charset="0"/>
            </a:endParaRPr>
          </a:p>
          <a:p>
            <a:r>
              <a:rPr lang="en-US" sz="2400" dirty="0" err="1" smtClean="0">
                <a:latin typeface="Times New Roman" pitchFamily="18" charset="0"/>
                <a:cs typeface="Times New Roman" pitchFamily="18" charset="0"/>
              </a:rPr>
              <a:t>SqlCommand</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cmd</a:t>
            </a:r>
            <a:r>
              <a:rPr lang="en-US" sz="2400" dirty="0">
                <a:latin typeface="Times New Roman" pitchFamily="18" charset="0"/>
                <a:cs typeface="Times New Roman" pitchFamily="18" charset="0"/>
              </a:rPr>
              <a:t>= new </a:t>
            </a:r>
            <a:r>
              <a:rPr lang="en-US" sz="2400" dirty="0" err="1" smtClean="0">
                <a:latin typeface="Times New Roman" pitchFamily="18" charset="0"/>
                <a:cs typeface="Times New Roman" pitchFamily="18" charset="0"/>
              </a:rPr>
              <a:t>Sqlcommand</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sql,conn</a:t>
            </a:r>
            <a:r>
              <a:rPr lang="en-US" sz="2400" dirty="0" smtClean="0">
                <a:latin typeface="Times New Roman" pitchFamily="18" charset="0"/>
                <a:cs typeface="Times New Roman" pitchFamily="18" charset="0"/>
              </a:rPr>
              <a:t>);    C#</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Dim </a:t>
            </a:r>
            <a:r>
              <a:rPr lang="en-US" sz="2400" dirty="0" err="1">
                <a:latin typeface="Times New Roman" pitchFamily="18" charset="0"/>
                <a:cs typeface="Times New Roman" pitchFamily="18" charset="0"/>
              </a:rPr>
              <a:t>cmd</a:t>
            </a:r>
            <a:r>
              <a:rPr lang="en-US" sz="2400" dirty="0">
                <a:latin typeface="Times New Roman" pitchFamily="18" charset="0"/>
                <a:cs typeface="Times New Roman" pitchFamily="18" charset="0"/>
              </a:rPr>
              <a:t> As </a:t>
            </a:r>
            <a:r>
              <a:rPr lang="en-US" sz="2400" dirty="0" err="1">
                <a:latin typeface="Times New Roman" pitchFamily="18" charset="0"/>
                <a:cs typeface="Times New Roman" pitchFamily="18" charset="0"/>
              </a:rPr>
              <a:t>SqlCommand</a:t>
            </a:r>
            <a:r>
              <a:rPr lang="en-US" sz="2400" dirty="0">
                <a:latin typeface="Times New Roman" pitchFamily="18" charset="0"/>
                <a:cs typeface="Times New Roman" pitchFamily="18" charset="0"/>
              </a:rPr>
              <a:t> = New </a:t>
            </a:r>
            <a:r>
              <a:rPr lang="en-US" sz="2400" dirty="0" err="1">
                <a:latin typeface="Times New Roman" pitchFamily="18" charset="0"/>
                <a:cs typeface="Times New Roman" pitchFamily="18" charset="0"/>
              </a:rPr>
              <a:t>SqlCommand</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Sql</a:t>
            </a:r>
            <a:r>
              <a:rPr lang="en-US" sz="2400" dirty="0">
                <a:latin typeface="Times New Roman" pitchFamily="18" charset="0"/>
                <a:cs typeface="Times New Roman" pitchFamily="18" charset="0"/>
              </a:rPr>
              <a:t>, conn</a:t>
            </a:r>
            <a:r>
              <a:rPr lang="en-US" sz="2400" dirty="0">
                <a:latin typeface="Times New Roman" pitchFamily="18" charset="0"/>
                <a:cs typeface="Times New Roman" pitchFamily="18" charset="0"/>
              </a:rPr>
              <a:t>)</a:t>
            </a:r>
            <a:r>
              <a:rPr lang="en-US" dirty="0" smtClean="0"/>
              <a:t>   VB</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a:t>
            </a:r>
          </a:p>
        </p:txBody>
      </p:sp>
      <p:grpSp>
        <p:nvGrpSpPr>
          <p:cNvPr id="6" name="Group 5"/>
          <p:cNvGrpSpPr/>
          <p:nvPr/>
        </p:nvGrpSpPr>
        <p:grpSpPr>
          <a:xfrm>
            <a:off x="-53788" y="0"/>
            <a:ext cx="12245788" cy="914400"/>
            <a:chOff x="8965" y="56498"/>
            <a:chExt cx="12245788" cy="914400"/>
          </a:xfrm>
        </p:grpSpPr>
        <p:sp>
          <p:nvSpPr>
            <p:cNvPr id="7" name="Rectangle 6"/>
            <p:cNvSpPr/>
            <p:nvPr/>
          </p:nvSpPr>
          <p:spPr>
            <a:xfrm>
              <a:off x="8965" y="56498"/>
              <a:ext cx="12245788"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p:cNvSpPr/>
            <p:nvPr/>
          </p:nvSpPr>
          <p:spPr>
            <a:xfrm>
              <a:off x="9843247" y="72248"/>
              <a:ext cx="2411506" cy="875175"/>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Left Brace 2"/>
          <p:cNvSpPr/>
          <p:nvPr/>
        </p:nvSpPr>
        <p:spPr>
          <a:xfrm rot="16200000">
            <a:off x="461123" y="5448300"/>
            <a:ext cx="352425" cy="390524"/>
          </a:xfrm>
          <a:prstGeom prst="leftBrace">
            <a:avLst>
              <a:gd name="adj1" fmla="val 19261"/>
              <a:gd name="adj2" fmla="val 49397"/>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ectangle 3"/>
          <p:cNvSpPr/>
          <p:nvPr/>
        </p:nvSpPr>
        <p:spPr>
          <a:xfrm>
            <a:off x="394447" y="5894388"/>
            <a:ext cx="11696700" cy="563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This part can be replaced with Oracle, and the class will be </a:t>
            </a:r>
            <a:r>
              <a:rPr lang="en-US" dirty="0" err="1" smtClean="0">
                <a:latin typeface="Times New Roman" panose="02020603050405020304" pitchFamily="18" charset="0"/>
                <a:cs typeface="Times New Roman" panose="02020603050405020304" pitchFamily="18" charset="0"/>
              </a:rPr>
              <a:t>OracleCommand</a:t>
            </a:r>
            <a:r>
              <a:rPr lang="en-US" dirty="0" smtClean="0">
                <a:latin typeface="Times New Roman" panose="02020603050405020304" pitchFamily="18" charset="0"/>
                <a:cs typeface="Times New Roman" panose="02020603050405020304" pitchFamily="18" charset="0"/>
              </a:rPr>
              <a:t> if we want to connect with oracle database. Similarly, it can be replaced with DB2, </a:t>
            </a:r>
            <a:r>
              <a:rPr lang="en-US" dirty="0">
                <a:latin typeface="Times New Roman" panose="02020603050405020304" pitchFamily="18" charset="0"/>
                <a:cs typeface="Times New Roman" panose="02020603050405020304" pitchFamily="18" charset="0"/>
              </a:rPr>
              <a:t>and the class will be </a:t>
            </a:r>
            <a:r>
              <a:rPr lang="en-US" dirty="0" smtClean="0">
                <a:latin typeface="Times New Roman" panose="02020603050405020304" pitchFamily="18" charset="0"/>
                <a:cs typeface="Times New Roman" panose="02020603050405020304" pitchFamily="18" charset="0"/>
              </a:rPr>
              <a:t>DB2Command </a:t>
            </a:r>
            <a:r>
              <a:rPr lang="en-US" dirty="0">
                <a:latin typeface="Times New Roman" panose="02020603050405020304" pitchFamily="18" charset="0"/>
                <a:cs typeface="Times New Roman" panose="02020603050405020304" pitchFamily="18" charset="0"/>
              </a:rPr>
              <a:t>if we want to connect with </a:t>
            </a:r>
            <a:r>
              <a:rPr lang="en-US" dirty="0" smtClean="0">
                <a:latin typeface="Times New Roman" panose="02020603050405020304" pitchFamily="18" charset="0"/>
                <a:cs typeface="Times New Roman" panose="02020603050405020304" pitchFamily="18" charset="0"/>
              </a:rPr>
              <a:t>DB2 </a:t>
            </a:r>
            <a:r>
              <a:rPr lang="en-US" dirty="0">
                <a:latin typeface="Times New Roman" panose="02020603050405020304" pitchFamily="18" charset="0"/>
                <a:cs typeface="Times New Roman" panose="02020603050405020304" pitchFamily="18" charset="0"/>
              </a:rPr>
              <a:t>database.</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10" name="Rectangle 9"/>
          <p:cNvSpPr/>
          <p:nvPr/>
        </p:nvSpPr>
        <p:spPr>
          <a:xfrm>
            <a:off x="-86288" y="2011"/>
            <a:ext cx="9767049"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First Category: Single answer from the Database</a:t>
            </a:r>
          </a:p>
        </p:txBody>
      </p:sp>
    </p:spTree>
    <p:extLst>
      <p:ext uri="{BB962C8B-B14F-4D97-AF65-F5344CB8AC3E}">
        <p14:creationId xmlns:p14="http://schemas.microsoft.com/office/powerpoint/2010/main" val="33611672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29"/>
          <p:cNvSpPr>
            <a:spLocks noGrp="1"/>
          </p:cNvSpPr>
          <p:nvPr>
            <p:ph type="sldNum" sz="quarter" idx="12"/>
          </p:nvPr>
        </p:nvSpPr>
        <p:spPr/>
        <p:txBody>
          <a:bodyPr/>
          <a:lstStyle/>
          <a:p>
            <a:fld id="{5A9E930A-C8CD-4220-A016-188B2AB9B06D}" type="slidenum">
              <a:rPr lang="en-US" smtClean="0"/>
              <a:pPr/>
              <a:t>28</a:t>
            </a:fld>
            <a:endParaRPr lang="en-US" dirty="0"/>
          </a:p>
        </p:txBody>
      </p:sp>
      <p:sp>
        <p:nvSpPr>
          <p:cNvPr id="5" name="TextBox 4"/>
          <p:cNvSpPr txBox="1"/>
          <p:nvPr/>
        </p:nvSpPr>
        <p:spPr>
          <a:xfrm>
            <a:off x="394447" y="1028700"/>
            <a:ext cx="11797553" cy="5555367"/>
          </a:xfrm>
          <a:prstGeom prst="rect">
            <a:avLst/>
          </a:prstGeom>
          <a:noFill/>
        </p:spPr>
        <p:txBody>
          <a:bodyPr wrap="square" rtlCol="0">
            <a:spAutoFit/>
          </a:bodyPr>
          <a:lstStyle/>
          <a:p>
            <a:r>
              <a:rPr lang="en-US" sz="2000" dirty="0">
                <a:latin typeface="Times New Roman" pitchFamily="18" charset="0"/>
                <a:cs typeface="Times New Roman" pitchFamily="18" charset="0"/>
              </a:rPr>
              <a:t>Our typical code if we want a single answer from the Database: </a:t>
            </a:r>
          </a:p>
          <a:p>
            <a:endParaRPr lang="en-US" sz="1100" dirty="0" smtClean="0">
              <a:solidFill>
                <a:srgbClr val="7030A0"/>
              </a:solidFill>
              <a:latin typeface="Times New Roman" pitchFamily="18" charset="0"/>
              <a:cs typeface="Times New Roman" pitchFamily="18" charset="0"/>
            </a:endParaRPr>
          </a:p>
          <a:p>
            <a:r>
              <a:rPr lang="en-US" sz="2000" dirty="0" smtClean="0">
                <a:solidFill>
                  <a:srgbClr val="7030A0"/>
                </a:solidFill>
                <a:latin typeface="Times New Roman" pitchFamily="18" charset="0"/>
                <a:cs typeface="Times New Roman" pitchFamily="18" charset="0"/>
              </a:rPr>
              <a:t>// </a:t>
            </a:r>
            <a:r>
              <a:rPr lang="en-US" sz="2000" dirty="0">
                <a:solidFill>
                  <a:srgbClr val="7030A0"/>
                </a:solidFill>
                <a:latin typeface="Times New Roman" pitchFamily="18" charset="0"/>
                <a:cs typeface="Times New Roman" pitchFamily="18" charset="0"/>
              </a:rPr>
              <a:t>Issue the call, the command object will submit our request to the </a:t>
            </a:r>
            <a:r>
              <a:rPr lang="en-US" sz="2000" dirty="0" err="1">
                <a:solidFill>
                  <a:srgbClr val="7030A0"/>
                </a:solidFill>
                <a:latin typeface="Times New Roman" pitchFamily="18" charset="0"/>
                <a:cs typeface="Times New Roman" pitchFamily="18" charset="0"/>
              </a:rPr>
              <a:t>SQLServer</a:t>
            </a:r>
            <a:r>
              <a:rPr lang="en-US" sz="2000" dirty="0">
                <a:solidFill>
                  <a:srgbClr val="7030A0"/>
                </a:solidFill>
                <a:latin typeface="Times New Roman" pitchFamily="18" charset="0"/>
                <a:cs typeface="Times New Roman" pitchFamily="18" charset="0"/>
              </a:rPr>
              <a:t>.</a:t>
            </a:r>
          </a:p>
          <a:p>
            <a:r>
              <a:rPr lang="en-US" sz="2000" dirty="0">
                <a:solidFill>
                  <a:srgbClr val="7030A0"/>
                </a:solidFill>
                <a:latin typeface="Times New Roman" pitchFamily="18" charset="0"/>
                <a:cs typeface="Times New Roman" pitchFamily="18" charset="0"/>
              </a:rPr>
              <a:t>// The command object will pick one thing and bring it to us and store it in an object</a:t>
            </a:r>
            <a:r>
              <a:rPr lang="en-US" sz="2000" dirty="0" smtClean="0">
                <a:solidFill>
                  <a:srgbClr val="7030A0"/>
                </a:solidFill>
                <a:latin typeface="Times New Roman" pitchFamily="18" charset="0"/>
                <a:cs typeface="Times New Roman" pitchFamily="18" charset="0"/>
              </a:rPr>
              <a:t>.</a:t>
            </a:r>
          </a:p>
          <a:p>
            <a:r>
              <a:rPr lang="en-US" sz="2000" dirty="0" smtClean="0">
                <a:solidFill>
                  <a:srgbClr val="7030A0"/>
                </a:solidFill>
                <a:latin typeface="Times New Roman" pitchFamily="18" charset="0"/>
                <a:cs typeface="Times New Roman" pitchFamily="18" charset="0"/>
              </a:rPr>
              <a:t>// we need to invoke </a:t>
            </a:r>
            <a:r>
              <a:rPr lang="en-US" sz="2000" dirty="0" err="1" smtClean="0">
                <a:solidFill>
                  <a:srgbClr val="7030A0"/>
                </a:solidFill>
                <a:latin typeface="Times New Roman" pitchFamily="18" charset="0"/>
                <a:cs typeface="Times New Roman" pitchFamily="18" charset="0"/>
              </a:rPr>
              <a:t>ExecuteScaler</a:t>
            </a:r>
            <a:r>
              <a:rPr lang="en-US" sz="2000" dirty="0" smtClean="0">
                <a:solidFill>
                  <a:srgbClr val="7030A0"/>
                </a:solidFill>
                <a:latin typeface="Times New Roman" pitchFamily="18" charset="0"/>
                <a:cs typeface="Times New Roman" pitchFamily="18" charset="0"/>
              </a:rPr>
              <a:t>() method. It is a simple method where Scaler means one.</a:t>
            </a:r>
            <a:endParaRPr lang="en-US" sz="2000" dirty="0">
              <a:solidFill>
                <a:srgbClr val="7030A0"/>
              </a:solidFill>
              <a:latin typeface="Times New Roman" pitchFamily="18" charset="0"/>
              <a:cs typeface="Times New Roman" pitchFamily="18" charset="0"/>
            </a:endParaRPr>
          </a:p>
          <a:p>
            <a:r>
              <a:rPr lang="en-US" sz="2400" dirty="0">
                <a:latin typeface="Times New Roman" pitchFamily="18" charset="0"/>
                <a:cs typeface="Times New Roman" pitchFamily="18" charset="0"/>
              </a:rPr>
              <a:t>object </a:t>
            </a:r>
            <a:r>
              <a:rPr lang="en-US" sz="2400" dirty="0" err="1">
                <a:latin typeface="Times New Roman" pitchFamily="18" charset="0"/>
                <a:cs typeface="Times New Roman" pitchFamily="18" charset="0"/>
              </a:rPr>
              <a:t>obj</a:t>
            </a:r>
            <a:r>
              <a:rPr lang="en-US" sz="2400" dirty="0">
                <a:latin typeface="Times New Roman" pitchFamily="18" charset="0"/>
                <a:cs typeface="Times New Roman" pitchFamily="18" charset="0"/>
              </a:rPr>
              <a:t> = cmd. </a:t>
            </a:r>
            <a:r>
              <a:rPr lang="en-US" sz="2400" dirty="0" err="1">
                <a:latin typeface="Times New Roman" pitchFamily="18" charset="0"/>
                <a:cs typeface="Times New Roman" pitchFamily="18" charset="0"/>
              </a:rPr>
              <a:t>Executescalar</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t>
            </a:r>
          </a:p>
          <a:p>
            <a:endParaRPr lang="en-US" sz="1400" dirty="0">
              <a:latin typeface="Times New Roman" pitchFamily="18" charset="0"/>
              <a:cs typeface="Times New Roman" pitchFamily="18" charset="0"/>
            </a:endParaRPr>
          </a:p>
          <a:p>
            <a:r>
              <a:rPr lang="en-US" sz="2000" dirty="0">
                <a:solidFill>
                  <a:srgbClr val="7030A0"/>
                </a:solidFill>
                <a:latin typeface="Times New Roman" pitchFamily="18" charset="0"/>
                <a:cs typeface="Times New Roman" pitchFamily="18" charset="0"/>
              </a:rPr>
              <a:t>// </a:t>
            </a:r>
            <a:r>
              <a:rPr lang="en-US" sz="2000" dirty="0" smtClean="0">
                <a:solidFill>
                  <a:srgbClr val="7030A0"/>
                </a:solidFill>
                <a:latin typeface="Times New Roman" pitchFamily="18" charset="0"/>
                <a:cs typeface="Times New Roman" pitchFamily="18" charset="0"/>
              </a:rPr>
              <a:t> We process the result.</a:t>
            </a:r>
          </a:p>
          <a:p>
            <a:r>
              <a:rPr lang="en-US" sz="2000" dirty="0" smtClean="0">
                <a:solidFill>
                  <a:srgbClr val="7030A0"/>
                </a:solidFill>
                <a:latin typeface="Times New Roman" pitchFamily="18" charset="0"/>
                <a:cs typeface="Times New Roman" pitchFamily="18" charset="0"/>
              </a:rPr>
              <a:t>//  We read the price, and convert it to a double</a:t>
            </a:r>
          </a:p>
          <a:p>
            <a:r>
              <a:rPr lang="en-US" sz="2000" dirty="0" smtClean="0">
                <a:solidFill>
                  <a:srgbClr val="7030A0"/>
                </a:solidFill>
                <a:latin typeface="Times New Roman" pitchFamily="18" charset="0"/>
                <a:cs typeface="Times New Roman" pitchFamily="18" charset="0"/>
              </a:rPr>
              <a:t>// if the </a:t>
            </a:r>
            <a:r>
              <a:rPr lang="en-US" sz="2000" dirty="0" err="1" smtClean="0">
                <a:solidFill>
                  <a:srgbClr val="7030A0"/>
                </a:solidFill>
                <a:latin typeface="Times New Roman" pitchFamily="18" charset="0"/>
                <a:cs typeface="Times New Roman" pitchFamily="18" charset="0"/>
              </a:rPr>
              <a:t>productid</a:t>
            </a:r>
            <a:r>
              <a:rPr lang="en-US" sz="2000" dirty="0" smtClean="0">
                <a:solidFill>
                  <a:srgbClr val="7030A0"/>
                </a:solidFill>
                <a:latin typeface="Times New Roman" pitchFamily="18" charset="0"/>
                <a:cs typeface="Times New Roman" pitchFamily="18" charset="0"/>
              </a:rPr>
              <a:t> (123456) does not exist, it will give us null.</a:t>
            </a:r>
          </a:p>
          <a:p>
            <a:r>
              <a:rPr lang="en-US" sz="2000" dirty="0" smtClean="0">
                <a:solidFill>
                  <a:srgbClr val="7030A0"/>
                </a:solidFill>
                <a:latin typeface="Times New Roman" pitchFamily="18" charset="0"/>
                <a:cs typeface="Times New Roman" pitchFamily="18" charset="0"/>
              </a:rPr>
              <a:t>// So, before we process the result, we should check that </a:t>
            </a:r>
            <a:r>
              <a:rPr lang="en-US" sz="2000" dirty="0" err="1" smtClean="0">
                <a:solidFill>
                  <a:srgbClr val="7030A0"/>
                </a:solidFill>
                <a:latin typeface="Times New Roman" pitchFamily="18" charset="0"/>
                <a:cs typeface="Times New Roman" pitchFamily="18" charset="0"/>
              </a:rPr>
              <a:t>obj</a:t>
            </a:r>
            <a:r>
              <a:rPr lang="en-US" sz="2000" dirty="0" smtClean="0">
                <a:solidFill>
                  <a:srgbClr val="7030A0"/>
                </a:solidFill>
                <a:latin typeface="Times New Roman" pitchFamily="18" charset="0"/>
                <a:cs typeface="Times New Roman" pitchFamily="18" charset="0"/>
              </a:rPr>
              <a:t> is not equal to null, So we do not blindly try to // //convert it to String (</a:t>
            </a:r>
            <a:r>
              <a:rPr lang="en-US" sz="2000" dirty="0" err="1" smtClean="0">
                <a:solidFill>
                  <a:srgbClr val="7030A0"/>
                </a:solidFill>
                <a:latin typeface="Times New Roman" pitchFamily="18" charset="0"/>
                <a:cs typeface="Times New Roman" pitchFamily="18" charset="0"/>
              </a:rPr>
              <a:t>obj.ToString</a:t>
            </a:r>
            <a:r>
              <a:rPr lang="en-US" sz="2000" dirty="0" smtClean="0">
                <a:solidFill>
                  <a:srgbClr val="7030A0"/>
                </a:solidFill>
                <a:latin typeface="Times New Roman" pitchFamily="18" charset="0"/>
                <a:cs typeface="Times New Roman" pitchFamily="18" charset="0"/>
              </a:rPr>
              <a:t>()); because it will generate a run time error.</a:t>
            </a:r>
          </a:p>
          <a:p>
            <a:r>
              <a:rPr lang="en-US" sz="2400" dirty="0" smtClean="0">
                <a:latin typeface="Times New Roman" pitchFamily="18" charset="0"/>
                <a:cs typeface="Times New Roman" pitchFamily="18" charset="0"/>
              </a:rPr>
              <a:t>If (</a:t>
            </a:r>
            <a:r>
              <a:rPr lang="en-US" sz="2400" dirty="0" err="1" smtClean="0">
                <a:latin typeface="Times New Roman" pitchFamily="18" charset="0"/>
                <a:cs typeface="Times New Roman" pitchFamily="18" charset="0"/>
              </a:rPr>
              <a:t>obj</a:t>
            </a:r>
            <a:r>
              <a:rPr lang="en-US" sz="2400" dirty="0" smtClean="0">
                <a:latin typeface="Times New Roman" pitchFamily="18" charset="0"/>
                <a:cs typeface="Times New Roman" pitchFamily="18" charset="0"/>
              </a:rPr>
              <a:t> != null)</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Double price = </a:t>
            </a:r>
            <a:r>
              <a:rPr lang="en-US" sz="2400" dirty="0" err="1">
                <a:latin typeface="Times New Roman" pitchFamily="18" charset="0"/>
                <a:cs typeface="Times New Roman" pitchFamily="18" charset="0"/>
              </a:rPr>
              <a:t>double.parse</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obj.Tostring</a:t>
            </a:r>
            <a:r>
              <a:rPr lang="en-US" sz="2400" dirty="0">
                <a:latin typeface="Times New Roman" pitchFamily="18" charset="0"/>
                <a:cs typeface="Times New Roman" pitchFamily="18" charset="0"/>
              </a:rPr>
              <a:t>()); </a:t>
            </a:r>
            <a:r>
              <a:rPr lang="en-US" sz="2400" dirty="0">
                <a:solidFill>
                  <a:srgbClr val="7030A0"/>
                </a:solidFill>
                <a:latin typeface="Times New Roman" pitchFamily="18" charset="0"/>
                <a:cs typeface="Times New Roman" pitchFamily="18" charset="0"/>
              </a:rPr>
              <a:t>// or</a:t>
            </a:r>
          </a:p>
          <a:p>
            <a:r>
              <a:rPr lang="en-US" sz="2400" dirty="0">
                <a:latin typeface="Times New Roman" pitchFamily="18" charset="0"/>
                <a:cs typeface="Times New Roman" pitchFamily="18" charset="0"/>
              </a:rPr>
              <a:t>Double price = (double) </a:t>
            </a:r>
            <a:r>
              <a:rPr lang="en-US" sz="2400" dirty="0" err="1">
                <a:latin typeface="Times New Roman" pitchFamily="18" charset="0"/>
                <a:cs typeface="Times New Roman" pitchFamily="18" charset="0"/>
              </a:rPr>
              <a:t>obj</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endParaRPr lang="en-US" sz="1000" dirty="0" smtClean="0">
              <a:latin typeface="Times New Roman" pitchFamily="18" charset="0"/>
              <a:cs typeface="Times New Roman" pitchFamily="18" charset="0"/>
            </a:endParaRPr>
          </a:p>
          <a:p>
            <a:r>
              <a:rPr lang="en-US" sz="2000" dirty="0">
                <a:solidFill>
                  <a:srgbClr val="7030A0"/>
                </a:solidFill>
                <a:latin typeface="Times New Roman" pitchFamily="18" charset="0"/>
                <a:cs typeface="Times New Roman" pitchFamily="18" charset="0"/>
              </a:rPr>
              <a:t>// once we done we close the </a:t>
            </a:r>
            <a:r>
              <a:rPr lang="en-US" sz="2000" dirty="0" smtClean="0">
                <a:solidFill>
                  <a:srgbClr val="7030A0"/>
                </a:solidFill>
                <a:latin typeface="Times New Roman" pitchFamily="18" charset="0"/>
                <a:cs typeface="Times New Roman" pitchFamily="18" charset="0"/>
              </a:rPr>
              <a:t>connection</a:t>
            </a:r>
            <a:r>
              <a:rPr lang="en-US" sz="2000" dirty="0">
                <a:solidFill>
                  <a:srgbClr val="7030A0"/>
                </a:solidFill>
                <a:latin typeface="Times New Roman" pitchFamily="18" charset="0"/>
                <a:cs typeface="Times New Roman" pitchFamily="18" charset="0"/>
              </a:rPr>
              <a:t>.</a:t>
            </a:r>
          </a:p>
          <a:p>
            <a:r>
              <a:rPr lang="en-US" sz="2400" dirty="0" err="1">
                <a:latin typeface="Times New Roman" pitchFamily="18" charset="0"/>
                <a:cs typeface="Times New Roman" pitchFamily="18" charset="0"/>
              </a:rPr>
              <a:t>c</a:t>
            </a:r>
            <a:r>
              <a:rPr lang="en-US" sz="2400" dirty="0" err="1" smtClean="0">
                <a:latin typeface="Times New Roman" pitchFamily="18" charset="0"/>
                <a:cs typeface="Times New Roman" pitchFamily="18" charset="0"/>
              </a:rPr>
              <a:t>onn.close</a:t>
            </a:r>
            <a:r>
              <a:rPr lang="en-US" sz="2400" dirty="0">
                <a:latin typeface="Times New Roman" pitchFamily="18" charset="0"/>
                <a:cs typeface="Times New Roman" pitchFamily="18" charset="0"/>
              </a:rPr>
              <a:t>( ); </a:t>
            </a:r>
          </a:p>
        </p:txBody>
      </p:sp>
      <p:grpSp>
        <p:nvGrpSpPr>
          <p:cNvPr id="6" name="Group 5"/>
          <p:cNvGrpSpPr/>
          <p:nvPr/>
        </p:nvGrpSpPr>
        <p:grpSpPr>
          <a:xfrm>
            <a:off x="-53788" y="0"/>
            <a:ext cx="12245788" cy="914400"/>
            <a:chOff x="8965" y="56498"/>
            <a:chExt cx="12245788" cy="914400"/>
          </a:xfrm>
        </p:grpSpPr>
        <p:sp>
          <p:nvSpPr>
            <p:cNvPr id="7" name="Rectangle 6"/>
            <p:cNvSpPr/>
            <p:nvPr/>
          </p:nvSpPr>
          <p:spPr>
            <a:xfrm>
              <a:off x="8965" y="56498"/>
              <a:ext cx="12245788"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p:cNvSpPr/>
            <p:nvPr/>
          </p:nvSpPr>
          <p:spPr>
            <a:xfrm>
              <a:off x="9843247" y="72248"/>
              <a:ext cx="2411506" cy="875175"/>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p:cNvSpPr/>
          <p:nvPr/>
        </p:nvSpPr>
        <p:spPr>
          <a:xfrm>
            <a:off x="-219638" y="2011"/>
            <a:ext cx="9767049"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First Category: Single answer from the Database</a:t>
            </a:r>
          </a:p>
        </p:txBody>
      </p:sp>
    </p:spTree>
    <p:extLst>
      <p:ext uri="{BB962C8B-B14F-4D97-AF65-F5344CB8AC3E}">
        <p14:creationId xmlns:p14="http://schemas.microsoft.com/office/powerpoint/2010/main" val="34366824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29"/>
          <p:cNvSpPr>
            <a:spLocks noGrp="1"/>
          </p:cNvSpPr>
          <p:nvPr>
            <p:ph type="sldNum" sz="quarter" idx="12"/>
          </p:nvPr>
        </p:nvSpPr>
        <p:spPr/>
        <p:txBody>
          <a:bodyPr/>
          <a:lstStyle/>
          <a:p>
            <a:fld id="{5A9E930A-C8CD-4220-A016-188B2AB9B06D}" type="slidenum">
              <a:rPr lang="en-US" smtClean="0"/>
              <a:pPr/>
              <a:t>29</a:t>
            </a:fld>
            <a:endParaRPr lang="en-US"/>
          </a:p>
        </p:txBody>
      </p:sp>
      <p:grpSp>
        <p:nvGrpSpPr>
          <p:cNvPr id="8" name="Group 7"/>
          <p:cNvGrpSpPr/>
          <p:nvPr/>
        </p:nvGrpSpPr>
        <p:grpSpPr>
          <a:xfrm>
            <a:off x="0" y="-2737"/>
            <a:ext cx="12192000" cy="914709"/>
            <a:chOff x="0" y="-2737"/>
            <a:chExt cx="12192000" cy="914709"/>
          </a:xfrm>
        </p:grpSpPr>
        <p:sp>
          <p:nvSpPr>
            <p:cNvPr id="9" name="Rectangle 8"/>
            <p:cNvSpPr/>
            <p:nvPr/>
          </p:nvSpPr>
          <p:spPr>
            <a:xfrm>
              <a:off x="0" y="-2428"/>
              <a:ext cx="121920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p:cNvSpPr/>
            <p:nvPr/>
          </p:nvSpPr>
          <p:spPr>
            <a:xfrm>
              <a:off x="9780494" y="-2737"/>
              <a:ext cx="2411506" cy="875175"/>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p:cNvSpPr txBox="1"/>
          <p:nvPr/>
        </p:nvSpPr>
        <p:spPr>
          <a:xfrm>
            <a:off x="322169" y="1424450"/>
            <a:ext cx="11547662" cy="1938992"/>
          </a:xfrm>
          <a:prstGeom prst="rect">
            <a:avLst/>
          </a:prstGeom>
          <a:noFill/>
        </p:spPr>
        <p:txBody>
          <a:bodyPr wrap="square" rtlCol="0">
            <a:spAutoFit/>
          </a:bodyPr>
          <a:lstStyle/>
          <a:p>
            <a:pPr algn="just"/>
            <a:r>
              <a:rPr lang="en-US" sz="2400" b="1" dirty="0" smtClean="0">
                <a:solidFill>
                  <a:srgbClr val="FF0000"/>
                </a:solidFill>
                <a:latin typeface="Times New Roman" pitchFamily="18" charset="0"/>
                <a:cs typeface="Times New Roman" pitchFamily="18" charset="0"/>
              </a:rPr>
              <a:t>Note: </a:t>
            </a:r>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is important when we deal with databases to keep the connection for short period of time, because you are not the only user connecting to the database server. Often, </a:t>
            </a:r>
            <a:r>
              <a:rPr lang="en-US" sz="2400" dirty="0" smtClean="0">
                <a:latin typeface="Times New Roman" pitchFamily="18" charset="0"/>
                <a:cs typeface="Times New Roman" pitchFamily="18" charset="0"/>
              </a:rPr>
              <a:t>in case of </a:t>
            </a:r>
            <a:r>
              <a:rPr lang="en-US" sz="2400" dirty="0">
                <a:latin typeface="Times New Roman" pitchFamily="18" charset="0"/>
                <a:cs typeface="Times New Roman" pitchFamily="18" charset="0"/>
              </a:rPr>
              <a:t>a web application or a desktop application, we may be running multiple copies of the database, for different people on your organization, if many clients are using it, the performance will go down, and it may ends up that </a:t>
            </a:r>
            <a:r>
              <a:rPr lang="en-US" sz="2400" dirty="0" smtClean="0">
                <a:latin typeface="Times New Roman" pitchFamily="18" charset="0"/>
                <a:cs typeface="Times New Roman" pitchFamily="18" charset="0"/>
              </a:rPr>
              <a:t>database </a:t>
            </a:r>
            <a:r>
              <a:rPr lang="en-US" sz="2400" dirty="0">
                <a:latin typeface="Times New Roman" pitchFamily="18" charset="0"/>
                <a:cs typeface="Times New Roman" pitchFamily="18" charset="0"/>
              </a:rPr>
              <a:t>runs out of connections.</a:t>
            </a:r>
          </a:p>
        </p:txBody>
      </p:sp>
      <p:sp>
        <p:nvSpPr>
          <p:cNvPr id="11" name="Rectangle 10"/>
          <p:cNvSpPr/>
          <p:nvPr/>
        </p:nvSpPr>
        <p:spPr>
          <a:xfrm>
            <a:off x="-152963" y="2011"/>
            <a:ext cx="9767049"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First Category: Single answer from the Database</a:t>
            </a:r>
          </a:p>
        </p:txBody>
      </p:sp>
    </p:spTree>
    <p:extLst>
      <p:ext uri="{BB962C8B-B14F-4D97-AF65-F5344CB8AC3E}">
        <p14:creationId xmlns:p14="http://schemas.microsoft.com/office/powerpoint/2010/main" val="26126441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27292"/>
            <a:ext cx="12192000" cy="914709"/>
            <a:chOff x="0" y="44823"/>
            <a:chExt cx="12192000" cy="914709"/>
          </a:xfrm>
        </p:grpSpPr>
        <p:sp>
          <p:nvSpPr>
            <p:cNvPr id="2" name="Rectangle 1"/>
            <p:cNvSpPr/>
            <p:nvPr/>
          </p:nvSpPr>
          <p:spPr>
            <a:xfrm>
              <a:off x="0" y="45132"/>
              <a:ext cx="121920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Rectangle 27"/>
            <p:cNvSpPr/>
            <p:nvPr/>
          </p:nvSpPr>
          <p:spPr>
            <a:xfrm>
              <a:off x="9780494" y="44823"/>
              <a:ext cx="2411506" cy="875175"/>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Slide Number Placeholder 29"/>
          <p:cNvSpPr>
            <a:spLocks noGrp="1"/>
          </p:cNvSpPr>
          <p:nvPr>
            <p:ph type="sldNum" sz="quarter" idx="12"/>
          </p:nvPr>
        </p:nvSpPr>
        <p:spPr/>
        <p:txBody>
          <a:bodyPr/>
          <a:lstStyle/>
          <a:p>
            <a:fld id="{5A9E930A-C8CD-4220-A016-188B2AB9B06D}" type="slidenum">
              <a:rPr lang="en-US" smtClean="0"/>
              <a:pPr/>
              <a:t>3</a:t>
            </a:fld>
            <a:endParaRPr lang="en-US"/>
          </a:p>
        </p:txBody>
      </p:sp>
      <p:sp>
        <p:nvSpPr>
          <p:cNvPr id="33" name="Rectangle 32"/>
          <p:cNvSpPr/>
          <p:nvPr/>
        </p:nvSpPr>
        <p:spPr>
          <a:xfrm>
            <a:off x="2330824" y="97620"/>
            <a:ext cx="6633882" cy="683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Database – </a:t>
            </a:r>
            <a:r>
              <a:rPr lang="en-US" sz="4000" b="1" dirty="0" err="1" smtClean="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.Net</a:t>
            </a:r>
            <a:endParaRPr lang="en-US" sz="40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endParaRPr>
          </a:p>
        </p:txBody>
      </p:sp>
      <p:cxnSp>
        <p:nvCxnSpPr>
          <p:cNvPr id="56" name="Straight Arrow Connector 55"/>
          <p:cNvCxnSpPr/>
          <p:nvPr/>
        </p:nvCxnSpPr>
        <p:spPr>
          <a:xfrm>
            <a:off x="9190369" y="2105945"/>
            <a:ext cx="0" cy="533400"/>
          </a:xfrm>
          <a:prstGeom prst="straightConnector1">
            <a:avLst/>
          </a:prstGeom>
          <a:solidFill>
            <a:srgbClr val="FF0000"/>
          </a:solidFill>
          <a:ln w="3810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624" y="1029636"/>
            <a:ext cx="6127375" cy="5647700"/>
          </a:xfrm>
          <a:prstGeom prst="rect">
            <a:avLst/>
          </a:prstGeom>
          <a:noFill/>
        </p:spPr>
        <p:txBody>
          <a:bodyPr wrap="square" rtlCol="0">
            <a:spAutoFit/>
          </a:bodyPr>
          <a:lstStyle/>
          <a:p>
            <a:pPr marL="342900" indent="-342900" algn="just">
              <a:buFont typeface="Wingdings" panose="05000000000000000000" pitchFamily="2" charset="2"/>
              <a:buChar char="v"/>
            </a:pPr>
            <a:r>
              <a:rPr lang="en-US" sz="2400" b="1" dirty="0" smtClean="0">
                <a:solidFill>
                  <a:srgbClr val="FF0000"/>
                </a:solidFill>
                <a:latin typeface="Times New Roman" pitchFamily="18" charset="0"/>
                <a:cs typeface="Times New Roman" pitchFamily="18" charset="0"/>
              </a:rPr>
              <a:t>Example: </a:t>
            </a:r>
          </a:p>
          <a:p>
            <a:pPr algn="just"/>
            <a:endParaRPr lang="en-US" sz="2400" dirty="0" smtClean="0">
              <a:solidFill>
                <a:srgbClr val="FF0000"/>
              </a:solidFill>
              <a:latin typeface="Times New Roman" pitchFamily="18" charset="0"/>
              <a:cs typeface="Times New Roman" pitchFamily="18" charset="0"/>
            </a:endParaRPr>
          </a:p>
          <a:p>
            <a:pPr marL="342900" indent="-342900" algn="just">
              <a:buFont typeface="Wingdings" panose="05000000000000000000" pitchFamily="2" charset="2"/>
              <a:buChar char="Ø"/>
            </a:pPr>
            <a:r>
              <a:rPr lang="en-US" sz="2400" dirty="0" smtClean="0">
                <a:latin typeface="Times New Roman" pitchFamily="18" charset="0"/>
                <a:cs typeface="Times New Roman" pitchFamily="18" charset="0"/>
              </a:rPr>
              <a:t>We have our application which is Vb.net or C# program that we have written, and it is running on our computer. </a:t>
            </a:r>
          </a:p>
          <a:p>
            <a:pPr algn="just"/>
            <a:endParaRPr lang="en-US" sz="2400" dirty="0" smtClean="0">
              <a:latin typeface="Times New Roman" pitchFamily="18" charset="0"/>
              <a:cs typeface="Times New Roman" pitchFamily="18" charset="0"/>
            </a:endParaRPr>
          </a:p>
          <a:p>
            <a:pPr algn="just"/>
            <a:endParaRPr lang="en-US" sz="1100" dirty="0" smtClean="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Also, we will have a database server which</a:t>
            </a:r>
          </a:p>
          <a:p>
            <a:pPr algn="just"/>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can be on the same computer that has our </a:t>
            </a:r>
            <a:r>
              <a:rPr lang="en-US" sz="2400" dirty="0">
                <a:latin typeface="Times New Roman" pitchFamily="18" charset="0"/>
                <a:cs typeface="Times New Roman" pitchFamily="18" charset="0"/>
              </a:rPr>
              <a:t>Vb.net or C</a:t>
            </a:r>
            <a:r>
              <a:rPr lang="en-US" sz="2400" dirty="0" smtClean="0">
                <a:latin typeface="Times New Roman" pitchFamily="18" charset="0"/>
                <a:cs typeface="Times New Roman" pitchFamily="18" charset="0"/>
              </a:rPr>
              <a:t>#  code, or on a separate computer.</a:t>
            </a:r>
          </a:p>
          <a:p>
            <a:pPr algn="just"/>
            <a:endParaRPr lang="en-US" sz="2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Typically, database resides on a server, which</a:t>
            </a:r>
          </a:p>
          <a:p>
            <a:pPr algn="just"/>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is a separate entity from a personal computer. </a:t>
            </a:r>
          </a:p>
          <a:p>
            <a:pPr algn="just">
              <a:buFont typeface="Wingdings" pitchFamily="2" charset="2"/>
              <a:buChar char="Ø"/>
            </a:pP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a:t>
            </a:r>
          </a:p>
        </p:txBody>
      </p:sp>
      <p:sp>
        <p:nvSpPr>
          <p:cNvPr id="18" name="Oval 17"/>
          <p:cNvSpPr/>
          <p:nvPr/>
        </p:nvSpPr>
        <p:spPr>
          <a:xfrm>
            <a:off x="8170634" y="1572545"/>
            <a:ext cx="2057400" cy="533400"/>
          </a:xfrm>
          <a:prstGeom prst="ellipse">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bg1"/>
                </a:solidFill>
                <a:latin typeface="Times New Roman" pitchFamily="18" charset="0"/>
                <a:cs typeface="Times New Roman" pitchFamily="18" charset="0"/>
              </a:rPr>
              <a:t>Vb.net, C# program</a:t>
            </a:r>
            <a:endParaRPr lang="en-US" sz="2000" dirty="0">
              <a:solidFill>
                <a:schemeClr val="bg1"/>
              </a:solidFill>
              <a:latin typeface="Times New Roman" pitchFamily="18" charset="0"/>
              <a:cs typeface="Times New Roman" pitchFamily="18" charset="0"/>
            </a:endParaRPr>
          </a:p>
        </p:txBody>
      </p:sp>
      <p:grpSp>
        <p:nvGrpSpPr>
          <p:cNvPr id="4" name="Group 3"/>
          <p:cNvGrpSpPr/>
          <p:nvPr/>
        </p:nvGrpSpPr>
        <p:grpSpPr>
          <a:xfrm>
            <a:off x="6837134" y="2644601"/>
            <a:ext cx="4724400" cy="2048437"/>
            <a:chOff x="3236258" y="4634749"/>
            <a:chExt cx="4724400" cy="2048437"/>
          </a:xfrm>
        </p:grpSpPr>
        <p:sp>
          <p:nvSpPr>
            <p:cNvPr id="20" name="Rectangle 19"/>
            <p:cNvSpPr/>
            <p:nvPr/>
          </p:nvSpPr>
          <p:spPr>
            <a:xfrm>
              <a:off x="3236258" y="4634749"/>
              <a:ext cx="4724400" cy="204843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406587" y="5123091"/>
              <a:ext cx="4383742" cy="1406247"/>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023332" y="4737609"/>
              <a:ext cx="2987488" cy="3854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Database server</a:t>
              </a:r>
              <a:endParaRPr lang="en-US" sz="28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grpSp>
    </p:spTree>
    <p:extLst>
      <p:ext uri="{BB962C8B-B14F-4D97-AF65-F5344CB8AC3E}">
        <p14:creationId xmlns:p14="http://schemas.microsoft.com/office/powerpoint/2010/main" val="33970885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29"/>
          <p:cNvSpPr>
            <a:spLocks noGrp="1"/>
          </p:cNvSpPr>
          <p:nvPr>
            <p:ph type="sldNum" sz="quarter" idx="12"/>
          </p:nvPr>
        </p:nvSpPr>
        <p:spPr/>
        <p:txBody>
          <a:bodyPr/>
          <a:lstStyle/>
          <a:p>
            <a:fld id="{5A9E930A-C8CD-4220-A016-188B2AB9B06D}" type="slidenum">
              <a:rPr lang="en-US" smtClean="0"/>
              <a:pPr/>
              <a:t>30</a:t>
            </a:fld>
            <a:endParaRPr lang="en-US"/>
          </a:p>
        </p:txBody>
      </p:sp>
      <p:sp>
        <p:nvSpPr>
          <p:cNvPr id="5" name="TextBox 4"/>
          <p:cNvSpPr txBox="1"/>
          <p:nvPr/>
        </p:nvSpPr>
        <p:spPr>
          <a:xfrm>
            <a:off x="510988" y="1631559"/>
            <a:ext cx="11474824" cy="830997"/>
          </a:xfrm>
          <a:prstGeom prst="rect">
            <a:avLst/>
          </a:prstGeom>
          <a:noFill/>
        </p:spPr>
        <p:txBody>
          <a:bodyPr wrap="square" rtlCol="0">
            <a:spAutoFit/>
          </a:bodyPr>
          <a:lstStyle/>
          <a:p>
            <a:pPr>
              <a:buFont typeface="Wingdings" pitchFamily="2" charset="2"/>
              <a:buChar cha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If </a:t>
            </a:r>
            <a:r>
              <a:rPr lang="en-US" sz="2400" dirty="0">
                <a:latin typeface="Times New Roman" pitchFamily="18" charset="0"/>
                <a:cs typeface="Times New Roman" pitchFamily="18" charset="0"/>
              </a:rPr>
              <a:t>the product table will have a lot of rows and columns. what will happen if our </a:t>
            </a:r>
            <a:r>
              <a:rPr lang="en-US" sz="2400" dirty="0" err="1">
                <a:latin typeface="Times New Roman" pitchFamily="18" charset="0"/>
                <a:cs typeface="Times New Roman" pitchFamily="18" charset="0"/>
              </a:rPr>
              <a:t>sql</a:t>
            </a:r>
            <a:r>
              <a:rPr lang="en-US" sz="2400" dirty="0">
                <a:latin typeface="Times New Roman" pitchFamily="18" charset="0"/>
                <a:cs typeface="Times New Roman" pitchFamily="18" charset="0"/>
              </a:rPr>
              <a:t> in the same code was :    </a:t>
            </a:r>
          </a:p>
        </p:txBody>
      </p:sp>
      <p:sp>
        <p:nvSpPr>
          <p:cNvPr id="6" name="TextBox 5"/>
          <p:cNvSpPr txBox="1"/>
          <p:nvPr/>
        </p:nvSpPr>
        <p:spPr>
          <a:xfrm>
            <a:off x="1685925" y="2720478"/>
            <a:ext cx="8820150" cy="461665"/>
          </a:xfrm>
          <a:prstGeom prst="rect">
            <a:avLst/>
          </a:prstGeom>
          <a:noFill/>
        </p:spPr>
        <p:txBody>
          <a:bodyPr wrap="square" rtlCol="0">
            <a:spAutoFit/>
          </a:bodyPr>
          <a:lstStyle/>
          <a:p>
            <a:r>
              <a:rPr lang="en-US" sz="2400" dirty="0">
                <a:solidFill>
                  <a:srgbClr val="FF0000"/>
                </a:solidFill>
                <a:latin typeface="Times New Roman" pitchFamily="18" charset="0"/>
                <a:cs typeface="Times New Roman" pitchFamily="18" charset="0"/>
              </a:rPr>
              <a:t>s</a:t>
            </a:r>
            <a:r>
              <a:rPr lang="en-US" sz="2400" dirty="0" smtClean="0">
                <a:solidFill>
                  <a:srgbClr val="FF0000"/>
                </a:solidFill>
                <a:latin typeface="Times New Roman" pitchFamily="18" charset="0"/>
                <a:cs typeface="Times New Roman" pitchFamily="18" charset="0"/>
              </a:rPr>
              <a:t>tring </a:t>
            </a:r>
            <a:r>
              <a:rPr lang="en-US" sz="2400" dirty="0" err="1">
                <a:solidFill>
                  <a:srgbClr val="FF0000"/>
                </a:solidFill>
                <a:latin typeface="Times New Roman" pitchFamily="18" charset="0"/>
                <a:cs typeface="Times New Roman" pitchFamily="18" charset="0"/>
              </a:rPr>
              <a:t>s</a:t>
            </a:r>
            <a:r>
              <a:rPr lang="en-US" sz="2400" dirty="0" err="1" smtClean="0">
                <a:solidFill>
                  <a:srgbClr val="FF0000"/>
                </a:solidFill>
                <a:latin typeface="Times New Roman" pitchFamily="18" charset="0"/>
                <a:cs typeface="Times New Roman" pitchFamily="18" charset="0"/>
              </a:rPr>
              <a:t>ql</a:t>
            </a:r>
            <a:r>
              <a:rPr lang="en-US" sz="2400" dirty="0" smtClean="0">
                <a:solidFill>
                  <a:srgbClr val="FF0000"/>
                </a:solidFill>
                <a:latin typeface="Times New Roman" pitchFamily="18" charset="0"/>
                <a:cs typeface="Times New Roman" pitchFamily="18" charset="0"/>
              </a:rPr>
              <a:t> </a:t>
            </a:r>
            <a:r>
              <a:rPr lang="en-US" sz="2400" dirty="0">
                <a:solidFill>
                  <a:srgbClr val="FF0000"/>
                </a:solidFill>
                <a:latin typeface="Times New Roman" pitchFamily="18" charset="0"/>
                <a:cs typeface="Times New Roman" pitchFamily="18" charset="0"/>
              </a:rPr>
              <a:t>= “select * from </a:t>
            </a:r>
            <a:r>
              <a:rPr lang="en-US" sz="2400" dirty="0" smtClean="0">
                <a:solidFill>
                  <a:srgbClr val="FF0000"/>
                </a:solidFill>
                <a:latin typeface="Times New Roman" pitchFamily="18" charset="0"/>
                <a:cs typeface="Times New Roman" pitchFamily="18" charset="0"/>
              </a:rPr>
              <a:t>products where </a:t>
            </a:r>
            <a:r>
              <a:rPr lang="en-US" sz="2400" dirty="0" err="1" smtClean="0">
                <a:solidFill>
                  <a:srgbClr val="FF0000"/>
                </a:solidFill>
                <a:latin typeface="Times New Roman" pitchFamily="18" charset="0"/>
                <a:cs typeface="Times New Roman" pitchFamily="18" charset="0"/>
              </a:rPr>
              <a:t>productid</a:t>
            </a:r>
            <a:r>
              <a:rPr lang="en-US" sz="2400" dirty="0" smtClean="0">
                <a:solidFill>
                  <a:srgbClr val="FF0000"/>
                </a:solidFill>
                <a:latin typeface="Times New Roman" pitchFamily="18" charset="0"/>
                <a:cs typeface="Times New Roman" pitchFamily="18" charset="0"/>
              </a:rPr>
              <a:t> = 123456”; </a:t>
            </a:r>
            <a:endParaRPr lang="en-US" sz="2400" dirty="0">
              <a:solidFill>
                <a:srgbClr val="FF0000"/>
              </a:solidFill>
              <a:latin typeface="Times New Roman" pitchFamily="18" charset="0"/>
              <a:cs typeface="Times New Roman" pitchFamily="18" charset="0"/>
            </a:endParaRPr>
          </a:p>
        </p:txBody>
      </p:sp>
      <p:sp>
        <p:nvSpPr>
          <p:cNvPr id="7" name="TextBox 6"/>
          <p:cNvSpPr txBox="1"/>
          <p:nvPr/>
        </p:nvSpPr>
        <p:spPr>
          <a:xfrm>
            <a:off x="510988" y="3871178"/>
            <a:ext cx="8001000" cy="830997"/>
          </a:xfrm>
          <a:prstGeom prst="rect">
            <a:avLst/>
          </a:prstGeom>
          <a:noFill/>
        </p:spPr>
        <p:txBody>
          <a:bodyPr wrap="square" rtlCol="0">
            <a:spAutoFit/>
          </a:bodyPr>
          <a:lstStyle/>
          <a:p>
            <a:pPr>
              <a:buFont typeface="Wingdings" pitchFamily="2" charset="2"/>
              <a:buChar char="§"/>
            </a:pPr>
            <a:r>
              <a:rPr lang="en-US" sz="2400" dirty="0">
                <a:latin typeface="Times New Roman" pitchFamily="18" charset="0"/>
                <a:cs typeface="Times New Roman" pitchFamily="18" charset="0"/>
              </a:rPr>
              <a:t> Will the code throw an error?</a:t>
            </a:r>
          </a:p>
          <a:p>
            <a:endParaRPr lang="en-US" sz="2400" dirty="0">
              <a:latin typeface="Times New Roman" pitchFamily="18" charset="0"/>
              <a:cs typeface="Times New Roman" pitchFamily="18" charset="0"/>
            </a:endParaRPr>
          </a:p>
        </p:txBody>
      </p:sp>
      <p:grpSp>
        <p:nvGrpSpPr>
          <p:cNvPr id="8" name="Group 7"/>
          <p:cNvGrpSpPr/>
          <p:nvPr/>
        </p:nvGrpSpPr>
        <p:grpSpPr>
          <a:xfrm>
            <a:off x="0" y="-2737"/>
            <a:ext cx="12192000" cy="914709"/>
            <a:chOff x="0" y="-2737"/>
            <a:chExt cx="12192000" cy="914709"/>
          </a:xfrm>
        </p:grpSpPr>
        <p:sp>
          <p:nvSpPr>
            <p:cNvPr id="9" name="Rectangle 8"/>
            <p:cNvSpPr/>
            <p:nvPr/>
          </p:nvSpPr>
          <p:spPr>
            <a:xfrm>
              <a:off x="0" y="-2428"/>
              <a:ext cx="121920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p:cNvSpPr/>
            <p:nvPr/>
          </p:nvSpPr>
          <p:spPr>
            <a:xfrm>
              <a:off x="9780494" y="-2737"/>
              <a:ext cx="2411506" cy="875175"/>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143438" y="2011"/>
            <a:ext cx="9767049"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First Category: Single answer from the Database</a:t>
            </a:r>
          </a:p>
        </p:txBody>
      </p:sp>
    </p:spTree>
    <p:extLst>
      <p:ext uri="{BB962C8B-B14F-4D97-AF65-F5344CB8AC3E}">
        <p14:creationId xmlns:p14="http://schemas.microsoft.com/office/powerpoint/2010/main" val="31483140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a:stCxn id="14" idx="3"/>
            <a:endCxn id="15" idx="1"/>
          </p:cNvCxnSpPr>
          <p:nvPr/>
        </p:nvCxnSpPr>
        <p:spPr>
          <a:xfrm>
            <a:off x="3595849" y="4644535"/>
            <a:ext cx="4467905"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532094" y="4846334"/>
            <a:ext cx="4710392" cy="165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 name="Slide Number Placeholder 29"/>
          <p:cNvSpPr>
            <a:spLocks noGrp="1"/>
          </p:cNvSpPr>
          <p:nvPr>
            <p:ph type="sldNum" sz="quarter" idx="12"/>
          </p:nvPr>
        </p:nvSpPr>
        <p:spPr/>
        <p:txBody>
          <a:bodyPr/>
          <a:lstStyle/>
          <a:p>
            <a:fld id="{5A9E930A-C8CD-4220-A016-188B2AB9B06D}" type="slidenum">
              <a:rPr lang="en-US" smtClean="0"/>
              <a:pPr/>
              <a:t>31</a:t>
            </a:fld>
            <a:endParaRPr lang="en-US"/>
          </a:p>
        </p:txBody>
      </p:sp>
      <p:sp>
        <p:nvSpPr>
          <p:cNvPr id="21" name="TextBox 20"/>
          <p:cNvSpPr txBox="1"/>
          <p:nvPr/>
        </p:nvSpPr>
        <p:spPr>
          <a:xfrm>
            <a:off x="94129" y="1026109"/>
            <a:ext cx="12003741" cy="1200329"/>
          </a:xfrm>
          <a:prstGeom prst="rect">
            <a:avLst/>
          </a:prstGeom>
          <a:noFill/>
        </p:spPr>
        <p:txBody>
          <a:bodyPr wrap="square" rtlCol="0">
            <a:spAutoFit/>
          </a:bodyPr>
          <a:lstStyle/>
          <a:p>
            <a:pPr algn="just">
              <a:buFont typeface="Wingdings" pitchFamily="2" charset="2"/>
              <a:buChar char="§"/>
            </a:pPr>
            <a:r>
              <a:rPr lang="en-US" sz="2400" dirty="0">
                <a:latin typeface="Times New Roman" pitchFamily="18" charset="0"/>
                <a:cs typeface="Times New Roman" pitchFamily="18" charset="0"/>
              </a:rPr>
              <a:t>  </a:t>
            </a:r>
            <a:r>
              <a:rPr lang="en-US" sz="2400" dirty="0">
                <a:solidFill>
                  <a:srgbClr val="FF0000"/>
                </a:solidFill>
                <a:latin typeface="Times New Roman" pitchFamily="18" charset="0"/>
                <a:cs typeface="Times New Roman" pitchFamily="18" charset="0"/>
              </a:rPr>
              <a:t>The answer </a:t>
            </a:r>
            <a:r>
              <a:rPr lang="en-US" sz="2400" dirty="0" smtClean="0">
                <a:solidFill>
                  <a:srgbClr val="FF0000"/>
                </a:solidFill>
                <a:latin typeface="Times New Roman" pitchFamily="18" charset="0"/>
                <a:cs typeface="Times New Roman" pitchFamily="18" charset="0"/>
              </a:rPr>
              <a:t>is</a:t>
            </a:r>
            <a:r>
              <a:rPr lang="en-US" sz="2400" dirty="0" smtClean="0">
                <a:latin typeface="Times New Roman" pitchFamily="18" charset="0"/>
                <a:cs typeface="Times New Roman" pitchFamily="18" charset="0"/>
              </a:rPr>
              <a:t>: No</a:t>
            </a:r>
            <a:r>
              <a:rPr lang="en-US" sz="2400" dirty="0">
                <a:latin typeface="Times New Roman" pitchFamily="18" charset="0"/>
                <a:cs typeface="Times New Roman" pitchFamily="18" charset="0"/>
              </a:rPr>
              <a:t>. it will not throw an error. Database </a:t>
            </a:r>
            <a:r>
              <a:rPr lang="en-US" sz="2400" dirty="0" smtClean="0">
                <a:latin typeface="Times New Roman" pitchFamily="18" charset="0"/>
                <a:cs typeface="Times New Roman" pitchFamily="18" charset="0"/>
              </a:rPr>
              <a:t>has multiple </a:t>
            </a:r>
            <a:r>
              <a:rPr lang="en-US" sz="2400" dirty="0">
                <a:latin typeface="Times New Roman" pitchFamily="18" charset="0"/>
                <a:cs typeface="Times New Roman" pitchFamily="18" charset="0"/>
              </a:rPr>
              <a:t>rows and multiple columns. However, the command </a:t>
            </a:r>
            <a:r>
              <a:rPr lang="en-US" sz="2400" dirty="0" smtClean="0">
                <a:latin typeface="Times New Roman" pitchFamily="18" charset="0"/>
                <a:cs typeface="Times New Roman" pitchFamily="18" charset="0"/>
              </a:rPr>
              <a:t>object </a:t>
            </a:r>
            <a:r>
              <a:rPr lang="en-US" sz="2400" dirty="0">
                <a:latin typeface="Times New Roman" pitchFamily="18" charset="0"/>
                <a:cs typeface="Times New Roman" pitchFamily="18" charset="0"/>
              </a:rPr>
              <a:t>will pick the first row and the first column and bring it back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to us, and ignore the rest. </a:t>
            </a:r>
            <a:endParaRPr lang="en-US" sz="2400" dirty="0"/>
          </a:p>
        </p:txBody>
      </p:sp>
      <p:grpSp>
        <p:nvGrpSpPr>
          <p:cNvPr id="5" name="Group 4"/>
          <p:cNvGrpSpPr/>
          <p:nvPr/>
        </p:nvGrpSpPr>
        <p:grpSpPr>
          <a:xfrm>
            <a:off x="1995649" y="2550996"/>
            <a:ext cx="7668305" cy="4310065"/>
            <a:chOff x="2107987" y="2314856"/>
            <a:chExt cx="7668305" cy="4310065"/>
          </a:xfrm>
        </p:grpSpPr>
        <p:grpSp>
          <p:nvGrpSpPr>
            <p:cNvPr id="4" name="Group 3"/>
            <p:cNvGrpSpPr/>
            <p:nvPr/>
          </p:nvGrpSpPr>
          <p:grpSpPr>
            <a:xfrm>
              <a:off x="2107987" y="2314856"/>
              <a:ext cx="7668305" cy="2741239"/>
              <a:chOff x="2107987" y="2314856"/>
              <a:chExt cx="7668305" cy="2741239"/>
            </a:xfrm>
          </p:grpSpPr>
          <p:grpSp>
            <p:nvGrpSpPr>
              <p:cNvPr id="25" name="Group 24"/>
              <p:cNvGrpSpPr/>
              <p:nvPr/>
            </p:nvGrpSpPr>
            <p:grpSpPr>
              <a:xfrm>
                <a:off x="4114800" y="2314856"/>
                <a:ext cx="3968359" cy="2042906"/>
                <a:chOff x="2578173" y="2433919"/>
                <a:chExt cx="3968359" cy="2042906"/>
              </a:xfrm>
            </p:grpSpPr>
            <p:sp>
              <p:nvSpPr>
                <p:cNvPr id="17" name="Rectangle 3" descr="MOTO2"/>
                <p:cNvSpPr>
                  <a:spLocks noChangeArrowheads="1"/>
                </p:cNvSpPr>
                <p:nvPr/>
              </p:nvSpPr>
              <p:spPr bwMode="auto">
                <a:xfrm>
                  <a:off x="2578173" y="2930600"/>
                  <a:ext cx="3352800" cy="1546225"/>
                </a:xfrm>
                <a:prstGeom prst="rect">
                  <a:avLst/>
                </a:prstGeom>
                <a:blipFill dpi="0" rotWithShape="0">
                  <a:blip r:embed="rId2" cstate="print"/>
                  <a:srcRect/>
                  <a:stretch>
                    <a:fillRect/>
                  </a:stretch>
                </a:bli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AutoShape 4"/>
                <p:cNvSpPr>
                  <a:spLocks noChangeArrowheads="1"/>
                </p:cNvSpPr>
                <p:nvPr/>
              </p:nvSpPr>
              <p:spPr bwMode="auto">
                <a:xfrm>
                  <a:off x="2816017" y="2574101"/>
                  <a:ext cx="990600" cy="838200"/>
                </a:xfrm>
                <a:prstGeom prst="cube">
                  <a:avLst>
                    <a:gd name="adj" fmla="val 25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endParaRPr lang="en-US" sz="100" b="1" baseline="30000" dirty="0">
                    <a:solidFill>
                      <a:srgbClr val="7030A0"/>
                    </a:solidFill>
                    <a:latin typeface="Times New Roman" pitchFamily="18" charset="0"/>
                    <a:cs typeface="Arial" pitchFamily="34" charset="0"/>
                  </a:endParaRPr>
                </a:p>
                <a:p>
                  <a:pPr fontAlgn="base">
                    <a:spcBef>
                      <a:spcPct val="0"/>
                    </a:spcBef>
                    <a:spcAft>
                      <a:spcPts val="1000"/>
                    </a:spcAft>
                  </a:pPr>
                  <a:r>
                    <a:rPr lang="en-US" sz="2000" b="1" baseline="30000" dirty="0">
                      <a:solidFill>
                        <a:srgbClr val="7030A0"/>
                      </a:solidFill>
                      <a:latin typeface="Times New Roman" pitchFamily="18" charset="0"/>
                      <a:cs typeface="Arial" pitchFamily="34" charset="0"/>
                    </a:rPr>
                    <a:t> </a:t>
                  </a:r>
                  <a:r>
                    <a:rPr lang="en-US" sz="2000" b="1" baseline="30000" dirty="0" err="1">
                      <a:solidFill>
                        <a:srgbClr val="7030A0"/>
                      </a:solidFill>
                      <a:latin typeface="Times New Roman" pitchFamily="18" charset="0"/>
                      <a:cs typeface="Arial" pitchFamily="34" charset="0"/>
                    </a:rPr>
                    <a:t>sql</a:t>
                  </a:r>
                  <a:r>
                    <a:rPr lang="en-US" sz="2000" b="1" baseline="30000" dirty="0">
                      <a:solidFill>
                        <a:srgbClr val="7030A0"/>
                      </a:solidFill>
                      <a:latin typeface="Times New Roman" pitchFamily="18" charset="0"/>
                      <a:cs typeface="Arial" pitchFamily="34" charset="0"/>
                    </a:rPr>
                    <a:t> and c</a:t>
                  </a:r>
                  <a:r>
                    <a:rPr lang="en-US" sz="2000" b="1" baseline="30000" dirty="0" smtClean="0">
                      <a:solidFill>
                        <a:srgbClr val="7030A0"/>
                      </a:solidFill>
                      <a:latin typeface="Times New Roman" pitchFamily="18" charset="0"/>
                      <a:cs typeface="Arial" pitchFamily="34" charset="0"/>
                    </a:rPr>
                    <a:t>onn</a:t>
                  </a:r>
                  <a:endParaRPr lang="en-US" sz="2000" dirty="0">
                    <a:latin typeface="Arial" pitchFamily="34" charset="0"/>
                    <a:cs typeface="Arial" pitchFamily="34" charset="0"/>
                  </a:endParaRPr>
                </a:p>
              </p:txBody>
            </p:sp>
            <p:sp>
              <p:nvSpPr>
                <p:cNvPr id="16" name="Text Box 6"/>
                <p:cNvSpPr txBox="1">
                  <a:spLocks noChangeArrowheads="1"/>
                </p:cNvSpPr>
                <p:nvPr/>
              </p:nvSpPr>
              <p:spPr bwMode="auto">
                <a:xfrm>
                  <a:off x="5200189" y="2433919"/>
                  <a:ext cx="1346343" cy="609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sz="1400" b="1" dirty="0">
                      <a:solidFill>
                        <a:srgbClr val="FF0000"/>
                      </a:solidFill>
                      <a:latin typeface="Times New Roman" pitchFamily="18" charset="0"/>
                      <a:cs typeface="Times New Roman" pitchFamily="18" charset="0"/>
                    </a:rPr>
                    <a:t>Command object</a:t>
                  </a:r>
                  <a:endParaRPr lang="en-US" sz="1400" dirty="0">
                    <a:latin typeface="Times New Roman" pitchFamily="18" charset="0"/>
                    <a:cs typeface="Times New Roman" pitchFamily="18" charset="0"/>
                  </a:endParaRPr>
                </a:p>
              </p:txBody>
            </p:sp>
            <p:cxnSp>
              <p:nvCxnSpPr>
                <p:cNvPr id="19" name="AutoShape 5"/>
                <p:cNvCxnSpPr>
                  <a:cxnSpLocks noChangeShapeType="1"/>
                </p:cNvCxnSpPr>
                <p:nvPr/>
              </p:nvCxnSpPr>
              <p:spPr bwMode="auto">
                <a:xfrm flipH="1">
                  <a:off x="4866738" y="2782490"/>
                  <a:ext cx="550270" cy="296220"/>
                </a:xfrm>
                <a:prstGeom prst="straightConnector1">
                  <a:avLst/>
                </a:prstGeom>
                <a:noFill/>
                <a:ln w="38100">
                  <a:solidFill>
                    <a:srgbClr val="FF0000"/>
                  </a:solidFill>
                  <a:round/>
                  <a:headEnd/>
                  <a:tailEnd type="triangle" w="med" len="med"/>
                </a:ln>
                <a:effectLst/>
              </p:spPr>
            </p:cxnSp>
          </p:grpSp>
          <p:grpSp>
            <p:nvGrpSpPr>
              <p:cNvPr id="3" name="Group 2"/>
              <p:cNvGrpSpPr/>
              <p:nvPr/>
            </p:nvGrpSpPr>
            <p:grpSpPr>
              <a:xfrm>
                <a:off x="2107987" y="3760695"/>
                <a:ext cx="7668305" cy="1295400"/>
                <a:chOff x="2107987" y="3760695"/>
                <a:chExt cx="7668305" cy="1295400"/>
              </a:xfrm>
            </p:grpSpPr>
            <p:sp>
              <p:nvSpPr>
                <p:cNvPr id="14" name="Rectangle 13"/>
                <p:cNvSpPr/>
                <p:nvPr/>
              </p:nvSpPr>
              <p:spPr>
                <a:xfrm>
                  <a:off x="2107987" y="3836895"/>
                  <a:ext cx="1600200" cy="1143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itchFamily="18" charset="0"/>
                      <a:cs typeface="Times New Roman" pitchFamily="18" charset="0"/>
                    </a:rPr>
                    <a:t>Our code </a:t>
                  </a:r>
                </a:p>
              </p:txBody>
            </p:sp>
            <p:sp>
              <p:nvSpPr>
                <p:cNvPr id="15" name="Rectangle 14"/>
                <p:cNvSpPr/>
                <p:nvPr/>
              </p:nvSpPr>
              <p:spPr>
                <a:xfrm>
                  <a:off x="8176092" y="3760695"/>
                  <a:ext cx="1600200" cy="12954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itchFamily="18" charset="0"/>
                      <a:cs typeface="Times New Roman" pitchFamily="18" charset="0"/>
                    </a:rPr>
                    <a:t>DB server</a:t>
                  </a:r>
                </a:p>
                <a:p>
                  <a:pPr algn="ctr">
                    <a:buFontTx/>
                    <a:buChar char="-"/>
                  </a:pPr>
                  <a:r>
                    <a:rPr lang="en-US" sz="2000" dirty="0">
                      <a:latin typeface="Times New Roman" pitchFamily="18" charset="0"/>
                      <a:cs typeface="Times New Roman" pitchFamily="18" charset="0"/>
                    </a:rPr>
                    <a:t>  -  -  -  -</a:t>
                  </a:r>
                </a:p>
                <a:p>
                  <a:pPr algn="ctr">
                    <a:buFontTx/>
                    <a:buChar char="-"/>
                  </a:pPr>
                  <a:r>
                    <a:rPr lang="en-US" sz="2000" dirty="0">
                      <a:latin typeface="Times New Roman" pitchFamily="18" charset="0"/>
                      <a:cs typeface="Times New Roman" pitchFamily="18" charset="0"/>
                    </a:rPr>
                    <a:t>  -  -  -  - </a:t>
                  </a:r>
                </a:p>
                <a:p>
                  <a:pPr algn="ctr"/>
                  <a:r>
                    <a:rPr lang="en-US" sz="2000" dirty="0">
                      <a:latin typeface="Times New Roman" pitchFamily="18" charset="0"/>
                      <a:cs typeface="Times New Roman" pitchFamily="18" charset="0"/>
                    </a:rPr>
                    <a:t>-  -  -  -  -</a:t>
                  </a:r>
                </a:p>
              </p:txBody>
            </p:sp>
          </p:grpSp>
        </p:grpSp>
        <p:grpSp>
          <p:nvGrpSpPr>
            <p:cNvPr id="2" name="Group 1"/>
            <p:cNvGrpSpPr/>
            <p:nvPr/>
          </p:nvGrpSpPr>
          <p:grpSpPr>
            <a:xfrm>
              <a:off x="4648200" y="4112560"/>
              <a:ext cx="4035707" cy="2512361"/>
              <a:chOff x="4648200" y="4112560"/>
              <a:chExt cx="4035707" cy="2512361"/>
            </a:xfrm>
          </p:grpSpPr>
          <p:grpSp>
            <p:nvGrpSpPr>
              <p:cNvPr id="7" name="Group 25"/>
              <p:cNvGrpSpPr/>
              <p:nvPr/>
            </p:nvGrpSpPr>
            <p:grpSpPr>
              <a:xfrm>
                <a:off x="4648200" y="4924689"/>
                <a:ext cx="2819400" cy="1700232"/>
                <a:chOff x="3048000" y="4619888"/>
                <a:chExt cx="2819400" cy="1700232"/>
              </a:xfrm>
            </p:grpSpPr>
            <p:sp>
              <p:nvSpPr>
                <p:cNvPr id="8" name="Rectangle 7"/>
                <p:cNvSpPr/>
                <p:nvPr/>
              </p:nvSpPr>
              <p:spPr>
                <a:xfrm>
                  <a:off x="3048000" y="4872320"/>
                  <a:ext cx="2819400" cy="1447800"/>
                </a:xfrm>
                <a:prstGeom prst="rect">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utoShape 4"/>
                <p:cNvSpPr>
                  <a:spLocks noChangeArrowheads="1"/>
                </p:cNvSpPr>
                <p:nvPr/>
              </p:nvSpPr>
              <p:spPr bwMode="auto">
                <a:xfrm>
                  <a:off x="4746811" y="4619888"/>
                  <a:ext cx="990600" cy="761999"/>
                </a:xfrm>
                <a:prstGeom prst="cube">
                  <a:avLst>
                    <a:gd name="adj" fmla="val 25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2000" b="1" baseline="30000" dirty="0">
                      <a:solidFill>
                        <a:srgbClr val="FF0000"/>
                      </a:solidFill>
                      <a:latin typeface="Times New Roman" pitchFamily="18" charset="0"/>
                      <a:cs typeface="Arial" pitchFamily="34" charset="0"/>
                    </a:rPr>
                    <a:t> </a:t>
                  </a:r>
                  <a:r>
                    <a:rPr lang="en-US" sz="1600" b="1" dirty="0" err="1">
                      <a:solidFill>
                        <a:srgbClr val="C00000"/>
                      </a:solidFill>
                      <a:latin typeface="Times New Roman" pitchFamily="18" charset="0"/>
                      <a:cs typeface="Arial" pitchFamily="34" charset="0"/>
                    </a:rPr>
                    <a:t>e.g</a:t>
                  </a:r>
                  <a:r>
                    <a:rPr lang="en-US" sz="1600" b="1" dirty="0">
                      <a:solidFill>
                        <a:srgbClr val="C00000"/>
                      </a:solidFill>
                      <a:latin typeface="Times New Roman" pitchFamily="18" charset="0"/>
                      <a:cs typeface="Arial" pitchFamily="34" charset="0"/>
                    </a:rPr>
                    <a:t> </a:t>
                  </a:r>
                  <a:r>
                    <a:rPr lang="en-US" sz="1600" b="1" dirty="0" smtClean="0">
                      <a:solidFill>
                        <a:srgbClr val="C00000"/>
                      </a:solidFill>
                      <a:latin typeface="Times New Roman" pitchFamily="18" charset="0"/>
                      <a:cs typeface="Arial" pitchFamily="34" charset="0"/>
                    </a:rPr>
                    <a:t>(30.7)</a:t>
                  </a:r>
                  <a:endParaRPr lang="en-US" sz="1600" dirty="0">
                    <a:latin typeface="Arial" pitchFamily="34" charset="0"/>
                    <a:cs typeface="Arial" pitchFamily="34" charset="0"/>
                  </a:endParaRPr>
                </a:p>
              </p:txBody>
            </p:sp>
          </p:grpSp>
          <p:sp>
            <p:nvSpPr>
              <p:cNvPr id="26" name="Oval 25"/>
              <p:cNvSpPr/>
              <p:nvPr/>
            </p:nvSpPr>
            <p:spPr>
              <a:xfrm>
                <a:off x="8379107" y="4112560"/>
                <a:ext cx="304800" cy="3048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p:nvPr/>
            </p:nvCxnSpPr>
            <p:spPr>
              <a:xfrm flipH="1">
                <a:off x="7395787" y="4357762"/>
                <a:ext cx="959037" cy="65423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20" name="Group 19"/>
          <p:cNvGrpSpPr/>
          <p:nvPr/>
        </p:nvGrpSpPr>
        <p:grpSpPr>
          <a:xfrm>
            <a:off x="0" y="-76510"/>
            <a:ext cx="12192000" cy="914709"/>
            <a:chOff x="0" y="-2737"/>
            <a:chExt cx="12192000" cy="914709"/>
          </a:xfrm>
        </p:grpSpPr>
        <p:sp>
          <p:nvSpPr>
            <p:cNvPr id="22" name="Rectangle 21"/>
            <p:cNvSpPr/>
            <p:nvPr/>
          </p:nvSpPr>
          <p:spPr>
            <a:xfrm>
              <a:off x="0" y="-2428"/>
              <a:ext cx="121920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Rectangle 22"/>
            <p:cNvSpPr/>
            <p:nvPr/>
          </p:nvSpPr>
          <p:spPr>
            <a:xfrm>
              <a:off x="9780494" y="-2737"/>
              <a:ext cx="2411506" cy="875175"/>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p:cNvSpPr/>
          <p:nvPr/>
        </p:nvSpPr>
        <p:spPr>
          <a:xfrm>
            <a:off x="-219638" y="2011"/>
            <a:ext cx="9767049"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First Category: Single answer from the Database</a:t>
            </a:r>
          </a:p>
        </p:txBody>
      </p:sp>
    </p:spTree>
    <p:extLst>
      <p:ext uri="{BB962C8B-B14F-4D97-AF65-F5344CB8AC3E}">
        <p14:creationId xmlns:p14="http://schemas.microsoft.com/office/powerpoint/2010/main" val="15642792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29"/>
          <p:cNvSpPr>
            <a:spLocks noGrp="1"/>
          </p:cNvSpPr>
          <p:nvPr>
            <p:ph type="sldNum" sz="quarter" idx="12"/>
          </p:nvPr>
        </p:nvSpPr>
        <p:spPr/>
        <p:txBody>
          <a:bodyPr/>
          <a:lstStyle/>
          <a:p>
            <a:fld id="{5A9E930A-C8CD-4220-A016-188B2AB9B06D}" type="slidenum">
              <a:rPr lang="en-US" smtClean="0"/>
              <a:pPr/>
              <a:t>32</a:t>
            </a:fld>
            <a:endParaRPr lang="en-US"/>
          </a:p>
        </p:txBody>
      </p:sp>
      <p:sp>
        <p:nvSpPr>
          <p:cNvPr id="5" name="TextBox 4"/>
          <p:cNvSpPr txBox="1"/>
          <p:nvPr/>
        </p:nvSpPr>
        <p:spPr>
          <a:xfrm>
            <a:off x="510988" y="1066801"/>
            <a:ext cx="11474824" cy="3785652"/>
          </a:xfrm>
          <a:prstGeom prst="rect">
            <a:avLst/>
          </a:prstGeom>
          <a:noFill/>
        </p:spPr>
        <p:txBody>
          <a:bodyPr wrap="square" rtlCol="0">
            <a:spAutoFit/>
          </a:bodyPr>
          <a:lstStyle/>
          <a:p>
            <a:pPr>
              <a:buFont typeface="Wingdings" pitchFamily="2" charset="2"/>
              <a:buChar cha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If each product in the product table in the database has 10 columns, it supposed to give us</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10 pieces of information, but when we invoke </a:t>
            </a:r>
            <a:r>
              <a:rPr lang="en-US" sz="2400" dirty="0" err="1" smtClean="0">
                <a:latin typeface="Times New Roman" pitchFamily="18" charset="0"/>
                <a:cs typeface="Times New Roman" pitchFamily="18" charset="0"/>
              </a:rPr>
              <a:t>ExecuteScaler</a:t>
            </a:r>
            <a:r>
              <a:rPr lang="en-US" sz="2400" dirty="0" smtClean="0">
                <a:latin typeface="Times New Roman" pitchFamily="18" charset="0"/>
                <a:cs typeface="Times New Roman" pitchFamily="18" charset="0"/>
              </a:rPr>
              <a:t>() method, the way </a:t>
            </a:r>
          </a:p>
          <a:p>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ExecuteScaler</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designed is only to give us the first one, regardless of if the server is </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giving us 10 pieces of information. </a:t>
            </a:r>
          </a:p>
          <a:p>
            <a:endParaRPr lang="en-US" sz="2400" dirty="0" smtClean="0">
              <a:latin typeface="Times New Roman" pitchFamily="18" charset="0"/>
              <a:cs typeface="Times New Roman" pitchFamily="18" charset="0"/>
            </a:endParaRPr>
          </a:p>
          <a:p>
            <a:pPr>
              <a:buFont typeface="Wingdings" pitchFamily="2" charset="2"/>
              <a:buChar cha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So in this case, we will get the value of the first raw and the first column whatever it </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happened to be. If it a price, we will get the price value </a:t>
            </a:r>
            <a:r>
              <a:rPr lang="en-US" sz="2400" b="1" dirty="0">
                <a:solidFill>
                  <a:srgbClr val="C00000"/>
                </a:solidFill>
                <a:latin typeface="Times New Roman" pitchFamily="18" charset="0"/>
                <a:cs typeface="Arial" pitchFamily="34" charset="0"/>
              </a:rPr>
              <a:t>(30.7</a:t>
            </a:r>
            <a:r>
              <a:rPr lang="en-US" sz="2400" b="1" dirty="0" smtClean="0">
                <a:solidFill>
                  <a:srgbClr val="C00000"/>
                </a:solidFill>
                <a:latin typeface="Times New Roman" pitchFamily="18" charset="0"/>
                <a:cs typeface="Arial" pitchFamily="34" charset="0"/>
              </a:rPr>
              <a:t>)</a:t>
            </a:r>
            <a:r>
              <a:rPr lang="en-US" sz="2400" b="1" dirty="0" smtClean="0">
                <a:latin typeface="Times New Roman" pitchFamily="18" charset="0"/>
                <a:cs typeface="Arial" pitchFamily="34" charset="0"/>
              </a:rPr>
              <a:t>, and </a:t>
            </a:r>
          </a:p>
          <a:p>
            <a:endParaRPr lang="en-US" sz="2400" dirty="0">
              <a:latin typeface="Arial" pitchFamily="34" charset="0"/>
              <a:cs typeface="Arial" pitchFamily="34" charset="0"/>
            </a:endParaRPr>
          </a:p>
          <a:p>
            <a:pPr>
              <a:buFont typeface="Wingdings" pitchFamily="2" charset="2"/>
              <a:buChar char="§"/>
            </a:pPr>
            <a:r>
              <a:rPr lang="en-US" sz="2400" dirty="0" smtClean="0">
                <a:latin typeface="Times New Roman" pitchFamily="18" charset="0"/>
                <a:cs typeface="Times New Roman" pitchFamily="18" charset="0"/>
              </a:rPr>
              <a:t> If the first raw and first column happened to be a </a:t>
            </a:r>
            <a:r>
              <a:rPr lang="en-US" sz="2400" dirty="0" err="1" smtClean="0">
                <a:latin typeface="Times New Roman" pitchFamily="18" charset="0"/>
                <a:cs typeface="Times New Roman" pitchFamily="18" charset="0"/>
              </a:rPr>
              <a:t>productid</a:t>
            </a:r>
            <a:r>
              <a:rPr lang="en-US" sz="2400" dirty="0" smtClean="0">
                <a:latin typeface="Times New Roman" pitchFamily="18" charset="0"/>
                <a:cs typeface="Times New Roman" pitchFamily="18" charset="0"/>
              </a:rPr>
              <a:t>, we will get the value of the </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productid</a:t>
            </a:r>
            <a:r>
              <a:rPr lang="en-US" sz="2400" dirty="0" smtClean="0">
                <a:latin typeface="Times New Roman" pitchFamily="18" charset="0"/>
                <a:cs typeface="Times New Roman" pitchFamily="18" charset="0"/>
              </a:rPr>
              <a:t> </a:t>
            </a:r>
            <a:r>
              <a:rPr lang="en-US" sz="2400" dirty="0" smtClean="0">
                <a:solidFill>
                  <a:srgbClr val="C00000"/>
                </a:solidFill>
                <a:latin typeface="Times New Roman" pitchFamily="18" charset="0"/>
                <a:cs typeface="Times New Roman" pitchFamily="18" charset="0"/>
              </a:rPr>
              <a:t>(123456)</a:t>
            </a:r>
            <a:r>
              <a:rPr lang="en-US" sz="2400" dirty="0" smtClean="0">
                <a:latin typeface="Times New Roman" pitchFamily="18" charset="0"/>
                <a:cs typeface="Times New Roman" pitchFamily="18" charset="0"/>
              </a:rPr>
              <a:t>.</a:t>
            </a:r>
            <a:r>
              <a:rPr lang="en-US" sz="2400" dirty="0" smtClean="0">
                <a:solidFill>
                  <a:srgbClr val="C00000"/>
                </a:solidFill>
                <a:latin typeface="Times New Roman" pitchFamily="18" charset="0"/>
                <a:cs typeface="Times New Roman" pitchFamily="18" charset="0"/>
              </a:rPr>
              <a:t> </a:t>
            </a:r>
            <a:endParaRPr lang="en-US" sz="2400" dirty="0">
              <a:solidFill>
                <a:srgbClr val="C00000"/>
              </a:solidFill>
              <a:latin typeface="Times New Roman" pitchFamily="18" charset="0"/>
              <a:cs typeface="Times New Roman" pitchFamily="18" charset="0"/>
            </a:endParaRPr>
          </a:p>
        </p:txBody>
      </p:sp>
      <p:grpSp>
        <p:nvGrpSpPr>
          <p:cNvPr id="8" name="Group 7"/>
          <p:cNvGrpSpPr/>
          <p:nvPr/>
        </p:nvGrpSpPr>
        <p:grpSpPr>
          <a:xfrm>
            <a:off x="0" y="-2737"/>
            <a:ext cx="12192000" cy="914709"/>
            <a:chOff x="0" y="-2737"/>
            <a:chExt cx="12192000" cy="914709"/>
          </a:xfrm>
        </p:grpSpPr>
        <p:sp>
          <p:nvSpPr>
            <p:cNvPr id="9" name="Rectangle 8"/>
            <p:cNvSpPr/>
            <p:nvPr/>
          </p:nvSpPr>
          <p:spPr>
            <a:xfrm>
              <a:off x="0" y="-2428"/>
              <a:ext cx="121920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p:cNvSpPr/>
            <p:nvPr/>
          </p:nvSpPr>
          <p:spPr>
            <a:xfrm>
              <a:off x="9780494" y="-2737"/>
              <a:ext cx="2411506" cy="875175"/>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161362" y="2011"/>
            <a:ext cx="9767049"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First Category: Single answer from the Database</a:t>
            </a:r>
          </a:p>
        </p:txBody>
      </p:sp>
    </p:spTree>
    <p:extLst>
      <p:ext uri="{BB962C8B-B14F-4D97-AF65-F5344CB8AC3E}">
        <p14:creationId xmlns:p14="http://schemas.microsoft.com/office/powerpoint/2010/main" val="4580252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29"/>
          <p:cNvSpPr>
            <a:spLocks noGrp="1"/>
          </p:cNvSpPr>
          <p:nvPr>
            <p:ph type="sldNum" sz="quarter" idx="12"/>
          </p:nvPr>
        </p:nvSpPr>
        <p:spPr/>
        <p:txBody>
          <a:bodyPr/>
          <a:lstStyle/>
          <a:p>
            <a:fld id="{5A9E930A-C8CD-4220-A016-188B2AB9B06D}" type="slidenum">
              <a:rPr lang="en-US" smtClean="0"/>
              <a:pPr/>
              <a:t>33</a:t>
            </a:fld>
            <a:endParaRPr lang="en-US"/>
          </a:p>
        </p:txBody>
      </p:sp>
      <p:sp>
        <p:nvSpPr>
          <p:cNvPr id="5" name="TextBox 4"/>
          <p:cNvSpPr txBox="1"/>
          <p:nvPr/>
        </p:nvSpPr>
        <p:spPr>
          <a:xfrm>
            <a:off x="331693" y="1238072"/>
            <a:ext cx="11460257" cy="830997"/>
          </a:xfrm>
          <a:prstGeom prst="rect">
            <a:avLst/>
          </a:prstGeom>
          <a:noFill/>
        </p:spPr>
        <p:txBody>
          <a:bodyPr wrap="square" rtlCol="0">
            <a:spAutoFit/>
          </a:bodyPr>
          <a:lstStyle/>
          <a:p>
            <a:pPr algn="just">
              <a:buFont typeface="Wingdings" pitchFamily="2" charset="2"/>
              <a:buChar char="§"/>
            </a:pPr>
            <a:r>
              <a:rPr lang="en-US" sz="2400" dirty="0">
                <a:latin typeface="Times New Roman" pitchFamily="18" charset="0"/>
                <a:cs typeface="Times New Roman" pitchFamily="18" charset="0"/>
              </a:rPr>
              <a:t>  What if we want to bring more than one row and column from </a:t>
            </a:r>
            <a:r>
              <a:rPr lang="en-US" sz="2400" dirty="0" smtClean="0">
                <a:latin typeface="Times New Roman" pitchFamily="18" charset="0"/>
                <a:cs typeface="Times New Roman" pitchFamily="18" charset="0"/>
              </a:rPr>
              <a:t>the database</a:t>
            </a:r>
            <a:r>
              <a:rPr lang="en-US" sz="2400" dirty="0">
                <a:latin typeface="Times New Roman" pitchFamily="18" charset="0"/>
                <a:cs typeface="Times New Roman" pitchFamily="18" charset="0"/>
              </a:rPr>
              <a:t>? Will </a:t>
            </a:r>
            <a:r>
              <a:rPr lang="en-US" sz="2400" dirty="0" smtClean="0">
                <a:latin typeface="Times New Roman" pitchFamily="18" charset="0"/>
                <a:cs typeface="Times New Roman" pitchFamily="18" charset="0"/>
              </a:rPr>
              <a:t>the</a:t>
            </a:r>
          </a:p>
          <a:p>
            <a:pPr algn="just"/>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motorcycle </a:t>
            </a:r>
            <a:r>
              <a:rPr lang="en-US" sz="2400" dirty="0">
                <a:latin typeface="Times New Roman" pitchFamily="18" charset="0"/>
                <a:cs typeface="Times New Roman" pitchFamily="18" charset="0"/>
              </a:rPr>
              <a:t>be able to carry all the large </a:t>
            </a:r>
            <a:r>
              <a:rPr lang="en-US" sz="2400" dirty="0" smtClean="0">
                <a:latin typeface="Times New Roman" pitchFamily="18" charset="0"/>
                <a:cs typeface="Times New Roman" pitchFamily="18" charset="0"/>
              </a:rPr>
              <a:t>amount </a:t>
            </a:r>
            <a:r>
              <a:rPr lang="en-US" sz="2400" dirty="0">
                <a:latin typeface="Times New Roman" pitchFamily="18" charset="0"/>
                <a:cs typeface="Times New Roman" pitchFamily="18" charset="0"/>
              </a:rPr>
              <a:t>of data?</a:t>
            </a:r>
          </a:p>
        </p:txBody>
      </p:sp>
      <p:sp>
        <p:nvSpPr>
          <p:cNvPr id="6" name="TextBox 5"/>
          <p:cNvSpPr txBox="1"/>
          <p:nvPr/>
        </p:nvSpPr>
        <p:spPr>
          <a:xfrm>
            <a:off x="331692" y="2438400"/>
            <a:ext cx="11593607" cy="2246769"/>
          </a:xfrm>
          <a:prstGeom prst="rect">
            <a:avLst/>
          </a:prstGeom>
          <a:noFill/>
        </p:spPr>
        <p:txBody>
          <a:bodyPr wrap="square" rtlCol="0">
            <a:spAutoFit/>
          </a:bodyPr>
          <a:lstStyle/>
          <a:p>
            <a:pPr algn="just">
              <a:buFont typeface="Wingdings" pitchFamily="2" charset="2"/>
              <a:buChar char="§"/>
            </a:pPr>
            <a:r>
              <a:rPr lang="en-US" sz="2400" dirty="0">
                <a:latin typeface="Times New Roman" pitchFamily="18" charset="0"/>
                <a:cs typeface="Times New Roman" pitchFamily="18" charset="0"/>
              </a:rPr>
              <a:t> The answer is </a:t>
            </a:r>
            <a:r>
              <a:rPr lang="en-US" sz="2400" dirty="0" smtClean="0">
                <a:latin typeface="Times New Roman" pitchFamily="18" charset="0"/>
                <a:cs typeface="Times New Roman" pitchFamily="18" charset="0"/>
              </a:rPr>
              <a:t>No</a:t>
            </a:r>
            <a:r>
              <a:rPr lang="en-US" sz="2400" dirty="0">
                <a:latin typeface="Times New Roman" pitchFamily="18" charset="0"/>
                <a:cs typeface="Times New Roman" pitchFamily="18" charset="0"/>
              </a:rPr>
              <a:t>,</a:t>
            </a:r>
            <a:r>
              <a:rPr lang="en-US" sz="2400" dirty="0" smtClean="0">
                <a:latin typeface="Times New Roman" pitchFamily="18" charset="0"/>
                <a:cs typeface="Times New Roman" pitchFamily="18" charset="0"/>
              </a:rPr>
              <a:t> because Command object has been designed in a way it can only store</a:t>
            </a:r>
          </a:p>
          <a:p>
            <a:pPr algn="just"/>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one piece of information. Therefore</a:t>
            </a:r>
            <a:r>
              <a:rPr lang="en-US" sz="2400" dirty="0">
                <a:latin typeface="Times New Roman" pitchFamily="18" charset="0"/>
                <a:cs typeface="Times New Roman" pitchFamily="18" charset="0"/>
              </a:rPr>
              <a:t>, we need a flexible data structure so that </a:t>
            </a:r>
            <a:r>
              <a:rPr lang="en-US" sz="2400" dirty="0" smtClean="0">
                <a:latin typeface="Times New Roman" pitchFamily="18" charset="0"/>
                <a:cs typeface="Times New Roman" pitchFamily="18" charset="0"/>
              </a:rPr>
              <a:t>we can</a:t>
            </a:r>
          </a:p>
          <a:p>
            <a:pPr algn="just"/>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retrieve many rows and many columns.</a:t>
            </a:r>
          </a:p>
          <a:p>
            <a:pPr algn="just"/>
            <a:endParaRPr lang="en-US" sz="2000" dirty="0">
              <a:latin typeface="Times New Roman" pitchFamily="18" charset="0"/>
              <a:cs typeface="Times New Roman" pitchFamily="18" charset="0"/>
            </a:endParaRPr>
          </a:p>
          <a:p>
            <a:pPr algn="just">
              <a:buFont typeface="Wingdings" pitchFamily="2" charset="2"/>
              <a:buChar char="§"/>
            </a:pPr>
            <a:r>
              <a:rPr lang="en-US" sz="2400" dirty="0">
                <a:latin typeface="Times New Roman" pitchFamily="18" charset="0"/>
                <a:cs typeface="Times New Roman" pitchFamily="18" charset="0"/>
              </a:rPr>
              <a:t> Instead of creating a command object, we will have to create another object </a:t>
            </a:r>
            <a:r>
              <a:rPr lang="en-US" sz="2400" dirty="0" smtClean="0">
                <a:latin typeface="Times New Roman" pitchFamily="18" charset="0"/>
                <a:cs typeface="Times New Roman" pitchFamily="18" charset="0"/>
              </a:rPr>
              <a:t>called</a:t>
            </a:r>
          </a:p>
          <a:p>
            <a:pPr algn="just"/>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DataAdapter</a:t>
            </a:r>
            <a:r>
              <a:rPr lang="en-US" sz="2400" dirty="0">
                <a:latin typeface="Times New Roman" pitchFamily="18" charset="0"/>
                <a:cs typeface="Times New Roman" pitchFamily="18" charset="0"/>
              </a:rPr>
              <a:t> object.  </a:t>
            </a:r>
          </a:p>
        </p:txBody>
      </p:sp>
      <p:sp>
        <p:nvSpPr>
          <p:cNvPr id="7" name="TextBox 6"/>
          <p:cNvSpPr txBox="1"/>
          <p:nvPr/>
        </p:nvSpPr>
        <p:spPr>
          <a:xfrm>
            <a:off x="932890" y="4746526"/>
            <a:ext cx="10739157" cy="1508105"/>
          </a:xfrm>
          <a:prstGeom prst="rect">
            <a:avLst/>
          </a:prstGeom>
          <a:noFill/>
        </p:spPr>
        <p:txBody>
          <a:bodyPr wrap="square" rtlCol="0">
            <a:spAutoFit/>
          </a:bodyPr>
          <a:lstStyle/>
          <a:p>
            <a:pPr algn="just">
              <a:buFont typeface="Wingdings" pitchFamily="2" charset="2"/>
              <a:buChar char="§"/>
            </a:pPr>
            <a:r>
              <a:rPr lang="en-US" sz="2400" dirty="0">
                <a:latin typeface="Times New Roman" pitchFamily="18" charset="0"/>
                <a:cs typeface="Times New Roman" pitchFamily="18" charset="0"/>
              </a:rPr>
              <a:t> Think of </a:t>
            </a:r>
            <a:r>
              <a:rPr lang="en-US" sz="2400" dirty="0" err="1">
                <a:solidFill>
                  <a:srgbClr val="FF0000"/>
                </a:solidFill>
                <a:latin typeface="Times New Roman" pitchFamily="18" charset="0"/>
                <a:cs typeface="Times New Roman" pitchFamily="18" charset="0"/>
              </a:rPr>
              <a:t>DataAdapter</a:t>
            </a:r>
            <a:r>
              <a:rPr lang="en-US" sz="2400" dirty="0">
                <a:latin typeface="Times New Roman" pitchFamily="18" charset="0"/>
                <a:cs typeface="Times New Roman" pitchFamily="18" charset="0"/>
              </a:rPr>
              <a:t> like a truck which can bring a lot of heavy load. </a:t>
            </a:r>
            <a:endParaRPr lang="en-US" sz="24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buFont typeface="Wingdings" pitchFamily="2" charset="2"/>
              <a:buChar char="§"/>
            </a:pPr>
            <a:r>
              <a:rPr lang="en-US" sz="2400" dirty="0">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DataAdapter</a:t>
            </a:r>
            <a:r>
              <a:rPr lang="en-US" sz="2400" dirty="0">
                <a:solidFill>
                  <a:srgbClr val="FF0000"/>
                </a:solidFill>
                <a:latin typeface="Times New Roman" pitchFamily="18" charset="0"/>
                <a:cs typeface="Times New Roman" pitchFamily="18" charset="0"/>
              </a:rPr>
              <a:t> </a:t>
            </a:r>
            <a:r>
              <a:rPr lang="en-US" sz="2400" dirty="0">
                <a:latin typeface="Times New Roman" pitchFamily="18" charset="0"/>
                <a:cs typeface="Times New Roman" pitchFamily="18" charset="0"/>
              </a:rPr>
              <a:t>will bring back  form the Database server all </a:t>
            </a:r>
            <a:r>
              <a:rPr lang="en-US" sz="2400" dirty="0" smtClean="0">
                <a:latin typeface="Times New Roman" pitchFamily="18" charset="0"/>
                <a:cs typeface="Times New Roman" pitchFamily="18" charset="0"/>
              </a:rPr>
              <a:t>rows and </a:t>
            </a:r>
            <a:r>
              <a:rPr lang="en-US" sz="2400" dirty="0">
                <a:latin typeface="Times New Roman" pitchFamily="18" charset="0"/>
                <a:cs typeface="Times New Roman" pitchFamily="18" charset="0"/>
              </a:rPr>
              <a:t>columns that </a:t>
            </a:r>
            <a:r>
              <a:rPr lang="en-US" sz="2400" dirty="0" smtClean="0">
                <a:latin typeface="Times New Roman" pitchFamily="18" charset="0"/>
                <a:cs typeface="Times New Roman" pitchFamily="18" charset="0"/>
              </a:rPr>
              <a:t>we</a:t>
            </a:r>
          </a:p>
          <a:p>
            <a:pPr algn="just"/>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asked for. </a:t>
            </a:r>
          </a:p>
        </p:txBody>
      </p:sp>
      <p:grpSp>
        <p:nvGrpSpPr>
          <p:cNvPr id="9" name="Group 8"/>
          <p:cNvGrpSpPr/>
          <p:nvPr/>
        </p:nvGrpSpPr>
        <p:grpSpPr>
          <a:xfrm>
            <a:off x="0" y="-2737"/>
            <a:ext cx="12192000" cy="914709"/>
            <a:chOff x="0" y="-2737"/>
            <a:chExt cx="12192000" cy="914709"/>
          </a:xfrm>
        </p:grpSpPr>
        <p:sp>
          <p:nvSpPr>
            <p:cNvPr id="10" name="Rectangle 9"/>
            <p:cNvSpPr/>
            <p:nvPr/>
          </p:nvSpPr>
          <p:spPr>
            <a:xfrm>
              <a:off x="0" y="-2428"/>
              <a:ext cx="121920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p:cNvSpPr/>
            <p:nvPr/>
          </p:nvSpPr>
          <p:spPr>
            <a:xfrm>
              <a:off x="9780494" y="-2737"/>
              <a:ext cx="2411506" cy="875175"/>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p:cNvSpPr/>
          <p:nvPr/>
        </p:nvSpPr>
        <p:spPr>
          <a:xfrm>
            <a:off x="-57150" y="-2737"/>
            <a:ext cx="10193431"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7143750" algn="l"/>
              </a:tabLst>
            </a:pPr>
            <a:r>
              <a:rPr lang="en-US" sz="2500" b="1" dirty="0" smtClean="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  Second category</a:t>
            </a:r>
            <a:r>
              <a:rPr lang="en-US" sz="25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 </a:t>
            </a:r>
            <a:r>
              <a:rPr lang="en-US" sz="2500" b="1" dirty="0" smtClean="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select many rows /columns from a </a:t>
            </a:r>
            <a:r>
              <a:rPr lang="en-US" sz="25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d</a:t>
            </a:r>
            <a:r>
              <a:rPr lang="en-US" sz="2500" b="1" dirty="0" smtClean="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atabase</a:t>
            </a:r>
            <a:endParaRPr lang="en-US" sz="25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endParaRPr>
          </a:p>
        </p:txBody>
      </p:sp>
    </p:spTree>
    <p:extLst>
      <p:ext uri="{BB962C8B-B14F-4D97-AF65-F5344CB8AC3E}">
        <p14:creationId xmlns:p14="http://schemas.microsoft.com/office/powerpoint/2010/main" val="21551837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29"/>
          <p:cNvSpPr>
            <a:spLocks noGrp="1"/>
          </p:cNvSpPr>
          <p:nvPr>
            <p:ph type="sldNum" sz="quarter" idx="12"/>
          </p:nvPr>
        </p:nvSpPr>
        <p:spPr/>
        <p:txBody>
          <a:bodyPr/>
          <a:lstStyle/>
          <a:p>
            <a:fld id="{5A9E930A-C8CD-4220-A016-188B2AB9B06D}" type="slidenum">
              <a:rPr lang="en-US" smtClean="0"/>
              <a:pPr/>
              <a:t>34</a:t>
            </a:fld>
            <a:endParaRPr lang="en-US"/>
          </a:p>
        </p:txBody>
      </p:sp>
      <p:sp>
        <p:nvSpPr>
          <p:cNvPr id="10" name="Rectangle 9"/>
          <p:cNvSpPr/>
          <p:nvPr/>
        </p:nvSpPr>
        <p:spPr>
          <a:xfrm>
            <a:off x="224118" y="2628900"/>
            <a:ext cx="1752600" cy="1600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itchFamily="18" charset="0"/>
                <a:cs typeface="Times New Roman" pitchFamily="18" charset="0"/>
              </a:rPr>
              <a:t>Our code </a:t>
            </a:r>
          </a:p>
        </p:txBody>
      </p:sp>
      <p:sp>
        <p:nvSpPr>
          <p:cNvPr id="11" name="Rectangle 10"/>
          <p:cNvSpPr/>
          <p:nvPr/>
        </p:nvSpPr>
        <p:spPr>
          <a:xfrm>
            <a:off x="8431306" y="2496670"/>
            <a:ext cx="3491753" cy="184673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itchFamily="18" charset="0"/>
                <a:cs typeface="Times New Roman" pitchFamily="18" charset="0"/>
              </a:rPr>
              <a:t>DB </a:t>
            </a:r>
            <a:r>
              <a:rPr lang="en-US" sz="2000" dirty="0" smtClean="0">
                <a:latin typeface="Times New Roman" pitchFamily="18" charset="0"/>
                <a:cs typeface="Times New Roman" pitchFamily="18" charset="0"/>
              </a:rPr>
              <a:t>server</a:t>
            </a:r>
          </a:p>
          <a:p>
            <a:pPr algn="ctr"/>
            <a:endParaRPr lang="en-US" sz="2000" dirty="0">
              <a:latin typeface="Times New Roman" pitchFamily="18" charset="0"/>
              <a:cs typeface="Times New Roman" pitchFamily="18" charset="0"/>
            </a:endParaRPr>
          </a:p>
          <a:p>
            <a:pPr algn="ctr"/>
            <a:endParaRPr lang="en-US" sz="2000" dirty="0">
              <a:latin typeface="Times New Roman" pitchFamily="18" charset="0"/>
              <a:cs typeface="Times New Roman" pitchFamily="18" charset="0"/>
            </a:endParaRPr>
          </a:p>
          <a:p>
            <a:pPr algn="ctr"/>
            <a:endParaRPr lang="en-US" sz="2000" dirty="0">
              <a:latin typeface="Times New Roman" pitchFamily="18" charset="0"/>
              <a:cs typeface="Times New Roman" pitchFamily="18" charset="0"/>
            </a:endParaRPr>
          </a:p>
          <a:p>
            <a:pPr algn="ctr"/>
            <a:endParaRPr lang="en-US" sz="2000" dirty="0">
              <a:latin typeface="Times New Roman" pitchFamily="18" charset="0"/>
              <a:cs typeface="Times New Roman" pitchFamily="18" charset="0"/>
            </a:endParaRPr>
          </a:p>
        </p:txBody>
      </p:sp>
      <p:cxnSp>
        <p:nvCxnSpPr>
          <p:cNvPr id="12" name="Straight Connector 11"/>
          <p:cNvCxnSpPr>
            <a:stCxn id="10" idx="3"/>
          </p:cNvCxnSpPr>
          <p:nvPr/>
        </p:nvCxnSpPr>
        <p:spPr>
          <a:xfrm>
            <a:off x="1976718" y="3429000"/>
            <a:ext cx="6456827"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976718" y="3917576"/>
            <a:ext cx="6456827" cy="44823"/>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976718" y="4343400"/>
            <a:ext cx="6329081" cy="2400300"/>
          </a:xfrm>
          <a:prstGeom prst="rect">
            <a:avLst/>
          </a:prstGeom>
          <a:blipFill>
            <a:blip r:embed="rId2"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2805953" y="848883"/>
            <a:ext cx="7005918" cy="2339382"/>
            <a:chOff x="1281953" y="848883"/>
            <a:chExt cx="7005918" cy="2339382"/>
          </a:xfrm>
        </p:grpSpPr>
        <p:grpSp>
          <p:nvGrpSpPr>
            <p:cNvPr id="21" name="Group 20"/>
            <p:cNvGrpSpPr/>
            <p:nvPr/>
          </p:nvGrpSpPr>
          <p:grpSpPr>
            <a:xfrm>
              <a:off x="1281953" y="1242539"/>
              <a:ext cx="5074024" cy="1945726"/>
              <a:chOff x="1281953" y="1242539"/>
              <a:chExt cx="5074024" cy="1945726"/>
            </a:xfrm>
          </p:grpSpPr>
          <p:sp>
            <p:nvSpPr>
              <p:cNvPr id="6" name="Rectangle 3" descr="MOTO2"/>
              <p:cNvSpPr>
                <a:spLocks noChangeArrowheads="1"/>
              </p:cNvSpPr>
              <p:nvPr/>
            </p:nvSpPr>
            <p:spPr bwMode="auto">
              <a:xfrm>
                <a:off x="1281953" y="1664265"/>
                <a:ext cx="4796118" cy="1524000"/>
              </a:xfrm>
              <a:prstGeom prst="rect">
                <a:avLst/>
              </a:prstGeom>
              <a:blipFill dpi="0" rotWithShape="0">
                <a:blip r:embed="rId3" cstate="print"/>
                <a:srcRect/>
                <a:stretch>
                  <a:fillRect/>
                </a:stretch>
              </a:bli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 name="AutoShape 4"/>
              <p:cNvSpPr>
                <a:spLocks noChangeArrowheads="1"/>
              </p:cNvSpPr>
              <p:nvPr/>
            </p:nvSpPr>
            <p:spPr bwMode="auto">
              <a:xfrm>
                <a:off x="2474259" y="2019300"/>
                <a:ext cx="1600200" cy="609600"/>
              </a:xfrm>
              <a:prstGeom prst="cube">
                <a:avLst>
                  <a:gd name="adj" fmla="val 25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100" b="1" baseline="30000" dirty="0" smtClean="0">
                    <a:solidFill>
                      <a:srgbClr val="7030A0"/>
                    </a:solidFill>
                    <a:latin typeface="Times New Roman" pitchFamily="18" charset="0"/>
                    <a:cs typeface="Arial" pitchFamily="34" charset="0"/>
                  </a:rPr>
                  <a:t>C</a:t>
                </a:r>
                <a:endParaRPr lang="en-US" sz="100" b="1" baseline="30000" dirty="0">
                  <a:solidFill>
                    <a:srgbClr val="7030A0"/>
                  </a:solidFill>
                  <a:latin typeface="Times New Roman" pitchFamily="18" charset="0"/>
                  <a:cs typeface="Arial" pitchFamily="34" charset="0"/>
                </a:endParaRPr>
              </a:p>
              <a:p>
                <a:pPr fontAlgn="base">
                  <a:spcBef>
                    <a:spcPct val="0"/>
                  </a:spcBef>
                  <a:spcAft>
                    <a:spcPts val="1000"/>
                  </a:spcAft>
                </a:pPr>
                <a:r>
                  <a:rPr lang="en-US" sz="2000" b="1" baseline="30000" dirty="0">
                    <a:latin typeface="Times New Roman" pitchFamily="18" charset="0"/>
                    <a:cs typeface="Arial" pitchFamily="34" charset="0"/>
                  </a:rPr>
                  <a:t> </a:t>
                </a:r>
                <a:r>
                  <a:rPr lang="en-US" sz="2000" b="1" baseline="30000" dirty="0" err="1">
                    <a:latin typeface="Times New Roman" pitchFamily="18" charset="0"/>
                    <a:cs typeface="Arial" pitchFamily="34" charset="0"/>
                  </a:rPr>
                  <a:t>sql</a:t>
                </a:r>
                <a:r>
                  <a:rPr lang="en-US" sz="2000" b="1" baseline="30000" dirty="0">
                    <a:latin typeface="Times New Roman" pitchFamily="18" charset="0"/>
                    <a:cs typeface="Arial" pitchFamily="34" charset="0"/>
                  </a:rPr>
                  <a:t> and </a:t>
                </a:r>
                <a:r>
                  <a:rPr lang="en-US" sz="2000" b="1" baseline="30000" dirty="0" smtClean="0">
                    <a:latin typeface="Times New Roman" pitchFamily="18" charset="0"/>
                    <a:cs typeface="Arial" pitchFamily="34" charset="0"/>
                  </a:rPr>
                  <a:t>conn</a:t>
                </a:r>
                <a:endParaRPr lang="en-US" sz="2000" b="1" baseline="30000" dirty="0">
                  <a:latin typeface="Times New Roman" pitchFamily="18" charset="0"/>
                  <a:cs typeface="Arial" pitchFamily="34" charset="0"/>
                </a:endParaRPr>
              </a:p>
              <a:p>
                <a:pPr fontAlgn="base">
                  <a:spcBef>
                    <a:spcPct val="0"/>
                  </a:spcBef>
                  <a:spcAft>
                    <a:spcPts val="1000"/>
                  </a:spcAft>
                </a:pPr>
                <a:endParaRPr lang="en-US" sz="2000" dirty="0">
                  <a:latin typeface="Arial" pitchFamily="34" charset="0"/>
                  <a:cs typeface="Arial" pitchFamily="34" charset="0"/>
                </a:endParaRPr>
              </a:p>
            </p:txBody>
          </p:sp>
          <p:cxnSp>
            <p:nvCxnSpPr>
              <p:cNvPr id="8" name="AutoShape 5"/>
              <p:cNvCxnSpPr>
                <a:cxnSpLocks noChangeShapeType="1"/>
              </p:cNvCxnSpPr>
              <p:nvPr/>
            </p:nvCxnSpPr>
            <p:spPr bwMode="auto">
              <a:xfrm flipH="1">
                <a:off x="4984377" y="1242539"/>
                <a:ext cx="1371600" cy="372420"/>
              </a:xfrm>
              <a:prstGeom prst="straightConnector1">
                <a:avLst/>
              </a:prstGeom>
              <a:noFill/>
              <a:ln w="38100">
                <a:solidFill>
                  <a:schemeClr val="tx1"/>
                </a:solidFill>
                <a:round/>
                <a:headEnd/>
                <a:tailEnd type="triangle" w="med" len="med"/>
              </a:ln>
              <a:effectLst/>
            </p:spPr>
          </p:cxnSp>
        </p:grpSp>
        <p:sp>
          <p:nvSpPr>
            <p:cNvPr id="17" name="Rectangle 16"/>
            <p:cNvSpPr/>
            <p:nvPr/>
          </p:nvSpPr>
          <p:spPr>
            <a:xfrm>
              <a:off x="6078071" y="848883"/>
              <a:ext cx="22098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latin typeface="Times New Roman" pitchFamily="18" charset="0"/>
                  <a:cs typeface="Times New Roman" pitchFamily="18" charset="0"/>
                </a:rPr>
                <a:t>DataAdapter</a:t>
              </a:r>
              <a:endParaRPr lang="en-US" sz="2000" dirty="0">
                <a:solidFill>
                  <a:schemeClr val="tx1"/>
                </a:solidFill>
                <a:latin typeface="Times New Roman" pitchFamily="18" charset="0"/>
                <a:cs typeface="Times New Roman" pitchFamily="18" charset="0"/>
              </a:endParaRPr>
            </a:p>
          </p:txBody>
        </p:sp>
      </p:grpSp>
      <p:sp>
        <p:nvSpPr>
          <p:cNvPr id="23" name="Rectangle 22"/>
          <p:cNvSpPr/>
          <p:nvPr/>
        </p:nvSpPr>
        <p:spPr>
          <a:xfrm>
            <a:off x="5253318" y="4952999"/>
            <a:ext cx="2236694" cy="914401"/>
          </a:xfrm>
          <a:prstGeom prst="rect">
            <a:avLst/>
          </a:prstGeom>
          <a:blipFill>
            <a:blip r:embed="rId4" cstate="print">
              <a:duotone>
                <a:prstClr val="black"/>
                <a:schemeClr val="accent6">
                  <a:tint val="45000"/>
                  <a:satMod val="400000"/>
                </a:schemeClr>
              </a:duotone>
              <a:extLst>
                <a:ext uri="{BEBA8EAE-BF5A-486C-A8C5-ECC9F3942E4B}">
                  <a14:imgProps xmlns:a14="http://schemas.microsoft.com/office/drawing/2010/main">
                    <a14:imgLayer r:embed="rId5">
                      <a14:imgEffect>
                        <a14:sharpenSoften amount="50000"/>
                      </a14:imgEffect>
                    </a14:imgLayer>
                  </a14:imgProps>
                </a:ext>
              </a:extLst>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8559052" y="3049311"/>
            <a:ext cx="3265395" cy="1179789"/>
          </a:xfrm>
          <a:prstGeom prst="rect">
            <a:avLst/>
          </a:prstGeom>
          <a:blipFill>
            <a:blip r:embed="rId6" cstate="print">
              <a:duotone>
                <a:prstClr val="black"/>
                <a:schemeClr val="accent6">
                  <a:tint val="45000"/>
                  <a:satMod val="400000"/>
                </a:schemeClr>
              </a:duotone>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0" y="-118686"/>
            <a:ext cx="12192000" cy="914709"/>
            <a:chOff x="0" y="-2737"/>
            <a:chExt cx="12192000" cy="914709"/>
          </a:xfrm>
        </p:grpSpPr>
        <p:sp>
          <p:nvSpPr>
            <p:cNvPr id="19" name="Rectangle 18"/>
            <p:cNvSpPr/>
            <p:nvPr/>
          </p:nvSpPr>
          <p:spPr>
            <a:xfrm>
              <a:off x="0" y="-2428"/>
              <a:ext cx="121920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Rectangle 19"/>
            <p:cNvSpPr/>
            <p:nvPr/>
          </p:nvSpPr>
          <p:spPr>
            <a:xfrm>
              <a:off x="9780494" y="-2737"/>
              <a:ext cx="2411506" cy="875175"/>
            </a:xfrm>
            <a:prstGeom prst="rect">
              <a:avLst/>
            </a:prstGeom>
            <a:blipFill dpi="0" rotWithShape="1">
              <a:blip r:embed="rId7"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p:cNvSpPr/>
          <p:nvPr/>
        </p:nvSpPr>
        <p:spPr>
          <a:xfrm>
            <a:off x="-57150" y="-88462"/>
            <a:ext cx="10193431"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7143750" algn="l"/>
              </a:tabLst>
            </a:pPr>
            <a:r>
              <a:rPr lang="en-US" sz="2500" b="1" dirty="0" smtClean="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  Second category</a:t>
            </a:r>
            <a:r>
              <a:rPr lang="en-US" sz="25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 </a:t>
            </a:r>
            <a:r>
              <a:rPr lang="en-US" sz="2500" b="1" dirty="0" smtClean="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select many rows /columns from a </a:t>
            </a:r>
            <a:r>
              <a:rPr lang="en-US" sz="25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d</a:t>
            </a:r>
            <a:r>
              <a:rPr lang="en-US" sz="2500" b="1" dirty="0" smtClean="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atabase</a:t>
            </a:r>
            <a:endParaRPr lang="en-US" sz="25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endParaRPr>
          </a:p>
        </p:txBody>
      </p:sp>
    </p:spTree>
    <p:extLst>
      <p:ext uri="{BB962C8B-B14F-4D97-AF65-F5344CB8AC3E}">
        <p14:creationId xmlns:p14="http://schemas.microsoft.com/office/powerpoint/2010/main" val="36591606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29"/>
          <p:cNvSpPr>
            <a:spLocks noGrp="1"/>
          </p:cNvSpPr>
          <p:nvPr>
            <p:ph type="sldNum" sz="quarter" idx="12"/>
          </p:nvPr>
        </p:nvSpPr>
        <p:spPr/>
        <p:txBody>
          <a:bodyPr/>
          <a:lstStyle/>
          <a:p>
            <a:fld id="{5A9E930A-C8CD-4220-A016-188B2AB9B06D}" type="slidenum">
              <a:rPr lang="en-US" smtClean="0"/>
              <a:pPr/>
              <a:t>35</a:t>
            </a:fld>
            <a:endParaRPr lang="en-US"/>
          </a:p>
        </p:txBody>
      </p:sp>
      <p:sp>
        <p:nvSpPr>
          <p:cNvPr id="6" name="TextBox 5"/>
          <p:cNvSpPr txBox="1"/>
          <p:nvPr/>
        </p:nvSpPr>
        <p:spPr>
          <a:xfrm>
            <a:off x="358588" y="1313330"/>
            <a:ext cx="11490512" cy="4124206"/>
          </a:xfrm>
          <a:prstGeom prst="rect">
            <a:avLst/>
          </a:prstGeom>
          <a:noFill/>
        </p:spPr>
        <p:txBody>
          <a:bodyPr wrap="square" rtlCol="0">
            <a:spAutoFit/>
          </a:bodyPr>
          <a:lstStyle/>
          <a:p>
            <a:pPr algn="just">
              <a:buFont typeface="Wingdings" pitchFamily="2" charset="2"/>
              <a:buChar char="§"/>
            </a:pPr>
            <a:r>
              <a:rPr lang="en-US" sz="2400" dirty="0">
                <a:latin typeface="Times New Roman" pitchFamily="18" charset="0"/>
                <a:cs typeface="Times New Roman" pitchFamily="18" charset="0"/>
              </a:rPr>
              <a:t> In case we need to retrieve many rows and columns,  our typical code will look like</a:t>
            </a:r>
            <a:r>
              <a:rPr lang="en-US" sz="2400" dirty="0" smtClean="0">
                <a:latin typeface="Times New Roman" pitchFamily="18" charset="0"/>
                <a:cs typeface="Times New Roman" pitchFamily="18" charset="0"/>
              </a:rPr>
              <a:t>:</a:t>
            </a:r>
          </a:p>
          <a:p>
            <a:pPr algn="just"/>
            <a:endParaRPr lang="en-US" sz="11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a:t>
            </a:r>
            <a:r>
              <a:rPr lang="en-US" sz="2400" dirty="0" err="1" smtClean="0">
                <a:latin typeface="Times New Roman" pitchFamily="18" charset="0"/>
                <a:cs typeface="Times New Roman" pitchFamily="18" charset="0"/>
              </a:rPr>
              <a:t>onn.open</a:t>
            </a:r>
            <a:r>
              <a:rPr lang="en-US" sz="2400" dirty="0">
                <a:latin typeface="Times New Roman" pitchFamily="18" charset="0"/>
                <a:cs typeface="Times New Roman" pitchFamily="18" charset="0"/>
              </a:rPr>
              <a:t>( ); </a:t>
            </a:r>
            <a:r>
              <a:rPr lang="en-US" sz="2000" dirty="0">
                <a:solidFill>
                  <a:srgbClr val="C00000"/>
                </a:solidFill>
                <a:latin typeface="Times New Roman" pitchFamily="18" charset="0"/>
                <a:cs typeface="Times New Roman" pitchFamily="18" charset="0"/>
              </a:rPr>
              <a:t>// open a connection to the Database.</a:t>
            </a:r>
          </a:p>
          <a:p>
            <a:pPr algn="just"/>
            <a:endParaRPr lang="en-US" sz="2000" dirty="0">
              <a:solidFill>
                <a:srgbClr val="92D050"/>
              </a:solidFill>
              <a:latin typeface="Times New Roman" pitchFamily="18" charset="0"/>
              <a:cs typeface="Times New Roman" pitchFamily="18" charset="0"/>
            </a:endParaRPr>
          </a:p>
          <a:p>
            <a:pPr algn="just"/>
            <a:r>
              <a:rPr lang="en-US" sz="2000" dirty="0">
                <a:solidFill>
                  <a:srgbClr val="C00000"/>
                </a:solidFill>
                <a:latin typeface="Times New Roman" pitchFamily="18" charset="0"/>
                <a:cs typeface="Times New Roman" pitchFamily="18" charset="0"/>
              </a:rPr>
              <a:t>// Create </a:t>
            </a:r>
            <a:r>
              <a:rPr lang="en-US" sz="2000" dirty="0" err="1">
                <a:solidFill>
                  <a:srgbClr val="C00000"/>
                </a:solidFill>
                <a:latin typeface="Times New Roman" pitchFamily="18" charset="0"/>
                <a:cs typeface="Times New Roman" pitchFamily="18" charset="0"/>
              </a:rPr>
              <a:t>sql</a:t>
            </a:r>
            <a:r>
              <a:rPr lang="en-US" sz="2000" dirty="0">
                <a:solidFill>
                  <a:srgbClr val="C00000"/>
                </a:solidFill>
                <a:latin typeface="Times New Roman" pitchFamily="18" charset="0"/>
                <a:cs typeface="Times New Roman" pitchFamily="18" charset="0"/>
              </a:rPr>
              <a:t> </a:t>
            </a:r>
          </a:p>
          <a:p>
            <a:pPr algn="just"/>
            <a:r>
              <a:rPr lang="en-US" sz="2400" dirty="0">
                <a:latin typeface="Times New Roman" pitchFamily="18" charset="0"/>
                <a:cs typeface="Times New Roman" pitchFamily="18" charset="0"/>
              </a:rPr>
              <a:t>String </a:t>
            </a:r>
            <a:r>
              <a:rPr lang="en-US" sz="2400" dirty="0" err="1">
                <a:latin typeface="Times New Roman" pitchFamily="18" charset="0"/>
                <a:cs typeface="Times New Roman" pitchFamily="18" charset="0"/>
              </a:rPr>
              <a:t>sql</a:t>
            </a:r>
            <a:r>
              <a:rPr lang="en-US" sz="2400" dirty="0">
                <a:latin typeface="Times New Roman" pitchFamily="18" charset="0"/>
                <a:cs typeface="Times New Roman" pitchFamily="18" charset="0"/>
              </a:rPr>
              <a:t>= “ select * from products” ;</a:t>
            </a:r>
          </a:p>
          <a:p>
            <a:pPr algn="just"/>
            <a:r>
              <a:rPr lang="en-US" sz="2000" dirty="0" smtClean="0">
                <a:solidFill>
                  <a:srgbClr val="C00000"/>
                </a:solidFill>
                <a:latin typeface="Times New Roman" pitchFamily="18" charset="0"/>
                <a:cs typeface="Times New Roman" pitchFamily="18" charset="0"/>
              </a:rPr>
              <a:t>// </a:t>
            </a:r>
            <a:r>
              <a:rPr lang="en-US" sz="2000" dirty="0" smtClean="0">
                <a:solidFill>
                  <a:srgbClr val="C00000"/>
                </a:solidFill>
                <a:latin typeface="Times New Roman" pitchFamily="18" charset="0"/>
                <a:cs typeface="Times New Roman" pitchFamily="18" charset="0"/>
              </a:rPr>
              <a:t>Create </a:t>
            </a:r>
            <a:r>
              <a:rPr lang="en-US" sz="2000" dirty="0">
                <a:solidFill>
                  <a:srgbClr val="C00000"/>
                </a:solidFill>
                <a:latin typeface="Times New Roman" pitchFamily="18" charset="0"/>
                <a:cs typeface="Times New Roman" pitchFamily="18" charset="0"/>
              </a:rPr>
              <a:t>a </a:t>
            </a:r>
            <a:r>
              <a:rPr lang="en-US" sz="2000" dirty="0" err="1">
                <a:solidFill>
                  <a:srgbClr val="C00000"/>
                </a:solidFill>
                <a:latin typeface="Times New Roman" pitchFamily="18" charset="0"/>
                <a:cs typeface="Times New Roman" pitchFamily="18" charset="0"/>
              </a:rPr>
              <a:t>DataAdapter</a:t>
            </a:r>
            <a:r>
              <a:rPr lang="en-US" sz="2000" dirty="0">
                <a:solidFill>
                  <a:srgbClr val="C00000"/>
                </a:solidFill>
                <a:latin typeface="Times New Roman" pitchFamily="18" charset="0"/>
                <a:cs typeface="Times New Roman" pitchFamily="18" charset="0"/>
              </a:rPr>
              <a:t> object</a:t>
            </a:r>
          </a:p>
          <a:p>
            <a:pPr algn="just"/>
            <a:r>
              <a:rPr lang="en-US" sz="2000" dirty="0">
                <a:solidFill>
                  <a:srgbClr val="C00000"/>
                </a:solidFill>
                <a:latin typeface="Times New Roman" pitchFamily="18" charset="0"/>
                <a:cs typeface="Times New Roman" pitchFamily="18" charset="0"/>
              </a:rPr>
              <a:t>// If we are working with </a:t>
            </a:r>
            <a:r>
              <a:rPr lang="en-US" sz="2000" dirty="0" err="1">
                <a:solidFill>
                  <a:srgbClr val="C00000"/>
                </a:solidFill>
                <a:latin typeface="Times New Roman" pitchFamily="18" charset="0"/>
                <a:cs typeface="Times New Roman" pitchFamily="18" charset="0"/>
              </a:rPr>
              <a:t>SQLServer</a:t>
            </a:r>
            <a:r>
              <a:rPr lang="en-US" sz="2000" dirty="0">
                <a:solidFill>
                  <a:srgbClr val="C00000"/>
                </a:solidFill>
                <a:latin typeface="Times New Roman" pitchFamily="18" charset="0"/>
                <a:cs typeface="Times New Roman" pitchFamily="18" charset="0"/>
              </a:rPr>
              <a:t>, the </a:t>
            </a:r>
            <a:r>
              <a:rPr lang="en-US" sz="2000" dirty="0" err="1">
                <a:solidFill>
                  <a:srgbClr val="C00000"/>
                </a:solidFill>
                <a:latin typeface="Times New Roman" pitchFamily="18" charset="0"/>
                <a:cs typeface="Times New Roman" pitchFamily="18" charset="0"/>
              </a:rPr>
              <a:t>DataAdapter</a:t>
            </a:r>
            <a:r>
              <a:rPr lang="en-US" sz="2000" dirty="0">
                <a:solidFill>
                  <a:srgbClr val="C00000"/>
                </a:solidFill>
                <a:latin typeface="Times New Roman" pitchFamily="18" charset="0"/>
                <a:cs typeface="Times New Roman" pitchFamily="18" charset="0"/>
              </a:rPr>
              <a:t> called </a:t>
            </a:r>
            <a:r>
              <a:rPr lang="en-US" sz="2000" dirty="0" err="1" smtClean="0">
                <a:solidFill>
                  <a:srgbClr val="C00000"/>
                </a:solidFill>
                <a:latin typeface="Times New Roman" pitchFamily="18" charset="0"/>
                <a:cs typeface="Times New Roman" pitchFamily="18" charset="0"/>
              </a:rPr>
              <a:t>SqlDataAdapter</a:t>
            </a:r>
            <a:r>
              <a:rPr lang="en-US" sz="2000" dirty="0">
                <a:solidFill>
                  <a:srgbClr val="C00000"/>
                </a:solidFill>
                <a:latin typeface="Times New Roman" pitchFamily="18" charset="0"/>
                <a:cs typeface="Times New Roman" pitchFamily="18" charset="0"/>
              </a:rPr>
              <a:t>, </a:t>
            </a:r>
            <a:endParaRPr lang="en-US" sz="2000" dirty="0" smtClean="0">
              <a:solidFill>
                <a:srgbClr val="C00000"/>
              </a:solidFill>
              <a:latin typeface="Times New Roman" pitchFamily="18" charset="0"/>
              <a:cs typeface="Times New Roman" pitchFamily="18" charset="0"/>
            </a:endParaRPr>
          </a:p>
          <a:p>
            <a:pPr algn="just"/>
            <a:r>
              <a:rPr lang="en-US" sz="2000" dirty="0" smtClean="0">
                <a:solidFill>
                  <a:srgbClr val="C00000"/>
                </a:solidFill>
                <a:latin typeface="Times New Roman" pitchFamily="18" charset="0"/>
                <a:cs typeface="Times New Roman" pitchFamily="18" charset="0"/>
              </a:rPr>
              <a:t>// We still need to send two pieces of information: </a:t>
            </a:r>
            <a:r>
              <a:rPr lang="en-US" sz="2000" dirty="0" err="1" smtClean="0">
                <a:solidFill>
                  <a:srgbClr val="C00000"/>
                </a:solidFill>
                <a:latin typeface="Times New Roman" pitchFamily="18" charset="0"/>
                <a:cs typeface="Times New Roman" pitchFamily="18" charset="0"/>
              </a:rPr>
              <a:t>sql</a:t>
            </a:r>
            <a:r>
              <a:rPr lang="en-US" sz="2000" dirty="0" smtClean="0">
                <a:solidFill>
                  <a:srgbClr val="C00000"/>
                </a:solidFill>
                <a:latin typeface="Times New Roman" pitchFamily="18" charset="0"/>
                <a:cs typeface="Times New Roman" pitchFamily="18" charset="0"/>
              </a:rPr>
              <a:t>, and Connection object (Conn)</a:t>
            </a:r>
            <a:endParaRPr lang="en-US" sz="2000" dirty="0">
              <a:solidFill>
                <a:srgbClr val="C00000"/>
              </a:solidFill>
              <a:latin typeface="Times New Roman" pitchFamily="18" charset="0"/>
              <a:cs typeface="Times New Roman" pitchFamily="18" charset="0"/>
            </a:endParaRPr>
          </a:p>
          <a:p>
            <a:pPr algn="just"/>
            <a:r>
              <a:rPr lang="en-US" sz="2000" dirty="0">
                <a:solidFill>
                  <a:srgbClr val="C00000"/>
                </a:solidFill>
                <a:latin typeface="Times New Roman" pitchFamily="18" charset="0"/>
                <a:cs typeface="Times New Roman" pitchFamily="18" charset="0"/>
              </a:rPr>
              <a:t>// </a:t>
            </a:r>
            <a:r>
              <a:rPr lang="en-US" sz="2000" dirty="0" smtClean="0">
                <a:solidFill>
                  <a:srgbClr val="C00000"/>
                </a:solidFill>
                <a:latin typeface="Times New Roman" pitchFamily="18" charset="0"/>
                <a:cs typeface="Times New Roman" pitchFamily="18" charset="0"/>
              </a:rPr>
              <a:t>We </a:t>
            </a:r>
            <a:r>
              <a:rPr lang="en-US" sz="2000" dirty="0">
                <a:solidFill>
                  <a:srgbClr val="C00000"/>
                </a:solidFill>
                <a:latin typeface="Times New Roman" pitchFamily="18" charset="0"/>
                <a:cs typeface="Times New Roman" pitchFamily="18" charset="0"/>
              </a:rPr>
              <a:t>should specify what </a:t>
            </a:r>
            <a:r>
              <a:rPr lang="en-US" sz="2000" dirty="0" err="1">
                <a:solidFill>
                  <a:srgbClr val="C00000"/>
                </a:solidFill>
                <a:latin typeface="Times New Roman" pitchFamily="18" charset="0"/>
                <a:cs typeface="Times New Roman" pitchFamily="18" charset="0"/>
              </a:rPr>
              <a:t>sql</a:t>
            </a:r>
            <a:r>
              <a:rPr lang="en-US" sz="2000" dirty="0">
                <a:solidFill>
                  <a:srgbClr val="C00000"/>
                </a:solidFill>
                <a:latin typeface="Times New Roman" pitchFamily="18" charset="0"/>
                <a:cs typeface="Times New Roman" pitchFamily="18" charset="0"/>
              </a:rPr>
              <a:t> to </a:t>
            </a:r>
            <a:r>
              <a:rPr lang="en-US" sz="2000" dirty="0" smtClean="0">
                <a:solidFill>
                  <a:srgbClr val="C00000"/>
                </a:solidFill>
                <a:latin typeface="Times New Roman" pitchFamily="18" charset="0"/>
                <a:cs typeface="Times New Roman" pitchFamily="18" charset="0"/>
              </a:rPr>
              <a:t>carry to </a:t>
            </a:r>
            <a:r>
              <a:rPr lang="en-US" sz="2000" dirty="0">
                <a:solidFill>
                  <a:srgbClr val="C00000"/>
                </a:solidFill>
                <a:latin typeface="Times New Roman" pitchFamily="18" charset="0"/>
                <a:cs typeface="Times New Roman" pitchFamily="18" charset="0"/>
              </a:rPr>
              <a:t>the server, and </a:t>
            </a:r>
            <a:r>
              <a:rPr lang="en-US" sz="2000" dirty="0" smtClean="0">
                <a:solidFill>
                  <a:srgbClr val="C00000"/>
                </a:solidFill>
                <a:latin typeface="Times New Roman" pitchFamily="18" charset="0"/>
                <a:cs typeface="Times New Roman" pitchFamily="18" charset="0"/>
              </a:rPr>
              <a:t>Conn </a:t>
            </a:r>
            <a:r>
              <a:rPr lang="en-US" sz="2000" dirty="0">
                <a:solidFill>
                  <a:srgbClr val="C00000"/>
                </a:solidFill>
                <a:latin typeface="Times New Roman" pitchFamily="18" charset="0"/>
                <a:cs typeface="Times New Roman" pitchFamily="18" charset="0"/>
              </a:rPr>
              <a:t>to tell the </a:t>
            </a:r>
            <a:r>
              <a:rPr lang="en-US" sz="2000" dirty="0" err="1" smtClean="0">
                <a:solidFill>
                  <a:srgbClr val="C00000"/>
                </a:solidFill>
                <a:latin typeface="Times New Roman" pitchFamily="18" charset="0"/>
                <a:cs typeface="Times New Roman" pitchFamily="18" charset="0"/>
              </a:rPr>
              <a:t>DataAdapter</a:t>
            </a:r>
            <a:r>
              <a:rPr lang="en-US" sz="2000" dirty="0" smtClean="0">
                <a:solidFill>
                  <a:srgbClr val="C00000"/>
                </a:solidFill>
                <a:latin typeface="Times New Roman" pitchFamily="18" charset="0"/>
                <a:cs typeface="Times New Roman" pitchFamily="18" charset="0"/>
              </a:rPr>
              <a:t> </a:t>
            </a:r>
            <a:r>
              <a:rPr lang="en-US" sz="2000" dirty="0">
                <a:solidFill>
                  <a:srgbClr val="C00000"/>
                </a:solidFill>
                <a:latin typeface="Times New Roman" pitchFamily="18" charset="0"/>
                <a:cs typeface="Times New Roman" pitchFamily="18" charset="0"/>
              </a:rPr>
              <a:t>object where to go</a:t>
            </a:r>
            <a:r>
              <a:rPr lang="en-US" sz="2000" dirty="0" smtClean="0">
                <a:solidFill>
                  <a:srgbClr val="C00000"/>
                </a:solidFill>
                <a:latin typeface="Times New Roman" pitchFamily="18" charset="0"/>
                <a:cs typeface="Times New Roman" pitchFamily="18" charset="0"/>
              </a:rPr>
              <a:t>.</a:t>
            </a:r>
          </a:p>
          <a:p>
            <a:pPr algn="just"/>
            <a:endParaRPr lang="en-US" sz="1100" dirty="0">
              <a:solidFill>
                <a:srgbClr val="C00000"/>
              </a:solidFill>
              <a:latin typeface="Times New Roman" pitchFamily="18" charset="0"/>
              <a:cs typeface="Times New Roman" pitchFamily="18" charset="0"/>
            </a:endParaRPr>
          </a:p>
          <a:p>
            <a:pPr algn="just"/>
            <a:r>
              <a:rPr lang="en-US" sz="2400" dirty="0" err="1">
                <a:latin typeface="Times New Roman" pitchFamily="18" charset="0"/>
                <a:cs typeface="Times New Roman" pitchFamily="18" charset="0"/>
              </a:rPr>
              <a:t>S</a:t>
            </a:r>
            <a:r>
              <a:rPr lang="en-US" sz="2400" dirty="0" err="1" smtClean="0">
                <a:latin typeface="Times New Roman" pitchFamily="18" charset="0"/>
                <a:cs typeface="Times New Roman" pitchFamily="18" charset="0"/>
              </a:rPr>
              <a:t>qlDataAdapter</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da = new </a:t>
            </a:r>
            <a:r>
              <a:rPr lang="en-US" sz="2400" dirty="0" err="1" smtClean="0">
                <a:latin typeface="Times New Roman" pitchFamily="18" charset="0"/>
                <a:cs typeface="Times New Roman" pitchFamily="18" charset="0"/>
              </a:rPr>
              <a:t>SqlDataAdapter</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sql,conn</a:t>
            </a:r>
            <a:r>
              <a:rPr lang="en-US" sz="2400" dirty="0" smtClean="0">
                <a:latin typeface="Times New Roman" pitchFamily="18" charset="0"/>
                <a:cs typeface="Times New Roman" pitchFamily="18" charset="0"/>
              </a:rPr>
              <a:t>);</a:t>
            </a:r>
          </a:p>
          <a:p>
            <a:pPr algn="just"/>
            <a:r>
              <a:rPr lang="en-US" sz="2400" dirty="0">
                <a:latin typeface="Times New Roman" pitchFamily="18" charset="0"/>
                <a:cs typeface="Times New Roman" pitchFamily="18" charset="0"/>
              </a:rPr>
              <a:t>Dim da As </a:t>
            </a:r>
            <a:r>
              <a:rPr lang="en-US" sz="2400" dirty="0" err="1">
                <a:latin typeface="Times New Roman" pitchFamily="18" charset="0"/>
                <a:cs typeface="Times New Roman" pitchFamily="18" charset="0"/>
              </a:rPr>
              <a:t>SqlDataAdapter</a:t>
            </a:r>
            <a:r>
              <a:rPr lang="en-US" sz="2400" dirty="0">
                <a:latin typeface="Times New Roman" pitchFamily="18" charset="0"/>
                <a:cs typeface="Times New Roman" pitchFamily="18" charset="0"/>
              </a:rPr>
              <a:t> = New </a:t>
            </a:r>
            <a:r>
              <a:rPr lang="en-US" sz="2400" dirty="0" err="1">
                <a:latin typeface="Times New Roman" pitchFamily="18" charset="0"/>
                <a:cs typeface="Times New Roman" pitchFamily="18" charset="0"/>
              </a:rPr>
              <a:t>SqlDataAdapter</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Sql</a:t>
            </a:r>
            <a:r>
              <a:rPr lang="en-US" sz="2400" dirty="0">
                <a:latin typeface="Times New Roman" pitchFamily="18" charset="0"/>
                <a:cs typeface="Times New Roman" pitchFamily="18" charset="0"/>
              </a:rPr>
              <a:t>, conn)</a:t>
            </a:r>
          </a:p>
        </p:txBody>
      </p:sp>
      <p:grpSp>
        <p:nvGrpSpPr>
          <p:cNvPr id="5" name="Group 4"/>
          <p:cNvGrpSpPr/>
          <p:nvPr/>
        </p:nvGrpSpPr>
        <p:grpSpPr>
          <a:xfrm>
            <a:off x="0" y="-2737"/>
            <a:ext cx="12192000" cy="914709"/>
            <a:chOff x="0" y="-2737"/>
            <a:chExt cx="12192000" cy="914709"/>
          </a:xfrm>
        </p:grpSpPr>
        <p:sp>
          <p:nvSpPr>
            <p:cNvPr id="7" name="Rectangle 6"/>
            <p:cNvSpPr/>
            <p:nvPr/>
          </p:nvSpPr>
          <p:spPr>
            <a:xfrm>
              <a:off x="0" y="-2428"/>
              <a:ext cx="121920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p:cNvSpPr/>
            <p:nvPr/>
          </p:nvSpPr>
          <p:spPr>
            <a:xfrm>
              <a:off x="9780494" y="-2737"/>
              <a:ext cx="2411506" cy="875175"/>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514349" y="5600700"/>
            <a:ext cx="11229975"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dirty="0" smtClean="0">
                <a:solidFill>
                  <a:schemeClr val="bg1"/>
                </a:solidFill>
                <a:latin typeface="Times New Roman" pitchFamily="18" charset="0"/>
                <a:cs typeface="Times New Roman" pitchFamily="18" charset="0"/>
              </a:rPr>
              <a:t>Note: If </a:t>
            </a:r>
            <a:r>
              <a:rPr lang="en-US" sz="2000" dirty="0">
                <a:solidFill>
                  <a:schemeClr val="bg1"/>
                </a:solidFill>
                <a:latin typeface="Times New Roman" pitchFamily="18" charset="0"/>
                <a:cs typeface="Times New Roman" pitchFamily="18" charset="0"/>
              </a:rPr>
              <a:t>we are working with Oracle server, the </a:t>
            </a:r>
            <a:r>
              <a:rPr lang="en-US" sz="2000" dirty="0" err="1" smtClean="0">
                <a:solidFill>
                  <a:schemeClr val="bg1"/>
                </a:solidFill>
                <a:latin typeface="Times New Roman" pitchFamily="18" charset="0"/>
                <a:cs typeface="Times New Roman" pitchFamily="18" charset="0"/>
              </a:rPr>
              <a:t>DataAdapter</a:t>
            </a:r>
            <a:r>
              <a:rPr lang="en-US" sz="2000" dirty="0" smtClean="0">
                <a:solidFill>
                  <a:schemeClr val="bg1"/>
                </a:solidFill>
                <a:latin typeface="Times New Roman" pitchFamily="18" charset="0"/>
                <a:cs typeface="Times New Roman" pitchFamily="18" charset="0"/>
              </a:rPr>
              <a:t> will </a:t>
            </a:r>
            <a:r>
              <a:rPr lang="en-US" sz="2000" dirty="0">
                <a:solidFill>
                  <a:schemeClr val="bg1"/>
                </a:solidFill>
                <a:latin typeface="Times New Roman" pitchFamily="18" charset="0"/>
                <a:cs typeface="Times New Roman" pitchFamily="18" charset="0"/>
              </a:rPr>
              <a:t>be called </a:t>
            </a:r>
            <a:r>
              <a:rPr lang="en-US" sz="2000" dirty="0" err="1">
                <a:solidFill>
                  <a:schemeClr val="bg1"/>
                </a:solidFill>
                <a:latin typeface="Times New Roman" pitchFamily="18" charset="0"/>
                <a:cs typeface="Times New Roman" pitchFamily="18" charset="0"/>
              </a:rPr>
              <a:t>OracleDataAdapter</a:t>
            </a:r>
            <a:r>
              <a:rPr lang="en-US" sz="2000" dirty="0">
                <a:solidFill>
                  <a:schemeClr val="bg1"/>
                </a:solidFill>
                <a:latin typeface="Times New Roman" pitchFamily="18" charset="0"/>
                <a:cs typeface="Times New Roman" pitchFamily="18" charset="0"/>
              </a:rPr>
              <a:t>, and so </a:t>
            </a:r>
            <a:r>
              <a:rPr lang="en-US" sz="2000" dirty="0" smtClean="0">
                <a:solidFill>
                  <a:schemeClr val="bg1"/>
                </a:solidFill>
                <a:latin typeface="Times New Roman" pitchFamily="18" charset="0"/>
                <a:cs typeface="Times New Roman" pitchFamily="18" charset="0"/>
              </a:rPr>
              <a:t>on, and the code will be as </a:t>
            </a:r>
            <a:r>
              <a:rPr lang="en-US" sz="2000" dirty="0" err="1" smtClean="0">
                <a:solidFill>
                  <a:schemeClr val="bg1"/>
                </a:solidFill>
                <a:latin typeface="Times New Roman" pitchFamily="18" charset="0"/>
                <a:cs typeface="Times New Roman" pitchFamily="18" charset="0"/>
              </a:rPr>
              <a:t>follws</a:t>
            </a:r>
            <a:r>
              <a:rPr lang="en-US" sz="2000" dirty="0" smtClean="0">
                <a:solidFill>
                  <a:schemeClr val="bg1"/>
                </a:solidFill>
                <a:latin typeface="Times New Roman" pitchFamily="18" charset="0"/>
                <a:cs typeface="Times New Roman" pitchFamily="18" charset="0"/>
              </a:rPr>
              <a:t>:</a:t>
            </a:r>
          </a:p>
          <a:p>
            <a:pPr algn="just"/>
            <a:r>
              <a:rPr lang="en-US" sz="2000" dirty="0" err="1" smtClean="0">
                <a:solidFill>
                  <a:schemeClr val="bg1"/>
                </a:solidFill>
                <a:latin typeface="Times New Roman" pitchFamily="18" charset="0"/>
                <a:cs typeface="Times New Roman" pitchFamily="18" charset="0"/>
              </a:rPr>
              <a:t>OracleDataAdapter</a:t>
            </a:r>
            <a:r>
              <a:rPr lang="en-US" sz="2000" dirty="0" smtClean="0">
                <a:solidFill>
                  <a:schemeClr val="bg1"/>
                </a:solidFill>
                <a:latin typeface="Times New Roman" pitchFamily="18" charset="0"/>
                <a:cs typeface="Times New Roman" pitchFamily="18" charset="0"/>
              </a:rPr>
              <a:t> da = new </a:t>
            </a:r>
            <a:r>
              <a:rPr lang="en-US" sz="2000" dirty="0" err="1" smtClean="0">
                <a:solidFill>
                  <a:schemeClr val="bg1"/>
                </a:solidFill>
                <a:latin typeface="Times New Roman" pitchFamily="18" charset="0"/>
                <a:cs typeface="Times New Roman" pitchFamily="18" charset="0"/>
              </a:rPr>
              <a:t>OracleDataAdapter</a:t>
            </a:r>
            <a:r>
              <a:rPr lang="en-US" sz="2000" dirty="0" smtClean="0">
                <a:solidFill>
                  <a:schemeClr val="bg1"/>
                </a:solidFill>
                <a:latin typeface="Times New Roman" pitchFamily="18" charset="0"/>
                <a:cs typeface="Times New Roman" pitchFamily="18" charset="0"/>
              </a:rPr>
              <a:t>(</a:t>
            </a:r>
            <a:r>
              <a:rPr lang="en-US" sz="2000" dirty="0" err="1" smtClean="0">
                <a:solidFill>
                  <a:schemeClr val="bg1"/>
                </a:solidFill>
                <a:latin typeface="Times New Roman" pitchFamily="18" charset="0"/>
                <a:cs typeface="Times New Roman" pitchFamily="18" charset="0"/>
              </a:rPr>
              <a:t>sql,Conn</a:t>
            </a:r>
            <a:r>
              <a:rPr lang="en-US" sz="2000" dirty="0" smtClean="0">
                <a:solidFill>
                  <a:schemeClr val="bg1"/>
                </a:solidFill>
                <a:latin typeface="Times New Roman" pitchFamily="18" charset="0"/>
                <a:cs typeface="Times New Roman" pitchFamily="18" charset="0"/>
              </a:rPr>
              <a:t>);  </a:t>
            </a:r>
            <a:endParaRPr lang="en-US" sz="2000" dirty="0">
              <a:solidFill>
                <a:schemeClr val="bg1"/>
              </a:solidFill>
              <a:latin typeface="Times New Roman" pitchFamily="18" charset="0"/>
              <a:cs typeface="Times New Roman" pitchFamily="18" charset="0"/>
            </a:endParaRPr>
          </a:p>
        </p:txBody>
      </p:sp>
      <p:sp>
        <p:nvSpPr>
          <p:cNvPr id="9" name="Rectangle 8"/>
          <p:cNvSpPr/>
          <p:nvPr/>
        </p:nvSpPr>
        <p:spPr>
          <a:xfrm>
            <a:off x="-95250" y="-2737"/>
            <a:ext cx="10193431"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7143750" algn="l"/>
              </a:tabLst>
            </a:pPr>
            <a:r>
              <a:rPr lang="en-US" sz="2500" b="1" dirty="0" smtClean="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  Second category</a:t>
            </a:r>
            <a:r>
              <a:rPr lang="en-US" sz="25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 </a:t>
            </a:r>
            <a:r>
              <a:rPr lang="en-US" sz="2500" b="1" dirty="0" smtClean="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select many rows /columns from a </a:t>
            </a:r>
            <a:r>
              <a:rPr lang="en-US" sz="25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d</a:t>
            </a:r>
            <a:r>
              <a:rPr lang="en-US" sz="2500" b="1" dirty="0" smtClean="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atabase</a:t>
            </a:r>
            <a:endParaRPr lang="en-US" sz="25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endParaRPr>
          </a:p>
        </p:txBody>
      </p:sp>
    </p:spTree>
    <p:extLst>
      <p:ext uri="{BB962C8B-B14F-4D97-AF65-F5344CB8AC3E}">
        <p14:creationId xmlns:p14="http://schemas.microsoft.com/office/powerpoint/2010/main" val="2618880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29"/>
          <p:cNvSpPr>
            <a:spLocks noGrp="1"/>
          </p:cNvSpPr>
          <p:nvPr>
            <p:ph type="sldNum" sz="quarter" idx="12"/>
          </p:nvPr>
        </p:nvSpPr>
        <p:spPr/>
        <p:txBody>
          <a:bodyPr/>
          <a:lstStyle/>
          <a:p>
            <a:fld id="{5A9E930A-C8CD-4220-A016-188B2AB9B06D}" type="slidenum">
              <a:rPr lang="en-US" smtClean="0"/>
              <a:pPr/>
              <a:t>36</a:t>
            </a:fld>
            <a:endParaRPr lang="en-US"/>
          </a:p>
        </p:txBody>
      </p:sp>
      <p:sp>
        <p:nvSpPr>
          <p:cNvPr id="5" name="TextBox 4"/>
          <p:cNvSpPr txBox="1"/>
          <p:nvPr/>
        </p:nvSpPr>
        <p:spPr>
          <a:xfrm>
            <a:off x="359709" y="1310529"/>
            <a:ext cx="11707906" cy="5324535"/>
          </a:xfrm>
          <a:prstGeom prst="rect">
            <a:avLst/>
          </a:prstGeom>
          <a:noFill/>
        </p:spPr>
        <p:txBody>
          <a:bodyPr wrap="square" rtlCol="0">
            <a:spAutoFit/>
          </a:bodyPr>
          <a:lstStyle/>
          <a:p>
            <a:pPr algn="just">
              <a:buFont typeface="Wingdings" pitchFamily="2" charset="2"/>
              <a:buChar char="§"/>
            </a:pPr>
            <a:r>
              <a:rPr lang="en-US" sz="2400" dirty="0">
                <a:latin typeface="Times New Roman" pitchFamily="18" charset="0"/>
                <a:cs typeface="Times New Roman" pitchFamily="18" charset="0"/>
              </a:rPr>
              <a:t> In </a:t>
            </a:r>
            <a:r>
              <a:rPr lang="en-US" sz="2400" dirty="0" err="1">
                <a:latin typeface="Times New Roman" pitchFamily="18" charset="0"/>
                <a:cs typeface="Times New Roman" pitchFamily="18" charset="0"/>
              </a:rPr>
              <a:t>.Net</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there is a pre-built</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class </a:t>
            </a:r>
            <a:r>
              <a:rPr lang="en-US" sz="2400" dirty="0">
                <a:latin typeface="Times New Roman" pitchFamily="18" charset="0"/>
                <a:cs typeface="Times New Roman" pitchFamily="18" charset="0"/>
              </a:rPr>
              <a:t>called </a:t>
            </a:r>
            <a:r>
              <a:rPr lang="en-US" sz="2400" dirty="0" err="1">
                <a:latin typeface="Times New Roman" pitchFamily="18" charset="0"/>
                <a:cs typeface="Times New Roman" pitchFamily="18" charset="0"/>
              </a:rPr>
              <a:t>DataTable</a:t>
            </a:r>
            <a:r>
              <a:rPr lang="en-US" sz="2400" dirty="0">
                <a:latin typeface="Times New Roman" pitchFamily="18" charset="0"/>
                <a:cs typeface="Times New Roman" pitchFamily="18" charset="0"/>
              </a:rPr>
              <a:t> which is very flexible and can </a:t>
            </a:r>
            <a:r>
              <a:rPr lang="en-US" sz="2400" dirty="0" smtClean="0">
                <a:latin typeface="Times New Roman" pitchFamily="18" charset="0"/>
                <a:cs typeface="Times New Roman" pitchFamily="18" charset="0"/>
              </a:rPr>
              <a:t>store many </a:t>
            </a:r>
            <a:r>
              <a:rPr lang="en-US" sz="2400" dirty="0">
                <a:latin typeface="Times New Roman" pitchFamily="18" charset="0"/>
                <a:cs typeface="Times New Roman" pitchFamily="18" charset="0"/>
              </a:rPr>
              <a:t>rows and </a:t>
            </a:r>
            <a:r>
              <a:rPr lang="en-US" sz="2400" dirty="0" smtClean="0">
                <a:latin typeface="Times New Roman" pitchFamily="18" charset="0"/>
                <a:cs typeface="Times New Roman" pitchFamily="18" charset="0"/>
              </a:rPr>
              <a:t>many columns</a:t>
            </a:r>
            <a:r>
              <a:rPr lang="en-US" sz="2400" dirty="0">
                <a:latin typeface="Times New Roman" pitchFamily="18" charset="0"/>
                <a:cs typeface="Times New Roman" pitchFamily="18" charset="0"/>
              </a:rPr>
              <a:t>. It dynamically expands and shrinks</a:t>
            </a:r>
            <a:r>
              <a:rPr lang="en-US" sz="2400" dirty="0" smtClean="0">
                <a:latin typeface="Times New Roman" pitchFamily="18" charset="0"/>
                <a:cs typeface="Times New Roman" pitchFamily="18" charset="0"/>
              </a:rPr>
              <a:t>.</a:t>
            </a:r>
          </a:p>
          <a:p>
            <a:pPr algn="just"/>
            <a:endParaRPr lang="en-US" sz="2000" dirty="0">
              <a:latin typeface="Times New Roman" pitchFamily="18" charset="0"/>
              <a:cs typeface="Times New Roman" pitchFamily="18" charset="0"/>
            </a:endParaRPr>
          </a:p>
          <a:p>
            <a:pPr algn="just"/>
            <a:r>
              <a:rPr lang="en-US" sz="2000" dirty="0">
                <a:solidFill>
                  <a:srgbClr val="C00000"/>
                </a:solidFill>
                <a:latin typeface="Times New Roman" pitchFamily="18" charset="0"/>
                <a:cs typeface="Times New Roman" pitchFamily="18" charset="0"/>
              </a:rPr>
              <a:t>// First we create a blank </a:t>
            </a:r>
            <a:r>
              <a:rPr lang="en-US" sz="2000" dirty="0" err="1">
                <a:solidFill>
                  <a:srgbClr val="C00000"/>
                </a:solidFill>
                <a:latin typeface="Times New Roman" pitchFamily="18" charset="0"/>
                <a:cs typeface="Times New Roman" pitchFamily="18" charset="0"/>
              </a:rPr>
              <a:t>DataTable</a:t>
            </a:r>
            <a:r>
              <a:rPr lang="en-US" sz="2000" dirty="0">
                <a:solidFill>
                  <a:srgbClr val="C00000"/>
                </a:solidFill>
                <a:latin typeface="Times New Roman" pitchFamily="18" charset="0"/>
                <a:cs typeface="Times New Roman" pitchFamily="18" charset="0"/>
              </a:rPr>
              <a:t> in our code. We will have </a:t>
            </a:r>
            <a:r>
              <a:rPr lang="en-US" sz="2000" dirty="0" err="1">
                <a:solidFill>
                  <a:srgbClr val="C00000"/>
                </a:solidFill>
                <a:latin typeface="Times New Roman" pitchFamily="18" charset="0"/>
                <a:cs typeface="Times New Roman" pitchFamily="18" charset="0"/>
              </a:rPr>
              <a:t>dt</a:t>
            </a:r>
            <a:r>
              <a:rPr lang="en-US" sz="2000" dirty="0">
                <a:solidFill>
                  <a:srgbClr val="C00000"/>
                </a:solidFill>
                <a:latin typeface="Times New Roman" pitchFamily="18" charset="0"/>
                <a:cs typeface="Times New Roman" pitchFamily="18" charset="0"/>
              </a:rPr>
              <a:t>.</a:t>
            </a:r>
          </a:p>
          <a:p>
            <a:pPr algn="just"/>
            <a:r>
              <a:rPr lang="en-US" sz="2400" dirty="0" err="1">
                <a:latin typeface="Times New Roman" pitchFamily="18" charset="0"/>
                <a:cs typeface="Times New Roman" pitchFamily="18" charset="0"/>
              </a:rPr>
              <a:t>DataTable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dt</a:t>
            </a:r>
            <a:r>
              <a:rPr lang="en-US" sz="2400" dirty="0">
                <a:latin typeface="Times New Roman" pitchFamily="18" charset="0"/>
                <a:cs typeface="Times New Roman" pitchFamily="18" charset="0"/>
              </a:rPr>
              <a:t>= new </a:t>
            </a:r>
            <a:r>
              <a:rPr lang="en-US" sz="2400" dirty="0" err="1">
                <a:latin typeface="Times New Roman" pitchFamily="18" charset="0"/>
                <a:cs typeface="Times New Roman" pitchFamily="18" charset="0"/>
              </a:rPr>
              <a:t>DataTable</a:t>
            </a:r>
            <a:r>
              <a:rPr lang="en-US" sz="2400" dirty="0">
                <a:latin typeface="Times New Roman" pitchFamily="18" charset="0"/>
                <a:cs typeface="Times New Roman" pitchFamily="18" charset="0"/>
              </a:rPr>
              <a:t> ( ); </a:t>
            </a:r>
            <a:r>
              <a:rPr lang="en-US" sz="2400" dirty="0" smtClean="0">
                <a:latin typeface="Times New Roman" pitchFamily="18" charset="0"/>
                <a:cs typeface="Times New Roman" pitchFamily="18" charset="0"/>
              </a:rPr>
              <a:t>C#</a:t>
            </a:r>
          </a:p>
          <a:p>
            <a:pPr algn="just"/>
            <a:r>
              <a:rPr lang="en-US" sz="2400" dirty="0">
                <a:latin typeface="Times New Roman" pitchFamily="18" charset="0"/>
                <a:cs typeface="Times New Roman" pitchFamily="18" charset="0"/>
              </a:rPr>
              <a:t>Dim </a:t>
            </a:r>
            <a:r>
              <a:rPr lang="en-US" sz="2400" dirty="0" err="1">
                <a:latin typeface="Times New Roman" pitchFamily="18" charset="0"/>
                <a:cs typeface="Times New Roman" pitchFamily="18" charset="0"/>
              </a:rPr>
              <a:t>dt</a:t>
            </a:r>
            <a:r>
              <a:rPr lang="en-US" sz="2400" dirty="0">
                <a:latin typeface="Times New Roman" pitchFamily="18" charset="0"/>
                <a:cs typeface="Times New Roman" pitchFamily="18" charset="0"/>
              </a:rPr>
              <a:t> As New </a:t>
            </a:r>
            <a:r>
              <a:rPr lang="en-US" sz="2400" dirty="0" err="1" smtClean="0">
                <a:latin typeface="Times New Roman" pitchFamily="18" charset="0"/>
                <a:cs typeface="Times New Roman" pitchFamily="18" charset="0"/>
              </a:rPr>
              <a:t>DataTable</a:t>
            </a:r>
            <a:r>
              <a:rPr lang="en-US" sz="2400" dirty="0" smtClean="0">
                <a:latin typeface="Times New Roman" pitchFamily="18" charset="0"/>
                <a:cs typeface="Times New Roman" pitchFamily="18" charset="0"/>
              </a:rPr>
              <a:t>    ‘VB</a:t>
            </a:r>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r>
              <a:rPr lang="en-US" sz="2000" dirty="0">
                <a:solidFill>
                  <a:srgbClr val="C00000"/>
                </a:solidFill>
                <a:latin typeface="Times New Roman" pitchFamily="18" charset="0"/>
                <a:cs typeface="Times New Roman" pitchFamily="18" charset="0"/>
              </a:rPr>
              <a:t>// </a:t>
            </a:r>
            <a:r>
              <a:rPr lang="en-US" sz="2000" dirty="0" err="1">
                <a:solidFill>
                  <a:srgbClr val="C00000"/>
                </a:solidFill>
                <a:latin typeface="Times New Roman" pitchFamily="18" charset="0"/>
                <a:cs typeface="Times New Roman" pitchFamily="18" charset="0"/>
              </a:rPr>
              <a:t>DataAdapter</a:t>
            </a:r>
            <a:r>
              <a:rPr lang="en-US" sz="2000" dirty="0">
                <a:solidFill>
                  <a:srgbClr val="C00000"/>
                </a:solidFill>
                <a:latin typeface="Times New Roman" pitchFamily="18" charset="0"/>
                <a:cs typeface="Times New Roman" pitchFamily="18" charset="0"/>
              </a:rPr>
              <a:t> has the method </a:t>
            </a:r>
            <a:r>
              <a:rPr lang="en-US" sz="2000" dirty="0" smtClean="0">
                <a:solidFill>
                  <a:srgbClr val="C00000"/>
                </a:solidFill>
                <a:latin typeface="Times New Roman" pitchFamily="18" charset="0"/>
                <a:cs typeface="Times New Roman" pitchFamily="18" charset="0"/>
              </a:rPr>
              <a:t>Fill(). As soon as we </a:t>
            </a:r>
            <a:r>
              <a:rPr lang="en-US" sz="2000" dirty="0">
                <a:solidFill>
                  <a:srgbClr val="C00000"/>
                </a:solidFill>
                <a:latin typeface="Times New Roman" pitchFamily="18" charset="0"/>
                <a:cs typeface="Times New Roman" pitchFamily="18" charset="0"/>
              </a:rPr>
              <a:t>execute the following </a:t>
            </a:r>
            <a:r>
              <a:rPr lang="en-US" sz="2000" dirty="0" smtClean="0">
                <a:solidFill>
                  <a:srgbClr val="C00000"/>
                </a:solidFill>
                <a:latin typeface="Times New Roman" pitchFamily="18" charset="0"/>
                <a:cs typeface="Times New Roman" pitchFamily="18" charset="0"/>
              </a:rPr>
              <a:t>statement, </a:t>
            </a:r>
            <a:endParaRPr lang="en-US" sz="2000" dirty="0">
              <a:solidFill>
                <a:srgbClr val="C00000"/>
              </a:solidFill>
              <a:latin typeface="Times New Roman" pitchFamily="18" charset="0"/>
              <a:cs typeface="Times New Roman" pitchFamily="18" charset="0"/>
            </a:endParaRPr>
          </a:p>
          <a:p>
            <a:pPr algn="just"/>
            <a:r>
              <a:rPr lang="en-US" sz="2000" dirty="0">
                <a:solidFill>
                  <a:srgbClr val="C00000"/>
                </a:solidFill>
                <a:latin typeface="Times New Roman" pitchFamily="18" charset="0"/>
                <a:cs typeface="Times New Roman" pitchFamily="18" charset="0"/>
              </a:rPr>
              <a:t>// technically at this point of time, the </a:t>
            </a:r>
            <a:r>
              <a:rPr lang="en-US" sz="2000" dirty="0" smtClean="0">
                <a:solidFill>
                  <a:srgbClr val="C00000"/>
                </a:solidFill>
                <a:latin typeface="Times New Roman" pitchFamily="18" charset="0"/>
                <a:cs typeface="Times New Roman" pitchFamily="18" charset="0"/>
              </a:rPr>
              <a:t>truck/</a:t>
            </a:r>
            <a:r>
              <a:rPr lang="en-US" sz="2000" dirty="0" err="1" smtClean="0">
                <a:solidFill>
                  <a:srgbClr val="C00000"/>
                </a:solidFill>
                <a:latin typeface="Times New Roman" pitchFamily="18" charset="0"/>
                <a:cs typeface="Times New Roman" pitchFamily="18" charset="0"/>
              </a:rPr>
              <a:t>dataAdapter</a:t>
            </a:r>
            <a:r>
              <a:rPr lang="en-US" sz="2000" dirty="0" smtClean="0">
                <a:solidFill>
                  <a:srgbClr val="C00000"/>
                </a:solidFill>
                <a:latin typeface="Times New Roman" pitchFamily="18" charset="0"/>
                <a:cs typeface="Times New Roman" pitchFamily="18" charset="0"/>
              </a:rPr>
              <a:t> </a:t>
            </a:r>
            <a:r>
              <a:rPr lang="en-US" sz="2000" dirty="0">
                <a:solidFill>
                  <a:srgbClr val="C00000"/>
                </a:solidFill>
                <a:latin typeface="Times New Roman" pitchFamily="18" charset="0"/>
                <a:cs typeface="Times New Roman" pitchFamily="18" charset="0"/>
              </a:rPr>
              <a:t>will go to the </a:t>
            </a:r>
            <a:r>
              <a:rPr lang="en-US" sz="2000" dirty="0" smtClean="0">
                <a:solidFill>
                  <a:srgbClr val="C00000"/>
                </a:solidFill>
                <a:latin typeface="Times New Roman" pitchFamily="18" charset="0"/>
                <a:cs typeface="Times New Roman" pitchFamily="18" charset="0"/>
              </a:rPr>
              <a:t>database server, deliver the </a:t>
            </a:r>
            <a:r>
              <a:rPr lang="en-US" sz="2000" dirty="0" err="1" smtClean="0">
                <a:solidFill>
                  <a:srgbClr val="C00000"/>
                </a:solidFill>
                <a:latin typeface="Times New Roman" pitchFamily="18" charset="0"/>
                <a:cs typeface="Times New Roman" pitchFamily="18" charset="0"/>
              </a:rPr>
              <a:t>sql</a:t>
            </a:r>
            <a:r>
              <a:rPr lang="en-US" sz="2000" dirty="0" smtClean="0">
                <a:solidFill>
                  <a:srgbClr val="C00000"/>
                </a:solidFill>
                <a:latin typeface="Times New Roman" pitchFamily="18" charset="0"/>
                <a:cs typeface="Times New Roman" pitchFamily="18" charset="0"/>
              </a:rPr>
              <a:t>, and  </a:t>
            </a:r>
            <a:endParaRPr lang="en-US" sz="2000" dirty="0">
              <a:solidFill>
                <a:srgbClr val="C00000"/>
              </a:solidFill>
              <a:latin typeface="Times New Roman" pitchFamily="18" charset="0"/>
              <a:cs typeface="Times New Roman" pitchFamily="18" charset="0"/>
            </a:endParaRPr>
          </a:p>
          <a:p>
            <a:pPr algn="just"/>
            <a:r>
              <a:rPr lang="en-US" sz="2000" dirty="0">
                <a:solidFill>
                  <a:srgbClr val="C00000"/>
                </a:solidFill>
                <a:latin typeface="Times New Roman" pitchFamily="18" charset="0"/>
                <a:cs typeface="Times New Roman" pitchFamily="18" charset="0"/>
              </a:rPr>
              <a:t>// bring back all the rows and </a:t>
            </a:r>
            <a:r>
              <a:rPr lang="en-US" sz="2000" dirty="0" smtClean="0">
                <a:solidFill>
                  <a:srgbClr val="C00000"/>
                </a:solidFill>
                <a:latin typeface="Times New Roman" pitchFamily="18" charset="0"/>
                <a:cs typeface="Times New Roman" pitchFamily="18" charset="0"/>
              </a:rPr>
              <a:t>all the columns in our machine memory. Essentially, </a:t>
            </a:r>
            <a:r>
              <a:rPr lang="en-US" sz="2000" dirty="0" err="1" smtClean="0">
                <a:solidFill>
                  <a:srgbClr val="C00000"/>
                </a:solidFill>
                <a:latin typeface="Times New Roman" pitchFamily="18" charset="0"/>
                <a:cs typeface="Times New Roman" pitchFamily="18" charset="0"/>
              </a:rPr>
              <a:t>da.Fill</a:t>
            </a:r>
            <a:r>
              <a:rPr lang="en-US" sz="2000" dirty="0" smtClean="0">
                <a:solidFill>
                  <a:srgbClr val="C00000"/>
                </a:solidFill>
                <a:latin typeface="Times New Roman" pitchFamily="18" charset="0"/>
                <a:cs typeface="Times New Roman" pitchFamily="18" charset="0"/>
              </a:rPr>
              <a:t>(</a:t>
            </a:r>
            <a:r>
              <a:rPr lang="en-US" sz="2000" dirty="0" err="1" smtClean="0">
                <a:solidFill>
                  <a:srgbClr val="C00000"/>
                </a:solidFill>
                <a:latin typeface="Times New Roman" pitchFamily="18" charset="0"/>
                <a:cs typeface="Times New Roman" pitchFamily="18" charset="0"/>
              </a:rPr>
              <a:t>dt</a:t>
            </a:r>
            <a:r>
              <a:rPr lang="en-US" sz="2000" dirty="0" smtClean="0">
                <a:solidFill>
                  <a:srgbClr val="C00000"/>
                </a:solidFill>
                <a:latin typeface="Times New Roman" pitchFamily="18" charset="0"/>
                <a:cs typeface="Times New Roman" pitchFamily="18" charset="0"/>
              </a:rPr>
              <a:t>) will</a:t>
            </a:r>
          </a:p>
          <a:p>
            <a:pPr algn="just"/>
            <a:r>
              <a:rPr lang="en-US" sz="2000" dirty="0">
                <a:solidFill>
                  <a:srgbClr val="C00000"/>
                </a:solidFill>
                <a:latin typeface="Times New Roman" pitchFamily="18" charset="0"/>
                <a:cs typeface="Times New Roman" pitchFamily="18" charset="0"/>
              </a:rPr>
              <a:t> </a:t>
            </a:r>
            <a:r>
              <a:rPr lang="en-US" sz="2000" dirty="0" smtClean="0">
                <a:solidFill>
                  <a:srgbClr val="C00000"/>
                </a:solidFill>
                <a:latin typeface="Times New Roman" pitchFamily="18" charset="0"/>
                <a:cs typeface="Times New Roman" pitchFamily="18" charset="0"/>
              </a:rPr>
              <a:t>  </a:t>
            </a:r>
            <a:r>
              <a:rPr lang="en-US" sz="2000" dirty="0">
                <a:solidFill>
                  <a:srgbClr val="C00000"/>
                </a:solidFill>
                <a:latin typeface="Times New Roman" pitchFamily="18" charset="0"/>
                <a:cs typeface="Times New Roman" pitchFamily="18" charset="0"/>
              </a:rPr>
              <a:t>transfer all </a:t>
            </a:r>
            <a:r>
              <a:rPr lang="en-US" sz="2000" dirty="0" smtClean="0">
                <a:solidFill>
                  <a:srgbClr val="C00000"/>
                </a:solidFill>
                <a:latin typeface="Times New Roman" pitchFamily="18" charset="0"/>
                <a:cs typeface="Times New Roman" pitchFamily="18" charset="0"/>
              </a:rPr>
              <a:t>the </a:t>
            </a:r>
            <a:r>
              <a:rPr lang="en-US" sz="2000" dirty="0">
                <a:solidFill>
                  <a:srgbClr val="C00000"/>
                </a:solidFill>
                <a:latin typeface="Times New Roman" pitchFamily="18" charset="0"/>
                <a:cs typeface="Times New Roman" pitchFamily="18" charset="0"/>
              </a:rPr>
              <a:t>data and dump it into our </a:t>
            </a:r>
            <a:r>
              <a:rPr lang="en-US" sz="2000" dirty="0" err="1">
                <a:solidFill>
                  <a:srgbClr val="C00000"/>
                </a:solidFill>
                <a:latin typeface="Times New Roman" pitchFamily="18" charset="0"/>
                <a:cs typeface="Times New Roman" pitchFamily="18" charset="0"/>
              </a:rPr>
              <a:t>DataTable</a:t>
            </a:r>
            <a:r>
              <a:rPr lang="en-US" sz="2000" dirty="0">
                <a:solidFill>
                  <a:srgbClr val="C00000"/>
                </a:solidFill>
                <a:latin typeface="Times New Roman" pitchFamily="18" charset="0"/>
                <a:cs typeface="Times New Roman" pitchFamily="18" charset="0"/>
              </a:rPr>
              <a:t>.</a:t>
            </a:r>
          </a:p>
          <a:p>
            <a:pPr algn="just"/>
            <a:r>
              <a:rPr lang="en-US" sz="2400" dirty="0" err="1">
                <a:latin typeface="Times New Roman" pitchFamily="18" charset="0"/>
                <a:cs typeface="Times New Roman" pitchFamily="18" charset="0"/>
              </a:rPr>
              <a:t>da.Fill</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dt</a:t>
            </a:r>
            <a:r>
              <a:rPr lang="en-US" sz="2400" dirty="0">
                <a:latin typeface="Times New Roman" pitchFamily="18" charset="0"/>
                <a:cs typeface="Times New Roman" pitchFamily="18" charset="0"/>
              </a:rPr>
              <a:t>);</a:t>
            </a:r>
          </a:p>
          <a:p>
            <a:pPr algn="just"/>
            <a:r>
              <a:rPr lang="en-US" sz="2000" dirty="0" smtClean="0">
                <a:solidFill>
                  <a:srgbClr val="C00000"/>
                </a:solidFill>
                <a:latin typeface="Times New Roman" pitchFamily="18" charset="0"/>
                <a:cs typeface="Times New Roman" pitchFamily="18" charset="0"/>
              </a:rPr>
              <a:t>// </a:t>
            </a:r>
            <a:r>
              <a:rPr lang="en-US" sz="2000" dirty="0" smtClean="0">
                <a:solidFill>
                  <a:srgbClr val="C00000"/>
                </a:solidFill>
                <a:latin typeface="Times New Roman" pitchFamily="18" charset="0"/>
                <a:cs typeface="Times New Roman" pitchFamily="18" charset="0"/>
              </a:rPr>
              <a:t>As soon as we have all rows and all columns in </a:t>
            </a:r>
            <a:r>
              <a:rPr lang="en-US" sz="2000" dirty="0" err="1">
                <a:solidFill>
                  <a:srgbClr val="C00000"/>
                </a:solidFill>
                <a:latin typeface="Times New Roman" pitchFamily="18" charset="0"/>
                <a:cs typeface="Times New Roman" pitchFamily="18" charset="0"/>
              </a:rPr>
              <a:t>dt</a:t>
            </a:r>
            <a:r>
              <a:rPr lang="en-US" sz="2000" dirty="0">
                <a:solidFill>
                  <a:srgbClr val="C00000"/>
                </a:solidFill>
                <a:latin typeface="Times New Roman" pitchFamily="18" charset="0"/>
                <a:cs typeface="Times New Roman" pitchFamily="18" charset="0"/>
              </a:rPr>
              <a:t>, we can close the connection.</a:t>
            </a:r>
          </a:p>
          <a:p>
            <a:pPr algn="just"/>
            <a:r>
              <a:rPr lang="en-US" sz="2400" dirty="0" err="1">
                <a:latin typeface="Times New Roman" pitchFamily="18" charset="0"/>
                <a:cs typeface="Times New Roman" pitchFamily="18" charset="0"/>
              </a:rPr>
              <a:t>c</a:t>
            </a:r>
            <a:r>
              <a:rPr lang="en-US" sz="2400" dirty="0" err="1" smtClean="0">
                <a:latin typeface="Times New Roman" pitchFamily="18" charset="0"/>
                <a:cs typeface="Times New Roman" pitchFamily="18" charset="0"/>
              </a:rPr>
              <a:t>onn.close</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t>
            </a:r>
          </a:p>
          <a:p>
            <a:pPr algn="just"/>
            <a:endParaRPr lang="en-US" sz="1200" dirty="0" smtClean="0">
              <a:latin typeface="Times New Roman" pitchFamily="18" charset="0"/>
              <a:cs typeface="Times New Roman" pitchFamily="18" charset="0"/>
            </a:endParaRPr>
          </a:p>
          <a:p>
            <a:pPr algn="just"/>
            <a:r>
              <a:rPr lang="en-US" sz="2000" dirty="0">
                <a:solidFill>
                  <a:srgbClr val="C00000"/>
                </a:solidFill>
                <a:latin typeface="Times New Roman" pitchFamily="18" charset="0"/>
                <a:cs typeface="Times New Roman" pitchFamily="18" charset="0"/>
              </a:rPr>
              <a:t>// In our code, we can loop through all rows and columns and get the data.</a:t>
            </a:r>
          </a:p>
        </p:txBody>
      </p:sp>
      <p:grpSp>
        <p:nvGrpSpPr>
          <p:cNvPr id="6" name="Group 5"/>
          <p:cNvGrpSpPr/>
          <p:nvPr/>
        </p:nvGrpSpPr>
        <p:grpSpPr>
          <a:xfrm>
            <a:off x="0" y="-2737"/>
            <a:ext cx="12192000" cy="914709"/>
            <a:chOff x="0" y="-2737"/>
            <a:chExt cx="12192000" cy="914709"/>
          </a:xfrm>
        </p:grpSpPr>
        <p:sp>
          <p:nvSpPr>
            <p:cNvPr id="7" name="Rectangle 6"/>
            <p:cNvSpPr/>
            <p:nvPr/>
          </p:nvSpPr>
          <p:spPr>
            <a:xfrm>
              <a:off x="0" y="-2428"/>
              <a:ext cx="121920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p:cNvSpPr/>
            <p:nvPr/>
          </p:nvSpPr>
          <p:spPr>
            <a:xfrm>
              <a:off x="9780494" y="-2737"/>
              <a:ext cx="2411506" cy="875175"/>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p:cNvSpPr/>
          <p:nvPr/>
        </p:nvSpPr>
        <p:spPr>
          <a:xfrm>
            <a:off x="-76200" y="-2737"/>
            <a:ext cx="10193431"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7143750" algn="l"/>
              </a:tabLst>
            </a:pPr>
            <a:r>
              <a:rPr lang="en-US" sz="2500" b="1" dirty="0" smtClean="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  Second category</a:t>
            </a:r>
            <a:r>
              <a:rPr lang="en-US" sz="25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 </a:t>
            </a:r>
            <a:r>
              <a:rPr lang="en-US" sz="2500" b="1" dirty="0" smtClean="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select many rows /columns from a </a:t>
            </a:r>
            <a:r>
              <a:rPr lang="en-US" sz="25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d</a:t>
            </a:r>
            <a:r>
              <a:rPr lang="en-US" sz="2500" b="1" dirty="0" smtClean="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atabase</a:t>
            </a:r>
            <a:endParaRPr lang="en-US" sz="25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endParaRPr>
          </a:p>
        </p:txBody>
      </p:sp>
    </p:spTree>
    <p:extLst>
      <p:ext uri="{BB962C8B-B14F-4D97-AF65-F5344CB8AC3E}">
        <p14:creationId xmlns:p14="http://schemas.microsoft.com/office/powerpoint/2010/main" val="13399807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29"/>
          <p:cNvSpPr>
            <a:spLocks noGrp="1"/>
          </p:cNvSpPr>
          <p:nvPr>
            <p:ph type="sldNum" sz="quarter" idx="12"/>
          </p:nvPr>
        </p:nvSpPr>
        <p:spPr/>
        <p:txBody>
          <a:bodyPr/>
          <a:lstStyle/>
          <a:p>
            <a:fld id="{5A9E930A-C8CD-4220-A016-188B2AB9B06D}" type="slidenum">
              <a:rPr lang="en-US" smtClean="0"/>
              <a:pPr/>
              <a:t>37</a:t>
            </a:fld>
            <a:endParaRPr lang="en-US"/>
          </a:p>
        </p:txBody>
      </p:sp>
      <p:sp>
        <p:nvSpPr>
          <p:cNvPr id="10" name="Rectangle 9"/>
          <p:cNvSpPr/>
          <p:nvPr/>
        </p:nvSpPr>
        <p:spPr>
          <a:xfrm>
            <a:off x="224118" y="2628900"/>
            <a:ext cx="2214282" cy="1600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itchFamily="18" charset="0"/>
                <a:cs typeface="Times New Roman" pitchFamily="18" charset="0"/>
              </a:rPr>
              <a:t>Our </a:t>
            </a:r>
            <a:r>
              <a:rPr lang="en-US" sz="2000" dirty="0" smtClean="0">
                <a:latin typeface="Times New Roman" pitchFamily="18" charset="0"/>
                <a:cs typeface="Times New Roman" pitchFamily="18" charset="0"/>
              </a:rPr>
              <a:t>code</a:t>
            </a:r>
          </a:p>
          <a:p>
            <a:pPr algn="ctr"/>
            <a:endParaRPr lang="en-US" sz="2000" dirty="0">
              <a:latin typeface="Times New Roman" pitchFamily="18" charset="0"/>
              <a:cs typeface="Times New Roman" pitchFamily="18" charset="0"/>
            </a:endParaRPr>
          </a:p>
          <a:p>
            <a:pPr algn="ctr"/>
            <a:endParaRPr lang="en-US" sz="2000" dirty="0" smtClean="0">
              <a:latin typeface="Times New Roman" pitchFamily="18" charset="0"/>
              <a:cs typeface="Times New Roman" pitchFamily="18" charset="0"/>
            </a:endParaRPr>
          </a:p>
          <a:p>
            <a:pPr algn="ct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11" name="Rectangle 10"/>
          <p:cNvSpPr/>
          <p:nvPr/>
        </p:nvSpPr>
        <p:spPr>
          <a:xfrm>
            <a:off x="8431306" y="2496670"/>
            <a:ext cx="3491753" cy="184673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itchFamily="18" charset="0"/>
                <a:cs typeface="Times New Roman" pitchFamily="18" charset="0"/>
              </a:rPr>
              <a:t>DB </a:t>
            </a:r>
            <a:r>
              <a:rPr lang="en-US" sz="2000" dirty="0" smtClean="0">
                <a:latin typeface="Times New Roman" pitchFamily="18" charset="0"/>
                <a:cs typeface="Times New Roman" pitchFamily="18" charset="0"/>
              </a:rPr>
              <a:t>server</a:t>
            </a:r>
          </a:p>
          <a:p>
            <a:pPr algn="ctr"/>
            <a:endParaRPr lang="en-US" sz="2000" dirty="0">
              <a:latin typeface="Times New Roman" pitchFamily="18" charset="0"/>
              <a:cs typeface="Times New Roman" pitchFamily="18" charset="0"/>
            </a:endParaRPr>
          </a:p>
          <a:p>
            <a:pPr algn="ctr"/>
            <a:endParaRPr lang="en-US" sz="2000" dirty="0">
              <a:latin typeface="Times New Roman" pitchFamily="18" charset="0"/>
              <a:cs typeface="Times New Roman" pitchFamily="18" charset="0"/>
            </a:endParaRPr>
          </a:p>
          <a:p>
            <a:pPr algn="ctr"/>
            <a:endParaRPr lang="en-US" sz="2000" dirty="0">
              <a:latin typeface="Times New Roman" pitchFamily="18" charset="0"/>
              <a:cs typeface="Times New Roman" pitchFamily="18" charset="0"/>
            </a:endParaRPr>
          </a:p>
          <a:p>
            <a:pPr algn="ctr"/>
            <a:endParaRPr lang="en-US" sz="2000" dirty="0">
              <a:latin typeface="Times New Roman" pitchFamily="18" charset="0"/>
              <a:cs typeface="Times New Roman" pitchFamily="18" charset="0"/>
            </a:endParaRPr>
          </a:p>
        </p:txBody>
      </p:sp>
      <p:cxnSp>
        <p:nvCxnSpPr>
          <p:cNvPr id="12" name="Straight Connector 11"/>
          <p:cNvCxnSpPr>
            <a:stCxn id="10" idx="3"/>
          </p:cNvCxnSpPr>
          <p:nvPr/>
        </p:nvCxnSpPr>
        <p:spPr>
          <a:xfrm>
            <a:off x="2438400" y="3429000"/>
            <a:ext cx="5995145"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976718" y="3917576"/>
            <a:ext cx="6456827" cy="44823"/>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644588" y="4343400"/>
            <a:ext cx="5414683" cy="2156012"/>
          </a:xfrm>
          <a:prstGeom prst="rect">
            <a:avLst/>
          </a:prstGeom>
          <a:blipFill>
            <a:blip r:embed="rId2"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2805953" y="889747"/>
            <a:ext cx="6974541" cy="2298518"/>
            <a:chOff x="1281953" y="889747"/>
            <a:chExt cx="6974541" cy="2298518"/>
          </a:xfrm>
        </p:grpSpPr>
        <p:grpSp>
          <p:nvGrpSpPr>
            <p:cNvPr id="21" name="Group 20"/>
            <p:cNvGrpSpPr/>
            <p:nvPr/>
          </p:nvGrpSpPr>
          <p:grpSpPr>
            <a:xfrm>
              <a:off x="1281953" y="1242539"/>
              <a:ext cx="5074024" cy="1945726"/>
              <a:chOff x="1281953" y="1242539"/>
              <a:chExt cx="5074024" cy="1945726"/>
            </a:xfrm>
          </p:grpSpPr>
          <p:sp>
            <p:nvSpPr>
              <p:cNvPr id="6" name="Rectangle 3" descr="MOTO2"/>
              <p:cNvSpPr>
                <a:spLocks noChangeArrowheads="1"/>
              </p:cNvSpPr>
              <p:nvPr/>
            </p:nvSpPr>
            <p:spPr bwMode="auto">
              <a:xfrm>
                <a:off x="1281953" y="1664265"/>
                <a:ext cx="4796118" cy="1524000"/>
              </a:xfrm>
              <a:prstGeom prst="rect">
                <a:avLst/>
              </a:prstGeom>
              <a:blipFill dpi="0" rotWithShape="0">
                <a:blip r:embed="rId3" cstate="print"/>
                <a:srcRect/>
                <a:stretch>
                  <a:fillRect/>
                </a:stretch>
              </a:bli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8" name="AutoShape 5"/>
              <p:cNvCxnSpPr>
                <a:cxnSpLocks noChangeShapeType="1"/>
              </p:cNvCxnSpPr>
              <p:nvPr/>
            </p:nvCxnSpPr>
            <p:spPr bwMode="auto">
              <a:xfrm flipH="1">
                <a:off x="4984377" y="1242539"/>
                <a:ext cx="1371600" cy="372420"/>
              </a:xfrm>
              <a:prstGeom prst="straightConnector1">
                <a:avLst/>
              </a:prstGeom>
              <a:noFill/>
              <a:ln w="38100">
                <a:solidFill>
                  <a:schemeClr val="tx1"/>
                </a:solidFill>
                <a:round/>
                <a:headEnd/>
                <a:tailEnd type="triangle" w="med" len="med"/>
              </a:ln>
              <a:effectLst/>
            </p:spPr>
          </p:cxnSp>
        </p:grpSp>
        <p:sp>
          <p:nvSpPr>
            <p:cNvPr id="17" name="Rectangle 16"/>
            <p:cNvSpPr/>
            <p:nvPr/>
          </p:nvSpPr>
          <p:spPr>
            <a:xfrm>
              <a:off x="6046694" y="889747"/>
              <a:ext cx="22098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latin typeface="Times New Roman" pitchFamily="18" charset="0"/>
                  <a:cs typeface="Times New Roman" pitchFamily="18" charset="0"/>
                </a:rPr>
                <a:t>DataAdapter</a:t>
              </a:r>
              <a:endParaRPr lang="en-US" sz="2000" dirty="0">
                <a:solidFill>
                  <a:schemeClr val="tx1"/>
                </a:solidFill>
                <a:latin typeface="Times New Roman" pitchFamily="18" charset="0"/>
                <a:cs typeface="Times New Roman" pitchFamily="18" charset="0"/>
              </a:endParaRPr>
            </a:p>
          </p:txBody>
        </p:sp>
      </p:grpSp>
      <p:sp>
        <p:nvSpPr>
          <p:cNvPr id="29" name="Rectangle 28"/>
          <p:cNvSpPr/>
          <p:nvPr/>
        </p:nvSpPr>
        <p:spPr>
          <a:xfrm>
            <a:off x="8559052" y="3049311"/>
            <a:ext cx="3265395" cy="1179789"/>
          </a:xfrm>
          <a:prstGeom prst="rect">
            <a:avLst/>
          </a:prstGeom>
          <a:blipFill>
            <a:blip r:embed="rId4" cstate="print">
              <a:duotone>
                <a:prstClr val="black"/>
                <a:schemeClr val="accent6">
                  <a:tint val="45000"/>
                  <a:satMod val="400000"/>
                </a:schemeClr>
              </a:duotone>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22729" y="3188265"/>
            <a:ext cx="1990164" cy="914401"/>
          </a:xfrm>
          <a:prstGeom prst="rect">
            <a:avLst/>
          </a:prstGeom>
          <a:blipFill>
            <a:blip r:embed="rId5" cstate="print">
              <a:duotone>
                <a:prstClr val="black"/>
                <a:schemeClr val="accent6">
                  <a:tint val="45000"/>
                  <a:satMod val="400000"/>
                </a:schemeClr>
              </a:duotone>
              <a:extLst>
                <a:ext uri="{BEBA8EAE-BF5A-486C-A8C5-ECC9F3942E4B}">
                  <a14:imgProps xmlns:a14="http://schemas.microsoft.com/office/drawing/2010/main">
                    <a14:imgLayer r:embed="rId6">
                      <a14:imgEffect>
                        <a14:sharpenSoften amount="50000"/>
                      </a14:imgEffect>
                    </a14:imgLayer>
                  </a14:imgProps>
                </a:ext>
              </a:extLst>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0" y="-2737"/>
            <a:ext cx="12192000" cy="914709"/>
            <a:chOff x="0" y="-2737"/>
            <a:chExt cx="12192000" cy="914709"/>
          </a:xfrm>
        </p:grpSpPr>
        <p:sp>
          <p:nvSpPr>
            <p:cNvPr id="19" name="Rectangle 18"/>
            <p:cNvSpPr/>
            <p:nvPr/>
          </p:nvSpPr>
          <p:spPr>
            <a:xfrm>
              <a:off x="0" y="-2428"/>
              <a:ext cx="121920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Rectangle 19"/>
            <p:cNvSpPr/>
            <p:nvPr/>
          </p:nvSpPr>
          <p:spPr>
            <a:xfrm>
              <a:off x="9780494" y="-2737"/>
              <a:ext cx="2411506" cy="875175"/>
            </a:xfrm>
            <a:prstGeom prst="rect">
              <a:avLst/>
            </a:prstGeom>
            <a:blipFill dpi="0" rotWithShape="1">
              <a:blip r:embed="rId7"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p:cNvSpPr/>
          <p:nvPr/>
        </p:nvSpPr>
        <p:spPr>
          <a:xfrm>
            <a:off x="-114300" y="-2737"/>
            <a:ext cx="10193431"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7143750" algn="l"/>
              </a:tabLst>
            </a:pPr>
            <a:r>
              <a:rPr lang="en-US" sz="2500" b="1" dirty="0" smtClean="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  Second category</a:t>
            </a:r>
            <a:r>
              <a:rPr lang="en-US" sz="25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 </a:t>
            </a:r>
            <a:r>
              <a:rPr lang="en-US" sz="2500" b="1" dirty="0" smtClean="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select many rows /columns from a </a:t>
            </a:r>
            <a:r>
              <a:rPr lang="en-US" sz="25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d</a:t>
            </a:r>
            <a:r>
              <a:rPr lang="en-US" sz="2500" b="1" dirty="0" smtClean="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atabase</a:t>
            </a:r>
            <a:endParaRPr lang="en-US" sz="25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endParaRPr>
          </a:p>
        </p:txBody>
      </p:sp>
    </p:spTree>
    <p:extLst>
      <p:ext uri="{BB962C8B-B14F-4D97-AF65-F5344CB8AC3E}">
        <p14:creationId xmlns:p14="http://schemas.microsoft.com/office/powerpoint/2010/main" val="41600864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29"/>
          <p:cNvSpPr>
            <a:spLocks noGrp="1"/>
          </p:cNvSpPr>
          <p:nvPr>
            <p:ph type="sldNum" sz="quarter" idx="12"/>
          </p:nvPr>
        </p:nvSpPr>
        <p:spPr/>
        <p:txBody>
          <a:bodyPr/>
          <a:lstStyle/>
          <a:p>
            <a:fld id="{5A9E930A-C8CD-4220-A016-188B2AB9B06D}" type="slidenum">
              <a:rPr lang="en-US" smtClean="0"/>
              <a:pPr/>
              <a:t>38</a:t>
            </a:fld>
            <a:endParaRPr lang="en-US"/>
          </a:p>
        </p:txBody>
      </p:sp>
      <p:grpSp>
        <p:nvGrpSpPr>
          <p:cNvPr id="6" name="Group 5"/>
          <p:cNvGrpSpPr/>
          <p:nvPr/>
        </p:nvGrpSpPr>
        <p:grpSpPr>
          <a:xfrm>
            <a:off x="0" y="0"/>
            <a:ext cx="12192000" cy="914709"/>
            <a:chOff x="0" y="-2737"/>
            <a:chExt cx="12192000" cy="914709"/>
          </a:xfrm>
        </p:grpSpPr>
        <p:sp>
          <p:nvSpPr>
            <p:cNvPr id="7" name="Rectangle 6"/>
            <p:cNvSpPr/>
            <p:nvPr/>
          </p:nvSpPr>
          <p:spPr>
            <a:xfrm>
              <a:off x="0" y="-2428"/>
              <a:ext cx="121920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p:cNvSpPr/>
            <p:nvPr/>
          </p:nvSpPr>
          <p:spPr>
            <a:xfrm>
              <a:off x="9780494" y="-2737"/>
              <a:ext cx="2411506" cy="875175"/>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456079" y="38100"/>
            <a:ext cx="8668871"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Command object vs </a:t>
            </a:r>
            <a:r>
              <a:rPr lang="en-US" sz="3200" b="1" dirty="0" err="1" smtClean="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DataAdapter</a:t>
            </a:r>
            <a:endParaRPr lang="en-US" sz="32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endParaRPr>
          </a:p>
        </p:txBody>
      </p:sp>
      <p:sp>
        <p:nvSpPr>
          <p:cNvPr id="2" name="Rectangle 1"/>
          <p:cNvSpPr/>
          <p:nvPr/>
        </p:nvSpPr>
        <p:spPr>
          <a:xfrm>
            <a:off x="7248525" y="3621614"/>
            <a:ext cx="4691062" cy="238125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353550" y="5894685"/>
            <a:ext cx="2000250" cy="461665"/>
          </a:xfrm>
          <a:prstGeom prst="rect">
            <a:avLst/>
          </a:prstGeom>
          <a:noFill/>
        </p:spPr>
        <p:txBody>
          <a:bodyPr wrap="square" rtlCol="0">
            <a:spAutoFit/>
          </a:bodyPr>
          <a:lstStyle/>
          <a:p>
            <a:pPr algn="ctr"/>
            <a:r>
              <a:rPr lang="en-US" sz="2400" b="1" dirty="0" err="1" smtClean="0">
                <a:solidFill>
                  <a:srgbClr val="C00000"/>
                </a:solidFill>
                <a:latin typeface="Times New Roman" panose="02020603050405020304" pitchFamily="18" charset="0"/>
                <a:cs typeface="Times New Roman" panose="02020603050405020304" pitchFamily="18" charset="0"/>
              </a:rPr>
              <a:t>DataAdapter</a:t>
            </a:r>
            <a:endParaRPr lang="en-US" sz="2400" b="1" dirty="0">
              <a:solidFill>
                <a:srgbClr val="C00000"/>
              </a:solidFill>
              <a:latin typeface="Times New Roman" panose="02020603050405020304" pitchFamily="18" charset="0"/>
              <a:cs typeface="Times New Roman" panose="02020603050405020304" pitchFamily="18" charset="0"/>
            </a:endParaRPr>
          </a:p>
        </p:txBody>
      </p:sp>
      <p:grpSp>
        <p:nvGrpSpPr>
          <p:cNvPr id="10" name="Group 9"/>
          <p:cNvGrpSpPr/>
          <p:nvPr/>
        </p:nvGrpSpPr>
        <p:grpSpPr>
          <a:xfrm>
            <a:off x="641452" y="3647146"/>
            <a:ext cx="3776658" cy="2028825"/>
            <a:chOff x="1119183" y="2680016"/>
            <a:chExt cx="3590925" cy="2028825"/>
          </a:xfrm>
        </p:grpSpPr>
        <p:sp>
          <p:nvSpPr>
            <p:cNvPr id="9" name="Rectangle 8"/>
            <p:cNvSpPr/>
            <p:nvPr/>
          </p:nvSpPr>
          <p:spPr>
            <a:xfrm>
              <a:off x="1119183" y="2680016"/>
              <a:ext cx="3590925" cy="2028825"/>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076575" y="3183907"/>
              <a:ext cx="876300" cy="352423"/>
            </a:xfrm>
            <a:prstGeom prst="rect">
              <a:avLst/>
            </a:prstGeom>
            <a:blipFill dpi="0" rotWithShape="1">
              <a:blip r:embed="rId5">
                <a:extLst>
                  <a:ext uri="{28A0092B-C50C-407E-A947-70E740481C1C}">
                    <a14:useLocalDpi xmlns:a14="http://schemas.microsoft.com/office/drawing/2010/main" val="0"/>
                  </a:ext>
                </a:extLst>
              </a:blip>
              <a:srcRect/>
              <a:stretch>
                <a:fillRect/>
              </a:stretch>
            </a:blipFill>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170329" y="2873124"/>
            <a:ext cx="6550823" cy="461665"/>
          </a:xfrm>
          <a:prstGeom prst="rect">
            <a:avLst/>
          </a:prstGeom>
          <a:noFill/>
        </p:spPr>
        <p:txBody>
          <a:bodyPr wrap="square" rtlCol="0">
            <a:spAutoFit/>
          </a:bodyPr>
          <a:lstStyle/>
          <a:p>
            <a:pPr algn="ctr"/>
            <a:r>
              <a:rPr lang="en-US" sz="2400" b="1" dirty="0" smtClean="0">
                <a:solidFill>
                  <a:srgbClr val="C00000"/>
                </a:solidFill>
                <a:latin typeface="Times New Roman" panose="02020603050405020304" pitchFamily="18" charset="0"/>
                <a:cs typeface="Times New Roman" panose="02020603050405020304" pitchFamily="18" charset="0"/>
              </a:rPr>
              <a:t>Motorcycle (it only can bring and store one box)</a:t>
            </a:r>
            <a:endParaRPr lang="en-US" sz="2400" b="1" dirty="0">
              <a:solidFill>
                <a:srgbClr val="C00000"/>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7558087" y="2828752"/>
            <a:ext cx="4619625" cy="461665"/>
          </a:xfrm>
          <a:prstGeom prst="rect">
            <a:avLst/>
          </a:prstGeom>
          <a:noFill/>
        </p:spPr>
        <p:txBody>
          <a:bodyPr wrap="square" rtlCol="0">
            <a:spAutoFit/>
          </a:bodyPr>
          <a:lstStyle/>
          <a:p>
            <a:pPr algn="ctr"/>
            <a:r>
              <a:rPr lang="en-US" sz="2400" b="1" dirty="0" smtClean="0">
                <a:solidFill>
                  <a:srgbClr val="C00000"/>
                </a:solidFill>
                <a:latin typeface="Times New Roman" panose="02020603050405020304" pitchFamily="18" charset="0"/>
                <a:cs typeface="Times New Roman" panose="02020603050405020304" pitchFamily="18" charset="0"/>
              </a:rPr>
              <a:t>Truck (it can bring many boxes) </a:t>
            </a:r>
            <a:endParaRPr lang="en-US" sz="2400" b="1" dirty="0">
              <a:solidFill>
                <a:srgbClr val="C00000"/>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1193480" y="5802550"/>
            <a:ext cx="2672603" cy="461665"/>
          </a:xfrm>
          <a:prstGeom prst="rect">
            <a:avLst/>
          </a:prstGeom>
          <a:noFill/>
        </p:spPr>
        <p:txBody>
          <a:bodyPr wrap="square" rtlCol="0">
            <a:spAutoFit/>
          </a:bodyPr>
          <a:lstStyle/>
          <a:p>
            <a:pPr algn="ctr"/>
            <a:r>
              <a:rPr lang="en-US" sz="2400" b="1" dirty="0" smtClean="0">
                <a:solidFill>
                  <a:srgbClr val="C00000"/>
                </a:solidFill>
                <a:latin typeface="Times New Roman" panose="02020603050405020304" pitchFamily="18" charset="0"/>
                <a:cs typeface="Times New Roman" panose="02020603050405020304" pitchFamily="18" charset="0"/>
              </a:rPr>
              <a:t>Command object</a:t>
            </a:r>
            <a:endParaRPr lang="en-US" sz="2400" b="1" dirty="0">
              <a:solidFill>
                <a:srgbClr val="C00000"/>
              </a:solidFill>
              <a:latin typeface="Times New Roman" panose="02020603050405020304" pitchFamily="18" charset="0"/>
              <a:cs typeface="Times New Roman" panose="02020603050405020304" pitchFamily="18" charset="0"/>
            </a:endParaRPr>
          </a:p>
        </p:txBody>
      </p:sp>
      <p:sp>
        <p:nvSpPr>
          <p:cNvPr id="11" name="Down Arrow 10"/>
          <p:cNvSpPr/>
          <p:nvPr/>
        </p:nvSpPr>
        <p:spPr>
          <a:xfrm>
            <a:off x="2334518" y="3398079"/>
            <a:ext cx="390525" cy="4286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a:off x="10006012" y="3398079"/>
            <a:ext cx="390525" cy="4286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70329" y="1153251"/>
            <a:ext cx="12030635" cy="1569660"/>
          </a:xfrm>
          <a:prstGeom prst="rect">
            <a:avLst/>
          </a:prstGeom>
          <a:noFill/>
        </p:spPr>
        <p:txBody>
          <a:bodyPr wrap="square" rtlCol="0">
            <a:spAutoFit/>
          </a:bodyPr>
          <a:lstStyle/>
          <a:p>
            <a:pPr algn="just">
              <a:buFont typeface="Wingdings" pitchFamily="2" charset="2"/>
              <a:buChar char="§"/>
            </a:pPr>
            <a:r>
              <a:rPr lang="en-US" sz="2400" dirty="0">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.Net</a:t>
            </a:r>
            <a:r>
              <a:rPr lang="en-US" sz="2400" dirty="0">
                <a:solidFill>
                  <a:srgbClr val="FF0000"/>
                </a:solidFill>
                <a:latin typeface="Times New Roman" pitchFamily="18" charset="0"/>
                <a:cs typeface="Times New Roman" pitchFamily="18" charset="0"/>
              </a:rPr>
              <a:t> </a:t>
            </a:r>
            <a:r>
              <a:rPr lang="en-US" sz="2400" dirty="0">
                <a:latin typeface="Times New Roman" pitchFamily="18" charset="0"/>
                <a:cs typeface="Times New Roman" pitchFamily="18" charset="0"/>
              </a:rPr>
              <a:t>give us an option of two kinds of objects for the amount of data in the way back.  </a:t>
            </a:r>
            <a:r>
              <a:rPr lang="en-US" sz="2400" dirty="0" smtClean="0">
                <a:latin typeface="Times New Roman" pitchFamily="18" charset="0"/>
                <a:cs typeface="Times New Roman" pitchFamily="18" charset="0"/>
              </a:rPr>
              <a:t>One</a:t>
            </a:r>
          </a:p>
          <a:p>
            <a:pPr algn="just"/>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which can carry one piece of information back from the Database to our code, and this </a:t>
            </a:r>
            <a:r>
              <a:rPr lang="en-US" sz="2400" dirty="0" smtClean="0">
                <a:latin typeface="Times New Roman" pitchFamily="18" charset="0"/>
                <a:cs typeface="Times New Roman" pitchFamily="18" charset="0"/>
              </a:rPr>
              <a:t>object</a:t>
            </a:r>
          </a:p>
          <a:p>
            <a:pPr algn="just"/>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called </a:t>
            </a:r>
            <a:r>
              <a:rPr lang="en-US" sz="2400" dirty="0">
                <a:solidFill>
                  <a:srgbClr val="FF0000"/>
                </a:solidFill>
                <a:latin typeface="Times New Roman" pitchFamily="18" charset="0"/>
                <a:cs typeface="Times New Roman" pitchFamily="18" charset="0"/>
              </a:rPr>
              <a:t>Command object</a:t>
            </a:r>
            <a:r>
              <a:rPr lang="en-US" sz="2400" dirty="0">
                <a:latin typeface="Times New Roman" pitchFamily="18" charset="0"/>
                <a:cs typeface="Times New Roman" pitchFamily="18" charset="0"/>
              </a:rPr>
              <a:t>. The second which can carry multiple rows and columns, and </a:t>
            </a:r>
            <a:r>
              <a:rPr lang="en-US" sz="2400" dirty="0" smtClean="0">
                <a:latin typeface="Times New Roman" pitchFamily="18" charset="0"/>
                <a:cs typeface="Times New Roman" pitchFamily="18" charset="0"/>
              </a:rPr>
              <a:t>this</a:t>
            </a:r>
          </a:p>
          <a:p>
            <a:pPr algn="just"/>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object called </a:t>
            </a:r>
            <a:r>
              <a:rPr lang="en-US" sz="2400" dirty="0" err="1">
                <a:solidFill>
                  <a:srgbClr val="FF0000"/>
                </a:solidFill>
                <a:latin typeface="Times New Roman" pitchFamily="18" charset="0"/>
                <a:cs typeface="Times New Roman" pitchFamily="18" charset="0"/>
              </a:rPr>
              <a:t>DataAdapter</a:t>
            </a:r>
            <a:r>
              <a:rPr lang="en-US" sz="2400" dirty="0">
                <a:latin typeface="Times New Roman" pitchFamily="18" charset="0"/>
                <a:cs typeface="Times New Roman" pitchFamily="18" charset="0"/>
              </a:rPr>
              <a:t> object.</a:t>
            </a:r>
          </a:p>
        </p:txBody>
      </p:sp>
    </p:spTree>
    <p:extLst>
      <p:ext uri="{BB962C8B-B14F-4D97-AF65-F5344CB8AC3E}">
        <p14:creationId xmlns:p14="http://schemas.microsoft.com/office/powerpoint/2010/main" val="32798747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29"/>
          <p:cNvSpPr>
            <a:spLocks noGrp="1"/>
          </p:cNvSpPr>
          <p:nvPr>
            <p:ph type="sldNum" sz="quarter" idx="12"/>
          </p:nvPr>
        </p:nvSpPr>
        <p:spPr/>
        <p:txBody>
          <a:bodyPr/>
          <a:lstStyle/>
          <a:p>
            <a:fld id="{5A9E930A-C8CD-4220-A016-188B2AB9B06D}" type="slidenum">
              <a:rPr lang="en-US" smtClean="0"/>
              <a:pPr/>
              <a:t>39</a:t>
            </a:fld>
            <a:endParaRPr lang="en-US"/>
          </a:p>
        </p:txBody>
      </p:sp>
      <p:sp>
        <p:nvSpPr>
          <p:cNvPr id="7" name="TextBox 6"/>
          <p:cNvSpPr txBox="1"/>
          <p:nvPr/>
        </p:nvSpPr>
        <p:spPr>
          <a:xfrm>
            <a:off x="286870" y="1075585"/>
            <a:ext cx="11923057" cy="1200329"/>
          </a:xfrm>
          <a:prstGeom prst="rect">
            <a:avLst/>
          </a:prstGeom>
          <a:noFill/>
        </p:spPr>
        <p:txBody>
          <a:bodyPr wrap="square" rtlCol="0">
            <a:spAutoFit/>
          </a:bodyPr>
          <a:lstStyle/>
          <a:p>
            <a:pPr>
              <a:buFont typeface="Wingdings" pitchFamily="2" charset="2"/>
              <a:buChar char="§"/>
            </a:pP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itchFamily="18" charset="0"/>
                <a:cs typeface="Times New Roman" pitchFamily="18" charset="0"/>
              </a:rPr>
              <a:t>Question : </a:t>
            </a:r>
            <a:r>
              <a:rPr lang="en-US" sz="2400" dirty="0">
                <a:latin typeface="Times New Roman" pitchFamily="18" charset="0"/>
                <a:cs typeface="Times New Roman" pitchFamily="18" charset="0"/>
              </a:rPr>
              <a:t>in case of insert, update, or delete from the </a:t>
            </a:r>
            <a:r>
              <a:rPr lang="en-US" sz="2400" dirty="0" smtClean="0">
                <a:latin typeface="Times New Roman" pitchFamily="18" charset="0"/>
                <a:cs typeface="Times New Roman" pitchFamily="18" charset="0"/>
              </a:rPr>
              <a:t>database, should </a:t>
            </a:r>
            <a:r>
              <a:rPr lang="en-US" sz="2400" dirty="0">
                <a:latin typeface="Times New Roman" pitchFamily="18" charset="0"/>
                <a:cs typeface="Times New Roman" pitchFamily="18" charset="0"/>
              </a:rPr>
              <a:t>we send a lightweight </a:t>
            </a:r>
            <a:endParaRPr lang="en-US" sz="2400" dirty="0" smtClean="0">
              <a:latin typeface="Times New Roman" pitchFamily="18" charset="0"/>
              <a:cs typeface="Times New Roman" pitchFamily="18" charset="0"/>
            </a:endParaRP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object </a:t>
            </a:r>
            <a:r>
              <a:rPr lang="en-US" sz="2400" dirty="0">
                <a:latin typeface="Times New Roman" pitchFamily="18" charset="0"/>
                <a:cs typeface="Times New Roman" pitchFamily="18" charset="0"/>
              </a:rPr>
              <a:t>to the Database server </a:t>
            </a:r>
            <a:r>
              <a:rPr lang="en-US" sz="2400" dirty="0">
                <a:solidFill>
                  <a:srgbClr val="FF0000"/>
                </a:solidFill>
                <a:latin typeface="Times New Roman" pitchFamily="18" charset="0"/>
                <a:cs typeface="Times New Roman" pitchFamily="18" charset="0"/>
              </a:rPr>
              <a:t>(Command object), </a:t>
            </a:r>
            <a:r>
              <a:rPr lang="en-US" sz="2400" dirty="0">
                <a:latin typeface="Times New Roman" pitchFamily="18" charset="0"/>
                <a:cs typeface="Times New Roman" pitchFamily="18" charset="0"/>
              </a:rPr>
              <a:t>or </a:t>
            </a:r>
            <a:r>
              <a:rPr lang="en-US" sz="2400" dirty="0" smtClean="0">
                <a:latin typeface="Times New Roman" pitchFamily="18" charset="0"/>
                <a:cs typeface="Times New Roman" pitchFamily="18" charset="0"/>
              </a:rPr>
              <a:t>should </a:t>
            </a:r>
            <a:r>
              <a:rPr lang="en-US" sz="2400" dirty="0">
                <a:latin typeface="Times New Roman" pitchFamily="18" charset="0"/>
                <a:cs typeface="Times New Roman" pitchFamily="18" charset="0"/>
              </a:rPr>
              <a:t>we send  a heavy duty truck to </a:t>
            </a:r>
            <a:r>
              <a:rPr lang="en-US" sz="2400" dirty="0" smtClean="0">
                <a:latin typeface="Times New Roman" pitchFamily="18" charset="0"/>
                <a:cs typeface="Times New Roman" pitchFamily="18" charset="0"/>
              </a:rPr>
              <a:t>the</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database server </a:t>
            </a:r>
            <a:r>
              <a:rPr lang="en-US" sz="2400" dirty="0">
                <a:solidFill>
                  <a:srgbClr val="FF0000"/>
                </a:solidFill>
                <a:latin typeface="Times New Roman" pitchFamily="18" charset="0"/>
                <a:cs typeface="Times New Roman" pitchFamily="18" charset="0"/>
              </a:rPr>
              <a:t>(</a:t>
            </a:r>
            <a:r>
              <a:rPr lang="en-US" sz="2400" dirty="0" err="1">
                <a:solidFill>
                  <a:srgbClr val="FF0000"/>
                </a:solidFill>
                <a:latin typeface="Times New Roman" pitchFamily="18" charset="0"/>
                <a:cs typeface="Times New Roman" pitchFamily="18" charset="0"/>
              </a:rPr>
              <a:t>DataAdapter</a:t>
            </a:r>
            <a:r>
              <a:rPr lang="en-US" sz="2400" dirty="0">
                <a:solidFill>
                  <a:srgbClr val="FF0000"/>
                </a:solidFill>
                <a:latin typeface="Times New Roman" pitchFamily="18" charset="0"/>
                <a:cs typeface="Times New Roman" pitchFamily="18" charset="0"/>
              </a:rPr>
              <a:t>)?</a:t>
            </a:r>
          </a:p>
        </p:txBody>
      </p:sp>
      <p:sp>
        <p:nvSpPr>
          <p:cNvPr id="8" name="TextBox 7"/>
          <p:cNvSpPr txBox="1"/>
          <p:nvPr/>
        </p:nvSpPr>
        <p:spPr>
          <a:xfrm>
            <a:off x="251011" y="2352982"/>
            <a:ext cx="11940989" cy="830997"/>
          </a:xfrm>
          <a:prstGeom prst="rect">
            <a:avLst/>
          </a:prstGeom>
          <a:noFill/>
        </p:spPr>
        <p:txBody>
          <a:bodyPr wrap="square" rtlCol="0">
            <a:spAutoFit/>
          </a:bodyPr>
          <a:lstStyle/>
          <a:p>
            <a:pPr>
              <a:buFont typeface="Wingdings" pitchFamily="2" charset="2"/>
              <a:buChar char="§"/>
            </a:pPr>
            <a:r>
              <a:rPr lang="en-US" sz="2400" dirty="0">
                <a:latin typeface="Times New Roman" pitchFamily="18" charset="0"/>
                <a:cs typeface="Times New Roman" pitchFamily="18" charset="0"/>
              </a:rPr>
              <a:t> In order to answer this question, we should know what kind of reply does the database </a:t>
            </a:r>
            <a:r>
              <a:rPr lang="en-US" sz="2400" dirty="0" smtClean="0">
                <a:latin typeface="Times New Roman" pitchFamily="18" charset="0"/>
                <a:cs typeface="Times New Roman" pitchFamily="18" charset="0"/>
              </a:rPr>
              <a:t>server</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will give us, if we issue an insert statement, update statement, or delete statement.</a:t>
            </a:r>
          </a:p>
        </p:txBody>
      </p:sp>
      <p:sp>
        <p:nvSpPr>
          <p:cNvPr id="9" name="TextBox 8"/>
          <p:cNvSpPr txBox="1"/>
          <p:nvPr/>
        </p:nvSpPr>
        <p:spPr>
          <a:xfrm>
            <a:off x="251011" y="3261047"/>
            <a:ext cx="11752729" cy="1569660"/>
          </a:xfrm>
          <a:prstGeom prst="rect">
            <a:avLst/>
          </a:prstGeom>
          <a:noFill/>
        </p:spPr>
        <p:txBody>
          <a:bodyPr wrap="square" rtlCol="0">
            <a:spAutoFit/>
          </a:bodyPr>
          <a:lstStyle/>
          <a:p>
            <a:pPr>
              <a:buFont typeface="Wingdings" pitchFamily="2" charset="2"/>
              <a:buChar char="§"/>
            </a:pPr>
            <a:r>
              <a:rPr lang="en-US" sz="2400" dirty="0">
                <a:latin typeface="Times New Roman" pitchFamily="18" charset="0"/>
                <a:cs typeface="Times New Roman" pitchFamily="18" charset="0"/>
              </a:rPr>
              <a:t> For example, if you issue a delete statement to delete 20 rows. The reply will be 20 </a:t>
            </a:r>
            <a:r>
              <a:rPr lang="en-US" sz="2400" dirty="0" smtClean="0">
                <a:latin typeface="Times New Roman" pitchFamily="18" charset="0"/>
                <a:cs typeface="Times New Roman" pitchFamily="18" charset="0"/>
              </a:rPr>
              <a:t>rows</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were modified, and this let us know that 20 rows got affected.  </a:t>
            </a:r>
            <a:r>
              <a:rPr lang="en-US" sz="2400" dirty="0" smtClean="0">
                <a:solidFill>
                  <a:srgbClr val="FF0000"/>
                </a:solidFill>
                <a:latin typeface="Times New Roman" pitchFamily="18" charset="0"/>
                <a:cs typeface="Times New Roman" pitchFamily="18" charset="0"/>
              </a:rPr>
              <a:t>For example:</a:t>
            </a:r>
          </a:p>
          <a:p>
            <a:r>
              <a:rPr lang="en-US" sz="2400" dirty="0">
                <a:solidFill>
                  <a:srgbClr val="FF0000"/>
                </a:solidFill>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  </a:t>
            </a:r>
            <a:r>
              <a:rPr lang="en-US" sz="2400" dirty="0" smtClean="0">
                <a:solidFill>
                  <a:srgbClr val="800000"/>
                </a:solidFill>
                <a:latin typeface="Times New Roman" pitchFamily="18" charset="0"/>
                <a:cs typeface="Times New Roman" pitchFamily="18" charset="0"/>
              </a:rPr>
              <a:t>string </a:t>
            </a:r>
            <a:r>
              <a:rPr lang="en-US" sz="2400" dirty="0" err="1" smtClean="0">
                <a:solidFill>
                  <a:srgbClr val="800000"/>
                </a:solidFill>
                <a:latin typeface="Times New Roman" pitchFamily="18" charset="0"/>
                <a:cs typeface="Times New Roman" pitchFamily="18" charset="0"/>
              </a:rPr>
              <a:t>sql</a:t>
            </a:r>
            <a:r>
              <a:rPr lang="en-US" sz="2400" dirty="0" smtClean="0">
                <a:solidFill>
                  <a:srgbClr val="800000"/>
                </a:solidFill>
                <a:latin typeface="Times New Roman" pitchFamily="18" charset="0"/>
                <a:cs typeface="Times New Roman" pitchFamily="18" charset="0"/>
              </a:rPr>
              <a:t> = “ Delete from Products where </a:t>
            </a:r>
            <a:r>
              <a:rPr lang="en-US" sz="2400" dirty="0" err="1" smtClean="0">
                <a:solidFill>
                  <a:srgbClr val="800000"/>
                </a:solidFill>
                <a:latin typeface="Times New Roman" pitchFamily="18" charset="0"/>
                <a:cs typeface="Times New Roman" pitchFamily="18" charset="0"/>
              </a:rPr>
              <a:t>ProductId</a:t>
            </a:r>
            <a:r>
              <a:rPr lang="en-US" sz="2400" dirty="0" smtClean="0">
                <a:solidFill>
                  <a:srgbClr val="800000"/>
                </a:solidFill>
                <a:latin typeface="Times New Roman" pitchFamily="18" charset="0"/>
                <a:cs typeface="Times New Roman" pitchFamily="18" charset="0"/>
              </a:rPr>
              <a:t>= 12346”;</a:t>
            </a:r>
          </a:p>
          <a:p>
            <a:r>
              <a:rPr lang="en-US" sz="2400" dirty="0" smtClean="0">
                <a:solidFill>
                  <a:srgbClr val="FF0000"/>
                </a:solidFill>
                <a:latin typeface="Times New Roman" pitchFamily="18" charset="0"/>
                <a:cs typeface="Times New Roman" pitchFamily="18" charset="0"/>
              </a:rPr>
              <a:t> </a:t>
            </a:r>
            <a:endParaRPr lang="en-US" sz="2400" dirty="0">
              <a:solidFill>
                <a:srgbClr val="FF0000"/>
              </a:solidFill>
              <a:latin typeface="Times New Roman" pitchFamily="18" charset="0"/>
              <a:cs typeface="Times New Roman" pitchFamily="18" charset="0"/>
            </a:endParaRPr>
          </a:p>
        </p:txBody>
      </p:sp>
      <p:sp>
        <p:nvSpPr>
          <p:cNvPr id="10" name="TextBox 9"/>
          <p:cNvSpPr txBox="1"/>
          <p:nvPr/>
        </p:nvSpPr>
        <p:spPr>
          <a:xfrm>
            <a:off x="251011" y="4450747"/>
            <a:ext cx="11681011" cy="830997"/>
          </a:xfrm>
          <a:prstGeom prst="rect">
            <a:avLst/>
          </a:prstGeom>
          <a:noFill/>
        </p:spPr>
        <p:txBody>
          <a:bodyPr wrap="square" rtlCol="0">
            <a:spAutoFit/>
          </a:bodyPr>
          <a:lstStyle/>
          <a:p>
            <a:pPr>
              <a:buFont typeface="Wingdings" pitchFamily="2" charset="2"/>
              <a:buChar char="§"/>
            </a:pPr>
            <a:r>
              <a:rPr lang="en-US" sz="2400" dirty="0">
                <a:latin typeface="Times New Roman" pitchFamily="18" charset="0"/>
                <a:cs typeface="Times New Roman" pitchFamily="18" charset="0"/>
              </a:rPr>
              <a:t> The  reply is a simple </a:t>
            </a:r>
            <a:r>
              <a:rPr lang="en-US" sz="2400" dirty="0" smtClean="0">
                <a:solidFill>
                  <a:srgbClr val="FF0000"/>
                </a:solidFill>
                <a:latin typeface="Times New Roman" pitchFamily="18" charset="0"/>
                <a:cs typeface="Times New Roman" pitchFamily="18" charset="0"/>
              </a:rPr>
              <a:t>number</a:t>
            </a:r>
            <a:r>
              <a:rPr lang="en-US" sz="2400" dirty="0" smtClean="0">
                <a:latin typeface="Times New Roman" pitchFamily="18" charset="0"/>
                <a:cs typeface="Times New Roman" pitchFamily="18" charset="0"/>
              </a:rPr>
              <a:t>, meaning we need to get one piece of information. Therefore,</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return type of the answer is </a:t>
            </a:r>
            <a:r>
              <a:rPr lang="en-US" sz="2400" dirty="0" smtClean="0">
                <a:solidFill>
                  <a:srgbClr val="FF0000"/>
                </a:solidFill>
                <a:latin typeface="Times New Roman" pitchFamily="18" charset="0"/>
                <a:cs typeface="Times New Roman" pitchFamily="18" charset="0"/>
              </a:rPr>
              <a:t>int</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grpSp>
        <p:nvGrpSpPr>
          <p:cNvPr id="11" name="Group 10"/>
          <p:cNvGrpSpPr/>
          <p:nvPr/>
        </p:nvGrpSpPr>
        <p:grpSpPr>
          <a:xfrm>
            <a:off x="0" y="-20081"/>
            <a:ext cx="12192000" cy="914709"/>
            <a:chOff x="0" y="-2737"/>
            <a:chExt cx="12192000" cy="914709"/>
          </a:xfrm>
        </p:grpSpPr>
        <p:sp>
          <p:nvSpPr>
            <p:cNvPr id="12" name="Rectangle 11"/>
            <p:cNvSpPr/>
            <p:nvPr/>
          </p:nvSpPr>
          <p:spPr>
            <a:xfrm>
              <a:off x="0" y="-2428"/>
              <a:ext cx="121920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ectangle 12"/>
            <p:cNvSpPr/>
            <p:nvPr/>
          </p:nvSpPr>
          <p:spPr>
            <a:xfrm>
              <a:off x="9780494" y="-2737"/>
              <a:ext cx="2411506" cy="875175"/>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Rectangle 4"/>
          <p:cNvSpPr/>
          <p:nvPr/>
        </p:nvSpPr>
        <p:spPr>
          <a:xfrm>
            <a:off x="62192" y="56428"/>
            <a:ext cx="9718302"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Third Category: Insert, update, or delete to the Database</a:t>
            </a:r>
          </a:p>
        </p:txBody>
      </p:sp>
      <p:sp>
        <p:nvSpPr>
          <p:cNvPr id="14" name="TextBox 13"/>
          <p:cNvSpPr txBox="1"/>
          <p:nvPr/>
        </p:nvSpPr>
        <p:spPr>
          <a:xfrm>
            <a:off x="251011" y="5271118"/>
            <a:ext cx="11465300" cy="461665"/>
          </a:xfrm>
          <a:prstGeom prst="rect">
            <a:avLst/>
          </a:prstGeom>
          <a:noFill/>
        </p:spPr>
        <p:txBody>
          <a:bodyPr wrap="square" rtlCol="0">
            <a:spAutoFit/>
          </a:bodyPr>
          <a:lstStyle/>
          <a:p>
            <a:pPr>
              <a:buFont typeface="Wingdings" pitchFamily="2" charset="2"/>
              <a:buChar char="§"/>
            </a:pPr>
            <a:r>
              <a:rPr lang="en-US" sz="2400" dirty="0">
                <a:latin typeface="Times New Roman" pitchFamily="18" charset="0"/>
                <a:cs typeface="Times New Roman" pitchFamily="18" charset="0"/>
              </a:rPr>
              <a:t> Based on that, the answer is: </a:t>
            </a:r>
            <a:r>
              <a:rPr lang="en-US" sz="2400" dirty="0" smtClean="0">
                <a:latin typeface="Times New Roman" pitchFamily="18" charset="0"/>
                <a:cs typeface="Times New Roman" pitchFamily="18" charset="0"/>
              </a:rPr>
              <a:t>motorcycle </a:t>
            </a:r>
            <a:r>
              <a:rPr lang="en-US" sz="2400" dirty="0">
                <a:latin typeface="Times New Roman" pitchFamily="18" charset="0"/>
                <a:cs typeface="Times New Roman" pitchFamily="18" charset="0"/>
              </a:rPr>
              <a:t>will </a:t>
            </a:r>
            <a:r>
              <a:rPr lang="en-US" sz="2400" dirty="0" smtClean="0">
                <a:latin typeface="Times New Roman" pitchFamily="18" charset="0"/>
                <a:cs typeface="Times New Roman" pitchFamily="18" charset="0"/>
              </a:rPr>
              <a:t>work, and we should </a:t>
            </a:r>
            <a:r>
              <a:rPr lang="en-US" sz="2400" dirty="0">
                <a:latin typeface="Times New Roman" pitchFamily="18" charset="0"/>
                <a:cs typeface="Times New Roman" pitchFamily="18" charset="0"/>
              </a:rPr>
              <a:t>use a </a:t>
            </a:r>
            <a:r>
              <a:rPr lang="en-US" sz="2400" dirty="0">
                <a:solidFill>
                  <a:srgbClr val="FF0000"/>
                </a:solidFill>
                <a:latin typeface="Times New Roman" pitchFamily="18" charset="0"/>
                <a:cs typeface="Times New Roman" pitchFamily="18" charset="0"/>
              </a:rPr>
              <a:t>Command object</a:t>
            </a:r>
            <a:r>
              <a:rPr lang="en-US" sz="2400" dirty="0">
                <a:latin typeface="Times New Roman" pitchFamily="18" charset="0"/>
                <a:cs typeface="Times New Roman" pitchFamily="18" charset="0"/>
              </a:rPr>
              <a:t>.</a:t>
            </a:r>
          </a:p>
        </p:txBody>
      </p:sp>
      <p:sp>
        <p:nvSpPr>
          <p:cNvPr id="15" name="TextBox 14"/>
          <p:cNvSpPr txBox="1"/>
          <p:nvPr/>
        </p:nvSpPr>
        <p:spPr>
          <a:xfrm>
            <a:off x="251011" y="5732783"/>
            <a:ext cx="11958917" cy="830997"/>
          </a:xfrm>
          <a:prstGeom prst="rect">
            <a:avLst/>
          </a:prstGeom>
          <a:noFill/>
        </p:spPr>
        <p:txBody>
          <a:bodyPr wrap="square" rtlCol="0">
            <a:spAutoFit/>
          </a:bodyPr>
          <a:lstStyle/>
          <a:p>
            <a:pPr>
              <a:buFont typeface="Wingdings" pitchFamily="2" charset="2"/>
              <a:buChar char="§"/>
            </a:pPr>
            <a:r>
              <a:rPr lang="en-US" sz="2400" dirty="0">
                <a:latin typeface="Times New Roman" pitchFamily="18" charset="0"/>
                <a:cs typeface="Times New Roman" pitchFamily="18" charset="0"/>
              </a:rPr>
              <a:t> If we modify 1000 records on the Database. Even though </a:t>
            </a: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modification </a:t>
            </a:r>
            <a:r>
              <a:rPr lang="en-US" sz="2400" dirty="0" smtClean="0">
                <a:latin typeface="Times New Roman" pitchFamily="18" charset="0"/>
                <a:cs typeface="Times New Roman" pitchFamily="18" charset="0"/>
              </a:rPr>
              <a:t>on </a:t>
            </a:r>
            <a:r>
              <a:rPr lang="en-US" sz="2400" dirty="0">
                <a:latin typeface="Times New Roman" pitchFamily="18" charset="0"/>
                <a:cs typeface="Times New Roman" pitchFamily="18" charset="0"/>
              </a:rPr>
              <a:t>the </a:t>
            </a:r>
            <a:r>
              <a:rPr lang="en-US" sz="2400" dirty="0" smtClean="0">
                <a:latin typeface="Times New Roman" pitchFamily="18" charset="0"/>
                <a:cs typeface="Times New Roman" pitchFamily="18" charset="0"/>
              </a:rPr>
              <a:t>database</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server is huge, the reply will </a:t>
            </a:r>
            <a:r>
              <a:rPr lang="en-US" sz="2400" dirty="0" smtClean="0">
                <a:latin typeface="Times New Roman" pitchFamily="18" charset="0"/>
                <a:cs typeface="Times New Roman" pitchFamily="18" charset="0"/>
              </a:rPr>
              <a:t>always </a:t>
            </a:r>
            <a:r>
              <a:rPr lang="en-US" sz="2400" dirty="0">
                <a:latin typeface="Times New Roman" pitchFamily="18" charset="0"/>
                <a:cs typeface="Times New Roman" pitchFamily="18" charset="0"/>
              </a:rPr>
              <a:t>be a number, </a:t>
            </a:r>
            <a:r>
              <a:rPr lang="en-US" sz="2400" dirty="0" err="1">
                <a:latin typeface="Times New Roman" pitchFamily="18" charset="0"/>
                <a:cs typeface="Times New Roman" pitchFamily="18" charset="0"/>
              </a:rPr>
              <a:t>e.g</a:t>
            </a:r>
            <a:r>
              <a:rPr lang="en-US" sz="2400" dirty="0">
                <a:latin typeface="Times New Roman" pitchFamily="18" charset="0"/>
                <a:cs typeface="Times New Roman" pitchFamily="18" charset="0"/>
              </a:rPr>
              <a:t>, 1000 got modified. </a:t>
            </a:r>
          </a:p>
        </p:txBody>
      </p:sp>
    </p:spTree>
    <p:extLst>
      <p:ext uri="{BB962C8B-B14F-4D97-AF65-F5344CB8AC3E}">
        <p14:creationId xmlns:p14="http://schemas.microsoft.com/office/powerpoint/2010/main" val="32599051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27292"/>
            <a:ext cx="12192000" cy="914709"/>
            <a:chOff x="0" y="44823"/>
            <a:chExt cx="12192000" cy="914709"/>
          </a:xfrm>
        </p:grpSpPr>
        <p:sp>
          <p:nvSpPr>
            <p:cNvPr id="2" name="Rectangle 1"/>
            <p:cNvSpPr/>
            <p:nvPr/>
          </p:nvSpPr>
          <p:spPr>
            <a:xfrm>
              <a:off x="0" y="45132"/>
              <a:ext cx="121920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Rectangle 27"/>
            <p:cNvSpPr/>
            <p:nvPr/>
          </p:nvSpPr>
          <p:spPr>
            <a:xfrm>
              <a:off x="9780494" y="44823"/>
              <a:ext cx="2411506" cy="875175"/>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Slide Number Placeholder 29"/>
          <p:cNvSpPr>
            <a:spLocks noGrp="1"/>
          </p:cNvSpPr>
          <p:nvPr>
            <p:ph type="sldNum" sz="quarter" idx="12"/>
          </p:nvPr>
        </p:nvSpPr>
        <p:spPr/>
        <p:txBody>
          <a:bodyPr/>
          <a:lstStyle/>
          <a:p>
            <a:fld id="{5A9E930A-C8CD-4220-A016-188B2AB9B06D}" type="slidenum">
              <a:rPr lang="en-US" smtClean="0"/>
              <a:pPr/>
              <a:t>4</a:t>
            </a:fld>
            <a:endParaRPr lang="en-US"/>
          </a:p>
        </p:txBody>
      </p:sp>
      <p:sp>
        <p:nvSpPr>
          <p:cNvPr id="33" name="Rectangle 32"/>
          <p:cNvSpPr/>
          <p:nvPr/>
        </p:nvSpPr>
        <p:spPr>
          <a:xfrm>
            <a:off x="2330824" y="59520"/>
            <a:ext cx="6633882" cy="683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Database –  </a:t>
            </a:r>
            <a:r>
              <a:rPr lang="en-US" sz="4000" b="1" dirty="0" err="1" smtClean="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.Net</a:t>
            </a:r>
            <a:endParaRPr lang="en-US" sz="40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endParaRPr>
          </a:p>
        </p:txBody>
      </p:sp>
      <p:sp>
        <p:nvSpPr>
          <p:cNvPr id="34" name="TextBox 33"/>
          <p:cNvSpPr txBox="1"/>
          <p:nvPr/>
        </p:nvSpPr>
        <p:spPr>
          <a:xfrm>
            <a:off x="277905" y="1627915"/>
            <a:ext cx="8458200" cy="523220"/>
          </a:xfrm>
          <a:prstGeom prst="rect">
            <a:avLst/>
          </a:prstGeom>
          <a:noFill/>
        </p:spPr>
        <p:txBody>
          <a:bodyPr wrap="square" rtlCol="0">
            <a:spAutoFit/>
          </a:bodyPr>
          <a:lstStyle/>
          <a:p>
            <a:pPr marL="342900" indent="-342900" algn="just"/>
            <a:r>
              <a:rPr lang="en-US" sz="2400" dirty="0">
                <a:solidFill>
                  <a:srgbClr val="FF0000"/>
                </a:solidFill>
                <a:latin typeface="Times New Roman" pitchFamily="18" charset="0"/>
                <a:cs typeface="Times New Roman" pitchFamily="18" charset="0"/>
              </a:rPr>
              <a:t>Step 1</a:t>
            </a:r>
            <a:r>
              <a:rPr lang="en-US" sz="2800" dirty="0">
                <a:solidFill>
                  <a:srgbClr val="FF0000"/>
                </a:solidFill>
                <a:latin typeface="Times New Roman" pitchFamily="18" charset="0"/>
                <a:cs typeface="Times New Roman" pitchFamily="18" charset="0"/>
              </a:rPr>
              <a:t>.</a:t>
            </a:r>
            <a:r>
              <a:rPr lang="en-US" sz="2800" dirty="0">
                <a:latin typeface="Times New Roman" pitchFamily="18" charset="0"/>
                <a:cs typeface="Times New Roman" pitchFamily="18" charset="0"/>
              </a:rPr>
              <a:t> </a:t>
            </a:r>
            <a:r>
              <a:rPr lang="en-US" sz="2400" dirty="0">
                <a:latin typeface="Times New Roman" pitchFamily="18" charset="0"/>
                <a:cs typeface="Times New Roman" pitchFamily="18" charset="0"/>
              </a:rPr>
              <a:t>Select </a:t>
            </a:r>
            <a:r>
              <a:rPr lang="en-US" sz="2400" dirty="0">
                <a:solidFill>
                  <a:srgbClr val="FF0000"/>
                </a:solidFill>
                <a:latin typeface="Times New Roman" pitchFamily="18" charset="0"/>
                <a:cs typeface="Times New Roman" pitchFamily="18" charset="0"/>
              </a:rPr>
              <a:t>a driver/ provider </a:t>
            </a:r>
            <a:r>
              <a:rPr lang="en-US" sz="2400" dirty="0">
                <a:latin typeface="Times New Roman" pitchFamily="18" charset="0"/>
                <a:cs typeface="Times New Roman" pitchFamily="18" charset="0"/>
              </a:rPr>
              <a:t>to talk to the Database.</a:t>
            </a:r>
          </a:p>
        </p:txBody>
      </p:sp>
      <p:sp>
        <p:nvSpPr>
          <p:cNvPr id="35" name="TextBox 34"/>
          <p:cNvSpPr txBox="1"/>
          <p:nvPr/>
        </p:nvSpPr>
        <p:spPr>
          <a:xfrm>
            <a:off x="203945" y="2440546"/>
            <a:ext cx="6680949" cy="1938992"/>
          </a:xfrm>
          <a:prstGeom prst="rect">
            <a:avLst/>
          </a:prstGeom>
          <a:noFill/>
        </p:spPr>
        <p:txBody>
          <a:bodyPr wrap="square" rtlCol="0">
            <a:spAutoFit/>
          </a:bodyPr>
          <a:lstStyle/>
          <a:p>
            <a:pPr algn="just">
              <a:buFont typeface="Wingdings" pitchFamily="2" charset="2"/>
              <a:buChar char="§"/>
            </a:pPr>
            <a:r>
              <a:rPr lang="en-US" sz="2400" dirty="0">
                <a:latin typeface="Times New Roman" pitchFamily="18" charset="0"/>
                <a:cs typeface="Times New Roman" pitchFamily="18" charset="0"/>
              </a:rPr>
              <a:t>  Many drivers have been available to us over the</a:t>
            </a:r>
          </a:p>
          <a:p>
            <a:pPr algn="just"/>
            <a:r>
              <a:rPr lang="en-US" sz="2400" dirty="0">
                <a:latin typeface="Times New Roman" pitchFamily="18" charset="0"/>
                <a:cs typeface="Times New Roman" pitchFamily="18" charset="0"/>
              </a:rPr>
              <a:t>   years. </a:t>
            </a:r>
            <a:r>
              <a:rPr lang="en-US" sz="2400" dirty="0" smtClean="0">
                <a:latin typeface="Times New Roman" pitchFamily="18" charset="0"/>
                <a:cs typeface="Times New Roman" pitchFamily="18" charset="0"/>
              </a:rPr>
              <a:t>For </a:t>
            </a:r>
            <a:r>
              <a:rPr lang="en-US" sz="2400" dirty="0">
                <a:latin typeface="Times New Roman" pitchFamily="18" charset="0"/>
                <a:cs typeface="Times New Roman" pitchFamily="18" charset="0"/>
              </a:rPr>
              <a:t>example:</a:t>
            </a:r>
            <a:r>
              <a:rPr lang="en-US" sz="2400" dirty="0">
                <a:solidFill>
                  <a:srgbClr val="FF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Approximately, 25 </a:t>
            </a:r>
            <a:r>
              <a:rPr lang="en-US" sz="2400" dirty="0">
                <a:latin typeface="Times New Roman" pitchFamily="18" charset="0"/>
                <a:cs typeface="Times New Roman" pitchFamily="18" charset="0"/>
              </a:rPr>
              <a:t>years </a:t>
            </a:r>
            <a:r>
              <a:rPr lang="en-US" sz="2400" dirty="0" smtClean="0">
                <a:latin typeface="Times New Roman" pitchFamily="18" charset="0"/>
                <a:cs typeface="Times New Roman" pitchFamily="18" charset="0"/>
              </a:rPr>
              <a:t>ago:</a:t>
            </a:r>
          </a:p>
          <a:p>
            <a:pPr algn="just"/>
            <a:r>
              <a:rPr lang="en-US" sz="2400" dirty="0" smtClean="0">
                <a:latin typeface="Times New Roman" pitchFamily="18" charset="0"/>
                <a:cs typeface="Times New Roman" pitchFamily="18" charset="0"/>
              </a:rPr>
              <a:t>   there </a:t>
            </a:r>
            <a:r>
              <a:rPr lang="en-US" sz="2400" dirty="0">
                <a:latin typeface="Times New Roman" pitchFamily="18" charset="0"/>
                <a:cs typeface="Times New Roman" pitchFamily="18" charset="0"/>
              </a:rPr>
              <a:t>was a driver called </a:t>
            </a:r>
            <a:r>
              <a:rPr lang="en-US" sz="2400" dirty="0" smtClean="0">
                <a:solidFill>
                  <a:srgbClr val="FF0000"/>
                </a:solidFill>
                <a:latin typeface="Times New Roman" pitchFamily="18" charset="0"/>
                <a:cs typeface="Times New Roman" pitchFamily="18" charset="0"/>
              </a:rPr>
              <a:t>ODBC </a:t>
            </a:r>
            <a:r>
              <a:rPr lang="en-US" sz="2400" dirty="0" smtClean="0">
                <a:latin typeface="Times New Roman" pitchFamily="18" charset="0"/>
                <a:cs typeface="Times New Roman" pitchFamily="18" charset="0"/>
              </a:rPr>
              <a:t>driver </a:t>
            </a:r>
            <a:r>
              <a:rPr lang="en-US" sz="2400" dirty="0">
                <a:latin typeface="Times New Roman" pitchFamily="18" charset="0"/>
                <a:cs typeface="Times New Roman" pitchFamily="18" charset="0"/>
              </a:rPr>
              <a:t>which </a:t>
            </a:r>
            <a:r>
              <a:rPr lang="en-US" sz="2400" dirty="0" smtClean="0">
                <a:latin typeface="Times New Roman" pitchFamily="18" charset="0"/>
                <a:cs typeface="Times New Roman" pitchFamily="18" charset="0"/>
              </a:rPr>
              <a:t>stand</a:t>
            </a:r>
          </a:p>
          <a:p>
            <a:pPr algn="just"/>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for Open </a:t>
            </a:r>
            <a:r>
              <a:rPr lang="en-US" sz="2400" dirty="0" smtClean="0">
                <a:latin typeface="Times New Roman" pitchFamily="18" charset="0"/>
                <a:cs typeface="Times New Roman" pitchFamily="18" charset="0"/>
              </a:rPr>
              <a:t>Database Connectivity. It was originally</a:t>
            </a:r>
          </a:p>
          <a:p>
            <a:pPr algn="just"/>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developed by Microsoft during the early 1990s.</a:t>
            </a:r>
          </a:p>
        </p:txBody>
      </p:sp>
      <p:sp>
        <p:nvSpPr>
          <p:cNvPr id="32" name="TextBox 31"/>
          <p:cNvSpPr txBox="1"/>
          <p:nvPr/>
        </p:nvSpPr>
        <p:spPr>
          <a:xfrm>
            <a:off x="170329" y="1078568"/>
            <a:ext cx="10591800" cy="830997"/>
          </a:xfrm>
          <a:prstGeom prst="rect">
            <a:avLst/>
          </a:prstGeom>
          <a:noFill/>
        </p:spPr>
        <p:txBody>
          <a:bodyPr wrap="square" rtlCol="0">
            <a:spAutoFit/>
          </a:bodyPr>
          <a:lstStyle/>
          <a:p>
            <a:pPr algn="just">
              <a:buFont typeface="Wingdings" pitchFamily="2" charset="2"/>
              <a:buChar char="Ø"/>
            </a:pPr>
            <a:r>
              <a:rPr lang="en-US" sz="2400" dirty="0">
                <a:latin typeface="Times New Roman" pitchFamily="18" charset="0"/>
                <a:cs typeface="Times New Roman" pitchFamily="18" charset="0"/>
              </a:rPr>
              <a:t> T</a:t>
            </a:r>
            <a:r>
              <a:rPr lang="en-US" sz="2400" dirty="0" smtClean="0">
                <a:latin typeface="Times New Roman" pitchFamily="18" charset="0"/>
                <a:cs typeface="Times New Roman" pitchFamily="18" charset="0"/>
              </a:rPr>
              <a:t>ypical </a:t>
            </a:r>
            <a:r>
              <a:rPr lang="en-US" sz="2400" dirty="0">
                <a:latin typeface="Times New Roman" pitchFamily="18" charset="0"/>
                <a:cs typeface="Times New Roman" pitchFamily="18" charset="0"/>
              </a:rPr>
              <a:t>d</a:t>
            </a:r>
            <a:r>
              <a:rPr lang="en-US" sz="2400" dirty="0" smtClean="0">
                <a:latin typeface="Times New Roman" pitchFamily="18" charset="0"/>
                <a:cs typeface="Times New Roman" pitchFamily="18" charset="0"/>
              </a:rPr>
              <a:t>atabase </a:t>
            </a:r>
            <a:r>
              <a:rPr lang="en-US" sz="2400" dirty="0">
                <a:latin typeface="Times New Roman" pitchFamily="18" charset="0"/>
                <a:cs typeface="Times New Roman" pitchFamily="18" charset="0"/>
              </a:rPr>
              <a:t>code will go through the following </a:t>
            </a:r>
            <a:r>
              <a:rPr lang="en-US" sz="2400" dirty="0" smtClean="0">
                <a:latin typeface="Times New Roman" pitchFamily="18" charset="0"/>
                <a:cs typeface="Times New Roman" pitchFamily="18" charset="0"/>
              </a:rPr>
              <a:t>steps ( in plain English):</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a:t>
            </a:r>
          </a:p>
        </p:txBody>
      </p:sp>
      <p:grpSp>
        <p:nvGrpSpPr>
          <p:cNvPr id="4" name="Group 3"/>
          <p:cNvGrpSpPr/>
          <p:nvPr/>
        </p:nvGrpSpPr>
        <p:grpSpPr>
          <a:xfrm>
            <a:off x="7256929" y="1905547"/>
            <a:ext cx="4724400" cy="4209233"/>
            <a:chOff x="2971800" y="2436042"/>
            <a:chExt cx="4724400" cy="4209233"/>
          </a:xfrm>
        </p:grpSpPr>
        <p:cxnSp>
          <p:nvCxnSpPr>
            <p:cNvPr id="15" name="Straight Arrow Connector 14"/>
            <p:cNvCxnSpPr/>
            <p:nvPr/>
          </p:nvCxnSpPr>
          <p:spPr>
            <a:xfrm>
              <a:off x="5334000" y="2971800"/>
              <a:ext cx="0" cy="533400"/>
            </a:xfrm>
            <a:prstGeom prst="straightConnector1">
              <a:avLst/>
            </a:prstGeom>
            <a:ln w="3810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191000" y="3536575"/>
              <a:ext cx="2286000" cy="533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ODBC driver </a:t>
              </a:r>
            </a:p>
          </p:txBody>
        </p:sp>
        <p:cxnSp>
          <p:nvCxnSpPr>
            <p:cNvPr id="17" name="Straight Arrow Connector 16"/>
            <p:cNvCxnSpPr/>
            <p:nvPr/>
          </p:nvCxnSpPr>
          <p:spPr>
            <a:xfrm>
              <a:off x="5334000" y="4052045"/>
              <a:ext cx="0" cy="457200"/>
            </a:xfrm>
            <a:prstGeom prst="straightConnector1">
              <a:avLst/>
            </a:prstGeom>
            <a:ln w="3810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2971800" y="4509245"/>
              <a:ext cx="4724400" cy="2136030"/>
              <a:chOff x="2971800" y="4509245"/>
              <a:chExt cx="4724400" cy="1763993"/>
            </a:xfrm>
          </p:grpSpPr>
          <p:sp>
            <p:nvSpPr>
              <p:cNvPr id="23" name="Rectangle 22"/>
              <p:cNvSpPr/>
              <p:nvPr/>
            </p:nvSpPr>
            <p:spPr>
              <a:xfrm>
                <a:off x="2971800" y="4509245"/>
                <a:ext cx="4724400" cy="17639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155576" y="5033435"/>
                <a:ext cx="4383742" cy="1151965"/>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853703" y="4563033"/>
                <a:ext cx="2987488" cy="3854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Database server</a:t>
                </a:r>
                <a:endParaRPr lang="en-US" sz="28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grpSp>
        <p:sp>
          <p:nvSpPr>
            <p:cNvPr id="26" name="Oval 25"/>
            <p:cNvSpPr/>
            <p:nvPr/>
          </p:nvSpPr>
          <p:spPr>
            <a:xfrm>
              <a:off x="4341158" y="2436042"/>
              <a:ext cx="2057400" cy="761058"/>
            </a:xfrm>
            <a:prstGeom prst="ellipse">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latin typeface="Times New Roman" pitchFamily="18" charset="0"/>
                  <a:cs typeface="Times New Roman" pitchFamily="18" charset="0"/>
                </a:rPr>
                <a:t>Vb.net or </a:t>
              </a:r>
              <a:r>
                <a:rPr lang="en-US" sz="2000" dirty="0" smtClean="0">
                  <a:solidFill>
                    <a:schemeClr val="bg1"/>
                  </a:solidFill>
                  <a:latin typeface="Times New Roman" pitchFamily="18" charset="0"/>
                  <a:cs typeface="Times New Roman" pitchFamily="18" charset="0"/>
                </a:rPr>
                <a:t>C# program</a:t>
              </a:r>
              <a:endParaRPr lang="en-US" sz="2000" dirty="0">
                <a:solidFill>
                  <a:schemeClr val="bg1"/>
                </a:solidFill>
                <a:latin typeface="Times New Roman" pitchFamily="18" charset="0"/>
                <a:cs typeface="Times New Roman" pitchFamily="18" charset="0"/>
              </a:endParaRPr>
            </a:p>
          </p:txBody>
        </p:sp>
      </p:grpSp>
      <p:sp>
        <p:nvSpPr>
          <p:cNvPr id="29" name="TextBox 28"/>
          <p:cNvSpPr txBox="1"/>
          <p:nvPr/>
        </p:nvSpPr>
        <p:spPr>
          <a:xfrm>
            <a:off x="384919" y="4580926"/>
            <a:ext cx="6715127" cy="1569660"/>
          </a:xfrm>
          <a:prstGeom prst="rect">
            <a:avLst/>
          </a:prstGeom>
          <a:noFill/>
        </p:spPr>
        <p:txBody>
          <a:bodyPr wrap="square" rtlCol="0">
            <a:spAutoFit/>
          </a:bodyPr>
          <a:lstStyle/>
          <a:p>
            <a:pPr algn="just">
              <a:buFont typeface="Wingdings" pitchFamily="2" charset="2"/>
              <a:buChar char="§"/>
            </a:pPr>
            <a:r>
              <a:rPr lang="en-US" sz="2400" dirty="0">
                <a:latin typeface="Times New Roman" pitchFamily="18" charset="0"/>
                <a:cs typeface="Times New Roman" pitchFamily="18" charset="0"/>
              </a:rPr>
              <a:t> We do not want to change our code if </a:t>
            </a:r>
            <a:r>
              <a:rPr lang="en-US" sz="2400" dirty="0" smtClean="0">
                <a:latin typeface="Times New Roman" pitchFamily="18" charset="0"/>
                <a:cs typeface="Times New Roman" pitchFamily="18" charset="0"/>
              </a:rPr>
              <a:t>tomorrow</a:t>
            </a:r>
          </a:p>
          <a:p>
            <a:pPr algn="just"/>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we change </a:t>
            </a:r>
            <a:r>
              <a:rPr lang="en-US" sz="2400" dirty="0" smtClean="0">
                <a:latin typeface="Times New Roman" pitchFamily="18" charset="0"/>
                <a:cs typeface="Times New Roman" pitchFamily="18" charset="0"/>
              </a:rPr>
              <a:t>from </a:t>
            </a:r>
            <a:r>
              <a:rPr lang="en-US" sz="2400" dirty="0">
                <a:latin typeface="Times New Roman" pitchFamily="18" charset="0"/>
                <a:cs typeface="Times New Roman" pitchFamily="18" charset="0"/>
              </a:rPr>
              <a:t>one database </a:t>
            </a:r>
            <a:r>
              <a:rPr lang="en-US" sz="2400" dirty="0" smtClean="0">
                <a:latin typeface="Times New Roman" pitchFamily="18" charset="0"/>
                <a:cs typeface="Times New Roman" pitchFamily="18" charset="0"/>
              </a:rPr>
              <a:t>to </a:t>
            </a:r>
            <a:r>
              <a:rPr lang="en-US" sz="2400" dirty="0">
                <a:latin typeface="Times New Roman" pitchFamily="18" charset="0"/>
                <a:cs typeface="Times New Roman" pitchFamily="18" charset="0"/>
              </a:rPr>
              <a:t>another</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   Therefore</a:t>
            </a:r>
            <a:r>
              <a:rPr lang="en-US" sz="2400" dirty="0">
                <a:latin typeface="Times New Roman" pitchFamily="18" charset="0"/>
                <a:cs typeface="Times New Roman" pitchFamily="18" charset="0"/>
              </a:rPr>
              <a:t>, the driver will go through and then </a:t>
            </a:r>
            <a:r>
              <a:rPr lang="en-US" sz="2400" dirty="0" smtClean="0">
                <a:latin typeface="Times New Roman" pitchFamily="18" charset="0"/>
                <a:cs typeface="Times New Roman" pitchFamily="18" charset="0"/>
              </a:rPr>
              <a:t>it</a:t>
            </a:r>
          </a:p>
          <a:p>
            <a:pPr algn="just"/>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will </a:t>
            </a:r>
            <a:r>
              <a:rPr lang="en-US" sz="2400" dirty="0">
                <a:latin typeface="Times New Roman" pitchFamily="18" charset="0"/>
                <a:cs typeface="Times New Roman" pitchFamily="18" charset="0"/>
              </a:rPr>
              <a:t>talk to </a:t>
            </a:r>
            <a:r>
              <a:rPr lang="en-US" sz="2400" dirty="0" smtClean="0">
                <a:latin typeface="Times New Roman" pitchFamily="18" charset="0"/>
                <a:cs typeface="Times New Roman" pitchFamily="18" charset="0"/>
              </a:rPr>
              <a:t>the database</a:t>
            </a:r>
            <a:r>
              <a:rPr lang="en-US" sz="2400" dirty="0">
                <a:latin typeface="Times New Roman" pitchFamily="18" charset="0"/>
                <a:cs typeface="Times New Roman" pitchFamily="18" charset="0"/>
              </a:rPr>
              <a:t>. </a:t>
            </a:r>
          </a:p>
        </p:txBody>
      </p:sp>
    </p:spTree>
    <p:extLst>
      <p:ext uri="{BB962C8B-B14F-4D97-AF65-F5344CB8AC3E}">
        <p14:creationId xmlns:p14="http://schemas.microsoft.com/office/powerpoint/2010/main" val="99571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80">
                                          <p:stCondLst>
                                            <p:cond delay="0"/>
                                          </p:stCondLst>
                                        </p:cTn>
                                        <p:tgtEl>
                                          <p:spTgt spid="34"/>
                                        </p:tgtEl>
                                      </p:cBhvr>
                                    </p:animEffect>
                                    <p:anim calcmode="lin" valueType="num">
                                      <p:cBhvr>
                                        <p:cTn id="8" dur="1822"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4"/>
                                        </p:tgtEl>
                                        <p:attrNameLst>
                                          <p:attrName>ppt_y</p:attrName>
                                        </p:attrNameLst>
                                      </p:cBhvr>
                                      <p:tavLst>
                                        <p:tav tm="0" fmla="#ppt_y-sin(pi*$)/81">
                                          <p:val>
                                            <p:fltVal val="0"/>
                                          </p:val>
                                        </p:tav>
                                        <p:tav tm="100000">
                                          <p:val>
                                            <p:fltVal val="1"/>
                                          </p:val>
                                        </p:tav>
                                      </p:tavLst>
                                    </p:anim>
                                    <p:animScale>
                                      <p:cBhvr>
                                        <p:cTn id="13" dur="26">
                                          <p:stCondLst>
                                            <p:cond delay="650"/>
                                          </p:stCondLst>
                                        </p:cTn>
                                        <p:tgtEl>
                                          <p:spTgt spid="34"/>
                                        </p:tgtEl>
                                      </p:cBhvr>
                                      <p:to x="100000" y="60000"/>
                                    </p:animScale>
                                    <p:animScale>
                                      <p:cBhvr>
                                        <p:cTn id="14" dur="166" decel="50000">
                                          <p:stCondLst>
                                            <p:cond delay="676"/>
                                          </p:stCondLst>
                                        </p:cTn>
                                        <p:tgtEl>
                                          <p:spTgt spid="34"/>
                                        </p:tgtEl>
                                      </p:cBhvr>
                                      <p:to x="100000" y="100000"/>
                                    </p:animScale>
                                    <p:animScale>
                                      <p:cBhvr>
                                        <p:cTn id="15" dur="26">
                                          <p:stCondLst>
                                            <p:cond delay="1312"/>
                                          </p:stCondLst>
                                        </p:cTn>
                                        <p:tgtEl>
                                          <p:spTgt spid="34"/>
                                        </p:tgtEl>
                                      </p:cBhvr>
                                      <p:to x="100000" y="80000"/>
                                    </p:animScale>
                                    <p:animScale>
                                      <p:cBhvr>
                                        <p:cTn id="16" dur="166" decel="50000">
                                          <p:stCondLst>
                                            <p:cond delay="1338"/>
                                          </p:stCondLst>
                                        </p:cTn>
                                        <p:tgtEl>
                                          <p:spTgt spid="34"/>
                                        </p:tgtEl>
                                      </p:cBhvr>
                                      <p:to x="100000" y="100000"/>
                                    </p:animScale>
                                    <p:animScale>
                                      <p:cBhvr>
                                        <p:cTn id="17" dur="26">
                                          <p:stCondLst>
                                            <p:cond delay="1642"/>
                                          </p:stCondLst>
                                        </p:cTn>
                                        <p:tgtEl>
                                          <p:spTgt spid="34"/>
                                        </p:tgtEl>
                                      </p:cBhvr>
                                      <p:to x="100000" y="90000"/>
                                    </p:animScale>
                                    <p:animScale>
                                      <p:cBhvr>
                                        <p:cTn id="18" dur="166" decel="50000">
                                          <p:stCondLst>
                                            <p:cond delay="1668"/>
                                          </p:stCondLst>
                                        </p:cTn>
                                        <p:tgtEl>
                                          <p:spTgt spid="34"/>
                                        </p:tgtEl>
                                      </p:cBhvr>
                                      <p:to x="100000" y="100000"/>
                                    </p:animScale>
                                    <p:animScale>
                                      <p:cBhvr>
                                        <p:cTn id="19" dur="26">
                                          <p:stCondLst>
                                            <p:cond delay="1808"/>
                                          </p:stCondLst>
                                        </p:cTn>
                                        <p:tgtEl>
                                          <p:spTgt spid="34"/>
                                        </p:tgtEl>
                                      </p:cBhvr>
                                      <p:to x="100000" y="95000"/>
                                    </p:animScale>
                                    <p:animScale>
                                      <p:cBhvr>
                                        <p:cTn id="20" dur="166" decel="50000">
                                          <p:stCondLst>
                                            <p:cond delay="1834"/>
                                          </p:stCondLst>
                                        </p:cTn>
                                        <p:tgtEl>
                                          <p:spTgt spid="3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1000"/>
                                        <p:tgtEl>
                                          <p:spTgt spid="35"/>
                                        </p:tgtEl>
                                      </p:cBhvr>
                                    </p:animEffect>
                                    <p:anim calcmode="lin" valueType="num">
                                      <p:cBhvr>
                                        <p:cTn id="26" dur="1000" fill="hold"/>
                                        <p:tgtEl>
                                          <p:spTgt spid="35"/>
                                        </p:tgtEl>
                                        <p:attrNameLst>
                                          <p:attrName>ppt_x</p:attrName>
                                        </p:attrNameLst>
                                      </p:cBhvr>
                                      <p:tavLst>
                                        <p:tav tm="0">
                                          <p:val>
                                            <p:strVal val="#ppt_x"/>
                                          </p:val>
                                        </p:tav>
                                        <p:tav tm="100000">
                                          <p:val>
                                            <p:strVal val="#ppt_x"/>
                                          </p:val>
                                        </p:tav>
                                      </p:tavLst>
                                    </p:anim>
                                    <p:anim calcmode="lin" valueType="num">
                                      <p:cBhvr>
                                        <p:cTn id="27" dur="1000" fill="hold"/>
                                        <p:tgtEl>
                                          <p:spTgt spid="35"/>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22" presetClass="entr" presetSubtype="4"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down)">
                                      <p:cBhvr>
                                        <p:cTn id="31" dur="8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1000"/>
                                        <p:tgtEl>
                                          <p:spTgt spid="29"/>
                                        </p:tgtEl>
                                      </p:cBhvr>
                                    </p:animEffect>
                                    <p:anim calcmode="lin" valueType="num">
                                      <p:cBhvr>
                                        <p:cTn id="37" dur="1000" fill="hold"/>
                                        <p:tgtEl>
                                          <p:spTgt spid="29"/>
                                        </p:tgtEl>
                                        <p:attrNameLst>
                                          <p:attrName>ppt_x</p:attrName>
                                        </p:attrNameLst>
                                      </p:cBhvr>
                                      <p:tavLst>
                                        <p:tav tm="0">
                                          <p:val>
                                            <p:strVal val="#ppt_x"/>
                                          </p:val>
                                        </p:tav>
                                        <p:tav tm="100000">
                                          <p:val>
                                            <p:strVal val="#ppt_x"/>
                                          </p:val>
                                        </p:tav>
                                      </p:tavLst>
                                    </p:anim>
                                    <p:anim calcmode="lin" valueType="num">
                                      <p:cBhvr>
                                        <p:cTn id="38"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2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29"/>
          <p:cNvSpPr>
            <a:spLocks noGrp="1"/>
          </p:cNvSpPr>
          <p:nvPr>
            <p:ph type="sldNum" sz="quarter" idx="12"/>
          </p:nvPr>
        </p:nvSpPr>
        <p:spPr/>
        <p:txBody>
          <a:bodyPr/>
          <a:lstStyle/>
          <a:p>
            <a:fld id="{5A9E930A-C8CD-4220-A016-188B2AB9B06D}" type="slidenum">
              <a:rPr lang="en-US" smtClean="0"/>
              <a:pPr/>
              <a:t>40</a:t>
            </a:fld>
            <a:endParaRPr lang="en-US" dirty="0"/>
          </a:p>
        </p:txBody>
      </p:sp>
      <p:sp>
        <p:nvSpPr>
          <p:cNvPr id="7" name="TextBox 6"/>
          <p:cNvSpPr txBox="1"/>
          <p:nvPr/>
        </p:nvSpPr>
        <p:spPr>
          <a:xfrm>
            <a:off x="364328" y="3056858"/>
            <a:ext cx="11580022" cy="2431435"/>
          </a:xfrm>
          <a:prstGeom prst="rect">
            <a:avLst/>
          </a:prstGeom>
          <a:noFill/>
        </p:spPr>
        <p:txBody>
          <a:bodyPr wrap="square" rtlCol="0">
            <a:spAutoFit/>
          </a:bodyPr>
          <a:lstStyle/>
          <a:p>
            <a:pPr marL="114300" indent="-114300">
              <a:buFont typeface="Wingdings" panose="05000000000000000000" pitchFamily="2" charset="2"/>
              <a:buChar char="§"/>
            </a:pPr>
            <a:r>
              <a:rPr lang="en-US" sz="24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We </a:t>
            </a:r>
            <a:r>
              <a:rPr lang="en-US" sz="2200" dirty="0">
                <a:latin typeface="Times New Roman" pitchFamily="18" charset="0"/>
                <a:cs typeface="Times New Roman" pitchFamily="18" charset="0"/>
              </a:rPr>
              <a:t>will create a command object and the constructor will give it the </a:t>
            </a:r>
            <a:r>
              <a:rPr lang="en-US" sz="2200" dirty="0" err="1">
                <a:latin typeface="Times New Roman" pitchFamily="18" charset="0"/>
                <a:cs typeface="Times New Roman" pitchFamily="18" charset="0"/>
              </a:rPr>
              <a:t>sql</a:t>
            </a:r>
            <a:r>
              <a:rPr lang="en-US" sz="2200" dirty="0">
                <a:latin typeface="Times New Roman" pitchFamily="18" charset="0"/>
                <a:cs typeface="Times New Roman" pitchFamily="18" charset="0"/>
              </a:rPr>
              <a:t>, and </a:t>
            </a:r>
            <a:r>
              <a:rPr lang="en-US" sz="2200" dirty="0" smtClean="0">
                <a:latin typeface="Times New Roman" pitchFamily="18" charset="0"/>
                <a:cs typeface="Times New Roman" pitchFamily="18" charset="0"/>
              </a:rPr>
              <a:t>the</a:t>
            </a:r>
          </a:p>
          <a:p>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   connection object (Conn). </a:t>
            </a:r>
            <a:endParaRPr lang="en-US" sz="2200" dirty="0">
              <a:latin typeface="Times New Roman" pitchFamily="18" charset="0"/>
              <a:cs typeface="Times New Roman" pitchFamily="18" charset="0"/>
            </a:endParaRPr>
          </a:p>
          <a:p>
            <a:endParaRPr lang="en-US" sz="600" dirty="0">
              <a:latin typeface="Times New Roman" pitchFamily="18" charset="0"/>
              <a:cs typeface="Times New Roman" pitchFamily="18" charset="0"/>
            </a:endParaRPr>
          </a:p>
          <a:p>
            <a:pPr algn="just">
              <a:buFont typeface="Wingdings" pitchFamily="2" charset="2"/>
              <a:buChar char="§"/>
            </a:pP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Remember, previously we did call the </a:t>
            </a:r>
            <a:r>
              <a:rPr lang="en-US" sz="2200" dirty="0" err="1" smtClean="0">
                <a:latin typeface="Times New Roman" pitchFamily="18" charset="0"/>
                <a:cs typeface="Times New Roman" pitchFamily="18" charset="0"/>
              </a:rPr>
              <a:t>executeScalar</a:t>
            </a:r>
            <a:r>
              <a:rPr lang="en-US" sz="2200" dirty="0" smtClean="0">
                <a:latin typeface="Times New Roman" pitchFamily="18" charset="0"/>
                <a:cs typeface="Times New Roman" pitchFamily="18" charset="0"/>
              </a:rPr>
              <a:t> which will </a:t>
            </a:r>
            <a:r>
              <a:rPr lang="en-US" sz="2200" dirty="0">
                <a:latin typeface="Times New Roman" pitchFamily="18" charset="0"/>
                <a:cs typeface="Times New Roman" pitchFamily="18" charset="0"/>
              </a:rPr>
              <a:t>bring one </a:t>
            </a:r>
            <a:r>
              <a:rPr lang="en-US" sz="2200" dirty="0" smtClean="0">
                <a:latin typeface="Times New Roman" pitchFamily="18" charset="0"/>
                <a:cs typeface="Times New Roman" pitchFamily="18" charset="0"/>
              </a:rPr>
              <a:t>item. Now in this</a:t>
            </a:r>
          </a:p>
          <a:p>
            <a:pPr algn="just"/>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  category we will invoke a method  called </a:t>
            </a:r>
            <a:r>
              <a:rPr lang="en-US" sz="2200" dirty="0" err="1" smtClean="0">
                <a:latin typeface="Times New Roman" pitchFamily="18" charset="0"/>
                <a:cs typeface="Times New Roman" pitchFamily="18" charset="0"/>
              </a:rPr>
              <a:t>ExecuteNonQuery</a:t>
            </a:r>
            <a:r>
              <a:rPr lang="en-US" sz="2200" dirty="0">
                <a:latin typeface="Times New Roman" pitchFamily="18" charset="0"/>
                <a:cs typeface="Times New Roman" pitchFamily="18" charset="0"/>
              </a:rPr>
              <a:t>( ) </a:t>
            </a:r>
            <a:r>
              <a:rPr lang="en-US" sz="2200" dirty="0" smtClean="0">
                <a:latin typeface="Times New Roman" pitchFamily="18" charset="0"/>
                <a:cs typeface="Times New Roman" pitchFamily="18" charset="0"/>
              </a:rPr>
              <a:t>to distinguish </a:t>
            </a:r>
            <a:r>
              <a:rPr lang="en-US" sz="2200" dirty="0">
                <a:latin typeface="Times New Roman" pitchFamily="18" charset="0"/>
                <a:cs typeface="Times New Roman" pitchFamily="18" charset="0"/>
              </a:rPr>
              <a:t>between the </a:t>
            </a:r>
            <a:r>
              <a:rPr lang="en-US" sz="2200" dirty="0" smtClean="0">
                <a:latin typeface="Times New Roman" pitchFamily="18" charset="0"/>
                <a:cs typeface="Times New Roman" pitchFamily="18" charset="0"/>
              </a:rPr>
              <a:t>first</a:t>
            </a:r>
          </a:p>
          <a:p>
            <a:pPr algn="just"/>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  category </a:t>
            </a:r>
            <a:r>
              <a:rPr lang="en-US" sz="2200" dirty="0">
                <a:latin typeface="Times New Roman" pitchFamily="18" charset="0"/>
                <a:cs typeface="Times New Roman" pitchFamily="18" charset="0"/>
              </a:rPr>
              <a:t>and this category.  Therefore, through the command object we say:</a:t>
            </a:r>
          </a:p>
          <a:p>
            <a:endParaRPr lang="en-US" sz="100" dirty="0">
              <a:latin typeface="Times New Roman" pitchFamily="18" charset="0"/>
              <a:cs typeface="Times New Roman" pitchFamily="18" charset="0"/>
            </a:endParaRPr>
          </a:p>
          <a:p>
            <a:endParaRPr lang="en-US" sz="7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rows = </a:t>
            </a:r>
            <a:r>
              <a:rPr lang="en-US" sz="2400" dirty="0" err="1">
                <a:latin typeface="Times New Roman" pitchFamily="18" charset="0"/>
                <a:cs typeface="Times New Roman" pitchFamily="18" charset="0"/>
              </a:rPr>
              <a:t>cmd.ExecuteNonQuery</a:t>
            </a:r>
            <a:r>
              <a:rPr lang="en-US" sz="2400" dirty="0">
                <a:latin typeface="Times New Roman" pitchFamily="18" charset="0"/>
                <a:cs typeface="Times New Roman" pitchFamily="18" charset="0"/>
              </a:rPr>
              <a:t>( ) ; </a:t>
            </a:r>
          </a:p>
        </p:txBody>
      </p:sp>
      <p:grpSp>
        <p:nvGrpSpPr>
          <p:cNvPr id="8" name="Group 7"/>
          <p:cNvGrpSpPr/>
          <p:nvPr/>
        </p:nvGrpSpPr>
        <p:grpSpPr>
          <a:xfrm>
            <a:off x="0" y="-2737"/>
            <a:ext cx="12192000" cy="914709"/>
            <a:chOff x="0" y="-2737"/>
            <a:chExt cx="12192000" cy="914709"/>
          </a:xfrm>
        </p:grpSpPr>
        <p:sp>
          <p:nvSpPr>
            <p:cNvPr id="9" name="Rectangle 8"/>
            <p:cNvSpPr/>
            <p:nvPr/>
          </p:nvSpPr>
          <p:spPr>
            <a:xfrm>
              <a:off x="0" y="-2428"/>
              <a:ext cx="121920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p:cNvSpPr/>
            <p:nvPr/>
          </p:nvSpPr>
          <p:spPr>
            <a:xfrm>
              <a:off x="9780494" y="-2737"/>
              <a:ext cx="2411506" cy="875175"/>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284064" y="1037736"/>
            <a:ext cx="11660285" cy="830997"/>
          </a:xfrm>
          <a:prstGeom prst="rect">
            <a:avLst/>
          </a:prstGeom>
        </p:spPr>
        <p:txBody>
          <a:bodyPr wrap="square">
            <a:spAutoFit/>
          </a:bodyPr>
          <a:lstStyle/>
          <a:p>
            <a:pPr algn="just">
              <a:buFont typeface="Wingdings" pitchFamily="2" charset="2"/>
              <a:buChar cha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Also, if </a:t>
            </a:r>
            <a:r>
              <a:rPr lang="en-US" sz="2400" dirty="0">
                <a:latin typeface="Times New Roman" pitchFamily="18" charset="0"/>
                <a:cs typeface="Times New Roman" pitchFamily="18" charset="0"/>
              </a:rPr>
              <a:t>we issue an </a:t>
            </a:r>
            <a:r>
              <a:rPr lang="en-US" sz="2400" dirty="0" smtClean="0">
                <a:latin typeface="Times New Roman" pitchFamily="18" charset="0"/>
                <a:cs typeface="Times New Roman" pitchFamily="18" charset="0"/>
              </a:rPr>
              <a:t>update statement </a:t>
            </a:r>
            <a:r>
              <a:rPr lang="en-US" sz="2400" dirty="0">
                <a:latin typeface="Times New Roman" pitchFamily="18" charset="0"/>
                <a:cs typeface="Times New Roman" pitchFamily="18" charset="0"/>
              </a:rPr>
              <a:t>to the </a:t>
            </a:r>
            <a:r>
              <a:rPr lang="en-US" sz="2400" dirty="0" smtClean="0">
                <a:latin typeface="Times New Roman" pitchFamily="18" charset="0"/>
                <a:cs typeface="Times New Roman" pitchFamily="18" charset="0"/>
              </a:rPr>
              <a:t>database</a:t>
            </a:r>
            <a:r>
              <a:rPr lang="en-US" sz="2400" dirty="0">
                <a:latin typeface="Times New Roman" pitchFamily="18" charset="0"/>
                <a:cs typeface="Times New Roman" pitchFamily="18" charset="0"/>
              </a:rPr>
              <a:t>, it does reply </a:t>
            </a:r>
            <a:r>
              <a:rPr lang="en-US" sz="2400" dirty="0" smtClean="0">
                <a:latin typeface="Times New Roman" pitchFamily="18" charset="0"/>
                <a:cs typeface="Times New Roman" pitchFamily="18" charset="0"/>
              </a:rPr>
              <a:t>the number </a:t>
            </a:r>
            <a:r>
              <a:rPr lang="en-US" sz="2400" dirty="0">
                <a:latin typeface="Times New Roman" pitchFamily="18" charset="0"/>
                <a:cs typeface="Times New Roman" pitchFamily="18" charset="0"/>
              </a:rPr>
              <a:t>of </a:t>
            </a:r>
            <a:r>
              <a:rPr lang="en-US" sz="2400" dirty="0" smtClean="0">
                <a:latin typeface="Times New Roman" pitchFamily="18" charset="0"/>
                <a:cs typeface="Times New Roman" pitchFamily="18" charset="0"/>
              </a:rPr>
              <a:t>records</a:t>
            </a:r>
          </a:p>
          <a:p>
            <a:pPr algn="just"/>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that were affected. </a:t>
            </a:r>
            <a:r>
              <a:rPr lang="en-US" sz="2400" dirty="0" smtClean="0">
                <a:latin typeface="Times New Roman" pitchFamily="18" charset="0"/>
                <a:cs typeface="Times New Roman" pitchFamily="18" charset="0"/>
              </a:rPr>
              <a:t>So the reply is </a:t>
            </a:r>
            <a:r>
              <a:rPr lang="en-US" sz="2400" dirty="0">
                <a:latin typeface="Times New Roman" pitchFamily="18" charset="0"/>
                <a:cs typeface="Times New Roman" pitchFamily="18" charset="0"/>
              </a:rPr>
              <a:t>a </a:t>
            </a:r>
            <a:r>
              <a:rPr lang="en-US" sz="2400" dirty="0" smtClean="0">
                <a:latin typeface="Times New Roman" pitchFamily="18" charset="0"/>
                <a:cs typeface="Times New Roman" pitchFamily="18" charset="0"/>
              </a:rPr>
              <a:t>number. </a:t>
            </a:r>
            <a:r>
              <a:rPr lang="en-US" sz="2400" dirty="0" smtClean="0">
                <a:solidFill>
                  <a:srgbClr val="FF0000"/>
                </a:solidFill>
                <a:latin typeface="Times New Roman" pitchFamily="18" charset="0"/>
                <a:cs typeface="Times New Roman" pitchFamily="18" charset="0"/>
              </a:rPr>
              <a:t>For example: </a:t>
            </a:r>
            <a:endParaRPr lang="en-US" sz="2400" dirty="0">
              <a:solidFill>
                <a:srgbClr val="FF0000"/>
              </a:solidFill>
              <a:latin typeface="Times New Roman" pitchFamily="18" charset="0"/>
              <a:cs typeface="Times New Roman" pitchFamily="18" charset="0"/>
            </a:endParaRPr>
          </a:p>
        </p:txBody>
      </p:sp>
      <p:sp>
        <p:nvSpPr>
          <p:cNvPr id="4" name="Rectangle 3"/>
          <p:cNvSpPr/>
          <p:nvPr/>
        </p:nvSpPr>
        <p:spPr>
          <a:xfrm>
            <a:off x="428625" y="5618161"/>
            <a:ext cx="10106026" cy="1103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2000" dirty="0" smtClean="0">
              <a:latin typeface="Times New Roman" panose="02020603050405020304" pitchFamily="18" charset="0"/>
              <a:cs typeface="Times New Roman" panose="02020603050405020304" pitchFamily="18" charset="0"/>
            </a:endParaRPr>
          </a:p>
          <a:p>
            <a:pPr algn="just"/>
            <a:r>
              <a:rPr lang="en-US" sz="2000" b="1" dirty="0" smtClean="0">
                <a:solidFill>
                  <a:srgbClr val="800000"/>
                </a:solidFill>
                <a:latin typeface="Times New Roman" panose="02020603050405020304" pitchFamily="18" charset="0"/>
                <a:cs typeface="Times New Roman" panose="02020603050405020304" pitchFamily="18" charset="0"/>
              </a:rPr>
              <a:t>Note: </a:t>
            </a:r>
            <a:r>
              <a:rPr lang="en-US" sz="2000" dirty="0" smtClean="0">
                <a:solidFill>
                  <a:srgbClr val="800000"/>
                </a:solidFill>
                <a:latin typeface="Times New Roman" panose="02020603050405020304" pitchFamily="18" charset="0"/>
                <a:cs typeface="Times New Roman" panose="02020603050405020304" pitchFamily="18" charset="0"/>
              </a:rPr>
              <a:t>Does not matter whether it is a delete statement, or update statement, or insert statement. </a:t>
            </a:r>
            <a:r>
              <a:rPr lang="en-US" sz="2000" dirty="0">
                <a:solidFill>
                  <a:srgbClr val="800000"/>
                </a:solidFill>
                <a:latin typeface="Times New Roman" pitchFamily="18" charset="0"/>
                <a:cs typeface="Times New Roman" pitchFamily="18" charset="0"/>
              </a:rPr>
              <a:t>This statement </a:t>
            </a:r>
            <a:r>
              <a:rPr lang="en-US" sz="2000" dirty="0" smtClean="0">
                <a:solidFill>
                  <a:srgbClr val="800000"/>
                </a:solidFill>
                <a:latin typeface="Times New Roman" pitchFamily="18" charset="0"/>
                <a:cs typeface="Times New Roman" pitchFamily="18" charset="0"/>
              </a:rPr>
              <a:t>tells </a:t>
            </a:r>
            <a:r>
              <a:rPr lang="en-US" sz="2000" dirty="0">
                <a:solidFill>
                  <a:srgbClr val="800000"/>
                </a:solidFill>
                <a:latin typeface="Times New Roman" pitchFamily="18" charset="0"/>
                <a:cs typeface="Times New Roman" pitchFamily="18" charset="0"/>
              </a:rPr>
              <a:t>us how many rows </a:t>
            </a:r>
            <a:r>
              <a:rPr lang="en-US" sz="2000" dirty="0" smtClean="0">
                <a:solidFill>
                  <a:srgbClr val="800000"/>
                </a:solidFill>
                <a:latin typeface="Times New Roman" pitchFamily="18" charset="0"/>
                <a:cs typeface="Times New Roman" pitchFamily="18" charset="0"/>
              </a:rPr>
              <a:t>were affected </a:t>
            </a:r>
            <a:r>
              <a:rPr lang="en-US" sz="2000" dirty="0">
                <a:solidFill>
                  <a:srgbClr val="800000"/>
                </a:solidFill>
                <a:latin typeface="Times New Roman" pitchFamily="18" charset="0"/>
                <a:cs typeface="Times New Roman" pitchFamily="18" charset="0"/>
              </a:rPr>
              <a:t>by insert statement, </a:t>
            </a:r>
            <a:r>
              <a:rPr lang="en-US" sz="2000" dirty="0" smtClean="0">
                <a:solidFill>
                  <a:srgbClr val="800000"/>
                </a:solidFill>
                <a:latin typeface="Times New Roman" pitchFamily="18" charset="0"/>
                <a:cs typeface="Times New Roman" pitchFamily="18" charset="0"/>
              </a:rPr>
              <a:t>update  </a:t>
            </a:r>
            <a:r>
              <a:rPr lang="en-US" sz="2000" dirty="0">
                <a:solidFill>
                  <a:srgbClr val="800000"/>
                </a:solidFill>
                <a:latin typeface="Times New Roman" pitchFamily="18" charset="0"/>
                <a:cs typeface="Times New Roman" pitchFamily="18" charset="0"/>
              </a:rPr>
              <a:t>statement, or delete statement. </a:t>
            </a:r>
          </a:p>
          <a:p>
            <a:pPr algn="ctr"/>
            <a:endParaRPr lang="en-US" dirty="0"/>
          </a:p>
        </p:txBody>
      </p:sp>
      <p:sp>
        <p:nvSpPr>
          <p:cNvPr id="11" name="Bent Arrow 10"/>
          <p:cNvSpPr/>
          <p:nvPr/>
        </p:nvSpPr>
        <p:spPr>
          <a:xfrm rot="5400000">
            <a:off x="5700205" y="4957344"/>
            <a:ext cx="401066" cy="838201"/>
          </a:xfrm>
          <a:prstGeom prst="bentArrow">
            <a:avLst>
              <a:gd name="adj1" fmla="val 25000"/>
              <a:gd name="adj2" fmla="val 24074"/>
              <a:gd name="adj3" fmla="val 25000"/>
              <a:gd name="adj4" fmla="val 159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1143000" y="1824472"/>
            <a:ext cx="10553700" cy="461665"/>
          </a:xfrm>
          <a:prstGeom prst="rect">
            <a:avLst/>
          </a:prstGeom>
          <a:noFill/>
        </p:spPr>
        <p:txBody>
          <a:bodyPr wrap="square" rtlCol="0">
            <a:spAutoFit/>
          </a:bodyPr>
          <a:lstStyle/>
          <a:p>
            <a:r>
              <a:rPr lang="en-US" sz="2400" dirty="0">
                <a:solidFill>
                  <a:srgbClr val="800000"/>
                </a:solidFill>
                <a:latin typeface="Times New Roman" panose="02020603050405020304" pitchFamily="18" charset="0"/>
                <a:cs typeface="Times New Roman" panose="02020603050405020304" pitchFamily="18" charset="0"/>
              </a:rPr>
              <a:t>s</a:t>
            </a:r>
            <a:r>
              <a:rPr lang="en-US" sz="2400" dirty="0" smtClean="0">
                <a:solidFill>
                  <a:srgbClr val="800000"/>
                </a:solidFill>
                <a:latin typeface="Times New Roman" panose="02020603050405020304" pitchFamily="18" charset="0"/>
                <a:cs typeface="Times New Roman" panose="02020603050405020304" pitchFamily="18" charset="0"/>
              </a:rPr>
              <a:t>tring </a:t>
            </a:r>
            <a:r>
              <a:rPr lang="en-US" sz="2400" dirty="0" err="1" smtClean="0">
                <a:solidFill>
                  <a:srgbClr val="800000"/>
                </a:solidFill>
                <a:latin typeface="Times New Roman" panose="02020603050405020304" pitchFamily="18" charset="0"/>
                <a:cs typeface="Times New Roman" panose="02020603050405020304" pitchFamily="18" charset="0"/>
              </a:rPr>
              <a:t>sql</a:t>
            </a:r>
            <a:r>
              <a:rPr lang="en-US" sz="2400" dirty="0" smtClean="0">
                <a:solidFill>
                  <a:srgbClr val="800000"/>
                </a:solidFill>
                <a:latin typeface="Times New Roman" panose="02020603050405020304" pitchFamily="18" charset="0"/>
                <a:cs typeface="Times New Roman" panose="02020603050405020304" pitchFamily="18" charset="0"/>
              </a:rPr>
              <a:t> = " </a:t>
            </a:r>
            <a:r>
              <a:rPr lang="en-US" sz="2400" dirty="0">
                <a:solidFill>
                  <a:srgbClr val="800000"/>
                </a:solidFill>
                <a:latin typeface="Times New Roman" panose="02020603050405020304" pitchFamily="18" charset="0"/>
                <a:cs typeface="Times New Roman" panose="02020603050405020304" pitchFamily="18" charset="0"/>
              </a:rPr>
              <a:t>Update Products set Price =" + </a:t>
            </a:r>
            <a:r>
              <a:rPr lang="en-US" sz="2400" dirty="0" err="1">
                <a:solidFill>
                  <a:srgbClr val="800000"/>
                </a:solidFill>
                <a:latin typeface="Times New Roman" panose="02020603050405020304" pitchFamily="18" charset="0"/>
                <a:cs typeface="Times New Roman" panose="02020603050405020304" pitchFamily="18" charset="0"/>
              </a:rPr>
              <a:t>newPrice</a:t>
            </a:r>
            <a:r>
              <a:rPr lang="en-US" sz="2400" dirty="0">
                <a:solidFill>
                  <a:srgbClr val="800000"/>
                </a:solidFill>
                <a:latin typeface="Times New Roman" panose="02020603050405020304" pitchFamily="18" charset="0"/>
                <a:cs typeface="Times New Roman" panose="02020603050405020304" pitchFamily="18" charset="0"/>
              </a:rPr>
              <a:t> + " where PID=" + </a:t>
            </a:r>
            <a:r>
              <a:rPr lang="en-US" sz="2400" dirty="0" err="1">
                <a:solidFill>
                  <a:srgbClr val="800000"/>
                </a:solidFill>
                <a:latin typeface="Times New Roman" panose="02020603050405020304" pitchFamily="18" charset="0"/>
                <a:cs typeface="Times New Roman" panose="02020603050405020304" pitchFamily="18" charset="0"/>
              </a:rPr>
              <a:t>pid</a:t>
            </a:r>
            <a:r>
              <a:rPr lang="en-US" sz="2400" dirty="0">
                <a:solidFill>
                  <a:srgbClr val="800000"/>
                </a:solidFill>
                <a:latin typeface="Times New Roman" panose="02020603050405020304" pitchFamily="18" charset="0"/>
                <a:cs typeface="Times New Roman" panose="02020603050405020304" pitchFamily="18" charset="0"/>
              </a:rPr>
              <a:t>;</a:t>
            </a:r>
          </a:p>
        </p:txBody>
      </p:sp>
      <p:sp>
        <p:nvSpPr>
          <p:cNvPr id="13" name="TextBox 12"/>
          <p:cNvSpPr txBox="1"/>
          <p:nvPr/>
        </p:nvSpPr>
        <p:spPr>
          <a:xfrm>
            <a:off x="2721139" y="2559730"/>
            <a:ext cx="4444674" cy="461665"/>
          </a:xfrm>
          <a:prstGeom prst="rect">
            <a:avLst/>
          </a:prstGeom>
          <a:noFill/>
          <a:ln w="28575">
            <a:solidFill>
              <a:srgbClr val="FF0000"/>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The SQL is case-insensitive</a:t>
            </a:r>
          </a:p>
        </p:txBody>
      </p:sp>
      <p:sp>
        <p:nvSpPr>
          <p:cNvPr id="5" name="Down Arrow 4"/>
          <p:cNvSpPr/>
          <p:nvPr/>
        </p:nvSpPr>
        <p:spPr>
          <a:xfrm>
            <a:off x="4631528" y="2219154"/>
            <a:ext cx="245272" cy="3051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2192" y="56428"/>
            <a:ext cx="9718302"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Third Category: Insert, update, or delete to the Database</a:t>
            </a:r>
          </a:p>
        </p:txBody>
      </p:sp>
    </p:spTree>
    <p:extLst>
      <p:ext uri="{BB962C8B-B14F-4D97-AF65-F5344CB8AC3E}">
        <p14:creationId xmlns:p14="http://schemas.microsoft.com/office/powerpoint/2010/main" val="26868968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29"/>
          <p:cNvSpPr>
            <a:spLocks noGrp="1"/>
          </p:cNvSpPr>
          <p:nvPr>
            <p:ph type="sldNum" sz="quarter" idx="12"/>
          </p:nvPr>
        </p:nvSpPr>
        <p:spPr/>
        <p:txBody>
          <a:bodyPr/>
          <a:lstStyle/>
          <a:p>
            <a:fld id="{5A9E930A-C8CD-4220-A016-188B2AB9B06D}" type="slidenum">
              <a:rPr lang="en-US" smtClean="0"/>
              <a:pPr/>
              <a:t>41</a:t>
            </a:fld>
            <a:endParaRPr lang="en-US" dirty="0"/>
          </a:p>
        </p:txBody>
      </p:sp>
      <p:grpSp>
        <p:nvGrpSpPr>
          <p:cNvPr id="8" name="Group 7"/>
          <p:cNvGrpSpPr/>
          <p:nvPr/>
        </p:nvGrpSpPr>
        <p:grpSpPr>
          <a:xfrm>
            <a:off x="0" y="-2737"/>
            <a:ext cx="12192000" cy="914709"/>
            <a:chOff x="0" y="-2737"/>
            <a:chExt cx="12192000" cy="914709"/>
          </a:xfrm>
        </p:grpSpPr>
        <p:sp>
          <p:nvSpPr>
            <p:cNvPr id="9" name="Rectangle 8"/>
            <p:cNvSpPr/>
            <p:nvPr/>
          </p:nvSpPr>
          <p:spPr>
            <a:xfrm>
              <a:off x="0" y="-2428"/>
              <a:ext cx="121920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p:cNvSpPr/>
            <p:nvPr/>
          </p:nvSpPr>
          <p:spPr>
            <a:xfrm>
              <a:off x="9780494" y="-2737"/>
              <a:ext cx="2411506" cy="875175"/>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274540" y="931294"/>
            <a:ext cx="11255750" cy="5955476"/>
          </a:xfrm>
          <a:prstGeom prst="rect">
            <a:avLst/>
          </a:prstGeom>
        </p:spPr>
        <p:txBody>
          <a:bodyPr wrap="square">
            <a:spAutoFit/>
          </a:bodyPr>
          <a:lstStyle/>
          <a:p>
            <a:pPr marL="342900" indent="-342900">
              <a:buFont typeface="Wingdings" panose="05000000000000000000" pitchFamily="2" charset="2"/>
              <a:buChar char="§"/>
            </a:pPr>
            <a:r>
              <a:rPr lang="en-US" sz="2400" dirty="0" smtClean="0">
                <a:latin typeface="Times New Roman" pitchFamily="18" charset="0"/>
                <a:cs typeface="Times New Roman" pitchFamily="18" charset="0"/>
              </a:rPr>
              <a:t>In Third approach, The </a:t>
            </a:r>
            <a:r>
              <a:rPr lang="en-US" sz="2400" dirty="0">
                <a:latin typeface="Times New Roman" pitchFamily="18" charset="0"/>
                <a:cs typeface="Times New Roman" pitchFamily="18" charset="0"/>
              </a:rPr>
              <a:t>typical code </a:t>
            </a:r>
            <a:r>
              <a:rPr lang="en-US" sz="2400" dirty="0" smtClean="0">
                <a:latin typeface="Times New Roman" pitchFamily="18" charset="0"/>
                <a:cs typeface="Times New Roman" pitchFamily="18" charset="0"/>
              </a:rPr>
              <a:t>will </a:t>
            </a:r>
            <a:r>
              <a:rPr lang="en-US" sz="2400" dirty="0">
                <a:latin typeface="Times New Roman" pitchFamily="18" charset="0"/>
                <a:cs typeface="Times New Roman" pitchFamily="18" charset="0"/>
              </a:rPr>
              <a:t>be as follows:</a:t>
            </a:r>
          </a:p>
          <a:p>
            <a:endParaRPr lang="en-US" sz="600" dirty="0" smtClean="0">
              <a:latin typeface="Times New Roman" pitchFamily="18" charset="0"/>
              <a:cs typeface="Times New Roman" pitchFamily="18" charset="0"/>
            </a:endParaRPr>
          </a:p>
          <a:p>
            <a:pPr algn="just"/>
            <a:r>
              <a:rPr lang="en-US" sz="2000" dirty="0" smtClean="0">
                <a:solidFill>
                  <a:srgbClr val="C00000"/>
                </a:solidFill>
                <a:latin typeface="Times New Roman" pitchFamily="18" charset="0"/>
                <a:cs typeface="Times New Roman" pitchFamily="18" charset="0"/>
              </a:rPr>
              <a:t>// </a:t>
            </a:r>
            <a:r>
              <a:rPr lang="en-US" sz="2000" dirty="0">
                <a:solidFill>
                  <a:srgbClr val="C00000"/>
                </a:solidFill>
                <a:latin typeface="Times New Roman" pitchFamily="18" charset="0"/>
                <a:cs typeface="Times New Roman" pitchFamily="18" charset="0"/>
              </a:rPr>
              <a:t>initialize the value of rows to 0.</a:t>
            </a:r>
          </a:p>
          <a:p>
            <a:pPr algn="just"/>
            <a:r>
              <a:rPr lang="en-US" sz="2000" dirty="0" smtClean="0">
                <a:solidFill>
                  <a:srgbClr val="C00000"/>
                </a:solidFill>
                <a:latin typeface="Times New Roman" pitchFamily="18" charset="0"/>
                <a:cs typeface="Times New Roman" pitchFamily="18" charset="0"/>
              </a:rPr>
              <a:t>// create </a:t>
            </a:r>
            <a:r>
              <a:rPr lang="en-US" sz="2000" dirty="0">
                <a:solidFill>
                  <a:srgbClr val="C00000"/>
                </a:solidFill>
                <a:latin typeface="Times New Roman" pitchFamily="18" charset="0"/>
                <a:cs typeface="Times New Roman" pitchFamily="18" charset="0"/>
              </a:rPr>
              <a:t>a connection object, and ties the connection string to it. </a:t>
            </a:r>
          </a:p>
          <a:p>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rows = 0;</a:t>
            </a:r>
          </a:p>
          <a:p>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SqlConnection</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conn = new </a:t>
            </a:r>
            <a:r>
              <a:rPr lang="en-US" sz="2400" dirty="0" err="1">
                <a:latin typeface="Times New Roman" pitchFamily="18" charset="0"/>
                <a:cs typeface="Times New Roman" pitchFamily="18" charset="0"/>
              </a:rPr>
              <a:t>SqlConnection</a:t>
            </a:r>
            <a:r>
              <a:rPr lang="en-US" sz="2400" dirty="0">
                <a:latin typeface="Times New Roman" pitchFamily="18" charset="0"/>
                <a:cs typeface="Times New Roman" pitchFamily="18" charset="0"/>
              </a:rPr>
              <a:t>(CONNSTR</a:t>
            </a:r>
            <a:r>
              <a:rPr lang="en-US" sz="2400" dirty="0" smtClean="0">
                <a:latin typeface="Times New Roman" pitchFamily="18" charset="0"/>
                <a:cs typeface="Times New Roman" pitchFamily="18" charset="0"/>
              </a:rPr>
              <a:t>);</a:t>
            </a:r>
          </a:p>
          <a:p>
            <a:endParaRPr lang="en-US" sz="800" dirty="0">
              <a:latin typeface="Times New Roman" pitchFamily="18" charset="0"/>
              <a:cs typeface="Times New Roman" pitchFamily="18" charset="0"/>
            </a:endParaRPr>
          </a:p>
          <a:p>
            <a:r>
              <a:rPr lang="en-US" sz="2000" dirty="0">
                <a:solidFill>
                  <a:srgbClr val="C00000"/>
                </a:solidFill>
                <a:latin typeface="Times New Roman" pitchFamily="18" charset="0"/>
                <a:cs typeface="Times New Roman" pitchFamily="18" charset="0"/>
              </a:rPr>
              <a:t>// open the connection </a:t>
            </a:r>
          </a:p>
          <a:p>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conn.Open</a:t>
            </a:r>
            <a:r>
              <a:rPr lang="en-US" sz="2400" dirty="0" smtClean="0">
                <a:latin typeface="Times New Roman" pitchFamily="18" charset="0"/>
                <a:cs typeface="Times New Roman" pitchFamily="18" charset="0"/>
              </a:rPr>
              <a:t>();</a:t>
            </a:r>
          </a:p>
          <a:p>
            <a:endParaRPr lang="en-US" sz="900" dirty="0" smtClean="0">
              <a:latin typeface="Times New Roman" pitchFamily="18" charset="0"/>
              <a:cs typeface="Times New Roman" pitchFamily="18" charset="0"/>
            </a:endParaRPr>
          </a:p>
          <a:p>
            <a:r>
              <a:rPr lang="en-US" sz="2000" dirty="0">
                <a:solidFill>
                  <a:srgbClr val="C00000"/>
                </a:solidFill>
                <a:latin typeface="Times New Roman" pitchFamily="18" charset="0"/>
                <a:cs typeface="Times New Roman" pitchFamily="18" charset="0"/>
              </a:rPr>
              <a:t>// issue </a:t>
            </a:r>
            <a:r>
              <a:rPr lang="en-US" sz="2000" dirty="0" err="1">
                <a:solidFill>
                  <a:srgbClr val="C00000"/>
                </a:solidFill>
                <a:latin typeface="Times New Roman" pitchFamily="18" charset="0"/>
                <a:cs typeface="Times New Roman" pitchFamily="18" charset="0"/>
              </a:rPr>
              <a:t>sql</a:t>
            </a:r>
            <a:endParaRPr lang="en-US" sz="2000" dirty="0">
              <a:solidFill>
                <a:srgbClr val="C00000"/>
              </a:solidFill>
              <a:latin typeface="Times New Roman" pitchFamily="18" charset="0"/>
              <a:cs typeface="Times New Roman" pitchFamily="18" charset="0"/>
            </a:endParaRPr>
          </a:p>
          <a:p>
            <a:r>
              <a:rPr lang="en-US" sz="2400" dirty="0" smtClean="0">
                <a:latin typeface="Times New Roman" pitchFamily="18" charset="0"/>
                <a:cs typeface="Times New Roman" pitchFamily="18" charset="0"/>
              </a:rPr>
              <a:t>   string </a:t>
            </a:r>
            <a:r>
              <a:rPr lang="en-US" sz="2400" dirty="0" err="1">
                <a:latin typeface="Times New Roman" pitchFamily="18" charset="0"/>
                <a:cs typeface="Times New Roman" pitchFamily="18" charset="0"/>
              </a:rPr>
              <a:t>sql</a:t>
            </a:r>
            <a:r>
              <a:rPr lang="en-US" sz="2400" dirty="0">
                <a:latin typeface="Times New Roman" pitchFamily="18" charset="0"/>
                <a:cs typeface="Times New Roman" pitchFamily="18" charset="0"/>
              </a:rPr>
              <a:t> = " Update Products set Price </a:t>
            </a:r>
            <a:r>
              <a:rPr lang="en-US" sz="2400" dirty="0" smtClean="0">
                <a:latin typeface="Times New Roman" pitchFamily="18" charset="0"/>
                <a:cs typeface="Times New Roman" pitchFamily="18" charset="0"/>
              </a:rPr>
              <a:t>= 50.000 where </a:t>
            </a:r>
            <a:r>
              <a:rPr lang="en-US" sz="2400" dirty="0">
                <a:latin typeface="Times New Roman" pitchFamily="18" charset="0"/>
                <a:cs typeface="Times New Roman" pitchFamily="18" charset="0"/>
              </a:rPr>
              <a:t>PID</a:t>
            </a:r>
            <a:r>
              <a:rPr lang="en-US" sz="2400" dirty="0" smtClean="0">
                <a:latin typeface="Times New Roman" pitchFamily="18" charset="0"/>
                <a:cs typeface="Times New Roman" pitchFamily="18" charset="0"/>
              </a:rPr>
              <a:t>= 123456”;</a:t>
            </a:r>
            <a:endParaRPr lang="en-US" sz="2400" dirty="0">
              <a:latin typeface="Times New Roman" pitchFamily="18" charset="0"/>
              <a:cs typeface="Times New Roman" pitchFamily="18" charset="0"/>
            </a:endParaRPr>
          </a:p>
          <a:p>
            <a:pPr algn="just"/>
            <a:r>
              <a:rPr lang="en-US" sz="2000" dirty="0" smtClean="0">
                <a:solidFill>
                  <a:srgbClr val="C00000"/>
                </a:solidFill>
                <a:latin typeface="Times New Roman" pitchFamily="18" charset="0"/>
                <a:cs typeface="Times New Roman" pitchFamily="18" charset="0"/>
              </a:rPr>
              <a:t>// create </a:t>
            </a:r>
            <a:r>
              <a:rPr lang="en-US" sz="2000" dirty="0">
                <a:solidFill>
                  <a:srgbClr val="C00000"/>
                </a:solidFill>
                <a:latin typeface="Times New Roman" pitchFamily="18" charset="0"/>
                <a:cs typeface="Times New Roman" pitchFamily="18" charset="0"/>
              </a:rPr>
              <a:t>a Command object</a:t>
            </a:r>
          </a:p>
          <a:p>
            <a:pPr algn="just"/>
            <a:r>
              <a:rPr lang="en-US" sz="2000" dirty="0" smtClean="0">
                <a:solidFill>
                  <a:srgbClr val="C00000"/>
                </a:solidFill>
                <a:latin typeface="Times New Roman" pitchFamily="18" charset="0"/>
                <a:cs typeface="Times New Roman" pitchFamily="18" charset="0"/>
              </a:rPr>
              <a:t>// </a:t>
            </a:r>
            <a:r>
              <a:rPr lang="en-US" sz="2000" dirty="0">
                <a:solidFill>
                  <a:srgbClr val="C00000"/>
                </a:solidFill>
                <a:latin typeface="Times New Roman" pitchFamily="18" charset="0"/>
                <a:cs typeface="Times New Roman" pitchFamily="18" charset="0"/>
              </a:rPr>
              <a:t>send two pieces of information: </a:t>
            </a:r>
            <a:r>
              <a:rPr lang="en-US" sz="2000" dirty="0" err="1">
                <a:solidFill>
                  <a:srgbClr val="C00000"/>
                </a:solidFill>
                <a:latin typeface="Times New Roman" pitchFamily="18" charset="0"/>
                <a:cs typeface="Times New Roman" pitchFamily="18" charset="0"/>
              </a:rPr>
              <a:t>sql</a:t>
            </a:r>
            <a:r>
              <a:rPr lang="en-US" sz="2000" dirty="0">
                <a:solidFill>
                  <a:srgbClr val="C00000"/>
                </a:solidFill>
                <a:latin typeface="Times New Roman" pitchFamily="18" charset="0"/>
                <a:cs typeface="Times New Roman" pitchFamily="18" charset="0"/>
              </a:rPr>
              <a:t>, and Connection object (conn</a:t>
            </a:r>
            <a:r>
              <a:rPr lang="en-US" sz="2000" dirty="0" smtClean="0">
                <a:solidFill>
                  <a:srgbClr val="C00000"/>
                </a:solidFill>
                <a:latin typeface="Times New Roman" pitchFamily="18" charset="0"/>
                <a:cs typeface="Times New Roman" pitchFamily="18" charset="0"/>
              </a:rPr>
              <a:t>)</a:t>
            </a:r>
          </a:p>
          <a:p>
            <a:pPr algn="just"/>
            <a:r>
              <a:rPr lang="en-US" sz="2000" dirty="0" smtClean="0">
                <a:solidFill>
                  <a:srgbClr val="C00000"/>
                </a:solidFill>
                <a:latin typeface="Times New Roman" pitchFamily="18" charset="0"/>
                <a:cs typeface="Times New Roman" pitchFamily="18" charset="0"/>
              </a:rPr>
              <a:t>// call </a:t>
            </a:r>
            <a:r>
              <a:rPr lang="en-US" sz="2000" dirty="0" err="1" smtClean="0">
                <a:solidFill>
                  <a:srgbClr val="C00000"/>
                </a:solidFill>
                <a:latin typeface="Times New Roman" pitchFamily="18" charset="0"/>
                <a:cs typeface="Times New Roman" pitchFamily="18" charset="0"/>
              </a:rPr>
              <a:t>ExecuteNonQuery</a:t>
            </a:r>
            <a:r>
              <a:rPr lang="en-US" sz="2000" dirty="0">
                <a:solidFill>
                  <a:srgbClr val="C00000"/>
                </a:solidFill>
                <a:latin typeface="Times New Roman" pitchFamily="18" charset="0"/>
                <a:cs typeface="Times New Roman" pitchFamily="18" charset="0"/>
              </a:rPr>
              <a:t>() </a:t>
            </a:r>
            <a:r>
              <a:rPr lang="en-US" sz="2000" dirty="0" smtClean="0">
                <a:solidFill>
                  <a:srgbClr val="C00000"/>
                </a:solidFill>
                <a:latin typeface="Times New Roman" pitchFamily="18" charset="0"/>
                <a:cs typeface="Times New Roman" pitchFamily="18" charset="0"/>
              </a:rPr>
              <a:t>method which will return </a:t>
            </a:r>
            <a:r>
              <a:rPr lang="en-US" sz="2000" dirty="0">
                <a:solidFill>
                  <a:srgbClr val="C00000"/>
                </a:solidFill>
                <a:latin typeface="Times New Roman" pitchFamily="18" charset="0"/>
                <a:cs typeface="Times New Roman" pitchFamily="18" charset="0"/>
              </a:rPr>
              <a:t>how many rows were </a:t>
            </a:r>
            <a:r>
              <a:rPr lang="en-US" sz="2000" dirty="0" smtClean="0">
                <a:solidFill>
                  <a:srgbClr val="C00000"/>
                </a:solidFill>
                <a:latin typeface="Times New Roman" pitchFamily="18" charset="0"/>
                <a:cs typeface="Times New Roman" pitchFamily="18" charset="0"/>
              </a:rPr>
              <a:t>modified by update statement.</a:t>
            </a:r>
            <a:endParaRPr lang="en-US" sz="2000" dirty="0">
              <a:solidFill>
                <a:srgbClr val="C00000"/>
              </a:solidFill>
              <a:latin typeface="Times New Roman" pitchFamily="18" charset="0"/>
              <a:cs typeface="Times New Roman" pitchFamily="18" charset="0"/>
            </a:endParaRPr>
          </a:p>
          <a:p>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SqlCommand</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cmd</a:t>
            </a:r>
            <a:r>
              <a:rPr lang="en-US" sz="2400" dirty="0">
                <a:latin typeface="Times New Roman" pitchFamily="18" charset="0"/>
                <a:cs typeface="Times New Roman" pitchFamily="18" charset="0"/>
              </a:rPr>
              <a:t> = new </a:t>
            </a:r>
            <a:r>
              <a:rPr lang="en-US" sz="2400" dirty="0" err="1">
                <a:latin typeface="Times New Roman" pitchFamily="18" charset="0"/>
                <a:cs typeface="Times New Roman" pitchFamily="18" charset="0"/>
              </a:rPr>
              <a:t>SqlCommand</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sql</a:t>
            </a:r>
            <a:r>
              <a:rPr lang="en-US" sz="2400" dirty="0">
                <a:latin typeface="Times New Roman" pitchFamily="18" charset="0"/>
                <a:cs typeface="Times New Roman" pitchFamily="18" charset="0"/>
              </a:rPr>
              <a:t>, conn);</a:t>
            </a:r>
          </a:p>
          <a:p>
            <a:r>
              <a:rPr lang="en-US" sz="2400" dirty="0" smtClean="0">
                <a:latin typeface="Times New Roman" pitchFamily="18" charset="0"/>
                <a:cs typeface="Times New Roman" pitchFamily="18" charset="0"/>
              </a:rPr>
              <a:t>  rows </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cmd.ExecuteNonQuery</a:t>
            </a:r>
            <a:r>
              <a:rPr lang="en-US" sz="2400" dirty="0">
                <a:latin typeface="Times New Roman" pitchFamily="18" charset="0"/>
                <a:cs typeface="Times New Roman" pitchFamily="18" charset="0"/>
              </a:rPr>
              <a:t>();</a:t>
            </a:r>
          </a:p>
          <a:p>
            <a:endParaRPr lang="en-US" sz="600" dirty="0" smtClean="0">
              <a:solidFill>
                <a:srgbClr val="C00000"/>
              </a:solidFill>
              <a:latin typeface="Times New Roman" pitchFamily="18" charset="0"/>
              <a:cs typeface="Times New Roman" pitchFamily="18" charset="0"/>
            </a:endParaRPr>
          </a:p>
          <a:p>
            <a:r>
              <a:rPr lang="en-US" sz="2000" dirty="0" smtClean="0">
                <a:solidFill>
                  <a:srgbClr val="C00000"/>
                </a:solidFill>
                <a:latin typeface="Times New Roman" pitchFamily="18" charset="0"/>
                <a:cs typeface="Times New Roman" pitchFamily="18" charset="0"/>
              </a:rPr>
              <a:t>// </a:t>
            </a:r>
            <a:r>
              <a:rPr lang="en-US" sz="2000" dirty="0">
                <a:solidFill>
                  <a:srgbClr val="C00000"/>
                </a:solidFill>
                <a:latin typeface="Times New Roman" pitchFamily="18" charset="0"/>
                <a:cs typeface="Times New Roman" pitchFamily="18" charset="0"/>
              </a:rPr>
              <a:t>Close the connection </a:t>
            </a:r>
          </a:p>
          <a:p>
            <a:r>
              <a:rPr lang="en-US" sz="2400" dirty="0" smtClean="0">
                <a:latin typeface="Times New Roman" pitchFamily="18" charset="0"/>
                <a:cs typeface="Times New Roman" pitchFamily="18" charset="0"/>
              </a:rPr>
              <a:t>  conn.Close();</a:t>
            </a:r>
            <a:r>
              <a:rPr lang="en-US" sz="2400" dirty="0" smtClean="0"/>
              <a:t>            </a:t>
            </a:r>
            <a:endParaRPr lang="en-US" sz="2400" dirty="0">
              <a:latin typeface="Times New Roman" pitchFamily="18" charset="0"/>
              <a:cs typeface="Times New Roman" pitchFamily="18" charset="0"/>
            </a:endParaRPr>
          </a:p>
        </p:txBody>
      </p:sp>
      <p:sp>
        <p:nvSpPr>
          <p:cNvPr id="14" name="Rectangle 13"/>
          <p:cNvSpPr/>
          <p:nvPr/>
        </p:nvSpPr>
        <p:spPr>
          <a:xfrm>
            <a:off x="62192" y="56428"/>
            <a:ext cx="9718302"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Third Category: Insert, update, or delete to the Database</a:t>
            </a:r>
          </a:p>
        </p:txBody>
      </p:sp>
    </p:spTree>
    <p:extLst>
      <p:ext uri="{BB962C8B-B14F-4D97-AF65-F5344CB8AC3E}">
        <p14:creationId xmlns:p14="http://schemas.microsoft.com/office/powerpoint/2010/main" val="27374649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29"/>
          <p:cNvSpPr>
            <a:spLocks noGrp="1"/>
          </p:cNvSpPr>
          <p:nvPr>
            <p:ph type="sldNum" sz="quarter" idx="12"/>
          </p:nvPr>
        </p:nvSpPr>
        <p:spPr/>
        <p:txBody>
          <a:bodyPr/>
          <a:lstStyle/>
          <a:p>
            <a:fld id="{5A9E930A-C8CD-4220-A016-188B2AB9B06D}" type="slidenum">
              <a:rPr lang="en-US" smtClean="0"/>
              <a:pPr/>
              <a:t>42</a:t>
            </a:fld>
            <a:endParaRPr lang="en-US"/>
          </a:p>
        </p:txBody>
      </p:sp>
      <p:sp>
        <p:nvSpPr>
          <p:cNvPr id="6" name="TextBox 5"/>
          <p:cNvSpPr txBox="1"/>
          <p:nvPr/>
        </p:nvSpPr>
        <p:spPr>
          <a:xfrm>
            <a:off x="1828800" y="1447800"/>
            <a:ext cx="8839200" cy="369332"/>
          </a:xfrm>
          <a:prstGeom prst="rect">
            <a:avLst/>
          </a:prstGeom>
          <a:noFill/>
        </p:spPr>
        <p:txBody>
          <a:bodyPr wrap="square" rtlCol="0">
            <a:spAutoFit/>
          </a:bodyPr>
          <a:lstStyle/>
          <a:p>
            <a:endParaRPr lang="en-US" dirty="0"/>
          </a:p>
        </p:txBody>
      </p:sp>
      <p:sp>
        <p:nvSpPr>
          <p:cNvPr id="7" name="TextBox 6"/>
          <p:cNvSpPr txBox="1"/>
          <p:nvPr/>
        </p:nvSpPr>
        <p:spPr>
          <a:xfrm>
            <a:off x="663388" y="1295401"/>
            <a:ext cx="9776012" cy="461665"/>
          </a:xfrm>
          <a:prstGeom prst="rect">
            <a:avLst/>
          </a:prstGeom>
          <a:noFill/>
        </p:spPr>
        <p:txBody>
          <a:bodyPr wrap="square" rtlCol="0">
            <a:spAutoFit/>
          </a:bodyPr>
          <a:lstStyle/>
          <a:p>
            <a:pPr>
              <a:buFont typeface="Wingdings" pitchFamily="2" charset="2"/>
              <a:buChar char="§"/>
            </a:pPr>
            <a:r>
              <a:rPr lang="en-US" sz="2400" dirty="0">
                <a:latin typeface="Times New Roman" pitchFamily="18" charset="0"/>
                <a:cs typeface="Times New Roman" pitchFamily="18" charset="0"/>
              </a:rPr>
              <a:t> Call a stored procedure is not really a separate technique, because </a:t>
            </a:r>
          </a:p>
        </p:txBody>
      </p:sp>
      <p:sp>
        <p:nvSpPr>
          <p:cNvPr id="8" name="TextBox 7"/>
          <p:cNvSpPr txBox="1"/>
          <p:nvPr/>
        </p:nvSpPr>
        <p:spPr>
          <a:xfrm>
            <a:off x="988358" y="1909465"/>
            <a:ext cx="8686800" cy="1569660"/>
          </a:xfrm>
          <a:prstGeom prst="rect">
            <a:avLst/>
          </a:prstGeom>
          <a:noFill/>
        </p:spPr>
        <p:txBody>
          <a:bodyPr wrap="square" rtlCol="0">
            <a:spAutoFit/>
          </a:bodyPr>
          <a:lstStyle/>
          <a:p>
            <a:pPr>
              <a:buFont typeface="Courier New" pitchFamily="49" charset="0"/>
              <a:buChar char="o"/>
            </a:pPr>
            <a:r>
              <a:rPr lang="en-US" sz="2400" dirty="0">
                <a:latin typeface="Times New Roman" pitchFamily="18" charset="0"/>
                <a:cs typeface="Times New Roman" pitchFamily="18" charset="0"/>
              </a:rPr>
              <a:t> Stored procedure could be simply giving us one answer.</a:t>
            </a:r>
          </a:p>
          <a:p>
            <a:pPr>
              <a:buFont typeface="Courier New" pitchFamily="49" charset="0"/>
              <a:buChar char="o"/>
            </a:pPr>
            <a:r>
              <a:rPr lang="en-US" sz="2400" dirty="0">
                <a:latin typeface="Times New Roman" pitchFamily="18" charset="0"/>
                <a:cs typeface="Times New Roman" pitchFamily="18" charset="0"/>
              </a:rPr>
              <a:t> Stored procedure could bringing back many rows and many </a:t>
            </a:r>
          </a:p>
          <a:p>
            <a:r>
              <a:rPr lang="en-US" sz="2400" dirty="0">
                <a:latin typeface="Times New Roman" pitchFamily="18" charset="0"/>
                <a:cs typeface="Times New Roman" pitchFamily="18" charset="0"/>
              </a:rPr>
              <a:t>    columns.</a:t>
            </a:r>
          </a:p>
          <a:p>
            <a:pPr>
              <a:buFont typeface="Courier New" pitchFamily="49" charset="0"/>
              <a:buChar char="o"/>
            </a:pPr>
            <a:r>
              <a:rPr lang="en-US" sz="2400" dirty="0">
                <a:latin typeface="Times New Roman" pitchFamily="18" charset="0"/>
                <a:cs typeface="Times New Roman" pitchFamily="18" charset="0"/>
              </a:rPr>
              <a:t> Stored procedure could be doing  an insert, update, or delete. </a:t>
            </a:r>
          </a:p>
        </p:txBody>
      </p:sp>
      <p:sp>
        <p:nvSpPr>
          <p:cNvPr id="9" name="TextBox 8"/>
          <p:cNvSpPr txBox="1"/>
          <p:nvPr/>
        </p:nvSpPr>
        <p:spPr>
          <a:xfrm>
            <a:off x="663388" y="3886201"/>
            <a:ext cx="11116236" cy="1200329"/>
          </a:xfrm>
          <a:prstGeom prst="rect">
            <a:avLst/>
          </a:prstGeom>
          <a:noFill/>
        </p:spPr>
        <p:txBody>
          <a:bodyPr wrap="square" rtlCol="0">
            <a:spAutoFit/>
          </a:bodyPr>
          <a:lstStyle/>
          <a:p>
            <a:pPr>
              <a:buFont typeface="Wingdings" pitchFamily="2" charset="2"/>
              <a:buChar char="§"/>
            </a:pPr>
            <a:r>
              <a:rPr lang="en-US" sz="2400" dirty="0">
                <a:latin typeface="Times New Roman" pitchFamily="18" charset="0"/>
                <a:cs typeface="Times New Roman" pitchFamily="18" charset="0"/>
              </a:rPr>
              <a:t> So depending upon what the stored procedure is doing, we </a:t>
            </a:r>
            <a:r>
              <a:rPr lang="en-US" sz="2400" dirty="0" smtClean="0">
                <a:latin typeface="Times New Roman" pitchFamily="18" charset="0"/>
                <a:cs typeface="Times New Roman" pitchFamily="18" charset="0"/>
              </a:rPr>
              <a:t>will </a:t>
            </a:r>
            <a:r>
              <a:rPr lang="en-US" sz="2400" dirty="0">
                <a:latin typeface="Times New Roman" pitchFamily="18" charset="0"/>
                <a:cs typeface="Times New Roman" pitchFamily="18" charset="0"/>
              </a:rPr>
              <a:t>pick </a:t>
            </a:r>
            <a:r>
              <a:rPr lang="en-US" sz="2400" dirty="0" smtClean="0">
                <a:latin typeface="Times New Roman" pitchFamily="18" charset="0"/>
                <a:cs typeface="Times New Roman" pitchFamily="18" charset="0"/>
              </a:rPr>
              <a:t>one </a:t>
            </a:r>
            <a:r>
              <a:rPr lang="en-US" sz="2400" dirty="0">
                <a:latin typeface="Times New Roman" pitchFamily="18" charset="0"/>
                <a:cs typeface="Times New Roman" pitchFamily="18" charset="0"/>
              </a:rPr>
              <a:t>of the three </a:t>
            </a:r>
            <a:endParaRPr lang="en-US" sz="2400" dirty="0" smtClean="0">
              <a:latin typeface="Times New Roman" pitchFamily="18" charset="0"/>
              <a:cs typeface="Times New Roman" pitchFamily="18" charset="0"/>
            </a:endParaRP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techniques. F</a:t>
            </a:r>
            <a:r>
              <a:rPr lang="en-US" sz="2400" dirty="0" smtClean="0">
                <a:latin typeface="Times New Roman" pitchFamily="18" charset="0"/>
                <a:cs typeface="Times New Roman" pitchFamily="18" charset="0"/>
              </a:rPr>
              <a:t>urther, you </a:t>
            </a:r>
            <a:r>
              <a:rPr lang="en-US" sz="2400" dirty="0">
                <a:latin typeface="Times New Roman" pitchFamily="18" charset="0"/>
                <a:cs typeface="Times New Roman" pitchFamily="18" charset="0"/>
              </a:rPr>
              <a:t>will either create a command object, or create a </a:t>
            </a:r>
            <a:r>
              <a:rPr lang="en-US" sz="2400" dirty="0" err="1">
                <a:latin typeface="Times New Roman" pitchFamily="18" charset="0"/>
                <a:cs typeface="Times New Roman" pitchFamily="18" charset="0"/>
              </a:rPr>
              <a:t>dataAdapter</a:t>
            </a:r>
            <a:r>
              <a:rPr lang="en-US" sz="2400" dirty="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grpSp>
        <p:nvGrpSpPr>
          <p:cNvPr id="10" name="Group 9"/>
          <p:cNvGrpSpPr/>
          <p:nvPr/>
        </p:nvGrpSpPr>
        <p:grpSpPr>
          <a:xfrm>
            <a:off x="0" y="-2737"/>
            <a:ext cx="12192000" cy="914709"/>
            <a:chOff x="0" y="-2737"/>
            <a:chExt cx="12192000" cy="914709"/>
          </a:xfrm>
        </p:grpSpPr>
        <p:sp>
          <p:nvSpPr>
            <p:cNvPr id="11" name="Rectangle 10"/>
            <p:cNvSpPr/>
            <p:nvPr/>
          </p:nvSpPr>
          <p:spPr>
            <a:xfrm>
              <a:off x="0" y="-2428"/>
              <a:ext cx="121920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p:cNvSpPr/>
            <p:nvPr/>
          </p:nvSpPr>
          <p:spPr>
            <a:xfrm>
              <a:off x="9780494" y="-2737"/>
              <a:ext cx="2411506" cy="875175"/>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Rectangle 4"/>
          <p:cNvSpPr/>
          <p:nvPr/>
        </p:nvSpPr>
        <p:spPr>
          <a:xfrm>
            <a:off x="142875" y="31303"/>
            <a:ext cx="10048875"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Fourth Category: Call a stored procedure in </a:t>
            </a:r>
            <a:r>
              <a:rPr lang="en-US" sz="2600" b="1" dirty="0" smtClean="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the Database</a:t>
            </a:r>
            <a:endParaRPr lang="en-US" sz="26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endParaRPr>
          </a:p>
        </p:txBody>
      </p:sp>
    </p:spTree>
    <p:extLst>
      <p:ext uri="{BB962C8B-B14F-4D97-AF65-F5344CB8AC3E}">
        <p14:creationId xmlns:p14="http://schemas.microsoft.com/office/powerpoint/2010/main" val="42026901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29"/>
          <p:cNvSpPr>
            <a:spLocks noGrp="1"/>
          </p:cNvSpPr>
          <p:nvPr>
            <p:ph type="sldNum" sz="quarter" idx="12"/>
          </p:nvPr>
        </p:nvSpPr>
        <p:spPr/>
        <p:txBody>
          <a:bodyPr/>
          <a:lstStyle/>
          <a:p>
            <a:fld id="{5A9E930A-C8CD-4220-A016-188B2AB9B06D}" type="slidenum">
              <a:rPr lang="en-US" smtClean="0"/>
              <a:pPr/>
              <a:t>43</a:t>
            </a:fld>
            <a:endParaRPr lang="en-US"/>
          </a:p>
        </p:txBody>
      </p:sp>
      <p:sp>
        <p:nvSpPr>
          <p:cNvPr id="5" name="TextBox 4"/>
          <p:cNvSpPr txBox="1"/>
          <p:nvPr/>
        </p:nvSpPr>
        <p:spPr>
          <a:xfrm>
            <a:off x="528918" y="1371601"/>
            <a:ext cx="11107270" cy="1200329"/>
          </a:xfrm>
          <a:prstGeom prst="rect">
            <a:avLst/>
          </a:prstGeom>
          <a:noFill/>
        </p:spPr>
        <p:txBody>
          <a:bodyPr wrap="square" rtlCol="0">
            <a:spAutoFit/>
          </a:bodyPr>
          <a:lstStyle/>
          <a:p>
            <a:pPr algn="just">
              <a:buFont typeface="Wingdings" pitchFamily="2" charset="2"/>
              <a:buChar char="§"/>
            </a:pPr>
            <a:r>
              <a:rPr lang="en-US" sz="2400" dirty="0">
                <a:latin typeface="Times New Roman" pitchFamily="18" charset="0"/>
                <a:cs typeface="Times New Roman" pitchFamily="18" charset="0"/>
              </a:rPr>
              <a:t> For example: suppose the stored procedure is simply giving us one answer back. We should use a </a:t>
            </a:r>
            <a:r>
              <a:rPr lang="en-US" sz="2400" dirty="0">
                <a:solidFill>
                  <a:srgbClr val="FF0000"/>
                </a:solidFill>
                <a:latin typeface="Times New Roman" pitchFamily="18" charset="0"/>
                <a:cs typeface="Times New Roman" pitchFamily="18" charset="0"/>
              </a:rPr>
              <a:t>Command object.</a:t>
            </a:r>
          </a:p>
          <a:p>
            <a:pPr algn="just">
              <a:buFont typeface="Wingdings" pitchFamily="2" charset="2"/>
              <a:buChar char="§"/>
            </a:pPr>
            <a:r>
              <a:rPr lang="en-US" sz="2400" dirty="0">
                <a:latin typeface="Times New Roman" pitchFamily="18" charset="0"/>
                <a:cs typeface="Times New Roman" pitchFamily="18" charset="0"/>
              </a:rPr>
              <a:t> Once we create a command object, we give it two things </a:t>
            </a:r>
          </a:p>
        </p:txBody>
      </p:sp>
      <p:sp>
        <p:nvSpPr>
          <p:cNvPr id="6" name="TextBox 5"/>
          <p:cNvSpPr txBox="1"/>
          <p:nvPr/>
        </p:nvSpPr>
        <p:spPr>
          <a:xfrm>
            <a:off x="676836" y="2868945"/>
            <a:ext cx="10676964" cy="2308324"/>
          </a:xfrm>
          <a:prstGeom prst="rect">
            <a:avLst/>
          </a:prstGeom>
          <a:noFill/>
        </p:spPr>
        <p:txBody>
          <a:bodyPr wrap="square" rtlCol="0">
            <a:spAutoFit/>
          </a:bodyPr>
          <a:lstStyle/>
          <a:p>
            <a:pPr>
              <a:buFont typeface="Courier New" pitchFamily="49" charset="0"/>
              <a:buChar char="o"/>
            </a:pPr>
            <a:r>
              <a:rPr lang="en-US" sz="2400" dirty="0">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sql</a:t>
            </a:r>
            <a:r>
              <a:rPr lang="en-US" sz="2400" dirty="0">
                <a:solidFill>
                  <a:srgbClr val="FF0000"/>
                </a:solidFill>
                <a:latin typeface="Times New Roman" pitchFamily="18" charset="0"/>
                <a:cs typeface="Times New Roman" pitchFamily="18" charset="0"/>
              </a:rPr>
              <a:t> : </a:t>
            </a:r>
            <a:r>
              <a:rPr lang="en-US" sz="2400" dirty="0">
                <a:latin typeface="Times New Roman" pitchFamily="18" charset="0"/>
                <a:cs typeface="Times New Roman" pitchFamily="18" charset="0"/>
              </a:rPr>
              <a:t>what </a:t>
            </a:r>
            <a:r>
              <a:rPr lang="en-US" sz="2400" dirty="0" err="1">
                <a:latin typeface="Times New Roman" pitchFamily="18" charset="0"/>
                <a:cs typeface="Times New Roman" pitchFamily="18" charset="0"/>
              </a:rPr>
              <a:t>sql</a:t>
            </a:r>
            <a:r>
              <a:rPr lang="en-US" sz="2400" dirty="0">
                <a:latin typeface="Times New Roman" pitchFamily="18" charset="0"/>
                <a:cs typeface="Times New Roman" pitchFamily="18" charset="0"/>
              </a:rPr>
              <a:t> statement the Command object should carry </a:t>
            </a:r>
          </a:p>
          <a:p>
            <a:r>
              <a:rPr lang="en-US" sz="2400" dirty="0">
                <a:latin typeface="Times New Roman" pitchFamily="18" charset="0"/>
                <a:cs typeface="Times New Roman" pitchFamily="18" charset="0"/>
              </a:rPr>
              <a:t>           to the Database server.</a:t>
            </a:r>
          </a:p>
          <a:p>
            <a:pPr>
              <a:buFont typeface="Courier New" pitchFamily="49" charset="0"/>
              <a:buChar char="o"/>
            </a:pPr>
            <a:r>
              <a:rPr lang="en-US" sz="2400" dirty="0">
                <a:latin typeface="Times New Roman" pitchFamily="18" charset="0"/>
                <a:cs typeface="Times New Roman" pitchFamily="18" charset="0"/>
              </a:rPr>
              <a:t> </a:t>
            </a:r>
            <a:r>
              <a:rPr lang="en-US" sz="2400" dirty="0">
                <a:solidFill>
                  <a:srgbClr val="FF0000"/>
                </a:solidFill>
                <a:latin typeface="Times New Roman" pitchFamily="18" charset="0"/>
                <a:cs typeface="Times New Roman" pitchFamily="18" charset="0"/>
              </a:rPr>
              <a:t>Connection string: </a:t>
            </a:r>
            <a:r>
              <a:rPr lang="en-US" sz="2400" dirty="0">
                <a:latin typeface="Times New Roman" pitchFamily="18" charset="0"/>
                <a:cs typeface="Times New Roman" pitchFamily="18" charset="0"/>
              </a:rPr>
              <a:t>to tell the Command object where to go</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pPr marL="342900" indent="-342900">
              <a:buFont typeface="Wingdings" panose="05000000000000000000" pitchFamily="2" charset="2"/>
              <a:buChar char="§"/>
            </a:pPr>
            <a:r>
              <a:rPr lang="en-US" sz="2400" dirty="0" smtClean="0">
                <a:latin typeface="Times New Roman" pitchFamily="18" charset="0"/>
                <a:cs typeface="Times New Roman" pitchFamily="18" charset="0"/>
              </a:rPr>
              <a:t> Then we will write :</a:t>
            </a:r>
          </a:p>
          <a:p>
            <a:r>
              <a:rPr lang="en-US" sz="2400" dirty="0" smtClean="0">
                <a:latin typeface="Times New Roman" pitchFamily="18" charset="0"/>
                <a:cs typeface="Times New Roman" pitchFamily="18" charset="0"/>
              </a:rPr>
              <a:t>     Object </a:t>
            </a:r>
            <a:r>
              <a:rPr lang="en-US" sz="2400" dirty="0" err="1" smtClean="0">
                <a:latin typeface="Times New Roman" pitchFamily="18" charset="0"/>
                <a:cs typeface="Times New Roman" pitchFamily="18" charset="0"/>
              </a:rPr>
              <a:t>obj</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cmd.ExecuteScaler</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7" name="TextBox 6"/>
          <p:cNvSpPr txBox="1"/>
          <p:nvPr/>
        </p:nvSpPr>
        <p:spPr>
          <a:xfrm>
            <a:off x="757518" y="5404130"/>
            <a:ext cx="11107270" cy="830997"/>
          </a:xfrm>
          <a:prstGeom prst="rect">
            <a:avLst/>
          </a:prstGeom>
          <a:noFill/>
        </p:spPr>
        <p:txBody>
          <a:bodyPr wrap="square" rtlCol="0">
            <a:spAutoFit/>
          </a:bodyPr>
          <a:lstStyle/>
          <a:p>
            <a:pPr>
              <a:buFont typeface="Wingdings" pitchFamily="2" charset="2"/>
              <a:buChar char="§"/>
            </a:pPr>
            <a:r>
              <a:rPr lang="en-US" sz="2400" dirty="0">
                <a:latin typeface="Times New Roman" pitchFamily="18" charset="0"/>
                <a:cs typeface="Times New Roman" pitchFamily="18" charset="0"/>
              </a:rPr>
              <a:t> In the </a:t>
            </a:r>
            <a:r>
              <a:rPr lang="en-US" sz="2400" dirty="0" smtClean="0">
                <a:latin typeface="Times New Roman" pitchFamily="18" charset="0"/>
                <a:cs typeface="Times New Roman" pitchFamily="18" charset="0"/>
              </a:rPr>
              <a:t>case of </a:t>
            </a:r>
            <a:r>
              <a:rPr lang="en-US" sz="2400" dirty="0">
                <a:latin typeface="Times New Roman" pitchFamily="18" charset="0"/>
                <a:cs typeface="Times New Roman" pitchFamily="18" charset="0"/>
              </a:rPr>
              <a:t>stored procedure, what is the </a:t>
            </a:r>
            <a:r>
              <a:rPr lang="en-US" sz="2400" dirty="0" err="1">
                <a:latin typeface="Times New Roman" pitchFamily="18" charset="0"/>
                <a:cs typeface="Times New Roman" pitchFamily="18" charset="0"/>
              </a:rPr>
              <a:t>sql</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The answer is : </a:t>
            </a:r>
            <a:r>
              <a:rPr lang="en-US" sz="2400" dirty="0" err="1" smtClean="0">
                <a:latin typeface="Times New Roman" pitchFamily="18" charset="0"/>
                <a:cs typeface="Times New Roman" pitchFamily="18" charset="0"/>
              </a:rPr>
              <a:t>sql</a:t>
            </a:r>
            <a:r>
              <a:rPr lang="en-US" sz="2400" dirty="0" smtClean="0">
                <a:latin typeface="Times New Roman" pitchFamily="18" charset="0"/>
                <a:cs typeface="Times New Roman" pitchFamily="18" charset="0"/>
              </a:rPr>
              <a:t> will be the name of stored procedure in the database.</a:t>
            </a:r>
            <a:endParaRPr lang="en-US" sz="2400" dirty="0">
              <a:latin typeface="Times New Roman" pitchFamily="18" charset="0"/>
              <a:cs typeface="Times New Roman" pitchFamily="18" charset="0"/>
            </a:endParaRPr>
          </a:p>
        </p:txBody>
      </p:sp>
      <p:grpSp>
        <p:nvGrpSpPr>
          <p:cNvPr id="8" name="Group 7"/>
          <p:cNvGrpSpPr/>
          <p:nvPr/>
        </p:nvGrpSpPr>
        <p:grpSpPr>
          <a:xfrm>
            <a:off x="0" y="0"/>
            <a:ext cx="12192000" cy="914709"/>
            <a:chOff x="0" y="-2737"/>
            <a:chExt cx="12192000" cy="914709"/>
          </a:xfrm>
        </p:grpSpPr>
        <p:sp>
          <p:nvSpPr>
            <p:cNvPr id="9" name="Rectangle 8"/>
            <p:cNvSpPr/>
            <p:nvPr/>
          </p:nvSpPr>
          <p:spPr>
            <a:xfrm>
              <a:off x="0" y="-2428"/>
              <a:ext cx="121920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a:p>
          </p:txBody>
        </p:sp>
        <p:sp>
          <p:nvSpPr>
            <p:cNvPr id="10" name="Rectangle 9"/>
            <p:cNvSpPr/>
            <p:nvPr/>
          </p:nvSpPr>
          <p:spPr>
            <a:xfrm>
              <a:off x="9780494" y="-2737"/>
              <a:ext cx="2411506" cy="875175"/>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33" name="Rectangle 32"/>
          <p:cNvSpPr/>
          <p:nvPr/>
        </p:nvSpPr>
        <p:spPr>
          <a:xfrm>
            <a:off x="-173132" y="581025"/>
            <a:ext cx="9953626" cy="3336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Fourth Category: Call a stored procedure in the Database</a:t>
            </a:r>
          </a:p>
          <a:p>
            <a:pPr algn="ctr"/>
            <a:endParaRPr lang="en-US" sz="40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endParaRPr>
          </a:p>
        </p:txBody>
      </p:sp>
    </p:spTree>
    <p:extLst>
      <p:ext uri="{BB962C8B-B14F-4D97-AF65-F5344CB8AC3E}">
        <p14:creationId xmlns:p14="http://schemas.microsoft.com/office/powerpoint/2010/main" val="11932811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29"/>
          <p:cNvSpPr>
            <a:spLocks noGrp="1"/>
          </p:cNvSpPr>
          <p:nvPr>
            <p:ph type="sldNum" sz="quarter" idx="12"/>
          </p:nvPr>
        </p:nvSpPr>
        <p:spPr/>
        <p:txBody>
          <a:bodyPr/>
          <a:lstStyle/>
          <a:p>
            <a:fld id="{5A9E930A-C8CD-4220-A016-188B2AB9B06D}" type="slidenum">
              <a:rPr lang="en-US" smtClean="0"/>
              <a:pPr/>
              <a:t>44</a:t>
            </a:fld>
            <a:endParaRPr lang="en-US"/>
          </a:p>
        </p:txBody>
      </p:sp>
      <p:sp>
        <p:nvSpPr>
          <p:cNvPr id="5" name="TextBox 4"/>
          <p:cNvSpPr txBox="1"/>
          <p:nvPr/>
        </p:nvSpPr>
        <p:spPr>
          <a:xfrm>
            <a:off x="618565" y="1568824"/>
            <a:ext cx="11178988" cy="3785652"/>
          </a:xfrm>
          <a:prstGeom prst="rect">
            <a:avLst/>
          </a:prstGeom>
          <a:noFill/>
        </p:spPr>
        <p:txBody>
          <a:bodyPr wrap="square" rtlCol="0">
            <a:spAutoFit/>
          </a:bodyPr>
          <a:lstStyle/>
          <a:p>
            <a:pPr algn="just">
              <a:buFont typeface="Wingdings" pitchFamily="2" charset="2"/>
              <a:buChar char="§"/>
            </a:pPr>
            <a:r>
              <a:rPr lang="en-US" sz="2400" dirty="0" smtClean="0">
                <a:latin typeface="Times New Roman" pitchFamily="18" charset="0"/>
                <a:cs typeface="Times New Roman" pitchFamily="18" charset="0"/>
              </a:rPr>
              <a:t> Suppose the stored procedure was doing insert, update, or delete.</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s</a:t>
            </a:r>
            <a:r>
              <a:rPr lang="en-US" sz="2400" dirty="0" smtClean="0">
                <a:latin typeface="Times New Roman" pitchFamily="18" charset="0"/>
                <a:cs typeface="Times New Roman" pitchFamily="18" charset="0"/>
              </a:rPr>
              <a:t>tring  </a:t>
            </a:r>
            <a:r>
              <a:rPr lang="en-US" sz="2400" dirty="0" err="1" smtClean="0">
                <a:latin typeface="Times New Roman" pitchFamily="18" charset="0"/>
                <a:cs typeface="Times New Roman" pitchFamily="18" charset="0"/>
              </a:rPr>
              <a:t>sql</a:t>
            </a:r>
            <a:r>
              <a:rPr lang="en-US" sz="2400" dirty="0" smtClean="0">
                <a:latin typeface="Times New Roman" pitchFamily="18" charset="0"/>
                <a:cs typeface="Times New Roman" pitchFamily="18" charset="0"/>
              </a:rPr>
              <a:t> = “ name of SP”;  SP is the stored procedure.</a:t>
            </a:r>
          </a:p>
          <a:p>
            <a:pPr algn="just"/>
            <a:r>
              <a:rPr lang="en-US" sz="2400" dirty="0" err="1" smtClean="0">
                <a:latin typeface="Times New Roman" pitchFamily="18" charset="0"/>
                <a:cs typeface="Times New Roman" pitchFamily="18" charset="0"/>
              </a:rPr>
              <a:t>SqlCommand</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cmd</a:t>
            </a:r>
            <a:r>
              <a:rPr lang="en-US" sz="2400" dirty="0" smtClean="0">
                <a:latin typeface="Times New Roman" pitchFamily="18" charset="0"/>
                <a:cs typeface="Times New Roman" pitchFamily="18" charset="0"/>
              </a:rPr>
              <a:t> = new </a:t>
            </a:r>
            <a:r>
              <a:rPr lang="en-US" sz="2400" dirty="0" err="1" smtClean="0">
                <a:latin typeface="Times New Roman" pitchFamily="18" charset="0"/>
                <a:cs typeface="Times New Roman" pitchFamily="18" charset="0"/>
              </a:rPr>
              <a:t>SqlCommand</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sql</a:t>
            </a:r>
            <a:r>
              <a:rPr lang="en-US" sz="2400" dirty="0" smtClean="0">
                <a:latin typeface="Times New Roman" pitchFamily="18" charset="0"/>
                <a:cs typeface="Times New Roman" pitchFamily="18" charset="0"/>
              </a:rPr>
              <a:t>, conn);</a:t>
            </a:r>
          </a:p>
          <a:p>
            <a:pPr algn="just"/>
            <a:endParaRPr lang="en-US" sz="2400" dirty="0">
              <a:latin typeface="Times New Roman" pitchFamily="18" charset="0"/>
              <a:cs typeface="Times New Roman" pitchFamily="18" charset="0"/>
            </a:endParaRPr>
          </a:p>
          <a:p>
            <a:pPr marL="228600" indent="-228600" algn="just">
              <a:buFont typeface="Wingdings" panose="05000000000000000000" pitchFamily="2" charset="2"/>
              <a:buChar char="§"/>
            </a:pPr>
            <a:r>
              <a:rPr lang="en-US" sz="2400" dirty="0" err="1" smtClean="0">
                <a:latin typeface="Times New Roman" pitchFamily="18" charset="0"/>
                <a:cs typeface="Times New Roman" pitchFamily="18" charset="0"/>
              </a:rPr>
              <a:t>Sql</a:t>
            </a:r>
            <a:r>
              <a:rPr lang="en-US" sz="2400" dirty="0" smtClean="0">
                <a:latin typeface="Times New Roman" pitchFamily="18" charset="0"/>
                <a:cs typeface="Times New Roman" pitchFamily="18" charset="0"/>
              </a:rPr>
              <a:t> is the </a:t>
            </a:r>
            <a:r>
              <a:rPr lang="en-US" sz="2400" dirty="0" smtClean="0">
                <a:solidFill>
                  <a:srgbClr val="FF0000"/>
                </a:solidFill>
                <a:latin typeface="Times New Roman" pitchFamily="18" charset="0"/>
                <a:cs typeface="Times New Roman" pitchFamily="18" charset="0"/>
              </a:rPr>
              <a:t>name of the stored procedure.</a:t>
            </a:r>
          </a:p>
          <a:p>
            <a:pPr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Object </a:t>
            </a:r>
            <a:r>
              <a:rPr lang="en-US" sz="2400" dirty="0" err="1" smtClean="0">
                <a:latin typeface="Times New Roman" pitchFamily="18" charset="0"/>
                <a:cs typeface="Times New Roman" pitchFamily="18" charset="0"/>
              </a:rPr>
              <a:t>obj</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cmd.ExecuteNonQuery</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grpSp>
        <p:nvGrpSpPr>
          <p:cNvPr id="6" name="Group 5"/>
          <p:cNvGrpSpPr/>
          <p:nvPr/>
        </p:nvGrpSpPr>
        <p:grpSpPr>
          <a:xfrm>
            <a:off x="0" y="0"/>
            <a:ext cx="12192000" cy="914709"/>
            <a:chOff x="0" y="-2737"/>
            <a:chExt cx="12192000" cy="914709"/>
          </a:xfrm>
        </p:grpSpPr>
        <p:sp>
          <p:nvSpPr>
            <p:cNvPr id="7" name="Rectangle 6"/>
            <p:cNvSpPr/>
            <p:nvPr/>
          </p:nvSpPr>
          <p:spPr>
            <a:xfrm>
              <a:off x="0" y="-2428"/>
              <a:ext cx="121920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p:cNvSpPr/>
            <p:nvPr/>
          </p:nvSpPr>
          <p:spPr>
            <a:xfrm>
              <a:off x="9780494" y="-2737"/>
              <a:ext cx="2411506" cy="875175"/>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95251" y="197618"/>
            <a:ext cx="9858375" cy="492443"/>
          </a:xfrm>
          <a:prstGeom prst="rect">
            <a:avLst/>
          </a:prstGeom>
        </p:spPr>
        <p:txBody>
          <a:bodyPr wrap="square">
            <a:spAutoFit/>
          </a:bodyPr>
          <a:lstStyle/>
          <a:p>
            <a:pPr algn="ctr"/>
            <a:r>
              <a:rPr lang="en-US" sz="26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Fourth Category: Call a stored procedure in the Database</a:t>
            </a:r>
          </a:p>
        </p:txBody>
      </p:sp>
    </p:spTree>
    <p:extLst>
      <p:ext uri="{BB962C8B-B14F-4D97-AF65-F5344CB8AC3E}">
        <p14:creationId xmlns:p14="http://schemas.microsoft.com/office/powerpoint/2010/main" val="9473589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29"/>
          <p:cNvSpPr>
            <a:spLocks noGrp="1"/>
          </p:cNvSpPr>
          <p:nvPr>
            <p:ph type="sldNum" sz="quarter" idx="12"/>
          </p:nvPr>
        </p:nvSpPr>
        <p:spPr/>
        <p:txBody>
          <a:bodyPr/>
          <a:lstStyle/>
          <a:p>
            <a:fld id="{5A9E930A-C8CD-4220-A016-188B2AB9B06D}" type="slidenum">
              <a:rPr lang="en-US" smtClean="0"/>
              <a:pPr/>
              <a:t>45</a:t>
            </a:fld>
            <a:endParaRPr lang="en-US"/>
          </a:p>
        </p:txBody>
      </p:sp>
      <p:sp>
        <p:nvSpPr>
          <p:cNvPr id="5" name="TextBox 4"/>
          <p:cNvSpPr txBox="1"/>
          <p:nvPr/>
        </p:nvSpPr>
        <p:spPr>
          <a:xfrm>
            <a:off x="370915" y="1073524"/>
            <a:ext cx="11178988" cy="5632311"/>
          </a:xfrm>
          <a:prstGeom prst="rect">
            <a:avLst/>
          </a:prstGeom>
          <a:noFill/>
        </p:spPr>
        <p:txBody>
          <a:bodyPr wrap="square" rtlCol="0">
            <a:spAutoFit/>
          </a:bodyPr>
          <a:lstStyle/>
          <a:p>
            <a:pPr algn="just">
              <a:buFont typeface="Wingdings" pitchFamily="2" charset="2"/>
              <a:buChar char="§"/>
            </a:pPr>
            <a:r>
              <a:rPr lang="en-US" sz="2400" dirty="0">
                <a:latin typeface="Times New Roman" pitchFamily="18" charset="0"/>
                <a:cs typeface="Times New Roman" pitchFamily="18" charset="0"/>
              </a:rPr>
              <a:t> If the stored procedure is returning many rows and many columns. So instead of creating a Command object, we will create a </a:t>
            </a:r>
            <a:r>
              <a:rPr lang="en-US" sz="2400" dirty="0" err="1">
                <a:latin typeface="Times New Roman" pitchFamily="18" charset="0"/>
                <a:cs typeface="Times New Roman" pitchFamily="18" charset="0"/>
              </a:rPr>
              <a:t>DataAdapter</a:t>
            </a:r>
            <a:r>
              <a:rPr lang="en-US" sz="2400" dirty="0" smtClean="0">
                <a:latin typeface="Times New Roman" pitchFamily="18" charset="0"/>
                <a:cs typeface="Times New Roman" pitchFamily="18" charset="0"/>
              </a:rPr>
              <a:t>.</a:t>
            </a:r>
          </a:p>
          <a:p>
            <a:pPr algn="just"/>
            <a:endParaRPr lang="en-US" sz="1400" dirty="0" smtClean="0">
              <a:latin typeface="Times New Roman" pitchFamily="18" charset="0"/>
              <a:cs typeface="Times New Roman" pitchFamily="18" charset="0"/>
            </a:endParaRPr>
          </a:p>
          <a:p>
            <a:pPr algn="just">
              <a:buFont typeface="Wingdings" pitchFamily="2" charset="2"/>
              <a:buChar cha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Stored procedure are like functions. Functions have parameters. </a:t>
            </a:r>
          </a:p>
          <a:p>
            <a:pPr algn="just"/>
            <a:endParaRPr lang="en-US" sz="1400" dirty="0" smtClean="0">
              <a:latin typeface="Times New Roman" pitchFamily="18" charset="0"/>
              <a:cs typeface="Times New Roman" pitchFamily="18" charset="0"/>
            </a:endParaRPr>
          </a:p>
          <a:p>
            <a:pPr algn="just">
              <a:buFont typeface="Wingdings" pitchFamily="2" charset="2"/>
              <a:buChar cha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How do we pass the parameters?</a:t>
            </a:r>
          </a:p>
          <a:p>
            <a:pPr algn="just"/>
            <a:endParaRPr lang="en-US" sz="1600" dirty="0" smtClean="0">
              <a:latin typeface="Times New Roman" pitchFamily="18" charset="0"/>
              <a:cs typeface="Times New Roman" pitchFamily="18" charset="0"/>
            </a:endParaRPr>
          </a:p>
          <a:p>
            <a:pPr algn="just">
              <a:buFont typeface="Wingdings" pitchFamily="2" charset="2"/>
              <a:buChar char="§"/>
            </a:pPr>
            <a:r>
              <a:rPr lang="en-US" sz="2400" dirty="0" smtClean="0">
                <a:latin typeface="Times New Roman" pitchFamily="18" charset="0"/>
                <a:cs typeface="Times New Roman" pitchFamily="18" charset="0"/>
              </a:rPr>
              <a:t> Simply, name is not enough, we have to pass the parameters. So, for passing</a:t>
            </a:r>
          </a:p>
          <a:p>
            <a:pPr algn="just"/>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parameters, we have a </a:t>
            </a:r>
            <a:r>
              <a:rPr lang="en-US" sz="2400" dirty="0" err="1" smtClean="0">
                <a:latin typeface="Times New Roman" pitchFamily="18" charset="0"/>
                <a:cs typeface="Times New Roman" pitchFamily="18" charset="0"/>
              </a:rPr>
              <a:t>SqlPrameter</a:t>
            </a:r>
            <a:r>
              <a:rPr lang="en-US" sz="2400" dirty="0" smtClean="0">
                <a:latin typeface="Times New Roman" pitchFamily="18" charset="0"/>
                <a:cs typeface="Times New Roman" pitchFamily="18" charset="0"/>
              </a:rPr>
              <a:t> class.</a:t>
            </a:r>
          </a:p>
          <a:p>
            <a:pPr marL="342900" indent="-342900" algn="just">
              <a:buFont typeface="Wingdings" panose="05000000000000000000" pitchFamily="2" charset="2"/>
              <a:buChar char="§"/>
            </a:pPr>
            <a:r>
              <a:rPr lang="en-US" sz="2400" dirty="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Example</a:t>
            </a:r>
            <a:r>
              <a:rPr lang="en-US" sz="2400" dirty="0" smtClean="0">
                <a:latin typeface="Times New Roman" pitchFamily="18" charset="0"/>
                <a:cs typeface="Times New Roman" pitchFamily="18" charset="0"/>
              </a:rPr>
              <a:t>, Suppose we are writing a delete to a stored procedure. If it is a delete for a product, and </a:t>
            </a:r>
            <a:r>
              <a:rPr lang="en-US" sz="2400" dirty="0">
                <a:latin typeface="Times New Roman" pitchFamily="18" charset="0"/>
                <a:cs typeface="Times New Roman" pitchFamily="18" charset="0"/>
              </a:rPr>
              <a:t>t</a:t>
            </a:r>
            <a:r>
              <a:rPr lang="en-US" sz="2400" dirty="0" smtClean="0">
                <a:latin typeface="Times New Roman" pitchFamily="18" charset="0"/>
                <a:cs typeface="Times New Roman" pitchFamily="18" charset="0"/>
              </a:rPr>
              <a:t>he parameter was called </a:t>
            </a:r>
            <a:r>
              <a:rPr lang="en-US" sz="2400" dirty="0" err="1" smtClean="0">
                <a:latin typeface="Times New Roman" pitchFamily="18" charset="0"/>
                <a:cs typeface="Times New Roman" pitchFamily="18" charset="0"/>
              </a:rPr>
              <a:t>pid</a:t>
            </a:r>
            <a:r>
              <a:rPr lang="en-US" sz="2400" dirty="0" smtClean="0">
                <a:latin typeface="Times New Roman" pitchFamily="18" charset="0"/>
                <a:cs typeface="Times New Roman" pitchFamily="18" charset="0"/>
              </a:rPr>
              <a:t>. </a:t>
            </a:r>
          </a:p>
          <a:p>
            <a:pPr algn="just"/>
            <a:endParaRPr lang="en-US" sz="12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SqlPrammeters</a:t>
            </a:r>
            <a:r>
              <a:rPr lang="en-US" sz="2400" dirty="0" smtClean="0">
                <a:latin typeface="Times New Roman" pitchFamily="18" charset="0"/>
                <a:cs typeface="Times New Roman" pitchFamily="18" charset="0"/>
              </a:rPr>
              <a:t> p1= new </a:t>
            </a:r>
            <a:r>
              <a:rPr lang="en-US" sz="2400" dirty="0" err="1" smtClean="0">
                <a:latin typeface="Times New Roman" pitchFamily="18" charset="0"/>
                <a:cs typeface="Times New Roman" pitchFamily="18" charset="0"/>
              </a:rPr>
              <a:t>SqlPrammeters</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pid</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sqlDbType.Int</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    P1.value = 123456;</a:t>
            </a:r>
          </a:p>
          <a:p>
            <a:pPr algn="just"/>
            <a:endParaRPr lang="en-US" sz="1600" dirty="0" smtClean="0">
              <a:latin typeface="Times New Roman" pitchFamily="18" charset="0"/>
              <a:cs typeface="Times New Roman" pitchFamily="18" charset="0"/>
            </a:endParaRPr>
          </a:p>
          <a:p>
            <a:pPr marL="342900" indent="-342900" algn="just">
              <a:buFont typeface="Wingdings" panose="05000000000000000000" pitchFamily="2" charset="2"/>
              <a:buChar char="§"/>
            </a:pPr>
            <a:r>
              <a:rPr lang="en-US" sz="2400" dirty="0">
                <a:latin typeface="Times New Roman" pitchFamily="18" charset="0"/>
                <a:cs typeface="Times New Roman" pitchFamily="18" charset="0"/>
              </a:rPr>
              <a:t>The </a:t>
            </a:r>
            <a:r>
              <a:rPr lang="en-US" sz="2400" dirty="0" smtClean="0">
                <a:latin typeface="Times New Roman" pitchFamily="18" charset="0"/>
                <a:cs typeface="Times New Roman" pitchFamily="18" charset="0"/>
              </a:rPr>
              <a:t>IntelliSense will tell us that we have to identify what is the data type of this parameter. In this case, </a:t>
            </a:r>
            <a:r>
              <a:rPr lang="en-US" sz="2400" dirty="0" err="1" smtClean="0">
                <a:latin typeface="Times New Roman" pitchFamily="18" charset="0"/>
                <a:cs typeface="Times New Roman" pitchFamily="18" charset="0"/>
              </a:rPr>
              <a:t>pid</a:t>
            </a:r>
            <a:r>
              <a:rPr lang="en-US" sz="2400" dirty="0" smtClean="0">
                <a:latin typeface="Times New Roman" pitchFamily="18" charset="0"/>
                <a:cs typeface="Times New Roman" pitchFamily="18" charset="0"/>
              </a:rPr>
              <a:t> is of type integer.  </a:t>
            </a:r>
            <a:endParaRPr lang="en-US" sz="2400" dirty="0">
              <a:latin typeface="Times New Roman" pitchFamily="18" charset="0"/>
              <a:cs typeface="Times New Roman" pitchFamily="18" charset="0"/>
            </a:endParaRPr>
          </a:p>
        </p:txBody>
      </p:sp>
      <p:grpSp>
        <p:nvGrpSpPr>
          <p:cNvPr id="6" name="Group 5"/>
          <p:cNvGrpSpPr/>
          <p:nvPr/>
        </p:nvGrpSpPr>
        <p:grpSpPr>
          <a:xfrm>
            <a:off x="0" y="0"/>
            <a:ext cx="12192000" cy="914709"/>
            <a:chOff x="0" y="-2737"/>
            <a:chExt cx="12192000" cy="914709"/>
          </a:xfrm>
        </p:grpSpPr>
        <p:sp>
          <p:nvSpPr>
            <p:cNvPr id="7" name="Rectangle 6"/>
            <p:cNvSpPr/>
            <p:nvPr/>
          </p:nvSpPr>
          <p:spPr>
            <a:xfrm>
              <a:off x="0" y="-2428"/>
              <a:ext cx="121920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p:cNvSpPr/>
            <p:nvPr/>
          </p:nvSpPr>
          <p:spPr>
            <a:xfrm>
              <a:off x="9780494" y="-2737"/>
              <a:ext cx="2411506" cy="875175"/>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p:cNvSpPr/>
          <p:nvPr/>
        </p:nvSpPr>
        <p:spPr>
          <a:xfrm>
            <a:off x="-173132" y="581025"/>
            <a:ext cx="9953626" cy="3336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Fourth Category: Call a stored procedure in the Database</a:t>
            </a:r>
          </a:p>
          <a:p>
            <a:pPr algn="ctr"/>
            <a:endParaRPr lang="en-US" sz="40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endParaRPr>
          </a:p>
        </p:txBody>
      </p:sp>
    </p:spTree>
    <p:extLst>
      <p:ext uri="{BB962C8B-B14F-4D97-AF65-F5344CB8AC3E}">
        <p14:creationId xmlns:p14="http://schemas.microsoft.com/office/powerpoint/2010/main" val="20125053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29"/>
          <p:cNvSpPr>
            <a:spLocks noGrp="1"/>
          </p:cNvSpPr>
          <p:nvPr>
            <p:ph type="sldNum" sz="quarter" idx="12"/>
          </p:nvPr>
        </p:nvSpPr>
        <p:spPr/>
        <p:txBody>
          <a:bodyPr/>
          <a:lstStyle/>
          <a:p>
            <a:fld id="{5A9E930A-C8CD-4220-A016-188B2AB9B06D}" type="slidenum">
              <a:rPr lang="en-US" smtClean="0"/>
              <a:pPr/>
              <a:t>46</a:t>
            </a:fld>
            <a:endParaRPr lang="en-US"/>
          </a:p>
        </p:txBody>
      </p:sp>
      <p:sp>
        <p:nvSpPr>
          <p:cNvPr id="6" name="TextBox 5"/>
          <p:cNvSpPr txBox="1"/>
          <p:nvPr/>
        </p:nvSpPr>
        <p:spPr>
          <a:xfrm>
            <a:off x="219075" y="1074805"/>
            <a:ext cx="11906250" cy="1308050"/>
          </a:xfrm>
          <a:prstGeom prst="rect">
            <a:avLst/>
          </a:prstGeom>
          <a:noFill/>
        </p:spPr>
        <p:txBody>
          <a:bodyPr wrap="square" rtlCol="0">
            <a:spAutoFit/>
          </a:bodyPr>
          <a:lstStyle/>
          <a:p>
            <a:pPr algn="just">
              <a:buFont typeface="Wingdings" pitchFamily="2" charset="2"/>
              <a:buChar cha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Assume that we already have the following stored procedure written in our database to update</a:t>
            </a:r>
          </a:p>
          <a:p>
            <a:pPr algn="just"/>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 price of a product in Products table:</a:t>
            </a:r>
          </a:p>
          <a:p>
            <a:pPr algn="just"/>
            <a:endParaRPr lang="en-US" sz="7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grpSp>
        <p:nvGrpSpPr>
          <p:cNvPr id="5" name="Group 4"/>
          <p:cNvGrpSpPr/>
          <p:nvPr/>
        </p:nvGrpSpPr>
        <p:grpSpPr>
          <a:xfrm>
            <a:off x="0" y="-2737"/>
            <a:ext cx="12192000" cy="914709"/>
            <a:chOff x="0" y="-2737"/>
            <a:chExt cx="12192000" cy="914709"/>
          </a:xfrm>
        </p:grpSpPr>
        <p:sp>
          <p:nvSpPr>
            <p:cNvPr id="7" name="Rectangle 6"/>
            <p:cNvSpPr/>
            <p:nvPr/>
          </p:nvSpPr>
          <p:spPr>
            <a:xfrm>
              <a:off x="0" y="-2428"/>
              <a:ext cx="121920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p:cNvSpPr/>
            <p:nvPr/>
          </p:nvSpPr>
          <p:spPr>
            <a:xfrm>
              <a:off x="9780494" y="-2737"/>
              <a:ext cx="2411506" cy="875175"/>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p:cNvSpPr/>
          <p:nvPr/>
        </p:nvSpPr>
        <p:spPr>
          <a:xfrm>
            <a:off x="-173132" y="844129"/>
            <a:ext cx="9953626" cy="409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Fourth Category: Call a stored procedure in the Database</a:t>
            </a:r>
          </a:p>
          <a:p>
            <a:pPr algn="ctr"/>
            <a:endParaRPr lang="en-US" sz="4000" b="1" dirty="0" smtClean="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endParaRPr>
          </a:p>
          <a:p>
            <a:pPr algn="ctr"/>
            <a:endParaRPr lang="en-US" sz="4000"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endParaRPr>
          </a:p>
        </p:txBody>
      </p:sp>
      <p:grpSp>
        <p:nvGrpSpPr>
          <p:cNvPr id="15" name="Group 14"/>
          <p:cNvGrpSpPr/>
          <p:nvPr/>
        </p:nvGrpSpPr>
        <p:grpSpPr>
          <a:xfrm>
            <a:off x="285750" y="2546350"/>
            <a:ext cx="11491913" cy="3810000"/>
            <a:chOff x="285750" y="2546350"/>
            <a:chExt cx="11491913" cy="3810000"/>
          </a:xfrm>
        </p:grpSpPr>
        <p:sp>
          <p:nvSpPr>
            <p:cNvPr id="2" name="Rectangle 1"/>
            <p:cNvSpPr/>
            <p:nvPr/>
          </p:nvSpPr>
          <p:spPr>
            <a:xfrm>
              <a:off x="285750" y="2546350"/>
              <a:ext cx="6743701" cy="3810000"/>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a:off x="2819401" y="2960447"/>
              <a:ext cx="8958262" cy="1304986"/>
              <a:chOff x="2819401" y="2960447"/>
              <a:chExt cx="8958262" cy="1304986"/>
            </a:xfrm>
          </p:grpSpPr>
          <p:sp>
            <p:nvSpPr>
              <p:cNvPr id="10" name="Rectangle 9"/>
              <p:cNvSpPr/>
              <p:nvPr/>
            </p:nvSpPr>
            <p:spPr>
              <a:xfrm>
                <a:off x="7358063" y="2960447"/>
                <a:ext cx="4419600" cy="130498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dirty="0" smtClean="0">
                    <a:solidFill>
                      <a:schemeClr val="bg1"/>
                    </a:solidFill>
                    <a:latin typeface="Times New Roman" panose="02020603050405020304" pitchFamily="18" charset="0"/>
                    <a:cs typeface="Times New Roman" panose="02020603050405020304" pitchFamily="18" charset="0"/>
                  </a:rPr>
                  <a:t>The convention in </a:t>
                </a:r>
                <a:r>
                  <a:rPr lang="en-US" sz="2000" dirty="0" err="1" smtClean="0">
                    <a:solidFill>
                      <a:schemeClr val="bg1"/>
                    </a:solidFill>
                    <a:latin typeface="Times New Roman" panose="02020603050405020304" pitchFamily="18" charset="0"/>
                    <a:cs typeface="Times New Roman" panose="02020603050405020304" pitchFamily="18" charset="0"/>
                  </a:rPr>
                  <a:t>sql</a:t>
                </a:r>
                <a:r>
                  <a:rPr lang="en-US" sz="2000" dirty="0" smtClean="0">
                    <a:solidFill>
                      <a:schemeClr val="bg1"/>
                    </a:solidFill>
                    <a:latin typeface="Times New Roman" panose="02020603050405020304" pitchFamily="18" charset="0"/>
                    <a:cs typeface="Times New Roman" panose="02020603050405020304" pitchFamily="18" charset="0"/>
                  </a:rPr>
                  <a:t> is, the variable name is declared using @ sign and the name of the variable, and it is followed by the type of the variable.  </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3" name="Left Arrow 2"/>
              <p:cNvSpPr/>
              <p:nvPr/>
            </p:nvSpPr>
            <p:spPr>
              <a:xfrm>
                <a:off x="2819401" y="3577710"/>
                <a:ext cx="4419599" cy="203716"/>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1943099" y="5121825"/>
              <a:ext cx="9834564" cy="1234525"/>
              <a:chOff x="1943099" y="5121825"/>
              <a:chExt cx="9834564" cy="1234525"/>
            </a:xfrm>
          </p:grpSpPr>
          <p:sp>
            <p:nvSpPr>
              <p:cNvPr id="4" name="Bent-Up Arrow 3"/>
              <p:cNvSpPr/>
              <p:nvPr/>
            </p:nvSpPr>
            <p:spPr>
              <a:xfrm flipH="1">
                <a:off x="1943099" y="5657851"/>
                <a:ext cx="5629275" cy="390524"/>
              </a:xfrm>
              <a:prstGeom prst="ben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00964" y="5121825"/>
                <a:ext cx="4076699" cy="12345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dirty="0">
                    <a:solidFill>
                      <a:schemeClr val="bg1"/>
                    </a:solidFill>
                    <a:latin typeface="Times New Roman" panose="02020603050405020304" pitchFamily="18" charset="0"/>
                    <a:cs typeface="Times New Roman" panose="02020603050405020304" pitchFamily="18" charset="0"/>
                  </a:rPr>
                  <a:t>The function @@ROWCOUNT will return how many rows were </a:t>
                </a:r>
                <a:r>
                  <a:rPr lang="en-US" sz="2000" dirty="0" smtClean="0">
                    <a:solidFill>
                      <a:schemeClr val="bg1"/>
                    </a:solidFill>
                    <a:latin typeface="Times New Roman" panose="02020603050405020304" pitchFamily="18" charset="0"/>
                    <a:cs typeface="Times New Roman" panose="02020603050405020304" pitchFamily="18" charset="0"/>
                  </a:rPr>
                  <a:t>modified.</a:t>
                </a:r>
                <a:endParaRPr lang="en-US" sz="2000" dirty="0">
                  <a:solidFill>
                    <a:schemeClr val="bg1"/>
                  </a:solidFill>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41386024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29"/>
          <p:cNvSpPr>
            <a:spLocks noGrp="1"/>
          </p:cNvSpPr>
          <p:nvPr>
            <p:ph type="sldNum" sz="quarter" idx="12"/>
          </p:nvPr>
        </p:nvSpPr>
        <p:spPr/>
        <p:txBody>
          <a:bodyPr/>
          <a:lstStyle/>
          <a:p>
            <a:fld id="{5A9E930A-C8CD-4220-A016-188B2AB9B06D}" type="slidenum">
              <a:rPr lang="en-US" smtClean="0"/>
              <a:pPr/>
              <a:t>47</a:t>
            </a:fld>
            <a:endParaRPr lang="en-US"/>
          </a:p>
        </p:txBody>
      </p:sp>
      <p:sp>
        <p:nvSpPr>
          <p:cNvPr id="6" name="TextBox 5"/>
          <p:cNvSpPr txBox="1"/>
          <p:nvPr/>
        </p:nvSpPr>
        <p:spPr>
          <a:xfrm>
            <a:off x="209550" y="1071717"/>
            <a:ext cx="12087225" cy="5693866"/>
          </a:xfrm>
          <a:prstGeom prst="rect">
            <a:avLst/>
          </a:prstGeom>
          <a:noFill/>
        </p:spPr>
        <p:txBody>
          <a:bodyPr wrap="square" rtlCol="0">
            <a:spAutoFit/>
          </a:bodyPr>
          <a:lstStyle/>
          <a:p>
            <a:pPr algn="just">
              <a:buFont typeface="Wingdings" pitchFamily="2" charset="2"/>
              <a:buChar cha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If we want to write C# code to trigger that stored procedure, the typical code will be as follows:</a:t>
            </a:r>
          </a:p>
          <a:p>
            <a:pPr algn="just"/>
            <a:endParaRPr lang="en-US" sz="700" dirty="0" smtClean="0">
              <a:latin typeface="Times New Roman" pitchFamily="18" charset="0"/>
              <a:cs typeface="Times New Roman" pitchFamily="18" charset="0"/>
            </a:endParaRPr>
          </a:p>
          <a:p>
            <a:pPr algn="just"/>
            <a:r>
              <a:rPr lang="en-US" sz="2000" dirty="0">
                <a:solidFill>
                  <a:srgbClr val="C00000"/>
                </a:solidFill>
                <a:latin typeface="Times New Roman" pitchFamily="18" charset="0"/>
                <a:cs typeface="Times New Roman" pitchFamily="18" charset="0"/>
              </a:rPr>
              <a:t>// the stored procedure in this case will bring back how many rows were affected.  </a:t>
            </a:r>
            <a:endParaRPr lang="en-US" sz="2000" dirty="0" smtClean="0">
              <a:solidFill>
                <a:srgbClr val="C00000"/>
              </a:solidFill>
              <a:latin typeface="Times New Roman" pitchFamily="18" charset="0"/>
              <a:cs typeface="Times New Roman" pitchFamily="18" charset="0"/>
            </a:endParaRPr>
          </a:p>
          <a:p>
            <a:pPr algn="just"/>
            <a:r>
              <a:rPr lang="en-US" sz="2000" dirty="0" smtClean="0">
                <a:solidFill>
                  <a:srgbClr val="C00000"/>
                </a:solidFill>
                <a:latin typeface="Times New Roman" pitchFamily="18" charset="0"/>
                <a:cs typeface="Times New Roman" pitchFamily="18" charset="0"/>
              </a:rPr>
              <a:t>// We initialize the value of rows to 0.</a:t>
            </a:r>
          </a:p>
          <a:p>
            <a:pPr algn="just"/>
            <a:r>
              <a:rPr lang="en-US" sz="2000" dirty="0" smtClean="0">
                <a:solidFill>
                  <a:srgbClr val="C00000"/>
                </a:solidFill>
                <a:latin typeface="Times New Roman" pitchFamily="18" charset="0"/>
                <a:cs typeface="Times New Roman" pitchFamily="18" charset="0"/>
              </a:rPr>
              <a:t>// We create a connection object, and ties the connection string to it. </a:t>
            </a:r>
            <a:endParaRPr lang="en-US" sz="2000" dirty="0">
              <a:solidFill>
                <a:srgbClr val="C00000"/>
              </a:solidFill>
              <a:latin typeface="Times New Roman" pitchFamily="18" charset="0"/>
              <a:cs typeface="Times New Roman" pitchFamily="18" charset="0"/>
            </a:endParaRPr>
          </a:p>
          <a:p>
            <a:r>
              <a:rPr lang="en-US" sz="2400" dirty="0" err="1">
                <a:latin typeface="Times New Roman" pitchFamily="18" charset="0"/>
                <a:cs typeface="Times New Roman" pitchFamily="18" charset="0"/>
              </a:rPr>
              <a:t>int</a:t>
            </a:r>
            <a:r>
              <a:rPr lang="en-US" sz="2400" dirty="0">
                <a:latin typeface="Times New Roman" pitchFamily="18" charset="0"/>
                <a:cs typeface="Times New Roman" pitchFamily="18" charset="0"/>
              </a:rPr>
              <a:t> rows = 0;</a:t>
            </a:r>
          </a:p>
          <a:p>
            <a:r>
              <a:rPr lang="en-US" sz="2400" dirty="0" err="1">
                <a:latin typeface="Times New Roman" pitchFamily="18" charset="0"/>
                <a:cs typeface="Times New Roman" pitchFamily="18" charset="0"/>
              </a:rPr>
              <a:t>SqlConnection</a:t>
            </a:r>
            <a:r>
              <a:rPr lang="en-US" sz="2400" dirty="0">
                <a:latin typeface="Times New Roman" pitchFamily="18" charset="0"/>
                <a:cs typeface="Times New Roman" pitchFamily="18" charset="0"/>
              </a:rPr>
              <a:t> conn = new </a:t>
            </a:r>
            <a:r>
              <a:rPr lang="en-US" sz="2400" dirty="0" err="1">
                <a:latin typeface="Times New Roman" pitchFamily="18" charset="0"/>
                <a:cs typeface="Times New Roman" pitchFamily="18" charset="0"/>
              </a:rPr>
              <a:t>SqlConnection</a:t>
            </a:r>
            <a:r>
              <a:rPr lang="en-US" sz="2400" dirty="0">
                <a:latin typeface="Times New Roman" pitchFamily="18" charset="0"/>
                <a:cs typeface="Times New Roman" pitchFamily="18" charset="0"/>
              </a:rPr>
              <a:t>(CONNSTR);</a:t>
            </a:r>
          </a:p>
          <a:p>
            <a:pPr algn="just"/>
            <a:endParaRPr lang="en-US" sz="700" dirty="0">
              <a:latin typeface="Times New Roman" pitchFamily="18" charset="0"/>
              <a:cs typeface="Times New Roman" pitchFamily="18" charset="0"/>
            </a:endParaRPr>
          </a:p>
          <a:p>
            <a:pPr algn="just"/>
            <a:r>
              <a:rPr lang="en-US" sz="2000" dirty="0">
                <a:solidFill>
                  <a:srgbClr val="C00000"/>
                </a:solidFill>
                <a:latin typeface="Times New Roman" pitchFamily="18" charset="0"/>
                <a:cs typeface="Times New Roman" pitchFamily="18" charset="0"/>
              </a:rPr>
              <a:t>// open a connection to the Database.</a:t>
            </a:r>
          </a:p>
          <a:p>
            <a:pPr algn="just"/>
            <a:r>
              <a:rPr lang="en-US" sz="2400" dirty="0" err="1" smtClean="0">
                <a:latin typeface="Times New Roman" pitchFamily="18" charset="0"/>
                <a:cs typeface="Times New Roman" pitchFamily="18" charset="0"/>
              </a:rPr>
              <a:t>conn.open</a:t>
            </a:r>
            <a:r>
              <a:rPr lang="en-US" sz="2400" dirty="0">
                <a:latin typeface="Times New Roman" pitchFamily="18" charset="0"/>
                <a:cs typeface="Times New Roman" pitchFamily="18" charset="0"/>
              </a:rPr>
              <a:t>( ); </a:t>
            </a:r>
            <a:endParaRPr lang="en-US" sz="2400" dirty="0" smtClean="0">
              <a:latin typeface="Times New Roman" pitchFamily="18" charset="0"/>
              <a:cs typeface="Times New Roman" pitchFamily="18" charset="0"/>
            </a:endParaRPr>
          </a:p>
          <a:p>
            <a:pPr algn="just"/>
            <a:endParaRPr lang="en-US" sz="800" dirty="0">
              <a:solidFill>
                <a:srgbClr val="92D050"/>
              </a:solidFill>
              <a:latin typeface="Times New Roman" pitchFamily="18" charset="0"/>
              <a:cs typeface="Times New Roman" pitchFamily="18" charset="0"/>
            </a:endParaRPr>
          </a:p>
          <a:p>
            <a:pPr algn="just"/>
            <a:r>
              <a:rPr lang="en-US" sz="2000" dirty="0">
                <a:solidFill>
                  <a:srgbClr val="C00000"/>
                </a:solidFill>
                <a:latin typeface="Times New Roman" pitchFamily="18" charset="0"/>
                <a:cs typeface="Times New Roman" pitchFamily="18" charset="0"/>
              </a:rPr>
              <a:t>// </a:t>
            </a:r>
            <a:r>
              <a:rPr lang="en-US" sz="2000" dirty="0" smtClean="0">
                <a:solidFill>
                  <a:srgbClr val="C00000"/>
                </a:solidFill>
                <a:latin typeface="Times New Roman" pitchFamily="18" charset="0"/>
                <a:cs typeface="Times New Roman" pitchFamily="18" charset="0"/>
              </a:rPr>
              <a:t>Issue the </a:t>
            </a:r>
            <a:r>
              <a:rPr lang="en-US" sz="2000" dirty="0" err="1">
                <a:solidFill>
                  <a:srgbClr val="C00000"/>
                </a:solidFill>
                <a:latin typeface="Times New Roman" pitchFamily="18" charset="0"/>
                <a:cs typeface="Times New Roman" pitchFamily="18" charset="0"/>
              </a:rPr>
              <a:t>sql</a:t>
            </a:r>
            <a:r>
              <a:rPr lang="en-US" sz="2000" dirty="0">
                <a:solidFill>
                  <a:srgbClr val="C00000"/>
                </a:solidFill>
                <a:latin typeface="Times New Roman" pitchFamily="18" charset="0"/>
                <a:cs typeface="Times New Roman" pitchFamily="18" charset="0"/>
              </a:rPr>
              <a:t> </a:t>
            </a:r>
          </a:p>
          <a:p>
            <a:pPr algn="just"/>
            <a:r>
              <a:rPr lang="en-US" sz="2400" dirty="0">
                <a:latin typeface="Times New Roman" pitchFamily="18" charset="0"/>
                <a:cs typeface="Times New Roman" pitchFamily="18" charset="0"/>
              </a:rPr>
              <a:t>s</a:t>
            </a:r>
            <a:r>
              <a:rPr lang="en-US" sz="2400" dirty="0" smtClean="0">
                <a:latin typeface="Times New Roman" pitchFamily="18" charset="0"/>
                <a:cs typeface="Times New Roman" pitchFamily="18" charset="0"/>
              </a:rPr>
              <a:t>tring </a:t>
            </a:r>
            <a:r>
              <a:rPr lang="en-US" sz="2400" dirty="0" err="1">
                <a:latin typeface="Times New Roman" pitchFamily="18" charset="0"/>
                <a:cs typeface="Times New Roman" pitchFamily="18" charset="0"/>
              </a:rPr>
              <a:t>sql</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SPUpdatePrice</a:t>
            </a:r>
            <a:r>
              <a:rPr lang="en-US" sz="2400" dirty="0">
                <a:latin typeface="Times New Roman" pitchFamily="18" charset="0"/>
                <a:cs typeface="Times New Roman" pitchFamily="18" charset="0"/>
              </a:rPr>
              <a:t>";</a:t>
            </a:r>
          </a:p>
          <a:p>
            <a:pPr algn="just"/>
            <a:endParaRPr lang="en-US" sz="500" dirty="0">
              <a:latin typeface="Times New Roman" pitchFamily="18" charset="0"/>
              <a:cs typeface="Times New Roman" pitchFamily="18" charset="0"/>
            </a:endParaRPr>
          </a:p>
          <a:p>
            <a:pPr algn="just"/>
            <a:r>
              <a:rPr lang="en-US" sz="2000" dirty="0">
                <a:solidFill>
                  <a:srgbClr val="C00000"/>
                </a:solidFill>
                <a:latin typeface="Times New Roman" pitchFamily="18" charset="0"/>
                <a:cs typeface="Times New Roman" pitchFamily="18" charset="0"/>
              </a:rPr>
              <a:t>// </a:t>
            </a:r>
            <a:r>
              <a:rPr lang="en-US" sz="2000" dirty="0" smtClean="0">
                <a:solidFill>
                  <a:srgbClr val="C00000"/>
                </a:solidFill>
                <a:latin typeface="Times New Roman" pitchFamily="18" charset="0"/>
                <a:cs typeface="Times New Roman" pitchFamily="18" charset="0"/>
              </a:rPr>
              <a:t>Create </a:t>
            </a:r>
            <a:r>
              <a:rPr lang="en-US" sz="2000" dirty="0">
                <a:solidFill>
                  <a:srgbClr val="C00000"/>
                </a:solidFill>
                <a:latin typeface="Times New Roman" pitchFamily="18" charset="0"/>
                <a:cs typeface="Times New Roman" pitchFamily="18" charset="0"/>
              </a:rPr>
              <a:t>a </a:t>
            </a:r>
            <a:r>
              <a:rPr lang="en-US" sz="2000" dirty="0" smtClean="0">
                <a:solidFill>
                  <a:srgbClr val="C00000"/>
                </a:solidFill>
                <a:latin typeface="Times New Roman" pitchFamily="18" charset="0"/>
                <a:cs typeface="Times New Roman" pitchFamily="18" charset="0"/>
              </a:rPr>
              <a:t>Command </a:t>
            </a:r>
            <a:r>
              <a:rPr lang="en-US" sz="2000" dirty="0">
                <a:solidFill>
                  <a:srgbClr val="C00000"/>
                </a:solidFill>
                <a:latin typeface="Times New Roman" pitchFamily="18" charset="0"/>
                <a:cs typeface="Times New Roman" pitchFamily="18" charset="0"/>
              </a:rPr>
              <a:t>object</a:t>
            </a:r>
          </a:p>
          <a:p>
            <a:pPr algn="just"/>
            <a:r>
              <a:rPr lang="en-US" sz="2000" dirty="0" smtClean="0">
                <a:solidFill>
                  <a:srgbClr val="C00000"/>
                </a:solidFill>
                <a:latin typeface="Times New Roman" pitchFamily="18" charset="0"/>
                <a:cs typeface="Times New Roman" pitchFamily="18" charset="0"/>
              </a:rPr>
              <a:t>// We still need to send two pieces of information: </a:t>
            </a:r>
            <a:r>
              <a:rPr lang="en-US" sz="2000" dirty="0" err="1" smtClean="0">
                <a:solidFill>
                  <a:srgbClr val="C00000"/>
                </a:solidFill>
                <a:latin typeface="Times New Roman" pitchFamily="18" charset="0"/>
                <a:cs typeface="Times New Roman" pitchFamily="18" charset="0"/>
              </a:rPr>
              <a:t>sql</a:t>
            </a:r>
            <a:r>
              <a:rPr lang="en-US" sz="2000" dirty="0" smtClean="0">
                <a:solidFill>
                  <a:srgbClr val="C00000"/>
                </a:solidFill>
                <a:latin typeface="Times New Roman" pitchFamily="18" charset="0"/>
                <a:cs typeface="Times New Roman" pitchFamily="18" charset="0"/>
              </a:rPr>
              <a:t>, and Connection object (conn)</a:t>
            </a:r>
            <a:endParaRPr lang="en-US" sz="2000" dirty="0">
              <a:solidFill>
                <a:srgbClr val="C00000"/>
              </a:solidFill>
              <a:latin typeface="Times New Roman" pitchFamily="18" charset="0"/>
              <a:cs typeface="Times New Roman" pitchFamily="18" charset="0"/>
            </a:endParaRPr>
          </a:p>
          <a:p>
            <a:pPr algn="just"/>
            <a:r>
              <a:rPr lang="en-US" sz="2400" dirty="0" err="1" smtClean="0">
                <a:latin typeface="Times New Roman" pitchFamily="18" charset="0"/>
                <a:cs typeface="Times New Roman" pitchFamily="18" charset="0"/>
              </a:rPr>
              <a:t>SqlCommand</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cmd</a:t>
            </a:r>
            <a:r>
              <a:rPr lang="en-US" sz="2400" dirty="0">
                <a:latin typeface="Times New Roman" pitchFamily="18" charset="0"/>
                <a:cs typeface="Times New Roman" pitchFamily="18" charset="0"/>
              </a:rPr>
              <a:t> = new </a:t>
            </a:r>
            <a:r>
              <a:rPr lang="en-US" sz="2400" dirty="0" err="1">
                <a:latin typeface="Times New Roman" pitchFamily="18" charset="0"/>
                <a:cs typeface="Times New Roman" pitchFamily="18" charset="0"/>
              </a:rPr>
              <a:t>SqlCommand</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sql</a:t>
            </a:r>
            <a:r>
              <a:rPr lang="en-US" sz="2400" dirty="0">
                <a:latin typeface="Times New Roman" pitchFamily="18" charset="0"/>
                <a:cs typeface="Times New Roman" pitchFamily="18" charset="0"/>
              </a:rPr>
              <a:t>, conn</a:t>
            </a:r>
            <a:r>
              <a:rPr lang="en-US" sz="2400" dirty="0" smtClean="0">
                <a:latin typeface="Times New Roman" pitchFamily="18" charset="0"/>
                <a:cs typeface="Times New Roman" pitchFamily="18" charset="0"/>
              </a:rPr>
              <a:t>);</a:t>
            </a:r>
          </a:p>
          <a:p>
            <a:pPr algn="just"/>
            <a:endParaRPr lang="en-US" sz="900" dirty="0">
              <a:latin typeface="Times New Roman" pitchFamily="18" charset="0"/>
              <a:cs typeface="Times New Roman" pitchFamily="18" charset="0"/>
            </a:endParaRPr>
          </a:p>
          <a:p>
            <a:pPr algn="just"/>
            <a:r>
              <a:rPr lang="en-US" sz="2000" dirty="0">
                <a:solidFill>
                  <a:srgbClr val="C00000"/>
                </a:solidFill>
                <a:latin typeface="Times New Roman" pitchFamily="18" charset="0"/>
                <a:cs typeface="Times New Roman" pitchFamily="18" charset="0"/>
              </a:rPr>
              <a:t>//Set the command type </a:t>
            </a:r>
          </a:p>
          <a:p>
            <a:r>
              <a:rPr lang="en-US" sz="2400" dirty="0" err="1">
                <a:latin typeface="Times New Roman" pitchFamily="18" charset="0"/>
                <a:cs typeface="Times New Roman" pitchFamily="18" charset="0"/>
              </a:rPr>
              <a:t>cmd.CommandType</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CommandType.StoredProcedure</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grpSp>
        <p:nvGrpSpPr>
          <p:cNvPr id="5" name="Group 4"/>
          <p:cNvGrpSpPr/>
          <p:nvPr/>
        </p:nvGrpSpPr>
        <p:grpSpPr>
          <a:xfrm>
            <a:off x="0" y="-2737"/>
            <a:ext cx="12192000" cy="914709"/>
            <a:chOff x="0" y="-2737"/>
            <a:chExt cx="12192000" cy="914709"/>
          </a:xfrm>
        </p:grpSpPr>
        <p:sp>
          <p:nvSpPr>
            <p:cNvPr id="7" name="Rectangle 6"/>
            <p:cNvSpPr/>
            <p:nvPr/>
          </p:nvSpPr>
          <p:spPr>
            <a:xfrm>
              <a:off x="0" y="-2428"/>
              <a:ext cx="121920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p:cNvSpPr/>
            <p:nvPr/>
          </p:nvSpPr>
          <p:spPr>
            <a:xfrm>
              <a:off x="9780494" y="-2737"/>
              <a:ext cx="2411506" cy="875175"/>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p:cNvSpPr/>
          <p:nvPr/>
        </p:nvSpPr>
        <p:spPr>
          <a:xfrm>
            <a:off x="-173132" y="904875"/>
            <a:ext cx="9953626" cy="3336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Fourth Category: Call a stored procedure in the Database</a:t>
            </a:r>
          </a:p>
          <a:p>
            <a:pPr algn="ctr"/>
            <a:endParaRPr lang="en-US" sz="4000" b="1" dirty="0" smtClean="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endParaRPr>
          </a:p>
          <a:p>
            <a:pPr algn="ctr"/>
            <a:endParaRPr lang="en-US" sz="40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endParaRPr>
          </a:p>
        </p:txBody>
      </p:sp>
    </p:spTree>
    <p:extLst>
      <p:ext uri="{BB962C8B-B14F-4D97-AF65-F5344CB8AC3E}">
        <p14:creationId xmlns:p14="http://schemas.microsoft.com/office/powerpoint/2010/main" val="240322657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29"/>
          <p:cNvSpPr>
            <a:spLocks noGrp="1"/>
          </p:cNvSpPr>
          <p:nvPr>
            <p:ph type="sldNum" sz="quarter" idx="12"/>
          </p:nvPr>
        </p:nvSpPr>
        <p:spPr/>
        <p:txBody>
          <a:bodyPr/>
          <a:lstStyle/>
          <a:p>
            <a:fld id="{5A9E930A-C8CD-4220-A016-188B2AB9B06D}" type="slidenum">
              <a:rPr lang="en-US" smtClean="0"/>
              <a:pPr/>
              <a:t>48</a:t>
            </a:fld>
            <a:endParaRPr lang="en-US"/>
          </a:p>
        </p:txBody>
      </p:sp>
      <p:sp>
        <p:nvSpPr>
          <p:cNvPr id="5" name="TextBox 4"/>
          <p:cNvSpPr txBox="1"/>
          <p:nvPr/>
        </p:nvSpPr>
        <p:spPr>
          <a:xfrm>
            <a:off x="242047" y="1081157"/>
            <a:ext cx="11707906" cy="5386090"/>
          </a:xfrm>
          <a:prstGeom prst="rect">
            <a:avLst/>
          </a:prstGeom>
          <a:noFill/>
        </p:spPr>
        <p:txBody>
          <a:bodyPr wrap="square" rtlCol="0">
            <a:spAutoFit/>
          </a:bodyPr>
          <a:lstStyle/>
          <a:p>
            <a:pPr algn="just"/>
            <a:r>
              <a:rPr lang="en-US" sz="2000" dirty="0"/>
              <a:t> </a:t>
            </a:r>
            <a:r>
              <a:rPr lang="en-US" sz="2000" dirty="0">
                <a:solidFill>
                  <a:srgbClr val="C00000"/>
                </a:solidFill>
                <a:latin typeface="Times New Roman" pitchFamily="18" charset="0"/>
                <a:cs typeface="Times New Roman" pitchFamily="18" charset="0"/>
              </a:rPr>
              <a:t>// Create new parameters which are </a:t>
            </a:r>
            <a:r>
              <a:rPr lang="en-US" sz="2000" dirty="0" smtClean="0">
                <a:solidFill>
                  <a:srgbClr val="C00000"/>
                </a:solidFill>
                <a:latin typeface="Times New Roman" pitchFamily="18" charset="0"/>
                <a:cs typeface="Times New Roman" pitchFamily="18" charset="0"/>
              </a:rPr>
              <a:t>inputs </a:t>
            </a:r>
            <a:r>
              <a:rPr lang="en-US" sz="2000" dirty="0">
                <a:solidFill>
                  <a:srgbClr val="C00000"/>
                </a:solidFill>
                <a:latin typeface="Times New Roman" pitchFamily="18" charset="0"/>
                <a:cs typeface="Times New Roman" pitchFamily="18" charset="0"/>
              </a:rPr>
              <a:t>to the stored Procedure</a:t>
            </a:r>
          </a:p>
          <a:p>
            <a:pPr algn="just"/>
            <a:r>
              <a:rPr lang="en-US" sz="2000" dirty="0" smtClean="0">
                <a:solidFill>
                  <a:srgbClr val="C00000"/>
                </a:solidFill>
                <a:latin typeface="Times New Roman" pitchFamily="18" charset="0"/>
                <a:cs typeface="Times New Roman" pitchFamily="18" charset="0"/>
              </a:rPr>
              <a:t> </a:t>
            </a:r>
            <a:r>
              <a:rPr lang="en-US" sz="2000" dirty="0">
                <a:solidFill>
                  <a:srgbClr val="C00000"/>
                </a:solidFill>
                <a:latin typeface="Times New Roman" pitchFamily="18" charset="0"/>
                <a:cs typeface="Times New Roman" pitchFamily="18" charset="0"/>
              </a:rPr>
              <a:t>// Create the first </a:t>
            </a:r>
            <a:r>
              <a:rPr lang="en-US" sz="2000" dirty="0" smtClean="0">
                <a:solidFill>
                  <a:srgbClr val="C00000"/>
                </a:solidFill>
                <a:latin typeface="Times New Roman" pitchFamily="18" charset="0"/>
                <a:cs typeface="Times New Roman" pitchFamily="18" charset="0"/>
              </a:rPr>
              <a:t>parameter which is the product id: </a:t>
            </a:r>
            <a:r>
              <a:rPr lang="en-US" sz="2000" dirty="0">
                <a:solidFill>
                  <a:srgbClr val="C00000"/>
                </a:solidFill>
                <a:latin typeface="Times New Roman" pitchFamily="18" charset="0"/>
                <a:cs typeface="Times New Roman" pitchFamily="18" charset="0"/>
              </a:rPr>
              <a:t>@</a:t>
            </a:r>
            <a:r>
              <a:rPr lang="en-US" sz="2000" dirty="0" err="1">
                <a:solidFill>
                  <a:srgbClr val="C00000"/>
                </a:solidFill>
                <a:latin typeface="Times New Roman" pitchFamily="18" charset="0"/>
                <a:cs typeface="Times New Roman" pitchFamily="18" charset="0"/>
              </a:rPr>
              <a:t>pid</a:t>
            </a:r>
            <a:r>
              <a:rPr lang="en-US" sz="2000" dirty="0">
                <a:solidFill>
                  <a:srgbClr val="C00000"/>
                </a:solidFill>
                <a:latin typeface="Times New Roman" pitchFamily="18" charset="0"/>
                <a:cs typeface="Times New Roman" pitchFamily="18" charset="0"/>
              </a:rPr>
              <a:t> </a:t>
            </a:r>
            <a:endParaRPr lang="en-US" sz="2000" dirty="0" smtClean="0">
              <a:solidFill>
                <a:srgbClr val="C00000"/>
              </a:solidFill>
              <a:latin typeface="Times New Roman" pitchFamily="18" charset="0"/>
              <a:cs typeface="Times New Roman" pitchFamily="18" charset="0"/>
            </a:endParaRPr>
          </a:p>
          <a:p>
            <a:pPr algn="just"/>
            <a:r>
              <a:rPr lang="en-US" sz="2000" dirty="0">
                <a:solidFill>
                  <a:srgbClr val="C00000"/>
                </a:solidFill>
                <a:latin typeface="Times New Roman" pitchFamily="18" charset="0"/>
                <a:cs typeface="Times New Roman" pitchFamily="18" charset="0"/>
              </a:rPr>
              <a:t>// </a:t>
            </a:r>
            <a:r>
              <a:rPr lang="en-US" sz="2000" dirty="0" err="1">
                <a:solidFill>
                  <a:srgbClr val="C00000"/>
                </a:solidFill>
                <a:latin typeface="Times New Roman" pitchFamily="18" charset="0"/>
                <a:cs typeface="Times New Roman" pitchFamily="18" charset="0"/>
              </a:rPr>
              <a:t>SqlDbType</a:t>
            </a:r>
            <a:r>
              <a:rPr lang="en-US" sz="2000" dirty="0">
                <a:solidFill>
                  <a:srgbClr val="C00000"/>
                </a:solidFill>
                <a:latin typeface="Times New Roman" pitchFamily="18" charset="0"/>
                <a:cs typeface="Times New Roman" pitchFamily="18" charset="0"/>
              </a:rPr>
              <a:t> is a </a:t>
            </a:r>
            <a:r>
              <a:rPr lang="en-US" sz="2000" dirty="0" smtClean="0">
                <a:solidFill>
                  <a:srgbClr val="C00000"/>
                </a:solidFill>
                <a:latin typeface="Times New Roman" pitchFamily="18" charset="0"/>
                <a:cs typeface="Times New Roman" pitchFamily="18" charset="0"/>
              </a:rPr>
              <a:t>numeration</a:t>
            </a:r>
          </a:p>
          <a:p>
            <a:pPr algn="just"/>
            <a:r>
              <a:rPr lang="en-US" sz="2000" dirty="0" smtClean="0">
                <a:solidFill>
                  <a:srgbClr val="C00000"/>
                </a:solidFill>
                <a:latin typeface="Times New Roman" pitchFamily="18" charset="0"/>
                <a:cs typeface="Times New Roman" pitchFamily="18" charset="0"/>
              </a:rPr>
              <a:t>// then specify </a:t>
            </a:r>
            <a:r>
              <a:rPr lang="en-US" sz="2000" dirty="0">
                <a:solidFill>
                  <a:srgbClr val="C00000"/>
                </a:solidFill>
                <a:latin typeface="Times New Roman" pitchFamily="18" charset="0"/>
                <a:cs typeface="Times New Roman" pitchFamily="18" charset="0"/>
              </a:rPr>
              <a:t>the value of the </a:t>
            </a:r>
            <a:r>
              <a:rPr lang="en-US" sz="2000" dirty="0" smtClean="0">
                <a:solidFill>
                  <a:srgbClr val="C00000"/>
                </a:solidFill>
                <a:latin typeface="Times New Roman" pitchFamily="18" charset="0"/>
                <a:cs typeface="Times New Roman" pitchFamily="18" charset="0"/>
              </a:rPr>
              <a:t>parameter</a:t>
            </a:r>
          </a:p>
          <a:p>
            <a:pPr algn="just"/>
            <a:r>
              <a:rPr lang="en-US" sz="2000" dirty="0">
                <a:solidFill>
                  <a:srgbClr val="C00000"/>
                </a:solidFill>
                <a:latin typeface="Times New Roman" pitchFamily="18" charset="0"/>
                <a:cs typeface="Times New Roman" pitchFamily="18" charset="0"/>
              </a:rPr>
              <a:t>// Add the </a:t>
            </a:r>
            <a:r>
              <a:rPr lang="en-US" sz="2000" dirty="0" smtClean="0">
                <a:solidFill>
                  <a:srgbClr val="C00000"/>
                </a:solidFill>
                <a:latin typeface="Times New Roman" pitchFamily="18" charset="0"/>
                <a:cs typeface="Times New Roman" pitchFamily="18" charset="0"/>
              </a:rPr>
              <a:t>parameter </a:t>
            </a:r>
            <a:r>
              <a:rPr lang="en-US" sz="2000" dirty="0">
                <a:solidFill>
                  <a:srgbClr val="C00000"/>
                </a:solidFill>
                <a:latin typeface="Times New Roman" pitchFamily="18" charset="0"/>
                <a:cs typeface="Times New Roman" pitchFamily="18" charset="0"/>
              </a:rPr>
              <a:t>to the command object</a:t>
            </a:r>
          </a:p>
          <a:p>
            <a:pPr algn="just"/>
            <a:endParaRPr lang="en-US" sz="1200" dirty="0">
              <a:solidFill>
                <a:srgbClr val="C00000"/>
              </a:solidFill>
              <a:latin typeface="Times New Roman" pitchFamily="18" charset="0"/>
              <a:cs typeface="Times New Roman" pitchFamily="18" charset="0"/>
            </a:endParaRPr>
          </a:p>
          <a:p>
            <a:r>
              <a:rPr lang="en-US" sz="2400" dirty="0" err="1">
                <a:latin typeface="Times New Roman" pitchFamily="18" charset="0"/>
                <a:cs typeface="Times New Roman" pitchFamily="18" charset="0"/>
              </a:rPr>
              <a:t>SqlParameter</a:t>
            </a:r>
            <a:r>
              <a:rPr lang="en-US" sz="2400" dirty="0">
                <a:latin typeface="Times New Roman" pitchFamily="18" charset="0"/>
                <a:cs typeface="Times New Roman" pitchFamily="18" charset="0"/>
              </a:rPr>
              <a:t> P1 = new </a:t>
            </a:r>
            <a:r>
              <a:rPr lang="en-US" sz="2400" dirty="0" err="1">
                <a:latin typeface="Times New Roman" pitchFamily="18" charset="0"/>
                <a:cs typeface="Times New Roman" pitchFamily="18" charset="0"/>
              </a:rPr>
              <a:t>SqlParameter</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pid</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SqlDbType.Int</a:t>
            </a:r>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P1.Value = </a:t>
            </a:r>
            <a:r>
              <a:rPr lang="en-US" sz="2400" dirty="0" err="1">
                <a:latin typeface="Times New Roman" pitchFamily="18" charset="0"/>
                <a:cs typeface="Times New Roman" pitchFamily="18" charset="0"/>
              </a:rPr>
              <a:t>pid</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r>
              <a:rPr lang="en-US" sz="2400" dirty="0" err="1" smtClean="0">
                <a:latin typeface="Times New Roman" pitchFamily="18" charset="0"/>
                <a:cs typeface="Times New Roman" pitchFamily="18" charset="0"/>
              </a:rPr>
              <a:t>cmd.Parameters.Add</a:t>
            </a:r>
            <a:r>
              <a:rPr lang="en-US" sz="2400" dirty="0" smtClean="0">
                <a:latin typeface="Times New Roman" pitchFamily="18" charset="0"/>
                <a:cs typeface="Times New Roman" pitchFamily="18" charset="0"/>
              </a:rPr>
              <a:t>(P1</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r>
              <a:rPr lang="en-US" sz="2000" dirty="0">
                <a:solidFill>
                  <a:srgbClr val="C00000"/>
                </a:solidFill>
                <a:latin typeface="Times New Roman" pitchFamily="18" charset="0"/>
                <a:cs typeface="Times New Roman" pitchFamily="18" charset="0"/>
              </a:rPr>
              <a:t>// Add the second </a:t>
            </a:r>
            <a:r>
              <a:rPr lang="en-US" sz="2000" dirty="0" smtClean="0">
                <a:solidFill>
                  <a:srgbClr val="C00000"/>
                </a:solidFill>
                <a:latin typeface="Times New Roman" pitchFamily="18" charset="0"/>
                <a:cs typeface="Times New Roman" pitchFamily="18" charset="0"/>
              </a:rPr>
              <a:t>parameter which is the new price: </a:t>
            </a:r>
            <a:r>
              <a:rPr lang="en-US" sz="2000" dirty="0">
                <a:solidFill>
                  <a:srgbClr val="C00000"/>
                </a:solidFill>
                <a:latin typeface="Times New Roman" pitchFamily="18" charset="0"/>
                <a:cs typeface="Times New Roman" pitchFamily="18" charset="0"/>
              </a:rPr>
              <a:t>@</a:t>
            </a:r>
            <a:r>
              <a:rPr lang="en-US" sz="2000" dirty="0" err="1" smtClean="0">
                <a:solidFill>
                  <a:srgbClr val="C00000"/>
                </a:solidFill>
                <a:latin typeface="Times New Roman" pitchFamily="18" charset="0"/>
                <a:cs typeface="Times New Roman" pitchFamily="18" charset="0"/>
              </a:rPr>
              <a:t>newPrice</a:t>
            </a:r>
            <a:endParaRPr lang="en-US" sz="2000" dirty="0" smtClean="0">
              <a:solidFill>
                <a:srgbClr val="C00000"/>
              </a:solidFill>
              <a:latin typeface="Times New Roman" pitchFamily="18" charset="0"/>
              <a:cs typeface="Times New Roman" pitchFamily="18" charset="0"/>
            </a:endParaRPr>
          </a:p>
          <a:p>
            <a:pPr algn="just"/>
            <a:r>
              <a:rPr lang="en-US" sz="2000" dirty="0">
                <a:solidFill>
                  <a:srgbClr val="C00000"/>
                </a:solidFill>
                <a:latin typeface="Times New Roman" pitchFamily="18" charset="0"/>
                <a:cs typeface="Times New Roman" pitchFamily="18" charset="0"/>
              </a:rPr>
              <a:t>//  </a:t>
            </a:r>
            <a:r>
              <a:rPr lang="en-US" sz="2000" dirty="0" err="1">
                <a:solidFill>
                  <a:srgbClr val="C00000"/>
                </a:solidFill>
                <a:latin typeface="Times New Roman" pitchFamily="18" charset="0"/>
                <a:cs typeface="Times New Roman" pitchFamily="18" charset="0"/>
              </a:rPr>
              <a:t>newPrice</a:t>
            </a:r>
            <a:r>
              <a:rPr lang="en-US" sz="2000" dirty="0">
                <a:solidFill>
                  <a:srgbClr val="C00000"/>
                </a:solidFill>
                <a:latin typeface="Times New Roman" pitchFamily="18" charset="0"/>
                <a:cs typeface="Times New Roman" pitchFamily="18" charset="0"/>
              </a:rPr>
              <a:t> is money in </a:t>
            </a:r>
            <a:r>
              <a:rPr lang="en-US" sz="2000" dirty="0" err="1">
                <a:solidFill>
                  <a:srgbClr val="C00000"/>
                </a:solidFill>
                <a:latin typeface="Times New Roman" pitchFamily="18" charset="0"/>
                <a:cs typeface="Times New Roman" pitchFamily="18" charset="0"/>
              </a:rPr>
              <a:t>SQLServer</a:t>
            </a:r>
            <a:r>
              <a:rPr lang="en-US" sz="2000" dirty="0">
                <a:solidFill>
                  <a:srgbClr val="C00000"/>
                </a:solidFill>
                <a:latin typeface="Times New Roman" pitchFamily="18" charset="0"/>
                <a:cs typeface="Times New Roman" pitchFamily="18" charset="0"/>
              </a:rPr>
              <a:t> and it corresponds to decimal in C# </a:t>
            </a:r>
            <a:endParaRPr lang="en-US" sz="2000" dirty="0" smtClean="0">
              <a:solidFill>
                <a:srgbClr val="C00000"/>
              </a:solidFill>
              <a:latin typeface="Times New Roman" pitchFamily="18" charset="0"/>
              <a:cs typeface="Times New Roman" pitchFamily="18" charset="0"/>
            </a:endParaRPr>
          </a:p>
          <a:p>
            <a:pPr algn="just"/>
            <a:r>
              <a:rPr lang="en-US" sz="2000" dirty="0">
                <a:solidFill>
                  <a:srgbClr val="C00000"/>
                </a:solidFill>
                <a:latin typeface="Times New Roman" pitchFamily="18" charset="0"/>
                <a:cs typeface="Times New Roman" pitchFamily="18" charset="0"/>
              </a:rPr>
              <a:t>// Add the </a:t>
            </a:r>
            <a:r>
              <a:rPr lang="en-US" sz="2000" dirty="0" smtClean="0">
                <a:solidFill>
                  <a:srgbClr val="C00000"/>
                </a:solidFill>
                <a:latin typeface="Times New Roman" pitchFamily="18" charset="0"/>
                <a:cs typeface="Times New Roman" pitchFamily="18" charset="0"/>
              </a:rPr>
              <a:t>parameter </a:t>
            </a:r>
            <a:r>
              <a:rPr lang="en-US" sz="2000" dirty="0">
                <a:solidFill>
                  <a:srgbClr val="C00000"/>
                </a:solidFill>
                <a:latin typeface="Times New Roman" pitchFamily="18" charset="0"/>
                <a:cs typeface="Times New Roman" pitchFamily="18" charset="0"/>
              </a:rPr>
              <a:t>to the command </a:t>
            </a:r>
            <a:r>
              <a:rPr lang="en-US" sz="2000" dirty="0" smtClean="0">
                <a:solidFill>
                  <a:srgbClr val="C00000"/>
                </a:solidFill>
                <a:latin typeface="Times New Roman" pitchFamily="18" charset="0"/>
                <a:cs typeface="Times New Roman" pitchFamily="18" charset="0"/>
              </a:rPr>
              <a:t>object</a:t>
            </a:r>
          </a:p>
          <a:p>
            <a:pPr algn="just"/>
            <a:endParaRPr lang="en-US" sz="1400" dirty="0">
              <a:solidFill>
                <a:srgbClr val="C00000"/>
              </a:solidFill>
              <a:latin typeface="Times New Roman" pitchFamily="18" charset="0"/>
              <a:cs typeface="Times New Roman" pitchFamily="18" charset="0"/>
            </a:endParaRPr>
          </a:p>
          <a:p>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SqlParameter</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P2 = new </a:t>
            </a:r>
            <a:r>
              <a:rPr lang="en-US" sz="2400" dirty="0" err="1">
                <a:latin typeface="Times New Roman" pitchFamily="18" charset="0"/>
                <a:cs typeface="Times New Roman" pitchFamily="18" charset="0"/>
              </a:rPr>
              <a:t>SqlParameter</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newPrice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SqlDbType.Money</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P2.Value </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newPrice</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r>
              <a:rPr lang="en-US" sz="2400" dirty="0" err="1" smtClean="0">
                <a:latin typeface="Times New Roman" pitchFamily="18" charset="0"/>
                <a:cs typeface="Times New Roman" pitchFamily="18" charset="0"/>
              </a:rPr>
              <a:t>cmd.Parameters.Add</a:t>
            </a:r>
            <a:r>
              <a:rPr lang="en-US" sz="2400" dirty="0" smtClean="0">
                <a:latin typeface="Times New Roman" pitchFamily="18" charset="0"/>
                <a:cs typeface="Times New Roman" pitchFamily="18" charset="0"/>
              </a:rPr>
              <a:t>(P2);</a:t>
            </a:r>
            <a:endParaRPr lang="en-US" sz="2400" dirty="0">
              <a:latin typeface="Times New Roman" pitchFamily="18" charset="0"/>
              <a:cs typeface="Times New Roman" pitchFamily="18" charset="0"/>
            </a:endParaRPr>
          </a:p>
        </p:txBody>
      </p:sp>
      <p:grpSp>
        <p:nvGrpSpPr>
          <p:cNvPr id="6" name="Group 5"/>
          <p:cNvGrpSpPr/>
          <p:nvPr/>
        </p:nvGrpSpPr>
        <p:grpSpPr>
          <a:xfrm>
            <a:off x="0" y="-2737"/>
            <a:ext cx="12192000" cy="914709"/>
            <a:chOff x="0" y="-2737"/>
            <a:chExt cx="12192000" cy="914709"/>
          </a:xfrm>
        </p:grpSpPr>
        <p:sp>
          <p:nvSpPr>
            <p:cNvPr id="7" name="Rectangle 6"/>
            <p:cNvSpPr/>
            <p:nvPr/>
          </p:nvSpPr>
          <p:spPr>
            <a:xfrm>
              <a:off x="0" y="-2428"/>
              <a:ext cx="121920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p:cNvSpPr/>
            <p:nvPr/>
          </p:nvSpPr>
          <p:spPr>
            <a:xfrm>
              <a:off x="9780494" y="-2737"/>
              <a:ext cx="2411506" cy="875175"/>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p:cNvSpPr/>
          <p:nvPr/>
        </p:nvSpPr>
        <p:spPr>
          <a:xfrm>
            <a:off x="-173132" y="581025"/>
            <a:ext cx="9953626" cy="3336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Fourth Category: Call a stored procedure in the Database</a:t>
            </a:r>
          </a:p>
          <a:p>
            <a:pPr algn="ctr"/>
            <a:endParaRPr lang="en-US" sz="40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endParaRPr>
          </a:p>
        </p:txBody>
      </p:sp>
    </p:spTree>
    <p:extLst>
      <p:ext uri="{BB962C8B-B14F-4D97-AF65-F5344CB8AC3E}">
        <p14:creationId xmlns:p14="http://schemas.microsoft.com/office/powerpoint/2010/main" val="1951309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29"/>
          <p:cNvSpPr>
            <a:spLocks noGrp="1"/>
          </p:cNvSpPr>
          <p:nvPr>
            <p:ph type="sldNum" sz="quarter" idx="12"/>
          </p:nvPr>
        </p:nvSpPr>
        <p:spPr/>
        <p:txBody>
          <a:bodyPr/>
          <a:lstStyle/>
          <a:p>
            <a:fld id="{5A9E930A-C8CD-4220-A016-188B2AB9B06D}" type="slidenum">
              <a:rPr lang="en-US" smtClean="0"/>
              <a:pPr/>
              <a:t>49</a:t>
            </a:fld>
            <a:endParaRPr lang="en-US"/>
          </a:p>
        </p:txBody>
      </p:sp>
      <p:sp>
        <p:nvSpPr>
          <p:cNvPr id="5" name="TextBox 4"/>
          <p:cNvSpPr txBox="1"/>
          <p:nvPr/>
        </p:nvSpPr>
        <p:spPr>
          <a:xfrm>
            <a:off x="337297" y="1290707"/>
            <a:ext cx="11707906" cy="2354491"/>
          </a:xfrm>
          <a:prstGeom prst="rect">
            <a:avLst/>
          </a:prstGeom>
          <a:noFill/>
        </p:spPr>
        <p:txBody>
          <a:bodyPr wrap="square" rtlCol="0">
            <a:spAutoFit/>
          </a:bodyPr>
          <a:lstStyle/>
          <a:p>
            <a:r>
              <a:rPr lang="en-US" sz="2000" dirty="0" smtClean="0">
                <a:solidFill>
                  <a:srgbClr val="C00000"/>
                </a:solidFill>
                <a:latin typeface="Times New Roman" pitchFamily="18" charset="0"/>
                <a:cs typeface="Times New Roman" pitchFamily="18" charset="0"/>
              </a:rPr>
              <a:t> </a:t>
            </a:r>
            <a:r>
              <a:rPr lang="en-US" sz="2000" dirty="0">
                <a:solidFill>
                  <a:srgbClr val="C00000"/>
                </a:solidFill>
                <a:latin typeface="Times New Roman" pitchFamily="18" charset="0"/>
                <a:cs typeface="Times New Roman" pitchFamily="18" charset="0"/>
              </a:rPr>
              <a:t>// </a:t>
            </a:r>
            <a:r>
              <a:rPr lang="en-US" sz="2000" dirty="0" err="1">
                <a:solidFill>
                  <a:srgbClr val="C00000"/>
                </a:solidFill>
                <a:latin typeface="Times New Roman" pitchFamily="18" charset="0"/>
                <a:cs typeface="Times New Roman" pitchFamily="18" charset="0"/>
              </a:rPr>
              <a:t>ExecuteNonQuery</a:t>
            </a:r>
            <a:r>
              <a:rPr lang="en-US" sz="2000" dirty="0">
                <a:solidFill>
                  <a:srgbClr val="C00000"/>
                </a:solidFill>
                <a:latin typeface="Times New Roman" pitchFamily="18" charset="0"/>
                <a:cs typeface="Times New Roman" pitchFamily="18" charset="0"/>
              </a:rPr>
              <a:t>() will tell us how many rows were modified in the stored </a:t>
            </a:r>
            <a:r>
              <a:rPr lang="en-US" sz="2000" dirty="0" smtClean="0">
                <a:solidFill>
                  <a:srgbClr val="C00000"/>
                </a:solidFill>
                <a:latin typeface="Times New Roman" pitchFamily="18" charset="0"/>
                <a:cs typeface="Times New Roman" pitchFamily="18" charset="0"/>
              </a:rPr>
              <a:t>procedure</a:t>
            </a:r>
          </a:p>
          <a:p>
            <a:endParaRPr lang="en-US" sz="300" dirty="0">
              <a:solidFill>
                <a:srgbClr val="C00000"/>
              </a:solidFill>
              <a:latin typeface="Times New Roman" pitchFamily="18" charset="0"/>
              <a:cs typeface="Times New Roman" pitchFamily="18" charset="0"/>
            </a:endParaRPr>
          </a:p>
          <a:p>
            <a:r>
              <a:rPr lang="en-US" sz="2000" dirty="0">
                <a:solidFill>
                  <a:srgbClr val="C00000"/>
                </a:solidFill>
                <a:latin typeface="Times New Roman" pitchFamily="18" charset="0"/>
                <a:cs typeface="Times New Roman" pitchFamily="18" charset="0"/>
              </a:rPr>
              <a:t>  </a:t>
            </a:r>
            <a:r>
              <a:rPr lang="en-US" sz="2000" dirty="0" smtClean="0">
                <a:solidFill>
                  <a:srgbClr val="C00000"/>
                </a:solidFill>
                <a:latin typeface="Times New Roman" pitchFamily="18" charset="0"/>
                <a:cs typeface="Times New Roman" pitchFamily="18" charset="0"/>
              </a:rPr>
              <a:t> </a:t>
            </a:r>
            <a:r>
              <a:rPr lang="en-US" sz="2400" dirty="0">
                <a:latin typeface="Times New Roman" pitchFamily="18" charset="0"/>
                <a:cs typeface="Times New Roman" pitchFamily="18" charset="0"/>
              </a:rPr>
              <a:t>rows = </a:t>
            </a:r>
            <a:r>
              <a:rPr lang="en-US" sz="2400" dirty="0" err="1">
                <a:latin typeface="Times New Roman" pitchFamily="18" charset="0"/>
                <a:cs typeface="Times New Roman" pitchFamily="18" charset="0"/>
              </a:rPr>
              <a:t>cmd.ExecuteNonQuery</a:t>
            </a: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r>
              <a:rPr lang="en-US" sz="2000" dirty="0" smtClean="0">
                <a:solidFill>
                  <a:srgbClr val="C00000"/>
                </a:solidFill>
                <a:latin typeface="Times New Roman" pitchFamily="18" charset="0"/>
                <a:cs typeface="Times New Roman" pitchFamily="18" charset="0"/>
              </a:rPr>
              <a:t> // </a:t>
            </a:r>
            <a:r>
              <a:rPr lang="en-US" sz="2000" dirty="0">
                <a:solidFill>
                  <a:srgbClr val="C00000"/>
                </a:solidFill>
                <a:latin typeface="Times New Roman" pitchFamily="18" charset="0"/>
                <a:cs typeface="Times New Roman" pitchFamily="18" charset="0"/>
              </a:rPr>
              <a:t>Close the connection </a:t>
            </a:r>
            <a:endParaRPr lang="en-US" sz="2000" dirty="0" smtClean="0">
              <a:solidFill>
                <a:srgbClr val="C00000"/>
              </a:solidFill>
              <a:latin typeface="Times New Roman" pitchFamily="18" charset="0"/>
              <a:cs typeface="Times New Roman" pitchFamily="18" charset="0"/>
            </a:endParaRPr>
          </a:p>
          <a:p>
            <a:endParaRPr lang="en-US" sz="600" dirty="0">
              <a:solidFill>
                <a:srgbClr val="C00000"/>
              </a:solidFill>
              <a:latin typeface="Times New Roman" pitchFamily="18" charset="0"/>
              <a:cs typeface="Times New Roman" pitchFamily="18" charset="0"/>
            </a:endParaRPr>
          </a:p>
          <a:p>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conn.close</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a:t>
            </a:r>
          </a:p>
          <a:p>
            <a:endParaRPr lang="en-US" sz="2400" dirty="0">
              <a:latin typeface="Times New Roman" pitchFamily="18" charset="0"/>
              <a:cs typeface="Times New Roman" pitchFamily="18" charset="0"/>
            </a:endParaRPr>
          </a:p>
        </p:txBody>
      </p:sp>
      <p:grpSp>
        <p:nvGrpSpPr>
          <p:cNvPr id="6" name="Group 5"/>
          <p:cNvGrpSpPr/>
          <p:nvPr/>
        </p:nvGrpSpPr>
        <p:grpSpPr>
          <a:xfrm>
            <a:off x="0" y="-2737"/>
            <a:ext cx="12192000" cy="914709"/>
            <a:chOff x="0" y="-2737"/>
            <a:chExt cx="12192000" cy="914709"/>
          </a:xfrm>
        </p:grpSpPr>
        <p:sp>
          <p:nvSpPr>
            <p:cNvPr id="7" name="Rectangle 6"/>
            <p:cNvSpPr/>
            <p:nvPr/>
          </p:nvSpPr>
          <p:spPr>
            <a:xfrm>
              <a:off x="0" y="-2428"/>
              <a:ext cx="121920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p:cNvSpPr/>
            <p:nvPr/>
          </p:nvSpPr>
          <p:spPr>
            <a:xfrm>
              <a:off x="9780494" y="-2737"/>
              <a:ext cx="2411506" cy="875175"/>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p:cNvSpPr/>
          <p:nvPr/>
        </p:nvSpPr>
        <p:spPr>
          <a:xfrm>
            <a:off x="-173132" y="581025"/>
            <a:ext cx="9953626" cy="3336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Fourth Category: Call a stored procedure in the Database</a:t>
            </a:r>
          </a:p>
          <a:p>
            <a:pPr algn="ctr"/>
            <a:endParaRPr lang="en-US" sz="40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endParaRPr>
          </a:p>
        </p:txBody>
      </p:sp>
    </p:spTree>
    <p:extLst>
      <p:ext uri="{BB962C8B-B14F-4D97-AF65-F5344CB8AC3E}">
        <p14:creationId xmlns:p14="http://schemas.microsoft.com/office/powerpoint/2010/main" val="13110324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0" y="-6492"/>
            <a:ext cx="121920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Slide Number Placeholder 29"/>
          <p:cNvSpPr>
            <a:spLocks noGrp="1"/>
          </p:cNvSpPr>
          <p:nvPr>
            <p:ph type="sldNum" sz="quarter" idx="12"/>
          </p:nvPr>
        </p:nvSpPr>
        <p:spPr/>
        <p:txBody>
          <a:bodyPr/>
          <a:lstStyle/>
          <a:p>
            <a:fld id="{5A9E930A-C8CD-4220-A016-188B2AB9B06D}" type="slidenum">
              <a:rPr lang="en-US" smtClean="0"/>
              <a:pPr/>
              <a:t>5</a:t>
            </a:fld>
            <a:endParaRPr lang="en-US"/>
          </a:p>
        </p:txBody>
      </p:sp>
      <p:sp>
        <p:nvSpPr>
          <p:cNvPr id="33" name="Rectangle 32"/>
          <p:cNvSpPr/>
          <p:nvPr/>
        </p:nvSpPr>
        <p:spPr>
          <a:xfrm>
            <a:off x="1689847" y="15750"/>
            <a:ext cx="67056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Database – </a:t>
            </a:r>
            <a:r>
              <a:rPr lang="en-US" sz="4000" b="1" dirty="0" err="1" smtClean="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.Net</a:t>
            </a:r>
            <a:endParaRPr lang="en-US" sz="40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endParaRPr>
          </a:p>
        </p:txBody>
      </p:sp>
      <p:sp>
        <p:nvSpPr>
          <p:cNvPr id="21" name="TextBox 20"/>
          <p:cNvSpPr txBox="1"/>
          <p:nvPr/>
        </p:nvSpPr>
        <p:spPr>
          <a:xfrm>
            <a:off x="246529" y="1044324"/>
            <a:ext cx="11766177" cy="1200329"/>
          </a:xfrm>
          <a:prstGeom prst="rect">
            <a:avLst/>
          </a:prstGeom>
          <a:noFill/>
        </p:spPr>
        <p:txBody>
          <a:bodyPr wrap="square" rtlCol="0">
            <a:spAutoFit/>
          </a:bodyPr>
          <a:lstStyle/>
          <a:p>
            <a:pPr algn="just">
              <a:buFont typeface="Wingdings" pitchFamily="2" charset="2"/>
              <a:buChar char="§"/>
            </a:pPr>
            <a:r>
              <a:rPr lang="en-US" sz="2000" dirty="0">
                <a:latin typeface="Times New Roman" pitchFamily="18" charset="0"/>
                <a:cs typeface="Times New Roman" pitchFamily="18" charset="0"/>
              </a:rPr>
              <a:t>  </a:t>
            </a:r>
            <a:r>
              <a:rPr lang="en-US" sz="2400" dirty="0">
                <a:solidFill>
                  <a:srgbClr val="FF0000"/>
                </a:solidFill>
                <a:latin typeface="Times New Roman" pitchFamily="18" charset="0"/>
                <a:cs typeface="Times New Roman" pitchFamily="18" charset="0"/>
              </a:rPr>
              <a:t>For example, </a:t>
            </a:r>
            <a:r>
              <a:rPr lang="en-US" sz="2400" dirty="0">
                <a:latin typeface="Times New Roman" pitchFamily="18" charset="0"/>
                <a:cs typeface="Times New Roman" pitchFamily="18" charset="0"/>
              </a:rPr>
              <a:t>if we are talking to Oracle Database and if we </a:t>
            </a:r>
            <a:r>
              <a:rPr lang="en-US" sz="2400" dirty="0" smtClean="0">
                <a:latin typeface="Times New Roman" pitchFamily="18" charset="0"/>
                <a:cs typeface="Times New Roman" pitchFamily="18" charset="0"/>
              </a:rPr>
              <a:t>are using </a:t>
            </a:r>
            <a:r>
              <a:rPr lang="en-US" sz="2400" dirty="0">
                <a:latin typeface="Times New Roman" pitchFamily="18" charset="0"/>
                <a:cs typeface="Times New Roman" pitchFamily="18" charset="0"/>
              </a:rPr>
              <a:t>ODBC </a:t>
            </a:r>
            <a:r>
              <a:rPr lang="en-US" sz="2400" dirty="0" smtClean="0">
                <a:latin typeface="Times New Roman" pitchFamily="18" charset="0"/>
                <a:cs typeface="Times New Roman" pitchFamily="18" charset="0"/>
              </a:rPr>
              <a:t>technology, we</a:t>
            </a:r>
          </a:p>
          <a:p>
            <a:pPr algn="just"/>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can go to the oracle website and </a:t>
            </a:r>
            <a:r>
              <a:rPr lang="en-US" sz="2400" dirty="0" smtClean="0">
                <a:latin typeface="Times New Roman" pitchFamily="18" charset="0"/>
                <a:cs typeface="Times New Roman" pitchFamily="18" charset="0"/>
              </a:rPr>
              <a:t>download </a:t>
            </a:r>
            <a:r>
              <a:rPr lang="en-US" sz="2400" dirty="0">
                <a:latin typeface="Times New Roman" pitchFamily="18" charset="0"/>
                <a:cs typeface="Times New Roman" pitchFamily="18" charset="0"/>
              </a:rPr>
              <a:t>the oracle driver, and then writing our code </a:t>
            </a:r>
            <a:r>
              <a:rPr lang="en-US" sz="2400" dirty="0" smtClean="0">
                <a:latin typeface="Times New Roman" pitchFamily="18" charset="0"/>
                <a:cs typeface="Times New Roman" pitchFamily="18" charset="0"/>
              </a:rPr>
              <a:t>to</a:t>
            </a:r>
          </a:p>
          <a:p>
            <a:pPr algn="just"/>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communicate to Oracle via ODBC driver for Oracle.</a:t>
            </a:r>
          </a:p>
        </p:txBody>
      </p:sp>
      <p:cxnSp>
        <p:nvCxnSpPr>
          <p:cNvPr id="56" name="Straight Arrow Connector 55"/>
          <p:cNvCxnSpPr/>
          <p:nvPr/>
        </p:nvCxnSpPr>
        <p:spPr>
          <a:xfrm>
            <a:off x="5334000" y="2971800"/>
            <a:ext cx="0" cy="533400"/>
          </a:xfrm>
          <a:prstGeom prst="straightConnector1">
            <a:avLst/>
          </a:prstGeom>
          <a:ln w="3810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191000" y="3536575"/>
            <a:ext cx="2286000" cy="533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ODBC driver </a:t>
            </a:r>
          </a:p>
        </p:txBody>
      </p:sp>
      <p:cxnSp>
        <p:nvCxnSpPr>
          <p:cNvPr id="23" name="Straight Arrow Connector 22"/>
          <p:cNvCxnSpPr/>
          <p:nvPr/>
        </p:nvCxnSpPr>
        <p:spPr>
          <a:xfrm>
            <a:off x="5334000" y="4052045"/>
            <a:ext cx="0" cy="457200"/>
          </a:xfrm>
          <a:prstGeom prst="straightConnector1">
            <a:avLst/>
          </a:prstGeom>
          <a:ln w="3810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9780494" y="-2737"/>
            <a:ext cx="2411506" cy="875175"/>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2971800" y="4509245"/>
            <a:ext cx="4724400" cy="2136030"/>
            <a:chOff x="2971800" y="4509245"/>
            <a:chExt cx="4724400" cy="1763993"/>
          </a:xfrm>
        </p:grpSpPr>
        <p:sp>
          <p:nvSpPr>
            <p:cNvPr id="2" name="Rectangle 1"/>
            <p:cNvSpPr/>
            <p:nvPr/>
          </p:nvSpPr>
          <p:spPr>
            <a:xfrm>
              <a:off x="2971800" y="4509245"/>
              <a:ext cx="4724400" cy="17639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155576" y="5033435"/>
              <a:ext cx="4383742" cy="1151965"/>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853703" y="4563033"/>
              <a:ext cx="2987488" cy="3854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Database server</a:t>
              </a:r>
              <a:endParaRPr lang="en-US" sz="28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grpSp>
      <p:sp>
        <p:nvSpPr>
          <p:cNvPr id="17" name="Oval 16"/>
          <p:cNvSpPr/>
          <p:nvPr/>
        </p:nvSpPr>
        <p:spPr>
          <a:xfrm>
            <a:off x="4305300" y="2430356"/>
            <a:ext cx="2057400" cy="835358"/>
          </a:xfrm>
          <a:prstGeom prst="ellipse">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latin typeface="Times New Roman" pitchFamily="18" charset="0"/>
                <a:cs typeface="Times New Roman" pitchFamily="18" charset="0"/>
              </a:rPr>
              <a:t>Vb.net or </a:t>
            </a:r>
            <a:r>
              <a:rPr lang="en-US" sz="2000" dirty="0" smtClean="0">
                <a:solidFill>
                  <a:schemeClr val="bg1"/>
                </a:solidFill>
                <a:latin typeface="Times New Roman" pitchFamily="18" charset="0"/>
                <a:cs typeface="Times New Roman" pitchFamily="18" charset="0"/>
              </a:rPr>
              <a:t>C# program</a:t>
            </a:r>
            <a:endParaRPr lang="en-US" sz="20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242275280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29"/>
          <p:cNvSpPr>
            <a:spLocks noGrp="1"/>
          </p:cNvSpPr>
          <p:nvPr>
            <p:ph type="sldNum" sz="quarter" idx="12"/>
          </p:nvPr>
        </p:nvSpPr>
        <p:spPr/>
        <p:txBody>
          <a:bodyPr/>
          <a:lstStyle/>
          <a:p>
            <a:fld id="{5A9E930A-C8CD-4220-A016-188B2AB9B06D}" type="slidenum">
              <a:rPr lang="en-US" smtClean="0"/>
              <a:pPr/>
              <a:t>50</a:t>
            </a:fld>
            <a:endParaRPr lang="en-US"/>
          </a:p>
        </p:txBody>
      </p:sp>
      <p:sp>
        <p:nvSpPr>
          <p:cNvPr id="5" name="TextBox 4"/>
          <p:cNvSpPr txBox="1"/>
          <p:nvPr/>
        </p:nvSpPr>
        <p:spPr>
          <a:xfrm>
            <a:off x="309282" y="1101038"/>
            <a:ext cx="11703424" cy="461665"/>
          </a:xfrm>
          <a:prstGeom prst="rect">
            <a:avLst/>
          </a:prstGeom>
          <a:noFill/>
        </p:spPr>
        <p:txBody>
          <a:bodyPr wrap="square" rtlCol="0">
            <a:spAutoFit/>
          </a:bodyPr>
          <a:lstStyle/>
          <a:p>
            <a:pPr>
              <a:buFont typeface="Wingdings" pitchFamily="2" charset="2"/>
              <a:buChar char="§"/>
            </a:pPr>
            <a:r>
              <a:rPr lang="en-US" sz="2400" dirty="0">
                <a:latin typeface="Times New Roman" pitchFamily="18" charset="0"/>
                <a:cs typeface="Times New Roman" pitchFamily="18" charset="0"/>
              </a:rPr>
              <a:t>  In order to write a </a:t>
            </a:r>
            <a:r>
              <a:rPr lang="en-US" sz="2400" dirty="0" smtClean="0">
                <a:latin typeface="Times New Roman" pitchFamily="18" charset="0"/>
                <a:cs typeface="Times New Roman" pitchFamily="18" charset="0"/>
              </a:rPr>
              <a:t>database </a:t>
            </a:r>
            <a:r>
              <a:rPr lang="en-US" sz="2400" dirty="0">
                <a:latin typeface="Times New Roman" pitchFamily="18" charset="0"/>
                <a:cs typeface="Times New Roman" pitchFamily="18" charset="0"/>
              </a:rPr>
              <a:t>code under </a:t>
            </a:r>
            <a:r>
              <a:rPr lang="en-US" sz="2400" dirty="0" err="1">
                <a:latin typeface="Times New Roman" pitchFamily="18" charset="0"/>
                <a:cs typeface="Times New Roman" pitchFamily="18" charset="0"/>
              </a:rPr>
              <a:t>.Net</a:t>
            </a:r>
            <a:r>
              <a:rPr lang="en-US" sz="2400" dirty="0">
                <a:latin typeface="Times New Roman" pitchFamily="18" charset="0"/>
                <a:cs typeface="Times New Roman" pitchFamily="18" charset="0"/>
              </a:rPr>
              <a:t>, we break it into four categories:  </a:t>
            </a:r>
          </a:p>
        </p:txBody>
      </p:sp>
      <p:sp>
        <p:nvSpPr>
          <p:cNvPr id="16" name="TextBox 15"/>
          <p:cNvSpPr txBox="1"/>
          <p:nvPr/>
        </p:nvSpPr>
        <p:spPr>
          <a:xfrm>
            <a:off x="336176" y="5488075"/>
            <a:ext cx="11519647" cy="830997"/>
          </a:xfrm>
          <a:prstGeom prst="rect">
            <a:avLst/>
          </a:prstGeom>
          <a:noFill/>
        </p:spPr>
        <p:txBody>
          <a:bodyPr wrap="square" rtlCol="0">
            <a:spAutoFit/>
          </a:bodyPr>
          <a:lstStyle/>
          <a:p>
            <a:pPr algn="just">
              <a:buFont typeface="Wingdings" pitchFamily="2" charset="2"/>
              <a:buChar char="§"/>
            </a:pPr>
            <a:r>
              <a:rPr lang="en-US" sz="2400" dirty="0">
                <a:latin typeface="Times New Roman" pitchFamily="18" charset="0"/>
                <a:cs typeface="Times New Roman" pitchFamily="18" charset="0"/>
              </a:rPr>
              <a:t> The main thing to remember is, we have two main objects to take </a:t>
            </a:r>
            <a:r>
              <a:rPr lang="en-US" sz="2400" dirty="0" err="1">
                <a:latin typeface="Times New Roman" pitchFamily="18" charset="0"/>
                <a:cs typeface="Times New Roman" pitchFamily="18" charset="0"/>
              </a:rPr>
              <a:t>sql</a:t>
            </a:r>
            <a:r>
              <a:rPr lang="en-US" sz="2400" dirty="0">
                <a:latin typeface="Times New Roman" pitchFamily="18" charset="0"/>
                <a:cs typeface="Times New Roman" pitchFamily="18" charset="0"/>
              </a:rPr>
              <a:t> to the Database. One is the </a:t>
            </a:r>
            <a:r>
              <a:rPr lang="en-US" sz="2400" dirty="0">
                <a:solidFill>
                  <a:srgbClr val="FF0000"/>
                </a:solidFill>
                <a:latin typeface="Times New Roman" pitchFamily="18" charset="0"/>
                <a:cs typeface="Times New Roman" pitchFamily="18" charset="0"/>
              </a:rPr>
              <a:t>Command object</a:t>
            </a:r>
            <a:r>
              <a:rPr lang="en-US" sz="2400" dirty="0">
                <a:latin typeface="Times New Roman" pitchFamily="18" charset="0"/>
                <a:cs typeface="Times New Roman" pitchFamily="18" charset="0"/>
              </a:rPr>
              <a:t>. Second is the </a:t>
            </a:r>
            <a:r>
              <a:rPr lang="en-US" sz="2400" dirty="0" err="1">
                <a:solidFill>
                  <a:srgbClr val="FF0000"/>
                </a:solidFill>
                <a:latin typeface="Times New Roman" pitchFamily="18" charset="0"/>
                <a:cs typeface="Times New Roman" pitchFamily="18" charset="0"/>
              </a:rPr>
              <a:t>DataAdapter</a:t>
            </a:r>
            <a:r>
              <a:rPr lang="en-US" sz="2400" dirty="0">
                <a:solidFill>
                  <a:srgbClr val="FF0000"/>
                </a:solidFill>
                <a:latin typeface="Times New Roman" pitchFamily="18" charset="0"/>
                <a:cs typeface="Times New Roman" pitchFamily="18" charset="0"/>
              </a:rPr>
              <a:t>.</a:t>
            </a:r>
            <a:r>
              <a:rPr lang="en-US" sz="2400" dirty="0">
                <a:latin typeface="Times New Roman" pitchFamily="18" charset="0"/>
                <a:cs typeface="Times New Roman" pitchFamily="18" charset="0"/>
              </a:rPr>
              <a:t> </a:t>
            </a:r>
          </a:p>
        </p:txBody>
      </p:sp>
      <p:grpSp>
        <p:nvGrpSpPr>
          <p:cNvPr id="17" name="Group 16"/>
          <p:cNvGrpSpPr/>
          <p:nvPr/>
        </p:nvGrpSpPr>
        <p:grpSpPr>
          <a:xfrm>
            <a:off x="0" y="-2737"/>
            <a:ext cx="12192000" cy="914709"/>
            <a:chOff x="0" y="-2737"/>
            <a:chExt cx="12192000" cy="914709"/>
          </a:xfrm>
        </p:grpSpPr>
        <p:sp>
          <p:nvSpPr>
            <p:cNvPr id="18" name="Rectangle 17"/>
            <p:cNvSpPr/>
            <p:nvPr/>
          </p:nvSpPr>
          <p:spPr>
            <a:xfrm>
              <a:off x="0" y="-2428"/>
              <a:ext cx="121920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Rectangle 18"/>
            <p:cNvSpPr/>
            <p:nvPr/>
          </p:nvSpPr>
          <p:spPr>
            <a:xfrm>
              <a:off x="9780494" y="-2737"/>
              <a:ext cx="2411506" cy="875175"/>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1905000" y="1019"/>
            <a:ext cx="67056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Summary</a:t>
            </a:r>
            <a:endParaRPr lang="en-US" sz="40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endParaRPr>
          </a:p>
        </p:txBody>
      </p:sp>
      <p:grpSp>
        <p:nvGrpSpPr>
          <p:cNvPr id="20" name="Group 19"/>
          <p:cNvGrpSpPr/>
          <p:nvPr/>
        </p:nvGrpSpPr>
        <p:grpSpPr>
          <a:xfrm>
            <a:off x="1752600" y="1780247"/>
            <a:ext cx="8382000" cy="3352800"/>
            <a:chOff x="381000" y="2133600"/>
            <a:chExt cx="8382000" cy="3352800"/>
          </a:xfrm>
        </p:grpSpPr>
        <p:sp>
          <p:nvSpPr>
            <p:cNvPr id="21" name="Rectangle 20"/>
            <p:cNvSpPr/>
            <p:nvPr/>
          </p:nvSpPr>
          <p:spPr>
            <a:xfrm>
              <a:off x="1905000" y="2133600"/>
              <a:ext cx="4724400" cy="609600"/>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itchFamily="18" charset="0"/>
                  <a:cs typeface="Times New Roman" pitchFamily="18" charset="0"/>
                </a:rPr>
                <a:t>Issue SQL and process results </a:t>
              </a:r>
            </a:p>
          </p:txBody>
        </p:sp>
        <p:cxnSp>
          <p:nvCxnSpPr>
            <p:cNvPr id="22" name="Straight Arrow Connector 21"/>
            <p:cNvCxnSpPr/>
            <p:nvPr/>
          </p:nvCxnSpPr>
          <p:spPr>
            <a:xfrm>
              <a:off x="6553200" y="2819400"/>
              <a:ext cx="1295400" cy="10668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486400" y="2819400"/>
              <a:ext cx="0" cy="11430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505200" y="2819400"/>
              <a:ext cx="0" cy="10668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685800" y="2819400"/>
              <a:ext cx="1295400" cy="9144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7239000" y="4114800"/>
              <a:ext cx="1524000" cy="1295400"/>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Call a stored procedure in </a:t>
              </a:r>
              <a:r>
                <a:rPr lang="en-US" dirty="0" smtClean="0">
                  <a:latin typeface="Times New Roman" panose="02020603050405020304" pitchFamily="18" charset="0"/>
                  <a:cs typeface="Times New Roman" panose="02020603050405020304" pitchFamily="18" charset="0"/>
                </a:rPr>
                <a:t>a database</a:t>
              </a:r>
              <a:endParaRPr lang="en-US" dirty="0">
                <a:latin typeface="Times New Roman" pitchFamily="18" charset="0"/>
                <a:cs typeface="Times New Roman" pitchFamily="18" charset="0"/>
              </a:endParaRPr>
            </a:p>
          </p:txBody>
        </p:sp>
        <p:sp>
          <p:nvSpPr>
            <p:cNvPr id="27" name="Rectangle 26"/>
            <p:cNvSpPr/>
            <p:nvPr/>
          </p:nvSpPr>
          <p:spPr>
            <a:xfrm>
              <a:off x="4876800" y="4114800"/>
              <a:ext cx="1524000" cy="1371600"/>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itchFamily="18" charset="0"/>
                  <a:cs typeface="Times New Roman" pitchFamily="18" charset="0"/>
                </a:rPr>
                <a:t>Insert, update, </a:t>
              </a:r>
              <a:r>
                <a:rPr lang="en-US" dirty="0">
                  <a:latin typeface="Times New Roman" pitchFamily="18" charset="0"/>
                  <a:cs typeface="Times New Roman" pitchFamily="18" charset="0"/>
                </a:rPr>
                <a:t>or </a:t>
              </a:r>
              <a:r>
                <a:rPr lang="en-US" dirty="0" smtClean="0">
                  <a:latin typeface="Times New Roman" pitchFamily="18" charset="0"/>
                  <a:cs typeface="Times New Roman" pitchFamily="18" charset="0"/>
                </a:rPr>
                <a:t>delete data</a:t>
              </a:r>
              <a:endParaRPr lang="en-US" dirty="0">
                <a:latin typeface="Times New Roman" pitchFamily="18" charset="0"/>
                <a:cs typeface="Times New Roman" pitchFamily="18" charset="0"/>
              </a:endParaRPr>
            </a:p>
          </p:txBody>
        </p:sp>
        <p:sp>
          <p:nvSpPr>
            <p:cNvPr id="28" name="Rectangle 27"/>
            <p:cNvSpPr/>
            <p:nvPr/>
          </p:nvSpPr>
          <p:spPr>
            <a:xfrm>
              <a:off x="2819400" y="4114800"/>
              <a:ext cx="1524000" cy="1371600"/>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itchFamily="18" charset="0"/>
                  <a:cs typeface="Times New Roman" pitchFamily="18" charset="0"/>
                </a:rPr>
                <a:t>Obtain many rows or many columns </a:t>
              </a:r>
              <a:r>
                <a:rPr lang="en-US" dirty="0">
                  <a:latin typeface="Times New Roman" pitchFamily="18" charset="0"/>
                  <a:cs typeface="Times New Roman" pitchFamily="18" charset="0"/>
                </a:rPr>
                <a:t>from a</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d</a:t>
              </a:r>
              <a:r>
                <a:rPr lang="en-US" dirty="0" smtClean="0">
                  <a:latin typeface="Times New Roman" pitchFamily="18" charset="0"/>
                  <a:cs typeface="Times New Roman" pitchFamily="18" charset="0"/>
                </a:rPr>
                <a:t>atabase</a:t>
              </a:r>
              <a:endParaRPr lang="en-US" dirty="0">
                <a:latin typeface="Times New Roman" pitchFamily="18" charset="0"/>
                <a:cs typeface="Times New Roman" pitchFamily="18" charset="0"/>
              </a:endParaRPr>
            </a:p>
          </p:txBody>
        </p:sp>
        <p:sp>
          <p:nvSpPr>
            <p:cNvPr id="29" name="Rectangle 28"/>
            <p:cNvSpPr/>
            <p:nvPr/>
          </p:nvSpPr>
          <p:spPr>
            <a:xfrm>
              <a:off x="381000" y="4114800"/>
              <a:ext cx="1524000" cy="1371600"/>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itchFamily="18" charset="0"/>
                  <a:cs typeface="Times New Roman" pitchFamily="18" charset="0"/>
                </a:rPr>
                <a:t>Get a single </a:t>
              </a:r>
              <a:r>
                <a:rPr lang="en-US" dirty="0">
                  <a:latin typeface="Times New Roman" pitchFamily="18" charset="0"/>
                  <a:cs typeface="Times New Roman" pitchFamily="18" charset="0"/>
                </a:rPr>
                <a:t>answer from </a:t>
              </a:r>
              <a:r>
                <a:rPr lang="en-US" dirty="0" smtClean="0">
                  <a:latin typeface="Times New Roman" pitchFamily="18" charset="0"/>
                  <a:cs typeface="Times New Roman" pitchFamily="18" charset="0"/>
                </a:rPr>
                <a:t>a database </a:t>
              </a:r>
              <a:endParaRPr lang="en-US" dirty="0">
                <a:latin typeface="Times New Roman" pitchFamily="18" charset="0"/>
                <a:cs typeface="Times New Roman" pitchFamily="18" charset="0"/>
              </a:endParaRPr>
            </a:p>
          </p:txBody>
        </p:sp>
      </p:grpSp>
    </p:spTree>
    <p:extLst>
      <p:ext uri="{BB962C8B-B14F-4D97-AF65-F5344CB8AC3E}">
        <p14:creationId xmlns:p14="http://schemas.microsoft.com/office/powerpoint/2010/main" val="53325788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29"/>
          <p:cNvSpPr>
            <a:spLocks noGrp="1"/>
          </p:cNvSpPr>
          <p:nvPr>
            <p:ph type="sldNum" sz="quarter" idx="12"/>
          </p:nvPr>
        </p:nvSpPr>
        <p:spPr/>
        <p:txBody>
          <a:bodyPr/>
          <a:lstStyle/>
          <a:p>
            <a:fld id="{5A9E930A-C8CD-4220-A016-188B2AB9B06D}" type="slidenum">
              <a:rPr lang="en-US" smtClean="0"/>
              <a:pPr/>
              <a:t>51</a:t>
            </a:fld>
            <a:endParaRPr lang="en-US"/>
          </a:p>
        </p:txBody>
      </p:sp>
      <p:grpSp>
        <p:nvGrpSpPr>
          <p:cNvPr id="6" name="Group 5"/>
          <p:cNvGrpSpPr/>
          <p:nvPr/>
        </p:nvGrpSpPr>
        <p:grpSpPr>
          <a:xfrm>
            <a:off x="0" y="0"/>
            <a:ext cx="12192000" cy="914709"/>
            <a:chOff x="0" y="-2737"/>
            <a:chExt cx="12192000" cy="914709"/>
          </a:xfrm>
        </p:grpSpPr>
        <p:sp>
          <p:nvSpPr>
            <p:cNvPr id="7" name="Rectangle 6"/>
            <p:cNvSpPr/>
            <p:nvPr/>
          </p:nvSpPr>
          <p:spPr>
            <a:xfrm>
              <a:off x="0" y="-2428"/>
              <a:ext cx="121920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p:cNvSpPr/>
            <p:nvPr/>
          </p:nvSpPr>
          <p:spPr>
            <a:xfrm>
              <a:off x="9780494" y="-2737"/>
              <a:ext cx="2411506" cy="875175"/>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2133600" y="0"/>
            <a:ext cx="67056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Requirement</a:t>
            </a:r>
            <a:endParaRPr lang="en-US" sz="40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endParaRPr>
          </a:p>
        </p:txBody>
      </p:sp>
      <p:sp>
        <p:nvSpPr>
          <p:cNvPr id="13" name="TextBox 12"/>
          <p:cNvSpPr txBox="1"/>
          <p:nvPr/>
        </p:nvSpPr>
        <p:spPr>
          <a:xfrm>
            <a:off x="426944" y="1092890"/>
            <a:ext cx="10926856" cy="461665"/>
          </a:xfrm>
          <a:prstGeom prst="rect">
            <a:avLst/>
          </a:prstGeom>
          <a:noFill/>
        </p:spPr>
        <p:txBody>
          <a:bodyPr wrap="square" rtlCol="0">
            <a:spAutoFit/>
          </a:bodyPr>
          <a:lstStyle/>
          <a:p>
            <a:pPr marL="285750" indent="-285750">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Install Microsoft SQL Server Management Studio Software</a:t>
            </a:r>
            <a:endParaRPr lang="en-US" sz="2400" dirty="0">
              <a:latin typeface="Times New Roman" panose="02020603050405020304" pitchFamily="18" charset="0"/>
              <a:cs typeface="Times New Roman" panose="02020603050405020304" pitchFamily="18" charset="0"/>
            </a:endParaRPr>
          </a:p>
        </p:txBody>
      </p:sp>
      <p:sp>
        <p:nvSpPr>
          <p:cNvPr id="16" name="Rectangle 15"/>
          <p:cNvSpPr/>
          <p:nvPr/>
        </p:nvSpPr>
        <p:spPr>
          <a:xfrm>
            <a:off x="2847135" y="3614996"/>
            <a:ext cx="5020516" cy="2642492"/>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714500" y="2078018"/>
            <a:ext cx="8065994" cy="1015663"/>
          </a:xfrm>
          <a:prstGeom prst="rect">
            <a:avLst/>
          </a:prstGeom>
          <a:noFill/>
        </p:spPr>
        <p:txBody>
          <a:bodyPr wrap="square" rtlCol="0">
            <a:spAutoFit/>
          </a:bodyPr>
          <a:lstStyle/>
          <a:p>
            <a:pPr marL="342900" indent="-342900">
              <a:buFont typeface="Courier New" panose="02070309020205020404" pitchFamily="49" charset="0"/>
              <a:buChar char="o"/>
            </a:pPr>
            <a:r>
              <a:rPr lang="en-US" sz="2000" b="1" dirty="0">
                <a:latin typeface="Times New Roman" panose="02020603050405020304" pitchFamily="18" charset="0"/>
                <a:cs typeface="Times New Roman" panose="02020603050405020304" pitchFamily="18" charset="0"/>
              </a:rPr>
              <a:t>Microsoft SQL Server 2014 Express Edition – the </a:t>
            </a:r>
            <a:r>
              <a:rPr lang="en-US" sz="2000" b="1" dirty="0" smtClean="0">
                <a:latin typeface="Times New Roman" panose="02020603050405020304" pitchFamily="18" charset="0"/>
                <a:cs typeface="Times New Roman" panose="02020603050405020304" pitchFamily="18" charset="0"/>
              </a:rPr>
              <a:t>latest, </a:t>
            </a:r>
          </a:p>
          <a:p>
            <a:pPr marL="342900" indent="-342900">
              <a:buFont typeface="Courier New" panose="02070309020205020404" pitchFamily="49" charset="0"/>
              <a:buChar char="o"/>
            </a:pPr>
            <a:r>
              <a:rPr lang="en-US" sz="2000" b="1" dirty="0">
                <a:latin typeface="Times New Roman" panose="02020603050405020304" pitchFamily="18" charset="0"/>
                <a:cs typeface="Times New Roman" panose="02020603050405020304" pitchFamily="18" charset="0"/>
              </a:rPr>
              <a:t>Microsoft SQL Server </a:t>
            </a:r>
            <a:r>
              <a:rPr lang="en-US" sz="2000" b="1" dirty="0" smtClean="0">
                <a:latin typeface="Times New Roman" panose="02020603050405020304" pitchFamily="18" charset="0"/>
                <a:cs typeface="Times New Roman" panose="02020603050405020304" pitchFamily="18" charset="0"/>
              </a:rPr>
              <a:t>2012 </a:t>
            </a:r>
            <a:r>
              <a:rPr lang="en-US" sz="2000" b="1" dirty="0">
                <a:latin typeface="Times New Roman" panose="02020603050405020304" pitchFamily="18" charset="0"/>
                <a:cs typeface="Times New Roman" panose="02020603050405020304" pitchFamily="18" charset="0"/>
              </a:rPr>
              <a:t>Express </a:t>
            </a:r>
            <a:r>
              <a:rPr lang="en-US" sz="2000" b="1" dirty="0" smtClean="0">
                <a:latin typeface="Times New Roman" panose="02020603050405020304" pitchFamily="18" charset="0"/>
                <a:cs typeface="Times New Roman" panose="02020603050405020304" pitchFamily="18" charset="0"/>
              </a:rPr>
              <a:t>Edition, or </a:t>
            </a:r>
            <a:endParaRPr lang="en-US" sz="2000" b="1" dirty="0">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000" b="1" dirty="0">
                <a:latin typeface="Times New Roman" panose="02020603050405020304" pitchFamily="18" charset="0"/>
                <a:cs typeface="Times New Roman" panose="02020603050405020304" pitchFamily="18" charset="0"/>
              </a:rPr>
              <a:t>Microsoft SQL Server Express Edition 2008 R2  </a:t>
            </a:r>
          </a:p>
        </p:txBody>
      </p:sp>
      <p:sp>
        <p:nvSpPr>
          <p:cNvPr id="19" name="TextBox 18"/>
          <p:cNvSpPr txBox="1"/>
          <p:nvPr/>
        </p:nvSpPr>
        <p:spPr>
          <a:xfrm>
            <a:off x="781049" y="1643188"/>
            <a:ext cx="11410950" cy="707886"/>
          </a:xfrm>
          <a:prstGeom prst="rect">
            <a:avLst/>
          </a:prstGeom>
          <a:noFill/>
        </p:spPr>
        <p:txBody>
          <a:bodyPr wrap="square" rtlCol="0">
            <a:spAutoFit/>
          </a:bodyPr>
          <a:lstStyle/>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Go to </a:t>
            </a:r>
            <a:r>
              <a:rPr lang="en-US" sz="2200" dirty="0" err="1">
                <a:latin typeface="Times New Roman" panose="02020603050405020304" pitchFamily="18" charset="0"/>
                <a:cs typeface="Times New Roman" panose="02020603050405020304" pitchFamily="18" charset="0"/>
              </a:rPr>
              <a:t>dreamspark</a:t>
            </a:r>
            <a:r>
              <a:rPr lang="en-US" sz="2200" dirty="0">
                <a:latin typeface="Times New Roman" panose="02020603050405020304" pitchFamily="18" charset="0"/>
                <a:cs typeface="Times New Roman" panose="02020603050405020304" pitchFamily="18" charset="0"/>
              </a:rPr>
              <a:t> website: </a:t>
            </a:r>
            <a:r>
              <a:rPr lang="en-US" sz="2200" u="sng" dirty="0">
                <a:latin typeface="Times New Roman" panose="02020603050405020304" pitchFamily="18" charset="0"/>
                <a:cs typeface="Times New Roman" panose="02020603050405020304" pitchFamily="18" charset="0"/>
                <a:hlinkClick r:id="rId4"/>
              </a:rPr>
              <a:t>www.dreamspark.com </a:t>
            </a:r>
            <a:r>
              <a:rPr lang="en-US" sz="2200" dirty="0">
                <a:latin typeface="Times New Roman" panose="02020603050405020304" pitchFamily="18" charset="0"/>
                <a:cs typeface="Times New Roman" panose="02020603050405020304" pitchFamily="18" charset="0"/>
              </a:rPr>
              <a:t> , </a:t>
            </a:r>
            <a:r>
              <a:rPr lang="en-US" sz="2200" dirty="0" smtClean="0">
                <a:latin typeface="Times New Roman" panose="02020603050405020304" pitchFamily="18" charset="0"/>
                <a:cs typeface="Times New Roman" panose="02020603050405020304" pitchFamily="18" charset="0"/>
              </a:rPr>
              <a:t>and </a:t>
            </a:r>
            <a:r>
              <a:rPr lang="en-US" sz="2200" dirty="0">
                <a:latin typeface="Times New Roman" panose="02020603050405020304" pitchFamily="18" charset="0"/>
                <a:cs typeface="Times New Roman" panose="02020603050405020304" pitchFamily="18" charset="0"/>
              </a:rPr>
              <a:t>you can install one of the following: </a:t>
            </a:r>
          </a:p>
          <a:p>
            <a:endParaRPr lang="en-US" dirty="0"/>
          </a:p>
        </p:txBody>
      </p:sp>
      <p:sp>
        <p:nvSpPr>
          <p:cNvPr id="2" name="Rectangle 1"/>
          <p:cNvSpPr/>
          <p:nvPr/>
        </p:nvSpPr>
        <p:spPr>
          <a:xfrm>
            <a:off x="781049" y="6258649"/>
            <a:ext cx="10429875" cy="461665"/>
          </a:xfrm>
          <a:prstGeom prst="rect">
            <a:avLst/>
          </a:prstGeom>
        </p:spPr>
        <p:txBody>
          <a:bodyPr wrap="square">
            <a:spAutoFit/>
          </a:bodyPr>
          <a:lstStyle/>
          <a:p>
            <a:pPr algn="just">
              <a:buFont typeface="Wingdings" pitchFamily="2" charset="2"/>
              <a:buChar char="§"/>
            </a:pPr>
            <a:r>
              <a:rPr lang="en-US" sz="2400" dirty="0">
                <a:latin typeface="Times New Roman" pitchFamily="18" charset="0"/>
                <a:cs typeface="Times New Roman" pitchFamily="18" charset="0"/>
              </a:rPr>
              <a:t> Next lecture we will see the real code for implementing </a:t>
            </a:r>
            <a:r>
              <a:rPr lang="en-US" sz="2400" dirty="0" smtClean="0">
                <a:latin typeface="Times New Roman" pitchFamily="18" charset="0"/>
                <a:cs typeface="Times New Roman" pitchFamily="18" charset="0"/>
              </a:rPr>
              <a:t>four categories. </a:t>
            </a:r>
            <a:endParaRPr lang="en-US" sz="2400" dirty="0">
              <a:latin typeface="Times New Roman" pitchFamily="18" charset="0"/>
              <a:cs typeface="Times New Roman" pitchFamily="18" charset="0"/>
            </a:endParaRPr>
          </a:p>
        </p:txBody>
      </p:sp>
      <p:sp>
        <p:nvSpPr>
          <p:cNvPr id="14" name="TextBox 13"/>
          <p:cNvSpPr txBox="1"/>
          <p:nvPr/>
        </p:nvSpPr>
        <p:spPr>
          <a:xfrm>
            <a:off x="781049" y="3093681"/>
            <a:ext cx="11410950" cy="707886"/>
          </a:xfrm>
          <a:prstGeom prst="rect">
            <a:avLst/>
          </a:prstGeom>
          <a:noFill/>
        </p:spPr>
        <p:txBody>
          <a:bodyPr wrap="square" rtlCol="0">
            <a:spAutoFit/>
          </a:bodyPr>
          <a:lstStyle/>
          <a:p>
            <a:pPr marL="285750" indent="-285750">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 You also can download it from the internet, it is free. </a:t>
            </a:r>
            <a:endParaRPr lang="en-US" sz="2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699993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29"/>
          <p:cNvSpPr>
            <a:spLocks noGrp="1"/>
          </p:cNvSpPr>
          <p:nvPr>
            <p:ph type="sldNum" sz="quarter" idx="12"/>
          </p:nvPr>
        </p:nvSpPr>
        <p:spPr/>
        <p:txBody>
          <a:bodyPr/>
          <a:lstStyle/>
          <a:p>
            <a:fld id="{5A9E930A-C8CD-4220-A016-188B2AB9B06D}" type="slidenum">
              <a:rPr lang="en-US" smtClean="0"/>
              <a:pPr/>
              <a:t>6</a:t>
            </a:fld>
            <a:endParaRPr lang="en-US"/>
          </a:p>
        </p:txBody>
      </p:sp>
      <p:sp>
        <p:nvSpPr>
          <p:cNvPr id="24" name="TextBox 23"/>
          <p:cNvSpPr txBox="1"/>
          <p:nvPr/>
        </p:nvSpPr>
        <p:spPr>
          <a:xfrm>
            <a:off x="555812" y="1474694"/>
            <a:ext cx="10797988" cy="2308324"/>
          </a:xfrm>
          <a:prstGeom prst="rect">
            <a:avLst/>
          </a:prstGeom>
          <a:noFill/>
        </p:spPr>
        <p:txBody>
          <a:bodyPr wrap="square" rtlCol="0">
            <a:spAutoFit/>
          </a:bodyPr>
          <a:lstStyle/>
          <a:p>
            <a:pPr algn="just">
              <a:buFont typeface="Wingdings" pitchFamily="2" charset="2"/>
              <a:buChar char="§"/>
            </a:pPr>
            <a:r>
              <a:rPr lang="en-US" sz="2400" dirty="0">
                <a:latin typeface="Times New Roman" pitchFamily="18" charset="0"/>
                <a:cs typeface="Times New Roman" pitchFamily="18" charset="0"/>
              </a:rPr>
              <a:t>  Tomorrow, if we switch to from Oracle to MySQL, all what we have to do is </a:t>
            </a:r>
            <a:r>
              <a:rPr lang="en-US" sz="2400" dirty="0" smtClean="0">
                <a:latin typeface="Times New Roman" pitchFamily="18" charset="0"/>
                <a:cs typeface="Times New Roman" pitchFamily="18" charset="0"/>
              </a:rPr>
              <a:t>change</a:t>
            </a:r>
          </a:p>
          <a:p>
            <a:pPr algn="just"/>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our driver. Therefore, our code will not change unless we are writing some </a:t>
            </a:r>
            <a:r>
              <a:rPr lang="en-US" sz="2400" dirty="0" smtClean="0">
                <a:latin typeface="Times New Roman" pitchFamily="18" charset="0"/>
                <a:cs typeface="Times New Roman" pitchFamily="18" charset="0"/>
              </a:rPr>
              <a:t>special</a:t>
            </a:r>
          </a:p>
          <a:p>
            <a:pPr algn="just"/>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stored procedures </a:t>
            </a:r>
            <a:r>
              <a:rPr lang="en-US" sz="2400" dirty="0">
                <a:latin typeface="Times New Roman" pitchFamily="18" charset="0"/>
                <a:cs typeface="Times New Roman" pitchFamily="18" charset="0"/>
              </a:rPr>
              <a:t>where the different databases have their variation of the </a:t>
            </a:r>
            <a:r>
              <a:rPr lang="en-US" sz="2400" dirty="0" smtClean="0">
                <a:latin typeface="Times New Roman" pitchFamily="18" charset="0"/>
                <a:cs typeface="Times New Roman" pitchFamily="18" charset="0"/>
              </a:rPr>
              <a:t>SQL</a:t>
            </a:r>
          </a:p>
          <a:p>
            <a:pPr algn="just"/>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language,  but for the most part, our code will stay the  same. </a:t>
            </a:r>
          </a:p>
          <a:p>
            <a:pPr algn="just"/>
            <a:endParaRPr lang="en-US" sz="2400" dirty="0">
              <a:latin typeface="Times New Roman" pitchFamily="18" charset="0"/>
              <a:cs typeface="Times New Roman" pitchFamily="18" charset="0"/>
            </a:endParaRPr>
          </a:p>
          <a:p>
            <a:pPr algn="just">
              <a:buFont typeface="Wingdings" pitchFamily="2" charset="2"/>
              <a:buChar cha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About</a:t>
            </a:r>
            <a:r>
              <a:rPr lang="en-US" sz="2400" dirty="0" smtClean="0">
                <a:solidFill>
                  <a:srgbClr val="FF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20</a:t>
            </a:r>
            <a:r>
              <a:rPr lang="en-US" sz="2400" dirty="0" smtClean="0">
                <a:solidFill>
                  <a:srgbClr val="FF0000"/>
                </a:solidFill>
                <a:latin typeface="Times New Roman" pitchFamily="18" charset="0"/>
                <a:cs typeface="Times New Roman" pitchFamily="18" charset="0"/>
              </a:rPr>
              <a:t> </a:t>
            </a:r>
            <a:r>
              <a:rPr lang="en-US" sz="2400" dirty="0">
                <a:latin typeface="Times New Roman" pitchFamily="18" charset="0"/>
                <a:cs typeface="Times New Roman" pitchFamily="18" charset="0"/>
              </a:rPr>
              <a:t>years ago, Microsoft try to improve upon ODBC and they give us </a:t>
            </a:r>
            <a:r>
              <a:rPr lang="en-US" sz="2400" dirty="0" smtClean="0">
                <a:solidFill>
                  <a:srgbClr val="FF0000"/>
                </a:solidFill>
                <a:latin typeface="Times New Roman" pitchFamily="18" charset="0"/>
                <a:cs typeface="Times New Roman" pitchFamily="18" charset="0"/>
              </a:rPr>
              <a:t>OLEDB</a:t>
            </a:r>
            <a:r>
              <a:rPr lang="en-US" sz="2400" dirty="0">
                <a:solidFill>
                  <a:srgbClr val="FF0000"/>
                </a:solidFill>
                <a:latin typeface="Times New Roman" pitchFamily="18" charset="0"/>
                <a:cs typeface="Times New Roman" pitchFamily="18" charset="0"/>
              </a:rPr>
              <a:t>.</a:t>
            </a:r>
          </a:p>
        </p:txBody>
      </p:sp>
      <p:sp>
        <p:nvSpPr>
          <p:cNvPr id="5" name="Rectangle 4"/>
          <p:cNvSpPr/>
          <p:nvPr/>
        </p:nvSpPr>
        <p:spPr>
          <a:xfrm>
            <a:off x="0" y="-2428"/>
            <a:ext cx="121920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p:cNvSpPr/>
          <p:nvPr/>
        </p:nvSpPr>
        <p:spPr>
          <a:xfrm>
            <a:off x="9780494" y="-2737"/>
            <a:ext cx="2411506" cy="875175"/>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981200" y="72844"/>
            <a:ext cx="67056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Database – </a:t>
            </a:r>
            <a:r>
              <a:rPr lang="en-US" sz="4000" b="1" dirty="0" smtClean="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 </a:t>
            </a:r>
            <a:r>
              <a:rPr lang="en-US" sz="4000" b="1" dirty="0" err="1">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.Net</a:t>
            </a:r>
            <a:endParaRPr lang="en-US" sz="40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endParaRPr>
          </a:p>
        </p:txBody>
      </p:sp>
    </p:spTree>
    <p:extLst>
      <p:ext uri="{BB962C8B-B14F-4D97-AF65-F5344CB8AC3E}">
        <p14:creationId xmlns:p14="http://schemas.microsoft.com/office/powerpoint/2010/main" val="32028686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29"/>
          <p:cNvSpPr>
            <a:spLocks noGrp="1"/>
          </p:cNvSpPr>
          <p:nvPr>
            <p:ph type="sldNum" sz="quarter" idx="12"/>
          </p:nvPr>
        </p:nvSpPr>
        <p:spPr/>
        <p:txBody>
          <a:bodyPr/>
          <a:lstStyle/>
          <a:p>
            <a:fld id="{5A9E930A-C8CD-4220-A016-188B2AB9B06D}" type="slidenum">
              <a:rPr lang="en-US" smtClean="0"/>
              <a:pPr/>
              <a:t>7</a:t>
            </a:fld>
            <a:endParaRPr lang="en-US"/>
          </a:p>
        </p:txBody>
      </p:sp>
      <p:sp>
        <p:nvSpPr>
          <p:cNvPr id="9" name="Oval 8"/>
          <p:cNvSpPr/>
          <p:nvPr/>
        </p:nvSpPr>
        <p:spPr>
          <a:xfrm>
            <a:off x="5943600" y="1085850"/>
            <a:ext cx="2057400" cy="1123950"/>
          </a:xfrm>
          <a:prstGeom prst="ellipse">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latin typeface="Times New Roman" pitchFamily="18" charset="0"/>
                <a:cs typeface="Times New Roman" pitchFamily="18" charset="0"/>
              </a:rPr>
              <a:t>Vb.net or </a:t>
            </a:r>
            <a:r>
              <a:rPr lang="en-US" sz="2000" dirty="0" smtClean="0">
                <a:solidFill>
                  <a:schemeClr val="bg1"/>
                </a:solidFill>
                <a:latin typeface="Times New Roman" pitchFamily="18" charset="0"/>
                <a:cs typeface="Times New Roman" pitchFamily="18" charset="0"/>
              </a:rPr>
              <a:t>C# program</a:t>
            </a:r>
            <a:endParaRPr lang="en-US" sz="2000" dirty="0">
              <a:solidFill>
                <a:schemeClr val="bg1"/>
              </a:solidFill>
              <a:latin typeface="Times New Roman" pitchFamily="18" charset="0"/>
              <a:cs typeface="Times New Roman" pitchFamily="18" charset="0"/>
            </a:endParaRPr>
          </a:p>
        </p:txBody>
      </p:sp>
      <p:cxnSp>
        <p:nvCxnSpPr>
          <p:cNvPr id="11" name="Straight Arrow Connector 10"/>
          <p:cNvCxnSpPr>
            <a:stCxn id="9" idx="4"/>
          </p:cNvCxnSpPr>
          <p:nvPr/>
        </p:nvCxnSpPr>
        <p:spPr>
          <a:xfrm>
            <a:off x="6972300" y="2209800"/>
            <a:ext cx="2241" cy="457200"/>
          </a:xfrm>
          <a:prstGeom prst="straightConnector1">
            <a:avLst/>
          </a:prstGeom>
          <a:ln w="3810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715000" y="2667000"/>
            <a:ext cx="2286000" cy="5334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ODBC driver </a:t>
            </a:r>
          </a:p>
        </p:txBody>
      </p:sp>
      <p:cxnSp>
        <p:nvCxnSpPr>
          <p:cNvPr id="18" name="Straight Arrow Connector 17"/>
          <p:cNvCxnSpPr/>
          <p:nvPr/>
        </p:nvCxnSpPr>
        <p:spPr>
          <a:xfrm>
            <a:off x="6960252" y="3200400"/>
            <a:ext cx="3083" cy="914400"/>
          </a:xfrm>
          <a:prstGeom prst="straightConnector1">
            <a:avLst/>
          </a:prstGeom>
          <a:ln w="3810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971800" y="2667000"/>
            <a:ext cx="2362200" cy="6096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itchFamily="18" charset="0"/>
                <a:cs typeface="Times New Roman" pitchFamily="18" charset="0"/>
              </a:rPr>
              <a:t>OLEDB </a:t>
            </a:r>
            <a:r>
              <a:rPr lang="en-US" dirty="0">
                <a:latin typeface="Times New Roman" pitchFamily="18" charset="0"/>
                <a:cs typeface="Times New Roman" pitchFamily="18" charset="0"/>
              </a:rPr>
              <a:t>Provider </a:t>
            </a:r>
          </a:p>
        </p:txBody>
      </p:sp>
      <p:cxnSp>
        <p:nvCxnSpPr>
          <p:cNvPr id="34" name="Straight Connector 33"/>
          <p:cNvCxnSpPr/>
          <p:nvPr/>
        </p:nvCxnSpPr>
        <p:spPr>
          <a:xfrm>
            <a:off x="4038600" y="3276600"/>
            <a:ext cx="0" cy="38100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038600" y="3657600"/>
            <a:ext cx="2057400"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6096000" y="3657600"/>
            <a:ext cx="0" cy="484632"/>
          </a:xfrm>
          <a:prstGeom prst="straightConnector1">
            <a:avLst/>
          </a:prstGeom>
          <a:ln w="3810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4894729" y="1924050"/>
            <a:ext cx="1129553" cy="742950"/>
          </a:xfrm>
          <a:prstGeom prst="straightConnector1">
            <a:avLst/>
          </a:prstGeom>
          <a:ln w="3810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0" y="-2428"/>
            <a:ext cx="121920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Rectangle 31"/>
          <p:cNvSpPr/>
          <p:nvPr/>
        </p:nvSpPr>
        <p:spPr>
          <a:xfrm>
            <a:off x="9780494" y="-2737"/>
            <a:ext cx="2411506" cy="875175"/>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905000" y="35672"/>
            <a:ext cx="67056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Database –  </a:t>
            </a:r>
            <a:r>
              <a:rPr lang="en-US" sz="4000" b="1" dirty="0" err="1" smtClean="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.Net</a:t>
            </a:r>
            <a:endParaRPr lang="en-US" sz="40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endParaRPr>
          </a:p>
        </p:txBody>
      </p:sp>
      <p:sp>
        <p:nvSpPr>
          <p:cNvPr id="36" name="Rectangle 35"/>
          <p:cNvSpPr/>
          <p:nvPr/>
        </p:nvSpPr>
        <p:spPr>
          <a:xfrm>
            <a:off x="3532094" y="4142232"/>
            <a:ext cx="5078506" cy="240356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739842" y="4802080"/>
            <a:ext cx="4712315" cy="1569636"/>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4544183" y="4196019"/>
            <a:ext cx="3211408" cy="5252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Database server</a:t>
            </a:r>
            <a:endParaRPr lang="en-US" sz="28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4388117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29"/>
          <p:cNvSpPr>
            <a:spLocks noGrp="1"/>
          </p:cNvSpPr>
          <p:nvPr>
            <p:ph type="sldNum" sz="quarter" idx="12"/>
          </p:nvPr>
        </p:nvSpPr>
        <p:spPr/>
        <p:txBody>
          <a:bodyPr/>
          <a:lstStyle/>
          <a:p>
            <a:fld id="{5A9E930A-C8CD-4220-A016-188B2AB9B06D}" type="slidenum">
              <a:rPr lang="en-US" smtClean="0"/>
              <a:pPr/>
              <a:t>8</a:t>
            </a:fld>
            <a:endParaRPr lang="en-US"/>
          </a:p>
        </p:txBody>
      </p:sp>
      <p:sp>
        <p:nvSpPr>
          <p:cNvPr id="24" name="TextBox 23"/>
          <p:cNvSpPr txBox="1"/>
          <p:nvPr/>
        </p:nvSpPr>
        <p:spPr>
          <a:xfrm>
            <a:off x="519953" y="1443319"/>
            <a:ext cx="10833847" cy="4585871"/>
          </a:xfrm>
          <a:prstGeom prst="rect">
            <a:avLst/>
          </a:prstGeom>
          <a:noFill/>
        </p:spPr>
        <p:txBody>
          <a:bodyPr wrap="square" rtlCol="0">
            <a:spAutoFit/>
          </a:bodyPr>
          <a:lstStyle/>
          <a:p>
            <a:pPr algn="just">
              <a:buFont typeface="Wingdings" pitchFamily="2" charset="2"/>
              <a:buChar char="§"/>
            </a:pPr>
            <a:r>
              <a:rPr lang="en-US" sz="2400" dirty="0">
                <a:latin typeface="Times New Roman" pitchFamily="18" charset="0"/>
                <a:cs typeface="Times New Roman" pitchFamily="18" charset="0"/>
              </a:rPr>
              <a:t>  If you are using Oracle, you will need to download an </a:t>
            </a:r>
            <a:r>
              <a:rPr lang="en-US" sz="2400" dirty="0">
                <a:solidFill>
                  <a:srgbClr val="FF0000"/>
                </a:solidFill>
                <a:latin typeface="Times New Roman" pitchFamily="18" charset="0"/>
                <a:cs typeface="Times New Roman" pitchFamily="18" charset="0"/>
              </a:rPr>
              <a:t>Oracle OLEDB  provider  </a:t>
            </a:r>
            <a:r>
              <a:rPr lang="en-US" sz="2400" dirty="0" smtClean="0">
                <a:latin typeface="Times New Roman" pitchFamily="18" charset="0"/>
                <a:cs typeface="Times New Roman" pitchFamily="18" charset="0"/>
              </a:rPr>
              <a:t>on</a:t>
            </a:r>
          </a:p>
          <a:p>
            <a:pPr algn="just"/>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your machine . Then , your code will be able to talk to the Database </a:t>
            </a:r>
            <a:r>
              <a:rPr lang="en-US" sz="2400" dirty="0" smtClean="0">
                <a:latin typeface="Times New Roman" pitchFamily="18" charset="0"/>
                <a:cs typeface="Times New Roman" pitchFamily="18" charset="0"/>
              </a:rPr>
              <a:t>through</a:t>
            </a:r>
          </a:p>
          <a:p>
            <a:pPr algn="just"/>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solidFill>
                  <a:srgbClr val="FF0000"/>
                </a:solidFill>
                <a:latin typeface="Times New Roman" pitchFamily="18" charset="0"/>
                <a:cs typeface="Times New Roman" pitchFamily="18" charset="0"/>
              </a:rPr>
              <a:t>OLEDB provider.  </a:t>
            </a:r>
          </a:p>
          <a:p>
            <a:pPr algn="just"/>
            <a:endParaRPr lang="en-US" sz="2000" dirty="0">
              <a:solidFill>
                <a:srgbClr val="FF0000"/>
              </a:solidFill>
              <a:latin typeface="Times New Roman" pitchFamily="18" charset="0"/>
              <a:cs typeface="Times New Roman" pitchFamily="18" charset="0"/>
            </a:endParaRPr>
          </a:p>
          <a:p>
            <a:pPr algn="just"/>
            <a:endParaRPr lang="en-US" sz="1100" dirty="0">
              <a:solidFill>
                <a:srgbClr val="FF0000"/>
              </a:solidFill>
              <a:latin typeface="Times New Roman" pitchFamily="18" charset="0"/>
              <a:cs typeface="Times New Roman" pitchFamily="18" charset="0"/>
            </a:endParaRPr>
          </a:p>
          <a:p>
            <a:pPr algn="just">
              <a:buFont typeface="Wingdings" pitchFamily="2" charset="2"/>
              <a:buChar char="§"/>
            </a:pPr>
            <a:r>
              <a:rPr lang="en-US" sz="2400" dirty="0">
                <a:latin typeface="Times New Roman" pitchFamily="18" charset="0"/>
                <a:cs typeface="Times New Roman" pitchFamily="18" charset="0"/>
              </a:rPr>
              <a:t> Tomorrow, if you have to talk to</a:t>
            </a:r>
            <a:r>
              <a:rPr lang="en-US" sz="2400" dirty="0">
                <a:solidFill>
                  <a:srgbClr val="FF0000"/>
                </a:solidFill>
                <a:latin typeface="Times New Roman" pitchFamily="18" charset="0"/>
                <a:cs typeface="Times New Roman" pitchFamily="18" charset="0"/>
              </a:rPr>
              <a:t> MySQL , or SQL </a:t>
            </a:r>
            <a:r>
              <a:rPr lang="en-US" sz="2400" dirty="0" smtClean="0">
                <a:solidFill>
                  <a:srgbClr val="FF0000"/>
                </a:solidFill>
                <a:latin typeface="Times New Roman" pitchFamily="18" charset="0"/>
                <a:cs typeface="Times New Roman" pitchFamily="18" charset="0"/>
              </a:rPr>
              <a:t>Server</a:t>
            </a:r>
            <a:r>
              <a:rPr lang="en-US" sz="2400" dirty="0">
                <a:solidFill>
                  <a:srgbClr val="FF0000"/>
                </a:solidFill>
                <a:latin typeface="Times New Roman" pitchFamily="18" charset="0"/>
                <a:cs typeface="Times New Roman" pitchFamily="18" charset="0"/>
              </a:rPr>
              <a:t>, </a:t>
            </a:r>
            <a:r>
              <a:rPr lang="en-US" sz="2400" dirty="0">
                <a:latin typeface="Times New Roman" pitchFamily="18" charset="0"/>
                <a:cs typeface="Times New Roman" pitchFamily="18" charset="0"/>
              </a:rPr>
              <a:t>all what you have to do </a:t>
            </a:r>
            <a:r>
              <a:rPr lang="en-US" sz="2400" dirty="0" smtClean="0">
                <a:latin typeface="Times New Roman" pitchFamily="18" charset="0"/>
                <a:cs typeface="Times New Roman" pitchFamily="18" charset="0"/>
              </a:rPr>
              <a:t>is</a:t>
            </a:r>
          </a:p>
          <a:p>
            <a:pPr algn="just"/>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plug in a different </a:t>
            </a:r>
            <a:r>
              <a:rPr lang="en-US" sz="2400" dirty="0" smtClean="0">
                <a:latin typeface="Times New Roman" pitchFamily="18" charset="0"/>
                <a:cs typeface="Times New Roman" pitchFamily="18" charset="0"/>
              </a:rPr>
              <a:t>OLEDB </a:t>
            </a:r>
            <a:r>
              <a:rPr lang="en-US" sz="2400" dirty="0">
                <a:latin typeface="Times New Roman" pitchFamily="18" charset="0"/>
                <a:cs typeface="Times New Roman" pitchFamily="18" charset="0"/>
              </a:rPr>
              <a:t>provider and without changing too much code, you </a:t>
            </a:r>
            <a:r>
              <a:rPr lang="en-US" sz="2400" dirty="0" smtClean="0">
                <a:latin typeface="Times New Roman" pitchFamily="18" charset="0"/>
                <a:cs typeface="Times New Roman" pitchFamily="18" charset="0"/>
              </a:rPr>
              <a:t>still</a:t>
            </a:r>
          </a:p>
          <a:p>
            <a:pPr algn="just"/>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will be able to talk to a different database. </a:t>
            </a:r>
          </a:p>
          <a:p>
            <a:pPr algn="just"/>
            <a:endParaRPr lang="en-US" sz="1100" dirty="0">
              <a:latin typeface="Times New Roman" pitchFamily="18" charset="0"/>
              <a:cs typeface="Times New Roman" pitchFamily="18" charset="0"/>
            </a:endParaRPr>
          </a:p>
          <a:p>
            <a:pPr algn="just"/>
            <a:endParaRPr lang="en-US" sz="1400" dirty="0">
              <a:latin typeface="Times New Roman" pitchFamily="18" charset="0"/>
              <a:cs typeface="Times New Roman" pitchFamily="18" charset="0"/>
            </a:endParaRPr>
          </a:p>
          <a:p>
            <a:pPr algn="just">
              <a:buFont typeface="Wingdings" pitchFamily="2" charset="2"/>
              <a:buChar char="§"/>
            </a:pPr>
            <a:r>
              <a:rPr lang="en-US" sz="2400" dirty="0">
                <a:latin typeface="Times New Roman" pitchFamily="18" charset="0"/>
                <a:cs typeface="Times New Roman" pitchFamily="18" charset="0"/>
              </a:rPr>
              <a:t> These days we deal with huge data and our data size keeps increasing every year. </a:t>
            </a:r>
            <a:r>
              <a:rPr lang="en-US" sz="2400" dirty="0" smtClean="0">
                <a:latin typeface="Times New Roman" pitchFamily="18" charset="0"/>
                <a:cs typeface="Times New Roman" pitchFamily="18" charset="0"/>
              </a:rPr>
              <a:t>For</a:t>
            </a:r>
          </a:p>
          <a:p>
            <a:pPr algn="just"/>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example, 20 years ago, million records was considered big data, however, these </a:t>
            </a:r>
            <a:r>
              <a:rPr lang="en-US" sz="2400" dirty="0" smtClean="0">
                <a:latin typeface="Times New Roman" pitchFamily="18" charset="0"/>
                <a:cs typeface="Times New Roman" pitchFamily="18" charset="0"/>
              </a:rPr>
              <a:t>days</a:t>
            </a:r>
          </a:p>
          <a:p>
            <a:pPr algn="just"/>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trillion records is considered as big data.  </a:t>
            </a:r>
          </a:p>
          <a:p>
            <a:endParaRPr lang="en-US" sz="2000" dirty="0">
              <a:latin typeface="Times New Roman" pitchFamily="18" charset="0"/>
              <a:cs typeface="Times New Roman" pitchFamily="18" charset="0"/>
            </a:endParaRPr>
          </a:p>
        </p:txBody>
      </p:sp>
      <p:sp>
        <p:nvSpPr>
          <p:cNvPr id="5" name="Rectangle 4"/>
          <p:cNvSpPr/>
          <p:nvPr/>
        </p:nvSpPr>
        <p:spPr>
          <a:xfrm>
            <a:off x="0" y="-2428"/>
            <a:ext cx="121920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p:cNvSpPr/>
          <p:nvPr/>
        </p:nvSpPr>
        <p:spPr>
          <a:xfrm>
            <a:off x="9780494" y="-2737"/>
            <a:ext cx="2411506" cy="875175"/>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2106705" y="34238"/>
            <a:ext cx="67056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Database –  </a:t>
            </a:r>
            <a:r>
              <a:rPr lang="en-US" sz="4000" b="1" dirty="0" err="1" smtClean="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.Net</a:t>
            </a:r>
            <a:endParaRPr lang="en-US" sz="40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endParaRPr>
          </a:p>
        </p:txBody>
      </p:sp>
    </p:spTree>
    <p:extLst>
      <p:ext uri="{BB962C8B-B14F-4D97-AF65-F5344CB8AC3E}">
        <p14:creationId xmlns:p14="http://schemas.microsoft.com/office/powerpoint/2010/main" val="1823270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29"/>
          <p:cNvSpPr>
            <a:spLocks noGrp="1"/>
          </p:cNvSpPr>
          <p:nvPr>
            <p:ph type="sldNum" sz="quarter" idx="12"/>
          </p:nvPr>
        </p:nvSpPr>
        <p:spPr/>
        <p:txBody>
          <a:bodyPr/>
          <a:lstStyle/>
          <a:p>
            <a:fld id="{5A9E930A-C8CD-4220-A016-188B2AB9B06D}" type="slidenum">
              <a:rPr lang="en-US" smtClean="0"/>
              <a:pPr/>
              <a:t>9</a:t>
            </a:fld>
            <a:endParaRPr lang="en-US"/>
          </a:p>
        </p:txBody>
      </p:sp>
      <p:sp>
        <p:nvSpPr>
          <p:cNvPr id="24" name="TextBox 23"/>
          <p:cNvSpPr txBox="1"/>
          <p:nvPr/>
        </p:nvSpPr>
        <p:spPr>
          <a:xfrm>
            <a:off x="663388" y="1295400"/>
            <a:ext cx="11433361" cy="3570208"/>
          </a:xfrm>
          <a:prstGeom prst="rect">
            <a:avLst/>
          </a:prstGeom>
          <a:noFill/>
        </p:spPr>
        <p:txBody>
          <a:bodyPr wrap="square" rtlCol="0">
            <a:spAutoFit/>
          </a:bodyPr>
          <a:lstStyle/>
          <a:p>
            <a:r>
              <a:rPr lang="en-US" sz="2000" dirty="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algn="just">
              <a:buFont typeface="Wingdings" pitchFamily="2" charset="2"/>
              <a:buChar char="§"/>
            </a:pPr>
            <a:r>
              <a:rPr lang="en-US" sz="2400" dirty="0">
                <a:latin typeface="Times New Roman" pitchFamily="18" charset="0"/>
                <a:cs typeface="Times New Roman" pitchFamily="18" charset="0"/>
              </a:rPr>
              <a:t> </a:t>
            </a:r>
            <a:r>
              <a:rPr lang="en-US" sz="2400" dirty="0">
                <a:solidFill>
                  <a:srgbClr val="FF0000"/>
                </a:solidFill>
                <a:latin typeface="Times New Roman" pitchFamily="18" charset="0"/>
                <a:cs typeface="Times New Roman" pitchFamily="18" charset="0"/>
              </a:rPr>
              <a:t>The objectives from  using </a:t>
            </a:r>
            <a:r>
              <a:rPr lang="en-US" sz="2400" dirty="0" smtClean="0">
                <a:solidFill>
                  <a:srgbClr val="FF0000"/>
                </a:solidFill>
                <a:latin typeface="Times New Roman" pitchFamily="18" charset="0"/>
                <a:cs typeface="Times New Roman" pitchFamily="18" charset="0"/>
              </a:rPr>
              <a:t>OLEDB </a:t>
            </a:r>
            <a:r>
              <a:rPr lang="en-US" sz="2400" dirty="0">
                <a:latin typeface="Times New Roman" pitchFamily="18" charset="0"/>
                <a:cs typeface="Times New Roman" pitchFamily="18" charset="0"/>
              </a:rPr>
              <a:t>are: </a:t>
            </a:r>
            <a:endParaRPr lang="en-US" sz="2400" dirty="0" smtClean="0">
              <a:latin typeface="Times New Roman" pitchFamily="18" charset="0"/>
              <a:cs typeface="Times New Roman" pitchFamily="18" charset="0"/>
            </a:endParaRPr>
          </a:p>
          <a:p>
            <a:pPr marL="457200" indent="-457200" algn="just">
              <a:buFont typeface="+mj-lt"/>
              <a:buAutoNum type="arabicParenR"/>
            </a:pPr>
            <a:r>
              <a:rPr lang="en-US" sz="2400" dirty="0" smtClean="0">
                <a:latin typeface="Times New Roman" pitchFamily="18" charset="0"/>
                <a:cs typeface="Times New Roman" pitchFamily="18" charset="0"/>
              </a:rPr>
              <a:t>Make </a:t>
            </a:r>
            <a:r>
              <a:rPr lang="en-US" sz="2400" dirty="0">
                <a:latin typeface="Times New Roman" pitchFamily="18" charset="0"/>
                <a:cs typeface="Times New Roman" pitchFamily="18" charset="0"/>
              </a:rPr>
              <a:t>the communication faster than </a:t>
            </a:r>
            <a:r>
              <a:rPr lang="en-US" sz="2400" dirty="0" smtClean="0">
                <a:latin typeface="Times New Roman" pitchFamily="18" charset="0"/>
                <a:cs typeface="Times New Roman" pitchFamily="18" charset="0"/>
              </a:rPr>
              <a:t>ODBC, </a:t>
            </a:r>
          </a:p>
          <a:p>
            <a:pPr marL="457200" indent="-457200" algn="just">
              <a:buFont typeface="+mj-lt"/>
              <a:buAutoNum type="arabicParenR"/>
            </a:pPr>
            <a:r>
              <a:rPr lang="en-US" sz="2400" dirty="0" smtClean="0">
                <a:latin typeface="Times New Roman" pitchFamily="18" charset="0"/>
                <a:cs typeface="Times New Roman" pitchFamily="18" charset="0"/>
              </a:rPr>
              <a:t>make </a:t>
            </a:r>
            <a:r>
              <a:rPr lang="en-US" sz="2400" dirty="0">
                <a:latin typeface="Times New Roman" pitchFamily="18" charset="0"/>
                <a:cs typeface="Times New Roman" pitchFamily="18" charset="0"/>
              </a:rPr>
              <a:t>it more flexible. </a:t>
            </a:r>
          </a:p>
          <a:p>
            <a:r>
              <a:rPr lang="en-US"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pPr algn="just">
              <a:buFont typeface="Wingdings" pitchFamily="2" charset="2"/>
              <a:buChar char="§"/>
            </a:pPr>
            <a:r>
              <a:rPr lang="en-US" sz="2400" dirty="0" smtClean="0">
                <a:latin typeface="Times New Roman" pitchFamily="18" charset="0"/>
                <a:cs typeface="Times New Roman" pitchFamily="18" charset="0"/>
              </a:rPr>
              <a:t> 15 </a:t>
            </a:r>
            <a:r>
              <a:rPr lang="en-US" sz="2400" dirty="0">
                <a:latin typeface="Times New Roman" pitchFamily="18" charset="0"/>
                <a:cs typeface="Times New Roman" pitchFamily="18" charset="0"/>
              </a:rPr>
              <a:t>years ago, when </a:t>
            </a:r>
            <a:r>
              <a:rPr lang="en-US" sz="2400" dirty="0" err="1">
                <a:solidFill>
                  <a:srgbClr val="FF0000"/>
                </a:solidFill>
                <a:latin typeface="Times New Roman" pitchFamily="18" charset="0"/>
                <a:cs typeface="Times New Roman" pitchFamily="18" charset="0"/>
              </a:rPr>
              <a:t>.Net</a:t>
            </a:r>
            <a:r>
              <a:rPr lang="en-US" sz="2400" dirty="0">
                <a:solidFill>
                  <a:srgbClr val="FF0000"/>
                </a:solidFill>
                <a:latin typeface="Times New Roman" pitchFamily="18" charset="0"/>
                <a:cs typeface="Times New Roman" pitchFamily="18" charset="0"/>
              </a:rPr>
              <a:t> </a:t>
            </a:r>
            <a:r>
              <a:rPr lang="en-US" sz="2400" dirty="0">
                <a:latin typeface="Times New Roman" pitchFamily="18" charset="0"/>
                <a:cs typeface="Times New Roman" pitchFamily="18" charset="0"/>
              </a:rPr>
              <a:t>come along, they try </a:t>
            </a:r>
            <a:r>
              <a:rPr lang="en-US" sz="2400" dirty="0" smtClean="0">
                <a:latin typeface="Times New Roman" pitchFamily="18" charset="0"/>
                <a:cs typeface="Times New Roman" pitchFamily="18" charset="0"/>
              </a:rPr>
              <a:t>to </a:t>
            </a:r>
            <a:r>
              <a:rPr lang="en-US" sz="2400" dirty="0">
                <a:latin typeface="Times New Roman" pitchFamily="18" charset="0"/>
                <a:cs typeface="Times New Roman" pitchFamily="18" charset="0"/>
              </a:rPr>
              <a:t>improve upon it, which means  make </a:t>
            </a:r>
            <a:r>
              <a:rPr lang="en-US" sz="2400" dirty="0" smtClean="0">
                <a:latin typeface="Times New Roman" pitchFamily="18" charset="0"/>
                <a:cs typeface="Times New Roman" pitchFamily="18" charset="0"/>
              </a:rPr>
              <a:t>it</a:t>
            </a:r>
          </a:p>
          <a:p>
            <a:pPr algn="just"/>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faster, make it more memory safe. Remember that . Net can not have memory leaks</a:t>
            </a:r>
            <a:r>
              <a:rPr lang="en-US" sz="2400" dirty="0" smtClean="0">
                <a:latin typeface="Times New Roman" pitchFamily="18" charset="0"/>
                <a:cs typeface="Times New Roman" pitchFamily="18" charset="0"/>
              </a:rPr>
              <a:t>.</a:t>
            </a:r>
          </a:p>
          <a:p>
            <a:pPr algn="just"/>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However, OLEDB was based on C++ where we can have memory leaks.  </a:t>
            </a:r>
          </a:p>
          <a:p>
            <a:endParaRPr lang="en-US" sz="2400" dirty="0">
              <a:latin typeface="Times New Roman" pitchFamily="18" charset="0"/>
              <a:cs typeface="Times New Roman" pitchFamily="18" charset="0"/>
            </a:endParaRPr>
          </a:p>
        </p:txBody>
      </p:sp>
      <p:sp>
        <p:nvSpPr>
          <p:cNvPr id="5" name="Rectangle 4"/>
          <p:cNvSpPr/>
          <p:nvPr/>
        </p:nvSpPr>
        <p:spPr>
          <a:xfrm>
            <a:off x="0" y="-2428"/>
            <a:ext cx="121920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p:cNvSpPr/>
          <p:nvPr/>
        </p:nvSpPr>
        <p:spPr>
          <a:xfrm>
            <a:off x="9780494" y="-2737"/>
            <a:ext cx="2411506" cy="875175"/>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905000" y="-2737"/>
            <a:ext cx="67056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Database – </a:t>
            </a:r>
            <a:r>
              <a:rPr lang="en-US" sz="4000" b="1" dirty="0" smtClean="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 </a:t>
            </a:r>
            <a:r>
              <a:rPr lang="en-US" sz="4000" b="1" dirty="0" err="1">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rPr>
              <a:t>.Net</a:t>
            </a:r>
            <a:endParaRPr lang="en-US" sz="4000" b="1" dirty="0">
              <a:ln w="17780" cmpd="sng">
                <a:solidFill>
                  <a:schemeClr val="tx2">
                    <a:lumMod val="60000"/>
                    <a:lumOff val="40000"/>
                  </a:schemeClr>
                </a:solidFill>
                <a:prstDash val="solid"/>
                <a:miter lim="800000"/>
              </a:ln>
              <a:solidFill>
                <a:srgbClr val="00B0F0"/>
              </a:solidFill>
              <a:effectLst>
                <a:outerShdw blurRad="50800" algn="tl" rotWithShape="0">
                  <a:srgbClr val="000000"/>
                </a:outerShdw>
              </a:effectLst>
              <a:latin typeface="Arial" pitchFamily="34" charset="0"/>
              <a:cs typeface="Arial" pitchFamily="34" charset="0"/>
            </a:endParaRPr>
          </a:p>
        </p:txBody>
      </p:sp>
    </p:spTree>
    <p:extLst>
      <p:ext uri="{BB962C8B-B14F-4D97-AF65-F5344CB8AC3E}">
        <p14:creationId xmlns:p14="http://schemas.microsoft.com/office/powerpoint/2010/main" val="6460688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1881</TotalTime>
  <Words>5508</Words>
  <Application>Microsoft Office PowerPoint</Application>
  <PresentationFormat>Widescreen</PresentationFormat>
  <Paragraphs>604</Paragraphs>
  <Slides>51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Calibri</vt:lpstr>
      <vt:lpstr>Calibri Light</vt:lpstr>
      <vt:lpstr>Courier New</vt:lpstr>
      <vt:lpstr>Tahoma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Sumaya</dc:creator>
  <cp:lastModifiedBy>Abdul Hadi Alaidi</cp:lastModifiedBy>
  <cp:revision>486</cp:revision>
  <dcterms:created xsi:type="dcterms:W3CDTF">2015-10-02T19:03:40Z</dcterms:created>
  <dcterms:modified xsi:type="dcterms:W3CDTF">2018-02-26T18:39:47Z</dcterms:modified>
</cp:coreProperties>
</file>