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41"/>
  </p:notesMasterIdLst>
  <p:handoutMasterIdLst>
    <p:handoutMasterId r:id="rId42"/>
  </p:handoutMasterIdLst>
  <p:sldIdLst>
    <p:sldId id="386" r:id="rId2"/>
    <p:sldId id="436" r:id="rId3"/>
    <p:sldId id="454" r:id="rId4"/>
    <p:sldId id="455" r:id="rId5"/>
    <p:sldId id="453" r:id="rId6"/>
    <p:sldId id="451" r:id="rId7"/>
    <p:sldId id="456" r:id="rId8"/>
    <p:sldId id="452" r:id="rId9"/>
    <p:sldId id="464" r:id="rId10"/>
    <p:sldId id="463" r:id="rId11"/>
    <p:sldId id="462" r:id="rId12"/>
    <p:sldId id="461" r:id="rId13"/>
    <p:sldId id="413" r:id="rId14"/>
    <p:sldId id="465" r:id="rId15"/>
    <p:sldId id="466" r:id="rId16"/>
    <p:sldId id="467" r:id="rId17"/>
    <p:sldId id="468" r:id="rId18"/>
    <p:sldId id="469" r:id="rId19"/>
    <p:sldId id="470" r:id="rId20"/>
    <p:sldId id="471" r:id="rId21"/>
    <p:sldId id="472" r:id="rId22"/>
    <p:sldId id="473" r:id="rId23"/>
    <p:sldId id="474" r:id="rId24"/>
    <p:sldId id="475" r:id="rId25"/>
    <p:sldId id="476" r:id="rId26"/>
    <p:sldId id="477" r:id="rId27"/>
    <p:sldId id="478" r:id="rId28"/>
    <p:sldId id="479" r:id="rId29"/>
    <p:sldId id="480" r:id="rId30"/>
    <p:sldId id="481" r:id="rId31"/>
    <p:sldId id="482" r:id="rId32"/>
    <p:sldId id="483" r:id="rId33"/>
    <p:sldId id="484" r:id="rId34"/>
    <p:sldId id="485" r:id="rId35"/>
    <p:sldId id="486" r:id="rId36"/>
    <p:sldId id="487" r:id="rId37"/>
    <p:sldId id="488" r:id="rId38"/>
    <p:sldId id="489" r:id="rId39"/>
    <p:sldId id="490" r:id="rId40"/>
  </p:sldIdLst>
  <p:sldSz cx="9144000" cy="6858000" type="screen4x3"/>
  <p:notesSz cx="6854825" cy="9083675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6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B4"/>
    <a:srgbClr val="35297D"/>
    <a:srgbClr val="00252E"/>
    <a:srgbClr val="FFFF9B"/>
    <a:srgbClr val="FFCC68"/>
    <a:srgbClr val="FFE59B"/>
    <a:srgbClr val="F6BF6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8739" autoAdjust="0"/>
    <p:restoredTop sz="80301" autoAdjust="0"/>
  </p:normalViewPr>
  <p:slideViewPr>
    <p:cSldViewPr snapToGrid="0">
      <p:cViewPr varScale="1">
        <p:scale>
          <a:sx n="121" d="100"/>
          <a:sy n="121" d="100"/>
        </p:scale>
        <p:origin x="942" y="60"/>
      </p:cViewPr>
      <p:guideLst>
        <p:guide orient="horz" pos="2736"/>
        <p:guide orient="horz" pos="86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-2558" y="-77"/>
      </p:cViewPr>
      <p:guideLst>
        <p:guide orient="horz" pos="2861"/>
        <p:guide pos="21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5563" y="8764588"/>
            <a:ext cx="67103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4849" tIns="49756" rIns="94849" bIns="49756">
            <a:spAutoFit/>
          </a:bodyPr>
          <a:lstStyle>
            <a:lvl1pPr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57225" indent="-184150"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66838"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85900"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2300"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49500" defTabSz="606425" eaLnBrk="0" fontAlgn="base" hangingPunct="0"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06700" defTabSz="606425" eaLnBrk="0" fontAlgn="base" hangingPunct="0"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63900" defTabSz="606425" eaLnBrk="0" fontAlgn="base" hangingPunct="0"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21100" defTabSz="606425" eaLnBrk="0" fontAlgn="base" hangingPunct="0"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800" b="1"/>
              <a:t>Copyright © 2001, Cisco Systems, Inc. All rights reserved. Printed in USA.</a:t>
            </a:r>
            <a:br>
              <a:rPr lang="en-US" altLang="en-US" sz="800" b="1"/>
            </a:br>
            <a:r>
              <a:rPr lang="en-US" altLang="en-US" sz="800" b="1"/>
              <a:t>Presentation_ID.scr</a:t>
            </a: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150813" y="8778875"/>
            <a:ext cx="6551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6111875" y="8410575"/>
            <a:ext cx="439738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55563" y="8585200"/>
            <a:ext cx="25622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435" tIns="49014" rIns="93435" bIns="49014">
            <a:spAutoFit/>
          </a:bodyPr>
          <a:lstStyle>
            <a:lvl1pPr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49288" indent="-184150"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46200"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63675"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5313"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2513" defTabSz="5969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79713" defTabSz="5969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6913" defTabSz="5969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4113" defTabSz="5969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800" b="1"/>
              <a:t>© 2001, Cisco Systems, Inc. All rights reserved.</a:t>
            </a:r>
          </a:p>
          <a:p>
            <a:pPr>
              <a:lnSpc>
                <a:spcPct val="100000"/>
              </a:lnSpc>
            </a:pPr>
            <a:r>
              <a:rPr lang="en-US" altLang="en-US" sz="800" b="1"/>
              <a:t>&lt;Title of Course (ACRO) vX.X&gt;</a:t>
            </a:r>
          </a:p>
        </p:txBody>
      </p:sp>
      <p:sp>
        <p:nvSpPr>
          <p:cNvPr id="183306" name="Line 10"/>
          <p:cNvSpPr>
            <a:spLocks noChangeShapeType="1"/>
          </p:cNvSpPr>
          <p:nvPr/>
        </p:nvSpPr>
        <p:spPr bwMode="auto">
          <a:xfrm>
            <a:off x="149225" y="8599488"/>
            <a:ext cx="6503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380" tIns="0" rIns="18380" bIns="0" numCol="1" anchor="b" anchorCtr="0" compatLnSpc="1">
            <a:prstTxWarp prst="textNoShape">
              <a:avLst/>
            </a:prstTxWarp>
          </a:bodyPr>
          <a:lstStyle>
            <a:lvl1pPr algn="r" defTabSz="881063">
              <a:lnSpc>
                <a:spcPct val="100000"/>
              </a:lnSpc>
              <a:defRPr sz="800"/>
            </a:lvl1pPr>
          </a:lstStyle>
          <a:p>
            <a:fld id="{C867CD2A-4C6C-4EE1-94FB-8ECE48C905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83308" name="Rectangle 12"/>
          <p:cNvSpPr>
            <a:spLocks noChangeAspect="1" noChangeArrowheads="1" noTextEdit="1"/>
          </p:cNvSpPr>
          <p:nvPr>
            <p:ph type="sldImg" idx="2"/>
          </p:nvPr>
        </p:nvSpPr>
        <p:spPr bwMode="auto">
          <a:xfrm>
            <a:off x="855663" y="239713"/>
            <a:ext cx="5200650" cy="3900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35" tIns="49014" rIns="93435" bIns="490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644D9-D2C0-422B-857E-A2A4CC5D416B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897026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858838" y="239713"/>
            <a:ext cx="5199062" cy="3898900"/>
          </a:xfrm>
          <a:ln/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4278313"/>
            <a:ext cx="5984875" cy="4156075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DC460F-E831-498E-9373-1A5F127FF67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320962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962CF-78A5-4473-95AB-F154B8A4EF9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318914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8E31B9-5741-4736-AF69-63F58775733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316866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A4B1A4-A56E-40EF-AF87-4952F4A24FD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67682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897A4-BB9F-4633-8AAC-2E124353F1B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14786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598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417710-769F-468A-98DA-539E350F354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284098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1629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2499E3-4C09-441C-BD2A-956846A9B66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282050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6870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9BC0F7-F406-4FA3-9B40-A9CFCFBC08C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280002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8745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8AA538-4CCF-4242-8794-A58B6BE04D8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286146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425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C6F85F-0372-4D18-AB97-0435E31A111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277954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0191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BB3F78-9F63-4E68-99CA-9B7FF343CA7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014786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5CB60A-37D4-4F68-B8DD-689040FB5F8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271810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663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27DC60-0524-43E6-A18F-FE0F92C3049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294338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7345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FC9573-3455-4857-8F1E-84D612E8EB6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310722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0016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B3D42-C425-4142-A1EC-DA2EAC9F0E0B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290242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6032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CEB4C3-233F-4A6E-8E62-72FA3C9354FE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273858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2873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898C68-28A1-4271-BE45-ADF20EBB5CC2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300482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34078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2ABA0-59D7-499E-893F-8A7C9B36E89A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298434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3954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2D6CDB-4D12-49E6-9972-D3875914447F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296386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1333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69B9C1-D921-4DA6-BBFD-D0937C173525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312770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4204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06764D-EA15-464C-A7EF-8831742F2B00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275906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246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7ED8C2-F80B-4D2B-AF33-AC4C9472CE6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302530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99A3B5-DC3C-45AE-A266-69F36993257E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306626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0674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E93A4-441E-4614-85C7-3013EBD97E33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304578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2416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A89682-7AAD-489D-9BC3-1D931DD8CAAB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302530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105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45EE3-CF9A-4149-BE37-92CA15CDC25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304578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BEDE12-460B-4753-8311-8D066F262AF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300482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29DC90-D5FE-42EA-BF98-B8E676F06EC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292290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4EE56C-0D7C-4C9E-9263-7B9326C6029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306626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C7DD2A-E563-44CD-86CB-700DF5059CD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294338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7790B2-6281-46E1-9E73-0CE6E0A6A78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323010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5058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5059" name="Rectangle 3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700">
                <a:solidFill>
                  <a:srgbClr val="D3D3D3"/>
                </a:solidFill>
              </a:rPr>
              <a:t>© 2007 Cisco Systems, Inc. All rights reserved.</a:t>
            </a:r>
          </a:p>
        </p:txBody>
      </p:sp>
      <p:sp>
        <p:nvSpPr>
          <p:cNvPr id="1325060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alt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1325061" name="Rectangle 5"/>
          <p:cNvSpPr>
            <a:spLocks noChangeArrowheads="1"/>
          </p:cNvSpPr>
          <p:nvPr/>
        </p:nvSpPr>
        <p:spPr bwMode="auto">
          <a:xfrm>
            <a:off x="193675" y="6565900"/>
            <a:ext cx="96202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700">
                <a:solidFill>
                  <a:srgbClr val="D3D3D3"/>
                </a:solidFill>
              </a:rPr>
              <a:t>ITE PC v4.0</a:t>
            </a:r>
          </a:p>
          <a:p>
            <a:pPr>
              <a:lnSpc>
                <a:spcPct val="100000"/>
              </a:lnSpc>
            </a:pPr>
            <a:r>
              <a:rPr lang="en-US" alt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325062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</a:pPr>
            <a:fld id="{1FA1DD2E-7491-40CD-BC55-23C2BE23EBAA}" type="slidenum">
              <a:rPr lang="en-US" altLang="en-US" sz="1000">
                <a:solidFill>
                  <a:srgbClr val="D3D3D3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altLang="en-US" sz="1000">
              <a:solidFill>
                <a:srgbClr val="D3D3D3"/>
              </a:solidFill>
            </a:endParaRPr>
          </a:p>
        </p:txBody>
      </p:sp>
      <p:sp>
        <p:nvSpPr>
          <p:cNvPr id="1325063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6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32506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lnSpc>
                <a:spcPct val="90000"/>
              </a:lnSpc>
              <a:buFont typeface="Wingdings" panose="05000000000000000000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pic>
        <p:nvPicPr>
          <p:cNvPr id="1325065" name="Picture 9" descr="Cisco_New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5066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7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8763" y="412750"/>
            <a:ext cx="2035175" cy="5059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8475" y="412750"/>
            <a:ext cx="5957888" cy="50593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86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412750"/>
            <a:ext cx="8145463" cy="538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1900238"/>
            <a:ext cx="7940675" cy="35718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7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27050" y="569913"/>
            <a:ext cx="8145463" cy="4902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0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62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2818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1900238"/>
            <a:ext cx="3894137" cy="35718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1900238"/>
            <a:ext cx="3894138" cy="35718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19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5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33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64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2358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5982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8475" y="412750"/>
            <a:ext cx="8145463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Slide Title</a:t>
            </a:r>
          </a:p>
        </p:txBody>
      </p:sp>
      <p:sp>
        <p:nvSpPr>
          <p:cNvPr id="1324036" name="Rectangle 4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</a:pPr>
            <a:fld id="{D19C2D83-26BB-4583-9CF6-6ADB90425A59}" type="slidenum">
              <a:rPr lang="en-US" altLang="en-US" sz="1000">
                <a:solidFill>
                  <a:srgbClr val="D3D3D3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altLang="en-US" sz="1000">
              <a:solidFill>
                <a:srgbClr val="D3D3D3"/>
              </a:solidFill>
            </a:endParaRPr>
          </a:p>
        </p:txBody>
      </p:sp>
      <p:sp>
        <p:nvSpPr>
          <p:cNvPr id="132403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900238"/>
            <a:ext cx="794067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06774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iming>
    <p:tnLst>
      <p:par>
        <p:cTn id="1" dur="indefinite" restart="never" nodeType="tmRoot"/>
      </p:par>
    </p:tnLst>
  </p:timing>
  <p:txStyles>
    <p:titleStyle>
      <a:lvl1pPr algn="ctr" defTabSz="814388" rtl="0" fontAlgn="base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708CA1"/>
          </a:solidFill>
          <a:latin typeface="+mj-lt"/>
          <a:ea typeface="+mj-ea"/>
          <a:cs typeface="+mj-cs"/>
        </a:defRPr>
      </a:lvl1pPr>
      <a:lvl2pPr algn="ctr" defTabSz="814388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708CA1"/>
          </a:solidFill>
          <a:latin typeface="Arial" panose="020B0604020202020204" pitchFamily="34" charset="0"/>
        </a:defRPr>
      </a:lvl2pPr>
      <a:lvl3pPr algn="ctr" defTabSz="814388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708CA1"/>
          </a:solidFill>
          <a:latin typeface="Arial" panose="020B0604020202020204" pitchFamily="34" charset="0"/>
        </a:defRPr>
      </a:lvl3pPr>
      <a:lvl4pPr algn="ctr" defTabSz="814388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708CA1"/>
          </a:solidFill>
          <a:latin typeface="Arial" panose="020B0604020202020204" pitchFamily="34" charset="0"/>
        </a:defRPr>
      </a:lvl4pPr>
      <a:lvl5pPr algn="ctr" defTabSz="814388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708CA1"/>
          </a:solidFill>
          <a:latin typeface="Arial" panose="020B0604020202020204" pitchFamily="34" charset="0"/>
        </a:defRPr>
      </a:lvl5pPr>
      <a:lvl6pPr marL="457200" algn="ctr" defTabSz="814388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708CA1"/>
          </a:solidFill>
          <a:latin typeface="Arial" panose="020B0604020202020204" pitchFamily="34" charset="0"/>
        </a:defRPr>
      </a:lvl6pPr>
      <a:lvl7pPr marL="914400" algn="ctr" defTabSz="814388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708CA1"/>
          </a:solidFill>
          <a:latin typeface="Arial" panose="020B0604020202020204" pitchFamily="34" charset="0"/>
        </a:defRPr>
      </a:lvl7pPr>
      <a:lvl8pPr marL="1371600" algn="ctr" defTabSz="814388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708CA1"/>
          </a:solidFill>
          <a:latin typeface="Arial" panose="020B0604020202020204" pitchFamily="34" charset="0"/>
        </a:defRPr>
      </a:lvl8pPr>
      <a:lvl9pPr marL="1828800" algn="ctr" defTabSz="814388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708CA1"/>
          </a:solidFill>
          <a:latin typeface="Arial" panose="020B0604020202020204" pitchFamily="34" charset="0"/>
        </a:defRPr>
      </a:lvl9pPr>
    </p:titleStyle>
    <p:bodyStyle>
      <a:lvl1pPr marL="236538" indent="-236538" algn="l" defTabSz="814388" rtl="0" fontAlgn="base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54125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9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593068" y="323192"/>
            <a:ext cx="8145463" cy="5021318"/>
          </a:xfrm>
          <a:noFill/>
          <a:ln/>
        </p:spPr>
        <p:txBody>
          <a:bodyPr/>
          <a:lstStyle/>
          <a:p>
            <a:r>
              <a:rPr lang="en-US" altLang="en-US" sz="4400" dirty="0"/>
              <a:t>Application Layer Functionality and </a:t>
            </a:r>
            <a:r>
              <a:rPr lang="en-US" altLang="en-US" sz="4400" dirty="0" smtClean="0"/>
              <a:t>Protocols</a:t>
            </a:r>
            <a:br>
              <a:rPr lang="en-US" altLang="en-US" sz="4400" dirty="0" smtClean="0"/>
            </a:br>
            <a:r>
              <a:rPr lang="en-US" altLang="en-US" sz="4400" dirty="0"/>
              <a:t/>
            </a:r>
            <a:br>
              <a:rPr lang="en-US" altLang="en-US" sz="4400" dirty="0"/>
            </a:br>
            <a:r>
              <a:rPr lang="ar-IQ" altLang="en-US" sz="4400" dirty="0" smtClean="0"/>
              <a:t/>
            </a:r>
            <a:br>
              <a:rPr lang="ar-IQ" altLang="en-US" sz="4400" dirty="0" smtClean="0"/>
            </a:br>
            <a:r>
              <a:rPr lang="en-US" altLang="en-US" sz="4400" dirty="0" smtClean="0">
                <a:solidFill>
                  <a:schemeClr val="tx1"/>
                </a:solidFill>
              </a:rPr>
              <a:t>Abdul Hadi Alaidi</a:t>
            </a:r>
            <a:endParaRPr lang="en-US" altLang="en-US" sz="4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73053" y="5738648"/>
            <a:ext cx="227177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http://alaidi.net/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403225"/>
            <a:ext cx="8145462" cy="752475"/>
          </a:xfrm>
          <a:noFill/>
        </p:spPr>
        <p:txBody>
          <a:bodyPr lIns="10800" tIns="3600" rIns="10800" bIns="3600"/>
          <a:lstStyle/>
          <a:p>
            <a:r>
              <a:rPr lang="en-US" altLang="en-US" sz="2400"/>
              <a:t>Features, Operation, and Use of TCP/IP Application Layer Services</a:t>
            </a:r>
          </a:p>
        </p:txBody>
      </p:sp>
      <p:sp>
        <p:nvSpPr>
          <p:cNvPr id="131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501775"/>
            <a:ext cx="7940675" cy="50768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2000"/>
              <a:t>POP and SMTP protocols support e-mail services </a:t>
            </a:r>
          </a:p>
          <a:p>
            <a:pPr>
              <a:lnSpc>
                <a:spcPct val="85000"/>
              </a:lnSpc>
            </a:pPr>
            <a:endParaRPr lang="en-US" altLang="en-US" sz="1800"/>
          </a:p>
        </p:txBody>
      </p:sp>
      <p:pic>
        <p:nvPicPr>
          <p:cNvPr id="13199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" y="1917700"/>
            <a:ext cx="6692900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9942" name="Text Box 6"/>
          <p:cNvSpPr txBox="1">
            <a:spLocks noChangeArrowheads="1"/>
          </p:cNvSpPr>
          <p:nvPr/>
        </p:nvSpPr>
        <p:spPr bwMode="auto">
          <a:xfrm>
            <a:off x="7554913" y="1595438"/>
            <a:ext cx="755650" cy="236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MUA</a:t>
            </a:r>
          </a:p>
          <a:p>
            <a:pPr>
              <a:spcBef>
                <a:spcPct val="50000"/>
              </a:spcBef>
            </a:pPr>
            <a:r>
              <a:rPr lang="en-US" altLang="en-US" sz="1400"/>
              <a:t>SMTP</a:t>
            </a:r>
          </a:p>
          <a:p>
            <a:pPr>
              <a:spcBef>
                <a:spcPct val="50000"/>
              </a:spcBef>
            </a:pPr>
            <a:r>
              <a:rPr lang="en-US" altLang="en-US" sz="1400"/>
              <a:t>MTA</a:t>
            </a:r>
          </a:p>
          <a:p>
            <a:pPr>
              <a:spcBef>
                <a:spcPct val="50000"/>
              </a:spcBef>
            </a:pPr>
            <a:r>
              <a:rPr lang="en-US" altLang="en-US" sz="1400"/>
              <a:t>SMTP</a:t>
            </a:r>
          </a:p>
          <a:p>
            <a:pPr>
              <a:spcBef>
                <a:spcPct val="50000"/>
              </a:spcBef>
            </a:pPr>
            <a:r>
              <a:rPr lang="en-US" altLang="en-US" sz="1400"/>
              <a:t>MTA</a:t>
            </a:r>
          </a:p>
          <a:p>
            <a:pPr>
              <a:spcBef>
                <a:spcPct val="50000"/>
              </a:spcBef>
            </a:pPr>
            <a:r>
              <a:rPr lang="en-US" altLang="en-US" sz="1400"/>
              <a:t>MDA</a:t>
            </a:r>
          </a:p>
          <a:p>
            <a:pPr>
              <a:spcBef>
                <a:spcPct val="50000"/>
              </a:spcBef>
            </a:pPr>
            <a:r>
              <a:rPr lang="en-US" altLang="en-US" sz="1400"/>
              <a:t>POP</a:t>
            </a:r>
          </a:p>
          <a:p>
            <a:pPr>
              <a:spcBef>
                <a:spcPct val="50000"/>
              </a:spcBef>
            </a:pPr>
            <a:r>
              <a:rPr lang="en-US" altLang="en-US" sz="1400"/>
              <a:t>MUA</a:t>
            </a:r>
          </a:p>
        </p:txBody>
      </p:sp>
      <p:sp>
        <p:nvSpPr>
          <p:cNvPr id="1319943" name="Line 7"/>
          <p:cNvSpPr>
            <a:spLocks noChangeShapeType="1"/>
          </p:cNvSpPr>
          <p:nvPr/>
        </p:nvSpPr>
        <p:spPr bwMode="auto">
          <a:xfrm>
            <a:off x="7504113" y="1684338"/>
            <a:ext cx="0" cy="22637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1319944" name="Text Box 8"/>
          <p:cNvSpPr txBox="1">
            <a:spLocks noChangeArrowheads="1"/>
          </p:cNvSpPr>
          <p:nvPr/>
        </p:nvSpPr>
        <p:spPr bwMode="auto">
          <a:xfrm>
            <a:off x="5289550" y="5421313"/>
            <a:ext cx="3482975" cy="476250"/>
          </a:xfrm>
          <a:prstGeom prst="rect">
            <a:avLst/>
          </a:prstGeom>
          <a:noFill/>
          <a:ln w="95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0000FF"/>
                </a:solidFill>
              </a:rPr>
              <a:t>Q: When can server be MTA &amp; MDA at the same time?</a:t>
            </a:r>
          </a:p>
        </p:txBody>
      </p:sp>
      <p:sp>
        <p:nvSpPr>
          <p:cNvPr id="1319945" name="Text Box 9"/>
          <p:cNvSpPr txBox="1">
            <a:spLocks noChangeArrowheads="1"/>
          </p:cNvSpPr>
          <p:nvPr/>
        </p:nvSpPr>
        <p:spPr bwMode="auto">
          <a:xfrm>
            <a:off x="5246688" y="6103938"/>
            <a:ext cx="3482975" cy="312737"/>
          </a:xfrm>
          <a:prstGeom prst="rect">
            <a:avLst/>
          </a:prstGeom>
          <a:noFill/>
          <a:ln w="95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rgbClr val="0000FF"/>
                </a:solidFill>
              </a:rPr>
              <a:t>A: In Receiving Mail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1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99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427038"/>
            <a:ext cx="8145463" cy="693737"/>
          </a:xfrm>
        </p:spPr>
        <p:txBody>
          <a:bodyPr/>
          <a:lstStyle/>
          <a:p>
            <a:r>
              <a:rPr lang="en-US" altLang="en-US" sz="2400"/>
              <a:t>Features, Operation, and Use of TCP/IP Application Layer Services</a:t>
            </a:r>
          </a:p>
        </p:txBody>
      </p:sp>
      <p:sp>
        <p:nvSpPr>
          <p:cNvPr id="131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470025"/>
            <a:ext cx="7940675" cy="50768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2000"/>
              <a:t>Telnet protocol (Remote Control) </a:t>
            </a:r>
          </a:p>
          <a:p>
            <a:pPr>
              <a:lnSpc>
                <a:spcPct val="85000"/>
              </a:lnSpc>
            </a:pPr>
            <a:endParaRPr lang="en-US" altLang="en-US" sz="1800"/>
          </a:p>
          <a:p>
            <a:pPr>
              <a:lnSpc>
                <a:spcPct val="85000"/>
              </a:lnSpc>
            </a:pPr>
            <a:endParaRPr lang="en-US" altLang="en-US" sz="1800"/>
          </a:p>
        </p:txBody>
      </p:sp>
      <p:pic>
        <p:nvPicPr>
          <p:cNvPr id="13178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1865313"/>
            <a:ext cx="6932612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55625" y="328613"/>
            <a:ext cx="8145463" cy="692150"/>
          </a:xfrm>
        </p:spPr>
        <p:txBody>
          <a:bodyPr/>
          <a:lstStyle/>
          <a:p>
            <a:r>
              <a:rPr lang="en-US" altLang="en-US" sz="2400"/>
              <a:t>Features, Operation, and Use of TCP/IP Application Layer Services</a:t>
            </a:r>
          </a:p>
        </p:txBody>
      </p:sp>
      <p:sp>
        <p:nvSpPr>
          <p:cNvPr id="131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035050"/>
            <a:ext cx="7940675" cy="50768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2000"/>
              <a:t>SMB (Server Message Block) protocol supports file sharing in Microsoft-based networks </a:t>
            </a:r>
          </a:p>
        </p:txBody>
      </p:sp>
      <p:pic>
        <p:nvPicPr>
          <p:cNvPr id="1315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71"/>
          <a:stretch>
            <a:fillRect/>
          </a:stretch>
        </p:blipFill>
        <p:spPr bwMode="auto">
          <a:xfrm>
            <a:off x="996950" y="1624013"/>
            <a:ext cx="7340600" cy="510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5775" name="Group 143"/>
          <p:cNvGraphicFramePr>
            <a:graphicFrameLocks noGrp="1"/>
          </p:cNvGraphicFramePr>
          <p:nvPr/>
        </p:nvGraphicFramePr>
        <p:xfrm>
          <a:off x="231775" y="1211263"/>
          <a:ext cx="8637588" cy="4249393"/>
        </p:xfrm>
        <a:graphic>
          <a:graphicData uri="http://schemas.openxmlformats.org/drawingml/2006/table">
            <a:tbl>
              <a:tblPr/>
              <a:tblGrid>
                <a:gridCol w="2424113">
                  <a:extLst>
                    <a:ext uri="{9D8B030D-6E8A-4147-A177-3AD203B41FA5}">
                      <a16:colId xmlns:a16="http://schemas.microsoft.com/office/drawing/2014/main" val="3240493395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1737704015"/>
                    </a:ext>
                  </a:extLst>
                </a:gridCol>
                <a:gridCol w="855662">
                  <a:extLst>
                    <a:ext uri="{9D8B030D-6E8A-4147-A177-3AD203B41FA5}">
                      <a16:colId xmlns:a16="http://schemas.microsoft.com/office/drawing/2014/main" val="2136343179"/>
                    </a:ext>
                  </a:extLst>
                </a:gridCol>
                <a:gridCol w="4602163">
                  <a:extLst>
                    <a:ext uri="{9D8B030D-6E8A-4147-A177-3AD203B41FA5}">
                      <a16:colId xmlns:a16="http://schemas.microsoft.com/office/drawing/2014/main" val="2002817593"/>
                    </a:ext>
                  </a:extLst>
                </a:gridCol>
              </a:tblGrid>
              <a:tr h="420688">
                <a:tc>
                  <a:txBody>
                    <a:bodyPr/>
                    <a:lstStyle>
                      <a:lvl1pPr algn="l" defTabSz="814388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rgbClr val="708CA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467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5412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4963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21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93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65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37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Protocols</a:t>
                      </a:r>
                    </a:p>
                  </a:txBody>
                  <a:tcPr marL="82124" marR="82124" marT="41061" marB="41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14388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rgbClr val="708CA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467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5412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4963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21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93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65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37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TCP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14388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rgbClr val="708CA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467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5412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4963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21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93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65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37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UDP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14388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rgbClr val="708CA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467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5412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4963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21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93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65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37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Function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983264"/>
                  </a:ext>
                </a:extLst>
              </a:tr>
              <a:tr h="377825">
                <a:tc>
                  <a:txBody>
                    <a:bodyPr/>
                    <a:lstStyle>
                      <a:lvl1pPr algn="l" defTabSz="814388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rgbClr val="708CA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467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5412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4963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21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93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65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37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FTP (20/21)</a:t>
                      </a:r>
                    </a:p>
                  </a:txBody>
                  <a:tcPr marL="82124" marR="82124" marT="41061" marB="41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14388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rgbClr val="708CA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467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5412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4963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21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93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65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37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14388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rgbClr val="708CA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467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5412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4963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21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93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65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37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14388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rgbClr val="708CA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467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5412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4963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21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93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65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37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Transfer data between client &amp; Server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40368"/>
                  </a:ext>
                </a:extLst>
              </a:tr>
              <a:tr h="276225">
                <a:tc>
                  <a:txBody>
                    <a:bodyPr/>
                    <a:lstStyle>
                      <a:lvl1pPr algn="l" defTabSz="814388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rgbClr val="708CA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467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5412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4963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21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93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65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37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Telnet (23)</a:t>
                      </a:r>
                    </a:p>
                  </a:txBody>
                  <a:tcPr marL="82124" marR="82124" marT="41061" marB="41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14388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rgbClr val="708CA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467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5412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4963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21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93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65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37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14388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rgbClr val="708CA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467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5412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4963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21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93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65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37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14388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rgbClr val="708CA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467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5412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4963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21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93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65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37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Remote Control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175324"/>
                  </a:ext>
                </a:extLst>
              </a:tr>
              <a:tr h="355600">
                <a:tc>
                  <a:txBody>
                    <a:bodyPr/>
                    <a:lstStyle>
                      <a:lvl1pPr algn="l" defTabSz="814388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rgbClr val="708CA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467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5412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4963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21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93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65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37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HTTP (80)</a:t>
                      </a:r>
                    </a:p>
                  </a:txBody>
                  <a:tcPr marL="82124" marR="82124" marT="41061" marB="41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14388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rgbClr val="708CA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467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5412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4963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21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93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65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37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14388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rgbClr val="708CA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467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5412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4963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21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93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65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37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14388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rgbClr val="708CA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467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5412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4963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21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93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65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37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Transfer of web pages 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54955"/>
                  </a:ext>
                </a:extLst>
              </a:tr>
              <a:tr h="304800">
                <a:tc>
                  <a:txBody>
                    <a:bodyPr/>
                    <a:lstStyle>
                      <a:lvl1pPr algn="l" defTabSz="814388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rgbClr val="708CA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467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5412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4963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21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93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65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37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HTTPS (443)</a:t>
                      </a:r>
                    </a:p>
                  </a:txBody>
                  <a:tcPr marL="82124" marR="82124" marT="41061" marB="41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14388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rgbClr val="708CA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467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5412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4963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21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93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65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37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14388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rgbClr val="708CA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467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5412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4963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21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93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65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37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14388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rgbClr val="708CA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467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5412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4963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21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93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65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37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Secure Transfer of web pages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0206458"/>
                  </a:ext>
                </a:extLst>
              </a:tr>
              <a:tr h="341313">
                <a:tc>
                  <a:txBody>
                    <a:bodyPr/>
                    <a:lstStyle>
                      <a:lvl1pPr algn="l" defTabSz="814388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rgbClr val="708CA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467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5412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4963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21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93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65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37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SMTP (25)</a:t>
                      </a:r>
                    </a:p>
                  </a:txBody>
                  <a:tcPr marL="82124" marR="82124" marT="41061" marB="41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14388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rgbClr val="708CA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467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5412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4963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21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93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65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37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14388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rgbClr val="708CA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467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5412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4963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21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93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65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37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14388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rgbClr val="708CA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467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5412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4963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21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93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65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37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Transfer E-Mail to Server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370662"/>
                  </a:ext>
                </a:extLst>
              </a:tr>
              <a:tr h="349250">
                <a:tc>
                  <a:txBody>
                    <a:bodyPr/>
                    <a:lstStyle>
                      <a:lvl1pPr algn="l" defTabSz="814388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rgbClr val="708CA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467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5412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4963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21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93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65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37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 (110)</a:t>
                      </a:r>
                    </a:p>
                  </a:txBody>
                  <a:tcPr marL="82124" marR="82124" marT="41061" marB="41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14388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rgbClr val="708CA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467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5412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4963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21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93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65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37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14388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rgbClr val="708CA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467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5412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4963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21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93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65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37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14388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rgbClr val="708CA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467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5412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4963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21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93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65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37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Receive E-Mail from Server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929542"/>
                  </a:ext>
                </a:extLst>
              </a:tr>
              <a:tr h="312738">
                <a:tc>
                  <a:txBody>
                    <a:bodyPr/>
                    <a:lstStyle>
                      <a:lvl1pPr algn="l" defTabSz="814388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rgbClr val="708CA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467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5412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4963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21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93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65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37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TFTP (69)</a:t>
                      </a:r>
                    </a:p>
                  </a:txBody>
                  <a:tcPr marL="82124" marR="82124" marT="41061" marB="41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14388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rgbClr val="708CA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467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5412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4963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21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93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65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37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14388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rgbClr val="708CA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467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5412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4963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21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93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65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37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14388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rgbClr val="708CA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467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5412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4963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21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93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65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37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Transfer data without check delivery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953835"/>
                  </a:ext>
                </a:extLst>
              </a:tr>
              <a:tr h="393700">
                <a:tc>
                  <a:txBody>
                    <a:bodyPr/>
                    <a:lstStyle>
                      <a:lvl1pPr algn="l" defTabSz="814388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rgbClr val="708CA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467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5412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4963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21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93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65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37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DHCP (67/68)</a:t>
                      </a:r>
                    </a:p>
                  </a:txBody>
                  <a:tcPr marL="82124" marR="82124" marT="41061" marB="41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14388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rgbClr val="708CA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467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5412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4963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21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93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65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37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14388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rgbClr val="708CA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467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5412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4963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21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93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65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37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14388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rgbClr val="708CA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467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5412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4963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21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93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65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37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Automatic assigning of IP to PCs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350100"/>
                  </a:ext>
                </a:extLst>
              </a:tr>
              <a:tr h="406400">
                <a:tc>
                  <a:txBody>
                    <a:bodyPr/>
                    <a:lstStyle>
                      <a:lvl1pPr algn="l" defTabSz="814388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rgbClr val="708CA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467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5412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4963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21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93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65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37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SMB </a:t>
                      </a:r>
                    </a:p>
                  </a:txBody>
                  <a:tcPr marL="82124" marR="82124" marT="41061" marB="41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14388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rgbClr val="708CA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467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5412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4963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21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93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65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37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14388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rgbClr val="708CA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467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5412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4963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21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93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65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37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14388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rgbClr val="708CA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467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5412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4963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21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93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65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37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File sharing in MS operating systems 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7456217"/>
                  </a:ext>
                </a:extLst>
              </a:tr>
              <a:tr h="420688">
                <a:tc>
                  <a:txBody>
                    <a:bodyPr/>
                    <a:lstStyle>
                      <a:lvl1pPr algn="l" defTabSz="814388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rgbClr val="708CA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467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5412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4963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21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93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65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37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DNS (53)</a:t>
                      </a:r>
                    </a:p>
                  </a:txBody>
                  <a:tcPr marL="82124" marR="82124" marT="41061" marB="41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14388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rgbClr val="708CA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467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5412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4963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21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93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65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37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14388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rgbClr val="708CA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467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5412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4963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21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93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65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37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14388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rgbClr val="708CA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467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54125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04963" algn="l" defTabSz="814388">
                        <a:lnSpc>
                          <a:spcPct val="95000"/>
                        </a:lnSpc>
                        <a:spcBef>
                          <a:spcPct val="35000"/>
                        </a:spcBef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621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93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65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33763" defTabSz="814388" fontAlgn="base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Translating hostname to IP address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56276"/>
                  </a:ext>
                </a:extLst>
              </a:tr>
            </a:tbl>
          </a:graphicData>
        </a:graphic>
      </p:graphicFrame>
      <p:sp>
        <p:nvSpPr>
          <p:cNvPr id="965760" name="Text Box 128"/>
          <p:cNvSpPr txBox="1">
            <a:spLocks noChangeArrowheads="1"/>
          </p:cNvSpPr>
          <p:nvPr/>
        </p:nvSpPr>
        <p:spPr bwMode="auto">
          <a:xfrm>
            <a:off x="1089025" y="549275"/>
            <a:ext cx="6835775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Classification of Application Layer Protocols</a:t>
            </a:r>
          </a:p>
        </p:txBody>
      </p:sp>
      <p:sp>
        <p:nvSpPr>
          <p:cNvPr id="965776" name="Text Box 144"/>
          <p:cNvSpPr txBox="1">
            <a:spLocks noChangeArrowheads="1"/>
          </p:cNvSpPr>
          <p:nvPr/>
        </p:nvSpPr>
        <p:spPr bwMode="auto">
          <a:xfrm>
            <a:off x="276225" y="5748338"/>
            <a:ext cx="8534400" cy="339725"/>
          </a:xfrm>
          <a:prstGeom prst="rect">
            <a:avLst/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TCP (connection) &amp; UDP (connectionless) are protocols of Transport Layer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617538"/>
            <a:ext cx="8145463" cy="233362"/>
          </a:xfrm>
        </p:spPr>
        <p:txBody>
          <a:bodyPr/>
          <a:lstStyle/>
          <a:p>
            <a:r>
              <a:rPr lang="en-US" altLang="en-US" sz="2000"/>
              <a:t>Transport Layer Role and Services</a:t>
            </a:r>
          </a:p>
        </p:txBody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020763"/>
            <a:ext cx="7940675" cy="50768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The purpose of the Transport layer </a:t>
            </a:r>
          </a:p>
          <a:p>
            <a:endParaRPr lang="en-US" altLang="en-US"/>
          </a:p>
        </p:txBody>
      </p:sp>
      <p:pic>
        <p:nvPicPr>
          <p:cNvPr id="101377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490663"/>
            <a:ext cx="7631113" cy="512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78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631825"/>
            <a:ext cx="8145463" cy="263525"/>
          </a:xfrm>
        </p:spPr>
        <p:txBody>
          <a:bodyPr/>
          <a:lstStyle/>
          <a:p>
            <a:r>
              <a:rPr lang="en-US" altLang="en-US" sz="2000"/>
              <a:t>Transport Layer Role and Services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292225"/>
            <a:ext cx="7940675" cy="5076825"/>
          </a:xfrm>
        </p:spPr>
        <p:txBody>
          <a:bodyPr/>
          <a:lstStyle/>
          <a:p>
            <a:r>
              <a:rPr lang="en-US" altLang="en-US"/>
              <a:t>Major functions of the transport layer and the role it plays in data networks </a:t>
            </a:r>
          </a:p>
        </p:txBody>
      </p:sp>
      <p:pic>
        <p:nvPicPr>
          <p:cNvPr id="128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2049463"/>
            <a:ext cx="6673850" cy="448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518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617538"/>
            <a:ext cx="8145463" cy="271462"/>
          </a:xfrm>
        </p:spPr>
        <p:txBody>
          <a:bodyPr/>
          <a:lstStyle/>
          <a:p>
            <a:r>
              <a:rPr lang="en-US" altLang="en-US" sz="2000"/>
              <a:t>Transport Layer Role and Services</a:t>
            </a:r>
          </a:p>
        </p:txBody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20800"/>
            <a:ext cx="7940675" cy="5076825"/>
          </a:xfrm>
        </p:spPr>
        <p:txBody>
          <a:bodyPr/>
          <a:lstStyle/>
          <a:p>
            <a:r>
              <a:rPr lang="en-US" altLang="en-US"/>
              <a:t>Supporting Reliable Communication</a:t>
            </a:r>
          </a:p>
          <a:p>
            <a:endParaRPr lang="en-US" altLang="en-US"/>
          </a:p>
        </p:txBody>
      </p:sp>
      <p:pic>
        <p:nvPicPr>
          <p:cNvPr id="128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1784350"/>
            <a:ext cx="7572375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81029" name="Text Box 5"/>
          <p:cNvSpPr txBox="1">
            <a:spLocks noChangeArrowheads="1"/>
          </p:cNvSpPr>
          <p:nvPr/>
        </p:nvSpPr>
        <p:spPr bwMode="auto">
          <a:xfrm>
            <a:off x="0" y="4659313"/>
            <a:ext cx="7699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="1">
                <a:solidFill>
                  <a:schemeClr val="accent2"/>
                </a:solidFill>
              </a:rPr>
              <a:t>UDP</a:t>
            </a:r>
          </a:p>
        </p:txBody>
      </p:sp>
      <p:sp>
        <p:nvSpPr>
          <p:cNvPr id="1281030" name="Text Box 6"/>
          <p:cNvSpPr txBox="1">
            <a:spLocks noChangeArrowheads="1"/>
          </p:cNvSpPr>
          <p:nvPr/>
        </p:nvSpPr>
        <p:spPr bwMode="auto">
          <a:xfrm>
            <a:off x="8374063" y="4557713"/>
            <a:ext cx="7699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="1">
                <a:solidFill>
                  <a:schemeClr val="accent2"/>
                </a:solidFill>
              </a:rPr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38575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376238"/>
            <a:ext cx="8145462" cy="460375"/>
          </a:xfrm>
        </p:spPr>
        <p:txBody>
          <a:bodyPr/>
          <a:lstStyle/>
          <a:p>
            <a:r>
              <a:rPr lang="en-US" altLang="en-US"/>
              <a:t>Transport Layer Role and Services</a:t>
            </a:r>
          </a:p>
        </p:txBody>
      </p:sp>
      <p:sp>
        <p:nvSpPr>
          <p:cNvPr id="127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849313"/>
            <a:ext cx="8724900" cy="5076825"/>
          </a:xfrm>
        </p:spPr>
        <p:txBody>
          <a:bodyPr/>
          <a:lstStyle/>
          <a:p>
            <a:r>
              <a:rPr lang="en-US" altLang="en-US"/>
              <a:t>Identify the characteristics of the UDP (User Datagram Protocol) and TCP (Transmission Control protocol)</a:t>
            </a:r>
          </a:p>
        </p:txBody>
      </p:sp>
      <p:pic>
        <p:nvPicPr>
          <p:cNvPr id="12789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666875"/>
            <a:ext cx="7656513" cy="494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38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1878013"/>
            <a:ext cx="7499350" cy="490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8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631825"/>
            <a:ext cx="8145462" cy="476250"/>
          </a:xfrm>
        </p:spPr>
        <p:txBody>
          <a:bodyPr/>
          <a:lstStyle/>
          <a:p>
            <a:r>
              <a:rPr lang="en-US" altLang="en-US" sz="2000"/>
              <a:t>Transport Layer Role and Services</a:t>
            </a:r>
          </a:p>
        </p:txBody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106488"/>
            <a:ext cx="8596312" cy="5076825"/>
          </a:xfrm>
        </p:spPr>
        <p:txBody>
          <a:bodyPr/>
          <a:lstStyle/>
          <a:p>
            <a:r>
              <a:rPr lang="en-US" altLang="en-US"/>
              <a:t>Identify how a port number is represented and describe the role </a:t>
            </a:r>
            <a:r>
              <a:rPr lang="en-US" altLang="en-US" u="sng">
                <a:solidFill>
                  <a:srgbClr val="0066FF"/>
                </a:solidFill>
              </a:rPr>
              <a:t>port numbers</a:t>
            </a:r>
            <a:r>
              <a:rPr lang="en-US" altLang="en-US"/>
              <a:t> play in the TCP and UDP protocols.</a:t>
            </a:r>
          </a:p>
          <a:p>
            <a:endParaRPr lang="en-US" altLang="en-US"/>
          </a:p>
        </p:txBody>
      </p:sp>
      <p:sp>
        <p:nvSpPr>
          <p:cNvPr id="1285125" name="Text Box 5"/>
          <p:cNvSpPr txBox="1">
            <a:spLocks noChangeArrowheads="1"/>
          </p:cNvSpPr>
          <p:nvPr/>
        </p:nvSpPr>
        <p:spPr bwMode="auto">
          <a:xfrm>
            <a:off x="198438" y="2105025"/>
            <a:ext cx="3611562" cy="655638"/>
          </a:xfrm>
          <a:prstGeom prst="rect">
            <a:avLst/>
          </a:prstGeom>
          <a:noFill/>
          <a:ln w="9525" algn="ctr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Identified communicated applications</a:t>
            </a:r>
          </a:p>
          <a:p>
            <a:pPr>
              <a:spcBef>
                <a:spcPct val="50000"/>
              </a:spcBef>
            </a:pPr>
            <a:r>
              <a:rPr lang="en-US" altLang="en-US" sz="1600"/>
              <a:t>Identified conversation between hosts</a:t>
            </a:r>
          </a:p>
        </p:txBody>
      </p:sp>
      <p:sp>
        <p:nvSpPr>
          <p:cNvPr id="1285126" name="Line 6"/>
          <p:cNvSpPr>
            <a:spLocks noChangeShapeType="1"/>
          </p:cNvSpPr>
          <p:nvPr/>
        </p:nvSpPr>
        <p:spPr bwMode="auto">
          <a:xfrm flipV="1">
            <a:off x="1306513" y="1828800"/>
            <a:ext cx="304800" cy="21748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1285127" name="Text Box 7"/>
          <p:cNvSpPr txBox="1">
            <a:spLocks noChangeArrowheads="1"/>
          </p:cNvSpPr>
          <p:nvPr/>
        </p:nvSpPr>
        <p:spPr bwMode="auto">
          <a:xfrm>
            <a:off x="5389563" y="2090738"/>
            <a:ext cx="3321050" cy="533400"/>
          </a:xfrm>
          <a:prstGeom prst="rect">
            <a:avLst/>
          </a:prstGeom>
          <a:noFill/>
          <a:ln w="9525" algn="ctr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both TCP &amp; UDP use source &amp; destination port numbers</a:t>
            </a:r>
          </a:p>
        </p:txBody>
      </p:sp>
    </p:spTree>
    <p:extLst>
      <p:ext uri="{BB962C8B-B14F-4D97-AF65-F5344CB8AC3E}">
        <p14:creationId xmlns:p14="http://schemas.microsoft.com/office/powerpoint/2010/main" val="86800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69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022475"/>
            <a:ext cx="6513513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573088"/>
            <a:ext cx="8145463" cy="271462"/>
          </a:xfrm>
        </p:spPr>
        <p:txBody>
          <a:bodyPr/>
          <a:lstStyle/>
          <a:p>
            <a:r>
              <a:rPr lang="en-US" altLang="en-US" sz="2000"/>
              <a:t>Transport Layer Role and Services</a:t>
            </a:r>
          </a:p>
        </p:txBody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206500"/>
            <a:ext cx="8636000" cy="5076825"/>
          </a:xfrm>
        </p:spPr>
        <p:txBody>
          <a:bodyPr/>
          <a:lstStyle/>
          <a:p>
            <a:r>
              <a:rPr lang="en-US" altLang="en-US"/>
              <a:t>The role of segments in the transport layer and the two principle ways segments can be marked for reassembly.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387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782638"/>
            <a:ext cx="8145462" cy="838200"/>
          </a:xfrm>
        </p:spPr>
        <p:txBody>
          <a:bodyPr/>
          <a:lstStyle/>
          <a:p>
            <a:r>
              <a:rPr lang="en-US" altLang="en-US"/>
              <a:t>Applications – The Interface Between Human and Data Networks </a:t>
            </a:r>
          </a:p>
        </p:txBody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592263"/>
            <a:ext cx="7940675" cy="5076825"/>
          </a:xfrm>
        </p:spPr>
        <p:txBody>
          <a:bodyPr/>
          <a:lstStyle/>
          <a:p>
            <a:r>
              <a:rPr lang="en-US" altLang="en-US" sz="2000"/>
              <a:t>Applications provide the means for generating and receiving data that can be transported on the network</a:t>
            </a:r>
            <a:r>
              <a:rPr lang="en-US" altLang="en-US"/>
              <a:t> </a:t>
            </a:r>
          </a:p>
          <a:p>
            <a:endParaRPr lang="en-US" altLang="en-US"/>
          </a:p>
        </p:txBody>
      </p:sp>
      <p:pic>
        <p:nvPicPr>
          <p:cNvPr id="101377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75" y="2301875"/>
            <a:ext cx="6969125" cy="433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786" name="Rectangle 2"/>
          <p:cNvSpPr>
            <a:spLocks noGrp="1" noChangeArrowheads="1"/>
          </p:cNvSpPr>
          <p:nvPr>
            <p:ph type="title"/>
          </p:nvPr>
        </p:nvSpPr>
        <p:spPr>
          <a:xfrm>
            <a:off x="555625" y="488950"/>
            <a:ext cx="8145463" cy="476250"/>
          </a:xfrm>
        </p:spPr>
        <p:txBody>
          <a:bodyPr/>
          <a:lstStyle/>
          <a:p>
            <a:r>
              <a:rPr lang="en-US" altLang="en-US" sz="2000"/>
              <a:t>Application and Operation of TCP Mechanisms</a:t>
            </a:r>
          </a:p>
        </p:txBody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249363"/>
            <a:ext cx="7940675" cy="5076825"/>
          </a:xfrm>
        </p:spPr>
        <p:txBody>
          <a:bodyPr/>
          <a:lstStyle/>
          <a:p>
            <a:r>
              <a:rPr lang="en-US" altLang="en-US"/>
              <a:t>Trace the steps that show how the TCP reliability mechanism works as part of a session </a:t>
            </a:r>
          </a:p>
          <a:p>
            <a:endParaRPr lang="en-US" altLang="en-US"/>
          </a:p>
        </p:txBody>
      </p:sp>
      <p:pic>
        <p:nvPicPr>
          <p:cNvPr id="12707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2009775"/>
            <a:ext cx="7123112" cy="463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02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433388"/>
            <a:ext cx="8145463" cy="446087"/>
          </a:xfrm>
        </p:spPr>
        <p:txBody>
          <a:bodyPr/>
          <a:lstStyle/>
          <a:p>
            <a:r>
              <a:rPr lang="en-US" altLang="en-US" sz="2000"/>
              <a:t>Application and Operation of TCP Mechanisms</a:t>
            </a:r>
          </a:p>
        </p:txBody>
      </p:sp>
      <p:sp>
        <p:nvSpPr>
          <p:cNvPr id="129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1092200"/>
            <a:ext cx="7940675" cy="5076825"/>
          </a:xfrm>
        </p:spPr>
        <p:txBody>
          <a:bodyPr/>
          <a:lstStyle/>
          <a:p>
            <a:r>
              <a:rPr lang="en-US" altLang="en-US"/>
              <a:t>The role of port numbers in establishing TCP sessions  and directing segments to server process</a:t>
            </a:r>
          </a:p>
        </p:txBody>
      </p:sp>
      <p:pic>
        <p:nvPicPr>
          <p:cNvPr id="129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987550"/>
            <a:ext cx="7947025" cy="449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847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1092200"/>
            <a:ext cx="7940675" cy="5076825"/>
          </a:xfrm>
          <a:noFill/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Q : Which port describes service in client, source or destination?</a:t>
            </a:r>
          </a:p>
          <a:p>
            <a:r>
              <a:rPr lang="en-US" altLang="en-US"/>
              <a:t>Well Known ports numbers are 0-1023 (reserved for services).</a:t>
            </a:r>
          </a:p>
          <a:p>
            <a:r>
              <a:rPr lang="en-US" altLang="en-US"/>
              <a:t>Registered Ports are 1024 – 49151.</a:t>
            </a:r>
          </a:p>
          <a:p>
            <a:r>
              <a:rPr lang="en-US" altLang="en-US"/>
              <a:t>Dynamic Ports are 49152 – 65535.</a:t>
            </a:r>
          </a:p>
          <a:p>
            <a:r>
              <a:rPr lang="en-US" altLang="en-US"/>
              <a:t>Source port number &gt; 1023, in client (requester)</a:t>
            </a:r>
          </a:p>
          <a:p>
            <a:r>
              <a:rPr lang="en-US" altLang="en-US"/>
              <a:t>Remember services &amp; their port numbers</a:t>
            </a:r>
          </a:p>
        </p:txBody>
      </p:sp>
    </p:spTree>
    <p:extLst>
      <p:ext uri="{BB962C8B-B14F-4D97-AF65-F5344CB8AC3E}">
        <p14:creationId xmlns:p14="http://schemas.microsoft.com/office/powerpoint/2010/main" val="13745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3796" name="Object 4"/>
          <p:cNvGraphicFramePr>
            <a:graphicFrameLocks noChangeAspect="1"/>
          </p:cNvGraphicFramePr>
          <p:nvPr>
            <p:ph/>
          </p:nvPr>
        </p:nvGraphicFramePr>
        <p:xfrm>
          <a:off x="369888" y="635000"/>
          <a:ext cx="8469312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155" name="Bitmap Image" r:id="rId3" imgW="5952381" imgH="2886478" progId="Paint.Picture">
                  <p:embed/>
                </p:oleObj>
              </mc:Choice>
              <mc:Fallback>
                <p:oleObj name="Bitmap Image" r:id="rId3" imgW="5952381" imgH="2886478" progId="Paint.Picture">
                  <p:embed/>
                  <p:pic>
                    <p:nvPicPr>
                      <p:cNvPr id="13137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635000"/>
                        <a:ext cx="8469312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2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442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5844" name="Object 4"/>
          <p:cNvGraphicFramePr>
            <a:graphicFrameLocks noChangeAspect="1"/>
          </p:cNvGraphicFramePr>
          <p:nvPr>
            <p:ph/>
          </p:nvPr>
        </p:nvGraphicFramePr>
        <p:xfrm>
          <a:off x="317500" y="1030288"/>
          <a:ext cx="8469313" cy="428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179" name="Bitmap Image" r:id="rId3" imgW="6342857" imgH="2876190" progId="Paint.Picture">
                  <p:embed/>
                </p:oleObj>
              </mc:Choice>
              <mc:Fallback>
                <p:oleObj name="Bitmap Image" r:id="rId3" imgW="6342857" imgH="2876190" progId="Paint.Picture">
                  <p:embed/>
                  <p:pic>
                    <p:nvPicPr>
                      <p:cNvPr id="13158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1030288"/>
                        <a:ext cx="8469313" cy="428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2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757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7892" name="Object 4"/>
          <p:cNvGraphicFramePr>
            <a:graphicFrameLocks noChangeAspect="1"/>
          </p:cNvGraphicFramePr>
          <p:nvPr>
            <p:ph/>
          </p:nvPr>
        </p:nvGraphicFramePr>
        <p:xfrm>
          <a:off x="320675" y="795338"/>
          <a:ext cx="8524875" cy="389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03" name="Bitmap Image" r:id="rId3" imgW="6238095" imgH="2467319" progId="Paint.Picture">
                  <p:embed/>
                </p:oleObj>
              </mc:Choice>
              <mc:Fallback>
                <p:oleObj name="Bitmap Image" r:id="rId3" imgW="6238095" imgH="2467319" progId="Paint.Picture">
                  <p:embed/>
                  <p:pic>
                    <p:nvPicPr>
                      <p:cNvPr id="13178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795338"/>
                        <a:ext cx="8524875" cy="389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2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96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9940" name="Object 4"/>
          <p:cNvGraphicFramePr>
            <a:graphicFrameLocks noChangeAspect="1"/>
          </p:cNvGraphicFramePr>
          <p:nvPr>
            <p:ph/>
          </p:nvPr>
        </p:nvGraphicFramePr>
        <p:xfrm>
          <a:off x="314325" y="1344613"/>
          <a:ext cx="8332788" cy="383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27" name="Bitmap Image" r:id="rId3" imgW="6477904" imgH="3095238" progId="Paint.Picture">
                  <p:embed/>
                </p:oleObj>
              </mc:Choice>
              <mc:Fallback>
                <p:oleObj name="Bitmap Image" r:id="rId3" imgW="6477904" imgH="3095238" progId="Paint.Picture">
                  <p:embed/>
                  <p:pic>
                    <p:nvPicPr>
                      <p:cNvPr id="13199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4839"/>
                      <a:stretch>
                        <a:fillRect/>
                      </a:stretch>
                    </p:blipFill>
                    <p:spPr bwMode="auto">
                      <a:xfrm>
                        <a:off x="314325" y="1344613"/>
                        <a:ext cx="8332788" cy="383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2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9942" name="Rectangle 6"/>
          <p:cNvSpPr>
            <a:spLocks noChangeArrowheads="1"/>
          </p:cNvSpPr>
          <p:nvPr/>
        </p:nvSpPr>
        <p:spPr bwMode="auto">
          <a:xfrm>
            <a:off x="527050" y="733425"/>
            <a:ext cx="81454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82124" tIns="41061" rIns="82124" bIns="41061" anchor="b"/>
          <a:lstStyle>
            <a:lvl1pPr defTabSz="814388">
              <a:defRPr sz="2400" b="1">
                <a:solidFill>
                  <a:srgbClr val="708CA1"/>
                </a:solidFill>
                <a:latin typeface="Arial" panose="020B0604020202020204" pitchFamily="34" charset="0"/>
              </a:defRPr>
            </a:lvl1pPr>
            <a:lvl2pPr defTabSz="814388">
              <a:defRPr sz="2400" b="1">
                <a:solidFill>
                  <a:srgbClr val="708CA1"/>
                </a:solidFill>
                <a:latin typeface="Arial" panose="020B0604020202020204" pitchFamily="34" charset="0"/>
              </a:defRPr>
            </a:lvl2pPr>
            <a:lvl3pPr defTabSz="814388">
              <a:defRPr sz="2400" b="1">
                <a:solidFill>
                  <a:srgbClr val="708CA1"/>
                </a:solidFill>
                <a:latin typeface="Arial" panose="020B0604020202020204" pitchFamily="34" charset="0"/>
              </a:defRPr>
            </a:lvl3pPr>
            <a:lvl4pPr defTabSz="814388">
              <a:defRPr sz="2400" b="1">
                <a:solidFill>
                  <a:srgbClr val="708CA1"/>
                </a:solidFill>
                <a:latin typeface="Arial" panose="020B0604020202020204" pitchFamily="34" charset="0"/>
              </a:defRPr>
            </a:lvl4pPr>
            <a:lvl5pPr defTabSz="814388">
              <a:defRPr sz="2400" b="1">
                <a:solidFill>
                  <a:srgbClr val="708CA1"/>
                </a:solidFill>
                <a:latin typeface="Arial" panose="020B0604020202020204" pitchFamily="34" charset="0"/>
              </a:defRPr>
            </a:lvl5pPr>
            <a:lvl6pPr marL="457200" algn="ctr" defTabSz="8143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8CA1"/>
                </a:solidFill>
                <a:latin typeface="Arial" panose="020B0604020202020204" pitchFamily="34" charset="0"/>
              </a:defRPr>
            </a:lvl6pPr>
            <a:lvl7pPr marL="914400" algn="ctr" defTabSz="8143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8CA1"/>
                </a:solidFill>
                <a:latin typeface="Arial" panose="020B0604020202020204" pitchFamily="34" charset="0"/>
              </a:defRPr>
            </a:lvl7pPr>
            <a:lvl8pPr marL="1371600" algn="ctr" defTabSz="8143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8CA1"/>
                </a:solidFill>
                <a:latin typeface="Arial" panose="020B0604020202020204" pitchFamily="34" charset="0"/>
              </a:defRPr>
            </a:lvl8pPr>
            <a:lvl9pPr marL="1828800" algn="ctr" defTabSz="8143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8CA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Three Ways Handshake</a:t>
            </a:r>
          </a:p>
        </p:txBody>
      </p:sp>
    </p:spTree>
    <p:extLst>
      <p:ext uri="{BB962C8B-B14F-4D97-AF65-F5344CB8AC3E}">
        <p14:creationId xmlns:p14="http://schemas.microsoft.com/office/powerpoint/2010/main" val="358403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690563"/>
            <a:ext cx="8145463" cy="474662"/>
          </a:xfrm>
        </p:spPr>
        <p:txBody>
          <a:bodyPr/>
          <a:lstStyle/>
          <a:p>
            <a:r>
              <a:rPr lang="en-US" altLang="en-US" sz="2000"/>
              <a:t>Application and Operation of TCP Mechanisms</a:t>
            </a:r>
          </a:p>
        </p:txBody>
      </p:sp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206500"/>
            <a:ext cx="7940675" cy="5076825"/>
          </a:xfrm>
        </p:spPr>
        <p:txBody>
          <a:bodyPr/>
          <a:lstStyle/>
          <a:p>
            <a:r>
              <a:rPr lang="en-US" altLang="en-US"/>
              <a:t>Trace the steps in the handshake in the termination of TCP sessions </a:t>
            </a:r>
          </a:p>
        </p:txBody>
      </p:sp>
      <p:pic>
        <p:nvPicPr>
          <p:cNvPr id="128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3" y="1970088"/>
            <a:ext cx="5583237" cy="475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952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555625" y="688975"/>
            <a:ext cx="8145463" cy="490538"/>
          </a:xfrm>
        </p:spPr>
        <p:txBody>
          <a:bodyPr/>
          <a:lstStyle/>
          <a:p>
            <a:r>
              <a:rPr lang="en-US" altLang="en-US" sz="2000"/>
              <a:t>Managing TCP Sessions</a:t>
            </a:r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177925"/>
            <a:ext cx="7940675" cy="1071563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/>
              <a:t>Describe how TCP sequence numbers are used to reconstruct the data stream with segments placed in the correct order </a:t>
            </a:r>
          </a:p>
          <a:p>
            <a:pPr>
              <a:lnSpc>
                <a:spcPct val="85000"/>
              </a:lnSpc>
            </a:pPr>
            <a:endParaRPr lang="en-US" altLang="en-US"/>
          </a:p>
        </p:txBody>
      </p:sp>
      <p:pic>
        <p:nvPicPr>
          <p:cNvPr id="12728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8" y="2106613"/>
            <a:ext cx="6835775" cy="463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124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2105025"/>
            <a:ext cx="608647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581025"/>
            <a:ext cx="8145463" cy="247650"/>
          </a:xfrm>
        </p:spPr>
        <p:txBody>
          <a:bodyPr/>
          <a:lstStyle/>
          <a:p>
            <a:r>
              <a:rPr lang="en-US" altLang="en-US" sz="2000"/>
              <a:t>Managing TCP Sessions</a:t>
            </a:r>
          </a:p>
        </p:txBody>
      </p:sp>
      <p:sp>
        <p:nvSpPr>
          <p:cNvPr id="129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120775"/>
            <a:ext cx="7940675" cy="5076825"/>
          </a:xfrm>
        </p:spPr>
        <p:txBody>
          <a:bodyPr/>
          <a:lstStyle/>
          <a:p>
            <a:r>
              <a:rPr lang="en-US" altLang="en-US"/>
              <a:t>Trace the steps used by the TCP protocol in which sequence numbers and acknowledgement numbers are used to manage exchanges in a conversation </a:t>
            </a:r>
          </a:p>
          <a:p>
            <a:endParaRPr lang="en-US" altLang="en-US"/>
          </a:p>
        </p:txBody>
      </p:sp>
      <p:sp>
        <p:nvSpPr>
          <p:cNvPr id="1299462" name="Text Box 6"/>
          <p:cNvSpPr txBox="1">
            <a:spLocks noChangeArrowheads="1"/>
          </p:cNvSpPr>
          <p:nvPr/>
        </p:nvSpPr>
        <p:spPr bwMode="auto">
          <a:xfrm>
            <a:off x="71438" y="3211513"/>
            <a:ext cx="3271837" cy="655637"/>
          </a:xfrm>
          <a:prstGeom prst="rect">
            <a:avLst/>
          </a:prstGeom>
          <a:noFill/>
          <a:ln w="95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Socket No. : IP Add with Port No.</a:t>
            </a:r>
          </a:p>
          <a:p>
            <a:pPr algn="ctr">
              <a:spcBef>
                <a:spcPct val="50000"/>
              </a:spcBef>
            </a:pPr>
            <a:r>
              <a:rPr lang="en-US" altLang="en-US" sz="1600"/>
              <a:t>200.5.5.5 : 80</a:t>
            </a:r>
          </a:p>
        </p:txBody>
      </p:sp>
    </p:spTree>
    <p:extLst>
      <p:ext uri="{BB962C8B-B14F-4D97-AF65-F5344CB8AC3E}">
        <p14:creationId xmlns:p14="http://schemas.microsoft.com/office/powerpoint/2010/main" val="189089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476250"/>
            <a:ext cx="8145462" cy="838200"/>
          </a:xfrm>
        </p:spPr>
        <p:txBody>
          <a:bodyPr/>
          <a:lstStyle/>
          <a:p>
            <a:r>
              <a:rPr lang="en-US" altLang="en-US"/>
              <a:t>Applications – The Interface Between Human and Data Networks </a:t>
            </a:r>
          </a:p>
        </p:txBody>
      </p:sp>
      <p:sp>
        <p:nvSpPr>
          <p:cNvPr id="130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581150"/>
            <a:ext cx="7940675" cy="5076825"/>
          </a:xfrm>
        </p:spPr>
        <p:txBody>
          <a:bodyPr/>
          <a:lstStyle/>
          <a:p>
            <a:r>
              <a:rPr lang="en-US" altLang="en-US" sz="2000"/>
              <a:t>Application Layer prepares data for transmission over the network.</a:t>
            </a:r>
          </a:p>
          <a:p>
            <a:endParaRPr lang="en-US" altLang="en-US" sz="2000"/>
          </a:p>
          <a:p>
            <a:endParaRPr lang="en-US" altLang="en-US" sz="2000"/>
          </a:p>
        </p:txBody>
      </p:sp>
      <p:pic>
        <p:nvPicPr>
          <p:cNvPr id="130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2532063"/>
            <a:ext cx="7323137" cy="417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446088"/>
            <a:ext cx="8145463" cy="504825"/>
          </a:xfrm>
        </p:spPr>
        <p:txBody>
          <a:bodyPr/>
          <a:lstStyle/>
          <a:p>
            <a:r>
              <a:rPr lang="en-US" altLang="en-US" sz="2000"/>
              <a:t>Managing TCP Sessions</a:t>
            </a:r>
          </a:p>
        </p:txBody>
      </p:sp>
      <p:sp>
        <p:nvSpPr>
          <p:cNvPr id="129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192213"/>
            <a:ext cx="7940675" cy="5076825"/>
          </a:xfrm>
        </p:spPr>
        <p:txBody>
          <a:bodyPr/>
          <a:lstStyle/>
          <a:p>
            <a:r>
              <a:rPr lang="en-US" altLang="en-US"/>
              <a:t>Describe the retransmission. remedy for lost data employed by TCP  </a:t>
            </a:r>
          </a:p>
          <a:p>
            <a:endParaRPr lang="en-US" altLang="en-US"/>
          </a:p>
        </p:txBody>
      </p:sp>
      <p:pic>
        <p:nvPicPr>
          <p:cNvPr id="129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2006600"/>
            <a:ext cx="7623175" cy="462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7413" name="Text Box 5"/>
          <p:cNvSpPr txBox="1">
            <a:spLocks noChangeArrowheads="1"/>
          </p:cNvSpPr>
          <p:nvPr/>
        </p:nvSpPr>
        <p:spPr bwMode="auto">
          <a:xfrm>
            <a:off x="4238625" y="2627313"/>
            <a:ext cx="652463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32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1988" name="Object 4"/>
          <p:cNvGraphicFramePr>
            <a:graphicFrameLocks noChangeAspect="1"/>
          </p:cNvGraphicFramePr>
          <p:nvPr>
            <p:ph/>
          </p:nvPr>
        </p:nvGraphicFramePr>
        <p:xfrm>
          <a:off x="382588" y="469900"/>
          <a:ext cx="8221662" cy="600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51" name="Bitmap Image" r:id="rId3" imgW="5830114" imgH="4258269" progId="Paint.Picture">
                  <p:embed/>
                </p:oleObj>
              </mc:Choice>
              <mc:Fallback>
                <p:oleObj name="Bitmap Image" r:id="rId3" imgW="5830114" imgH="4258269" progId="Paint.Picture">
                  <p:embed/>
                  <p:pic>
                    <p:nvPicPr>
                      <p:cNvPr id="13219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469900"/>
                        <a:ext cx="8221662" cy="600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2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980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55625" y="333375"/>
            <a:ext cx="8145463" cy="446088"/>
          </a:xfrm>
        </p:spPr>
        <p:txBody>
          <a:bodyPr/>
          <a:lstStyle/>
          <a:p>
            <a:r>
              <a:rPr lang="en-US" altLang="en-US"/>
              <a:t>Managing TCP Sessions</a:t>
            </a:r>
          </a:p>
        </p:txBody>
      </p:sp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849313"/>
            <a:ext cx="7940675" cy="1055687"/>
          </a:xfrm>
        </p:spPr>
        <p:txBody>
          <a:bodyPr/>
          <a:lstStyle/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en-US"/>
              <a:t>The relationship between window size, data loss and congestion during a session (when receiver is overloaded) </a:t>
            </a:r>
          </a:p>
        </p:txBody>
      </p:sp>
      <p:pic>
        <p:nvPicPr>
          <p:cNvPr id="129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1881188"/>
            <a:ext cx="7597775" cy="481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3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962025"/>
            <a:ext cx="8145462" cy="446088"/>
          </a:xfrm>
        </p:spPr>
        <p:txBody>
          <a:bodyPr/>
          <a:lstStyle/>
          <a:p>
            <a:r>
              <a:rPr lang="en-US" altLang="en-US">
                <a:solidFill>
                  <a:srgbClr val="0066FF"/>
                </a:solidFill>
              </a:rPr>
              <a:t>Managing TCP Sessions</a:t>
            </a:r>
          </a:p>
        </p:txBody>
      </p:sp>
      <p:sp>
        <p:nvSpPr>
          <p:cNvPr id="131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692275"/>
            <a:ext cx="7940675" cy="15335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2000"/>
              <a:t>When source of data (server) reaches time out, it will resend the data that needs to be acknowledged. </a:t>
            </a:r>
          </a:p>
          <a:p>
            <a:pPr>
              <a:lnSpc>
                <a:spcPct val="85000"/>
              </a:lnSpc>
            </a:pPr>
            <a:r>
              <a:rPr lang="en-US" altLang="en-US" sz="2000"/>
              <a:t>Connection Services use TCP</a:t>
            </a:r>
          </a:p>
          <a:p>
            <a:pPr>
              <a:lnSpc>
                <a:spcPct val="85000"/>
              </a:lnSpc>
            </a:pPr>
            <a:r>
              <a:rPr lang="en-US" altLang="en-US" sz="2000"/>
              <a:t>Connectionless Services use UDP</a:t>
            </a:r>
          </a:p>
        </p:txBody>
      </p:sp>
    </p:spTree>
    <p:extLst>
      <p:ext uri="{BB962C8B-B14F-4D97-AF65-F5344CB8AC3E}">
        <p14:creationId xmlns:p14="http://schemas.microsoft.com/office/powerpoint/2010/main" val="191356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55625" y="588963"/>
            <a:ext cx="8145463" cy="504825"/>
          </a:xfrm>
        </p:spPr>
        <p:txBody>
          <a:bodyPr/>
          <a:lstStyle/>
          <a:p>
            <a:r>
              <a:rPr lang="en-US" altLang="en-US"/>
              <a:t>UDP Protocol</a:t>
            </a:r>
          </a:p>
        </p:txBody>
      </p:sp>
      <p:sp>
        <p:nvSpPr>
          <p:cNvPr id="127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206500"/>
            <a:ext cx="7940675" cy="5076825"/>
          </a:xfrm>
        </p:spPr>
        <p:txBody>
          <a:bodyPr/>
          <a:lstStyle/>
          <a:p>
            <a:r>
              <a:rPr lang="en-US" altLang="en-US"/>
              <a:t>Describe the characteristics of the UDP protocol and the types of communication for which it is best suited </a:t>
            </a:r>
          </a:p>
        </p:txBody>
      </p:sp>
      <p:pic>
        <p:nvPicPr>
          <p:cNvPr id="12748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1997075"/>
            <a:ext cx="8129588" cy="464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4885" name="Text Box 5"/>
          <p:cNvSpPr txBox="1">
            <a:spLocks noChangeArrowheads="1"/>
          </p:cNvSpPr>
          <p:nvPr/>
        </p:nvSpPr>
        <p:spPr bwMode="auto">
          <a:xfrm>
            <a:off x="3584575" y="2830513"/>
            <a:ext cx="1712913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/>
              <a:t>Faster</a:t>
            </a:r>
          </a:p>
        </p:txBody>
      </p:sp>
    </p:spTree>
    <p:extLst>
      <p:ext uri="{BB962C8B-B14F-4D97-AF65-F5344CB8AC3E}">
        <p14:creationId xmlns:p14="http://schemas.microsoft.com/office/powerpoint/2010/main" val="210225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731838"/>
            <a:ext cx="8145462" cy="533400"/>
          </a:xfrm>
        </p:spPr>
        <p:txBody>
          <a:bodyPr/>
          <a:lstStyle/>
          <a:p>
            <a:r>
              <a:rPr lang="en-US" altLang="en-US"/>
              <a:t>UDP Protocol</a:t>
            </a:r>
          </a:p>
        </p:txBody>
      </p:sp>
      <p:sp>
        <p:nvSpPr>
          <p:cNvPr id="130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220788"/>
            <a:ext cx="7940675" cy="5076825"/>
          </a:xfrm>
        </p:spPr>
        <p:txBody>
          <a:bodyPr/>
          <a:lstStyle/>
          <a:p>
            <a:r>
              <a:rPr lang="en-US" altLang="en-US"/>
              <a:t>Describe in detail the process specified by the UDP protocol to reassemble PDUs at the destination device </a:t>
            </a:r>
          </a:p>
          <a:p>
            <a:endParaRPr lang="en-US" altLang="en-US"/>
          </a:p>
        </p:txBody>
      </p:sp>
      <p:pic>
        <p:nvPicPr>
          <p:cNvPr id="130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0" y="2022475"/>
            <a:ext cx="6969125" cy="470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18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560388"/>
            <a:ext cx="8145462" cy="504825"/>
          </a:xfrm>
        </p:spPr>
        <p:txBody>
          <a:bodyPr/>
          <a:lstStyle/>
          <a:p>
            <a:r>
              <a:rPr lang="en-US" altLang="en-US"/>
              <a:t>UDP Protocol</a:t>
            </a:r>
          </a:p>
        </p:txBody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149350"/>
            <a:ext cx="7940675" cy="5076825"/>
          </a:xfrm>
        </p:spPr>
        <p:txBody>
          <a:bodyPr/>
          <a:lstStyle/>
          <a:p>
            <a:r>
              <a:rPr lang="en-US" altLang="en-US"/>
              <a:t>Describe how servers use port numbers to identify a specified application layer process and direct segments to the proper service or application </a:t>
            </a:r>
          </a:p>
          <a:p>
            <a:endParaRPr lang="en-US" altLang="en-US"/>
          </a:p>
        </p:txBody>
      </p:sp>
      <p:pic>
        <p:nvPicPr>
          <p:cNvPr id="130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360613"/>
            <a:ext cx="6757987" cy="428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19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504825"/>
            <a:ext cx="8145463" cy="474663"/>
          </a:xfrm>
        </p:spPr>
        <p:txBody>
          <a:bodyPr/>
          <a:lstStyle/>
          <a:p>
            <a:r>
              <a:rPr lang="en-US" altLang="en-US"/>
              <a:t>UDP Protocol</a:t>
            </a:r>
          </a:p>
        </p:txBody>
      </p:sp>
      <p:sp>
        <p:nvSpPr>
          <p:cNvPr id="130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092200"/>
            <a:ext cx="7940675" cy="5076825"/>
          </a:xfrm>
        </p:spPr>
        <p:txBody>
          <a:bodyPr/>
          <a:lstStyle/>
          <a:p>
            <a:r>
              <a:rPr lang="en-US" altLang="en-US"/>
              <a:t>Trace the steps as the UDP protocol and port numbers are utilized in client-server communication.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130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817688"/>
            <a:ext cx="8339138" cy="496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229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114425"/>
            <a:ext cx="7940675" cy="437038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Although the total amount of UDP traffic found on a typical network is often relatively low, key Application layer protocols that use UDP include: </a:t>
            </a:r>
          </a:p>
          <a:p>
            <a:pPr lvl="1"/>
            <a:r>
              <a:rPr lang="en-US" altLang="en-US" sz="2400"/>
              <a:t>• Domain Name System (DNS) </a:t>
            </a:r>
          </a:p>
          <a:p>
            <a:pPr lvl="1"/>
            <a:r>
              <a:rPr lang="en-US" altLang="en-US" sz="2400"/>
              <a:t>• Simple Network Management Protocol (SNMP) </a:t>
            </a:r>
          </a:p>
          <a:p>
            <a:pPr lvl="1"/>
            <a:r>
              <a:rPr lang="en-US" altLang="en-US" sz="2400"/>
              <a:t>• Dynamic Host Configuration Protocol (DHCP) </a:t>
            </a:r>
          </a:p>
          <a:p>
            <a:pPr lvl="1"/>
            <a:r>
              <a:rPr lang="en-US" altLang="en-US" sz="2400"/>
              <a:t>• Routing Information Protocol (RIP) </a:t>
            </a:r>
          </a:p>
          <a:p>
            <a:pPr lvl="1"/>
            <a:r>
              <a:rPr lang="en-US" altLang="en-US" sz="2400"/>
              <a:t>• Trivial File Transfer Protocol (TFTP) </a:t>
            </a:r>
          </a:p>
          <a:p>
            <a:pPr lvl="1"/>
            <a:r>
              <a:rPr lang="en-US" altLang="en-US" sz="2400"/>
              <a:t>• Online games 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63216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8488" y="701675"/>
            <a:ext cx="7940675" cy="35718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66FF"/>
                </a:solidFill>
              </a:rPr>
              <a:t>Words indicating Transport Layer of IOS Model</a:t>
            </a:r>
          </a:p>
          <a:p>
            <a:r>
              <a:rPr lang="en-US" altLang="en-US" sz="2000" dirty="0"/>
              <a:t>Reliability</a:t>
            </a:r>
          </a:p>
          <a:p>
            <a:r>
              <a:rPr lang="en-US" altLang="en-US" sz="2000" dirty="0"/>
              <a:t>Connection layer</a:t>
            </a:r>
          </a:p>
          <a:p>
            <a:r>
              <a:rPr lang="en-US" altLang="en-US" sz="2000" dirty="0"/>
              <a:t>Port Addressing</a:t>
            </a:r>
          </a:p>
          <a:p>
            <a:r>
              <a:rPr lang="en-US" altLang="en-US" sz="2000" dirty="0"/>
              <a:t>Segments</a:t>
            </a:r>
          </a:p>
          <a:p>
            <a:r>
              <a:rPr lang="en-US" altLang="en-US" sz="2000" dirty="0"/>
              <a:t>Flow Control</a:t>
            </a:r>
          </a:p>
          <a:p>
            <a:r>
              <a:rPr lang="en-US" altLang="en-US" sz="2000" dirty="0"/>
              <a:t>End to End Connection</a:t>
            </a:r>
          </a:p>
          <a:p>
            <a:r>
              <a:rPr lang="en-US" altLang="en-US" sz="2000" dirty="0"/>
              <a:t>Control Conversation Between Applications</a:t>
            </a:r>
          </a:p>
        </p:txBody>
      </p:sp>
    </p:spTree>
    <p:extLst>
      <p:ext uri="{BB962C8B-B14F-4D97-AF65-F5344CB8AC3E}">
        <p14:creationId xmlns:p14="http://schemas.microsoft.com/office/powerpoint/2010/main" val="24495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436563"/>
            <a:ext cx="8145463" cy="838200"/>
          </a:xfrm>
        </p:spPr>
        <p:txBody>
          <a:bodyPr/>
          <a:lstStyle/>
          <a:p>
            <a:r>
              <a:rPr lang="en-US" altLang="en-US" sz="2400"/>
              <a:t>Applications – The Interface Between Human and Data Networks </a:t>
            </a:r>
          </a:p>
        </p:txBody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614488"/>
            <a:ext cx="7940675" cy="5076825"/>
          </a:xfrm>
        </p:spPr>
        <p:txBody>
          <a:bodyPr/>
          <a:lstStyle/>
          <a:p>
            <a:r>
              <a:rPr lang="en-US" altLang="en-US"/>
              <a:t>Application Layer in OSI &amp; TCP/IP Models</a:t>
            </a:r>
          </a:p>
          <a:p>
            <a:endParaRPr lang="en-US" altLang="en-US"/>
          </a:p>
        </p:txBody>
      </p:sp>
      <p:pic>
        <p:nvPicPr>
          <p:cNvPr id="130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2085975"/>
            <a:ext cx="7983538" cy="394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3557" name="Text Box 5"/>
          <p:cNvSpPr txBox="1">
            <a:spLocks noChangeArrowheads="1"/>
          </p:cNvSpPr>
          <p:nvPr/>
        </p:nvSpPr>
        <p:spPr bwMode="auto">
          <a:xfrm>
            <a:off x="5905500" y="6397625"/>
            <a:ext cx="30353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/>
              <a:t>Services in Application Layer</a:t>
            </a:r>
          </a:p>
        </p:txBody>
      </p:sp>
      <p:sp>
        <p:nvSpPr>
          <p:cNvPr id="1303558" name="Line 6"/>
          <p:cNvSpPr>
            <a:spLocks noChangeShapeType="1"/>
          </p:cNvSpPr>
          <p:nvPr/>
        </p:nvSpPr>
        <p:spPr bwMode="auto">
          <a:xfrm flipV="1">
            <a:off x="6880225" y="5080000"/>
            <a:ext cx="508000" cy="13636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9"/>
          <a:stretch>
            <a:fillRect/>
          </a:stretch>
        </p:blipFill>
        <p:spPr bwMode="auto">
          <a:xfrm>
            <a:off x="1317625" y="2136775"/>
            <a:ext cx="6726238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511175"/>
            <a:ext cx="8145462" cy="838200"/>
          </a:xfrm>
        </p:spPr>
        <p:txBody>
          <a:bodyPr/>
          <a:lstStyle/>
          <a:p>
            <a:r>
              <a:rPr lang="en-US" altLang="en-US"/>
              <a:t>Applications – The Interface Between Human and Data Networks </a:t>
            </a:r>
          </a:p>
        </p:txBody>
      </p:sp>
      <p:sp>
        <p:nvSpPr>
          <p:cNvPr id="129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658938"/>
            <a:ext cx="7940675" cy="5076825"/>
          </a:xfrm>
        </p:spPr>
        <p:txBody>
          <a:bodyPr/>
          <a:lstStyle/>
          <a:p>
            <a:r>
              <a:rPr lang="en-US" altLang="en-US" sz="2000" b="1"/>
              <a:t>Different Services (Protocols) in application layer</a:t>
            </a:r>
            <a:r>
              <a:rPr lang="en-US" altLang="en-US" sz="2000"/>
              <a:t> </a:t>
            </a:r>
          </a:p>
          <a:p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530225"/>
            <a:ext cx="8145463" cy="620713"/>
          </a:xfrm>
        </p:spPr>
        <p:txBody>
          <a:bodyPr/>
          <a:lstStyle/>
          <a:p>
            <a:r>
              <a:rPr lang="en-US" altLang="en-US" sz="2400"/>
              <a:t>The Role of Protocols in Supporting Communication</a:t>
            </a:r>
          </a:p>
        </p:txBody>
      </p:sp>
      <p:pic>
        <p:nvPicPr>
          <p:cNvPr id="129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673225"/>
            <a:ext cx="8048625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1270" name="Text Box 6"/>
          <p:cNvSpPr txBox="1">
            <a:spLocks noChangeArrowheads="1"/>
          </p:cNvSpPr>
          <p:nvPr/>
        </p:nvSpPr>
        <p:spPr bwMode="auto">
          <a:xfrm>
            <a:off x="2636838" y="4435475"/>
            <a:ext cx="359568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="1">
                <a:solidFill>
                  <a:schemeClr val="accent2"/>
                </a:solidFill>
              </a:rPr>
              <a:t>May be required authentication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461963"/>
            <a:ext cx="8145463" cy="838200"/>
          </a:xfrm>
        </p:spPr>
        <p:txBody>
          <a:bodyPr/>
          <a:lstStyle/>
          <a:p>
            <a:r>
              <a:rPr lang="en-US" altLang="en-US"/>
              <a:t>The Role of Protocols in Supporting Communication</a:t>
            </a:r>
          </a:p>
        </p:txBody>
      </p:sp>
      <p:sp>
        <p:nvSpPr>
          <p:cNvPr id="130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592263"/>
            <a:ext cx="7940675" cy="5076825"/>
          </a:xfrm>
        </p:spPr>
        <p:txBody>
          <a:bodyPr/>
          <a:lstStyle/>
          <a:p>
            <a:r>
              <a:rPr lang="en-US" altLang="en-US" dirty="0"/>
              <a:t>Server processes may support multiple clients 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130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"/>
          <a:stretch>
            <a:fillRect/>
          </a:stretch>
        </p:blipFill>
        <p:spPr bwMode="auto">
          <a:xfrm>
            <a:off x="1323975" y="2063750"/>
            <a:ext cx="6416675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425450"/>
            <a:ext cx="8145462" cy="838200"/>
          </a:xfrm>
        </p:spPr>
        <p:txBody>
          <a:bodyPr/>
          <a:lstStyle/>
          <a:p>
            <a:r>
              <a:rPr lang="en-US" altLang="en-US" sz="2000"/>
              <a:t>Features, Operation, and Use of TCP/IP Application Layer Services</a:t>
            </a:r>
          </a:p>
        </p:txBody>
      </p:sp>
      <p:sp>
        <p:nvSpPr>
          <p:cNvPr id="129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68425"/>
            <a:ext cx="7940675" cy="468313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2000"/>
              <a:t>DNS converts (translates) host name (URL) to IP address</a:t>
            </a:r>
          </a:p>
          <a:p>
            <a:pPr>
              <a:lnSpc>
                <a:spcPct val="85000"/>
              </a:lnSpc>
            </a:pPr>
            <a:endParaRPr lang="en-US" altLang="en-US" sz="1800"/>
          </a:p>
        </p:txBody>
      </p:sp>
      <p:pic>
        <p:nvPicPr>
          <p:cNvPr id="129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73"/>
          <a:stretch>
            <a:fillRect/>
          </a:stretch>
        </p:blipFill>
        <p:spPr bwMode="auto">
          <a:xfrm>
            <a:off x="538163" y="1900238"/>
            <a:ext cx="7885112" cy="448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411163"/>
            <a:ext cx="8145463" cy="838200"/>
          </a:xfrm>
        </p:spPr>
        <p:txBody>
          <a:bodyPr/>
          <a:lstStyle/>
          <a:p>
            <a:r>
              <a:rPr lang="en-US" altLang="en-US" sz="2000"/>
              <a:t>Features, Operation, and Use of TCP/IP Application Layer Services</a:t>
            </a:r>
          </a:p>
        </p:txBody>
      </p:sp>
      <p:sp>
        <p:nvSpPr>
          <p:cNvPr id="132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65250"/>
            <a:ext cx="7940675" cy="411163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2000"/>
              <a:t>HTTP protocol supports the delivery of web pages to the client </a:t>
            </a:r>
          </a:p>
          <a:p>
            <a:pPr>
              <a:lnSpc>
                <a:spcPct val="85000"/>
              </a:lnSpc>
            </a:pPr>
            <a:endParaRPr lang="en-US" altLang="en-US" sz="1800"/>
          </a:p>
        </p:txBody>
      </p:sp>
      <p:pic>
        <p:nvPicPr>
          <p:cNvPr id="132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1936750"/>
            <a:ext cx="8101012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Ciscopresentationwhite.10.3.06</Template>
  <TotalTime>6529</TotalTime>
  <Pages>28</Pages>
  <Words>948</Words>
  <Application>Microsoft Office PowerPoint</Application>
  <PresentationFormat>On-screen Show (4:3)</PresentationFormat>
  <Paragraphs>172</Paragraphs>
  <Slides>39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Wingdings</vt:lpstr>
      <vt:lpstr>PPT-TMPLT-WHT_C</vt:lpstr>
      <vt:lpstr>Bitmap Image</vt:lpstr>
      <vt:lpstr>Application Layer Functionality and Protocols   Abdul Hadi Alaidi</vt:lpstr>
      <vt:lpstr>Applications – The Interface Between Human and Data Networks </vt:lpstr>
      <vt:lpstr>Applications – The Interface Between Human and Data Networks </vt:lpstr>
      <vt:lpstr>Applications – The Interface Between Human and Data Networks </vt:lpstr>
      <vt:lpstr>Applications – The Interface Between Human and Data Networks </vt:lpstr>
      <vt:lpstr>The Role of Protocols in Supporting Communication</vt:lpstr>
      <vt:lpstr>The Role of Protocols in Supporting Communication</vt:lpstr>
      <vt:lpstr>Features, Operation, and Use of TCP/IP Application Layer Services</vt:lpstr>
      <vt:lpstr>Features, Operation, and Use of TCP/IP Application Layer Services</vt:lpstr>
      <vt:lpstr>Features, Operation, and Use of TCP/IP Application Layer Services</vt:lpstr>
      <vt:lpstr>Features, Operation, and Use of TCP/IP Application Layer Services</vt:lpstr>
      <vt:lpstr>Features, Operation, and Use of TCP/IP Application Layer Services</vt:lpstr>
      <vt:lpstr>PowerPoint Presentation</vt:lpstr>
      <vt:lpstr>Transport Layer Role and Services</vt:lpstr>
      <vt:lpstr>Transport Layer Role and Services</vt:lpstr>
      <vt:lpstr>Transport Layer Role and Services</vt:lpstr>
      <vt:lpstr>Transport Layer Role and Services</vt:lpstr>
      <vt:lpstr>Transport Layer Role and Services</vt:lpstr>
      <vt:lpstr>Transport Layer Role and Services</vt:lpstr>
      <vt:lpstr>Application and Operation of TCP Mechanisms</vt:lpstr>
      <vt:lpstr>Application and Operation of TCP Mechanisms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 and Operation of TCP Mechanisms</vt:lpstr>
      <vt:lpstr>Managing TCP Sessions</vt:lpstr>
      <vt:lpstr>Managing TCP Sessions</vt:lpstr>
      <vt:lpstr>Managing TCP Sessions</vt:lpstr>
      <vt:lpstr>PowerPoint Presentation</vt:lpstr>
      <vt:lpstr>Managing TCP Sessions</vt:lpstr>
      <vt:lpstr>Managing TCP Sessions</vt:lpstr>
      <vt:lpstr>UDP Protocol</vt:lpstr>
      <vt:lpstr>UDP Protocol</vt:lpstr>
      <vt:lpstr>UDP Protocol</vt:lpstr>
      <vt:lpstr>UDP Protocol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CCNA1 Network Fundamentals v.4</dc:title>
  <dc:subject>Cisco Academy Approaches</dc:subject>
  <dc:creator>Local Academy ( ICAN )</dc:creator>
  <cp:keywords/>
  <dc:description>منهاج ألأكاديمية الموقعية للشبكات في الهيئة العراقية للحاسبات والمعلوماتية / المصدر (الأكاديمية الأقليمية في جامعة بغداد)</dc:description>
  <cp:lastModifiedBy>Abdul Hadi Alaidi</cp:lastModifiedBy>
  <cp:revision>362</cp:revision>
  <cp:lastPrinted>1999-01-27T00:54:54Z</cp:lastPrinted>
  <dcterms:created xsi:type="dcterms:W3CDTF">2002-08-27T12:04:17Z</dcterms:created>
  <dcterms:modified xsi:type="dcterms:W3CDTF">2016-12-12T17:52:14Z</dcterms:modified>
  <cp:category>Regional  Academy/ Baghdad University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enita Bangloy">
    <vt:lpwstr>12.21.01 - Copyright date changed to 2002</vt:lpwstr>
  </property>
  <property fmtid="{D5CDD505-2E9C-101B-9397-08002B2CF9AE}" pid="3" name="Jenita ">
    <vt:lpwstr>12.21.01 - Line tool now defaults to 3 points size and black color. Previous version created white line which is not visible</vt:lpwstr>
  </property>
  <property fmtid="{D5CDD505-2E9C-101B-9397-08002B2CF9AE}" pid="4" name="JBangloy">
    <vt:lpwstr>12.21.01 - All remaining Helvetica changed to Arial</vt:lpwstr>
  </property>
</Properties>
</file>