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62" r:id="rId4"/>
    <p:sldId id="268" r:id="rId5"/>
    <p:sldId id="273" r:id="rId6"/>
    <p:sldId id="260" r:id="rId7"/>
    <p:sldId id="270" r:id="rId8"/>
    <p:sldId id="274" r:id="rId9"/>
    <p:sldId id="275" r:id="rId10"/>
    <p:sldId id="276" r:id="rId11"/>
    <p:sldId id="277" r:id="rId12"/>
    <p:sldId id="278" r:id="rId13"/>
    <p:sldId id="263"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5AD5F-3A6C-418D-9609-CC144D826431}" v="58" dt="2021-05-14T05:13:48.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1" autoAdjust="0"/>
    <p:restoredTop sz="94660"/>
  </p:normalViewPr>
  <p:slideViewPr>
    <p:cSldViewPr snapToGrid="0">
      <p:cViewPr>
        <p:scale>
          <a:sx n="56" d="100"/>
          <a:sy n="56" d="100"/>
        </p:scale>
        <p:origin x="6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mura Yuto" userId="fe5e36938f34a3c9" providerId="LiveId" clId="{2BD5AD5F-3A6C-418D-9609-CC144D826431}"/>
    <pc:docChg chg="undo redo custSel addSld delSld modSld">
      <pc:chgData name="Arimura Yuto" userId="fe5e36938f34a3c9" providerId="LiveId" clId="{2BD5AD5F-3A6C-418D-9609-CC144D826431}" dt="2021-05-14T06:32:35.466" v="3151"/>
      <pc:docMkLst>
        <pc:docMk/>
      </pc:docMkLst>
      <pc:sldChg chg="modSp mod">
        <pc:chgData name="Arimura Yuto" userId="fe5e36938f34a3c9" providerId="LiveId" clId="{2BD5AD5F-3A6C-418D-9609-CC144D826431}" dt="2021-05-14T05:07:36.857" v="1302" actId="400"/>
        <pc:sldMkLst>
          <pc:docMk/>
          <pc:sldMk cId="2341451989" sldId="257"/>
        </pc:sldMkLst>
        <pc:spChg chg="mod">
          <ac:chgData name="Arimura Yuto" userId="fe5e36938f34a3c9" providerId="LiveId" clId="{2BD5AD5F-3A6C-418D-9609-CC144D826431}" dt="2021-05-14T05:07:36.857" v="1302" actId="400"/>
          <ac:spMkLst>
            <pc:docMk/>
            <pc:sldMk cId="2341451989" sldId="257"/>
            <ac:spMk id="3" creationId="{67B44F64-E4E3-4C3E-B5EE-FC5847611D26}"/>
          </ac:spMkLst>
        </pc:spChg>
      </pc:sldChg>
      <pc:sldChg chg="modTransition">
        <pc:chgData name="Arimura Yuto" userId="fe5e36938f34a3c9" providerId="LiveId" clId="{2BD5AD5F-3A6C-418D-9609-CC144D826431}" dt="2021-05-14T05:10:06.705" v="1303"/>
        <pc:sldMkLst>
          <pc:docMk/>
          <pc:sldMk cId="1605033941" sldId="263"/>
        </pc:sldMkLst>
      </pc:sldChg>
      <pc:sldChg chg="modTransition">
        <pc:chgData name="Arimura Yuto" userId="fe5e36938f34a3c9" providerId="LiveId" clId="{2BD5AD5F-3A6C-418D-9609-CC144D826431}" dt="2021-05-14T05:10:12.981" v="1304"/>
        <pc:sldMkLst>
          <pc:docMk/>
          <pc:sldMk cId="1374330577" sldId="269"/>
        </pc:sldMkLst>
      </pc:sldChg>
      <pc:sldChg chg="addSp delSp modSp">
        <pc:chgData name="Arimura Yuto" userId="fe5e36938f34a3c9" providerId="LiveId" clId="{2BD5AD5F-3A6C-418D-9609-CC144D826431}" dt="2021-05-14T06:16:35.112" v="3124"/>
        <pc:sldMkLst>
          <pc:docMk/>
          <pc:sldMk cId="603486088" sldId="271"/>
        </pc:sldMkLst>
        <pc:spChg chg="add del mod">
          <ac:chgData name="Arimura Yuto" userId="fe5e36938f34a3c9" providerId="LiveId" clId="{2BD5AD5F-3A6C-418D-9609-CC144D826431}" dt="2021-05-14T06:16:35.112" v="3124"/>
          <ac:spMkLst>
            <pc:docMk/>
            <pc:sldMk cId="603486088" sldId="271"/>
            <ac:spMk id="4" creationId="{7B5F84B7-93C8-4C69-A6C3-4AC760B24DC0}"/>
          </ac:spMkLst>
        </pc:spChg>
      </pc:sldChg>
      <pc:sldChg chg="del">
        <pc:chgData name="Arimura Yuto" userId="fe5e36938f34a3c9" providerId="LiveId" clId="{2BD5AD5F-3A6C-418D-9609-CC144D826431}" dt="2021-05-14T04:42:13.590" v="203" actId="47"/>
        <pc:sldMkLst>
          <pc:docMk/>
          <pc:sldMk cId="2030286979" sldId="272"/>
        </pc:sldMkLst>
      </pc:sldChg>
      <pc:sldChg chg="modSp add mod">
        <pc:chgData name="Arimura Yuto" userId="fe5e36938f34a3c9" providerId="LiveId" clId="{2BD5AD5F-3A6C-418D-9609-CC144D826431}" dt="2021-05-14T05:00:12.802" v="1298" actId="20577"/>
        <pc:sldMkLst>
          <pc:docMk/>
          <pc:sldMk cId="2006394054" sldId="273"/>
        </pc:sldMkLst>
        <pc:spChg chg="mod">
          <ac:chgData name="Arimura Yuto" userId="fe5e36938f34a3c9" providerId="LiveId" clId="{2BD5AD5F-3A6C-418D-9609-CC144D826431}" dt="2021-05-14T05:00:12.802" v="1298" actId="20577"/>
          <ac:spMkLst>
            <pc:docMk/>
            <pc:sldMk cId="2006394054" sldId="273"/>
            <ac:spMk id="7" creationId="{551B1630-AB3A-4798-A983-BB9C53095823}"/>
          </ac:spMkLst>
        </pc:spChg>
      </pc:sldChg>
      <pc:sldChg chg="modSp add mod">
        <pc:chgData name="Arimura Yuto" userId="fe5e36938f34a3c9" providerId="LiveId" clId="{2BD5AD5F-3A6C-418D-9609-CC144D826431}" dt="2021-05-14T05:11:04.072" v="1344"/>
        <pc:sldMkLst>
          <pc:docMk/>
          <pc:sldMk cId="3366979960" sldId="274"/>
        </pc:sldMkLst>
        <pc:spChg chg="mod">
          <ac:chgData name="Arimura Yuto" userId="fe5e36938f34a3c9" providerId="LiveId" clId="{2BD5AD5F-3A6C-418D-9609-CC144D826431}" dt="2021-05-14T05:11:04.072" v="1344"/>
          <ac:spMkLst>
            <pc:docMk/>
            <pc:sldMk cId="3366979960" sldId="274"/>
            <ac:spMk id="3" creationId="{50427939-F2B0-4D0B-BE58-12A3536A4FB4}"/>
          </ac:spMkLst>
        </pc:spChg>
      </pc:sldChg>
      <pc:sldChg chg="modSp add mod">
        <pc:chgData name="Arimura Yuto" userId="fe5e36938f34a3c9" providerId="LiveId" clId="{2BD5AD5F-3A6C-418D-9609-CC144D826431}" dt="2021-05-14T06:32:35.466" v="3151"/>
        <pc:sldMkLst>
          <pc:docMk/>
          <pc:sldMk cId="2763603009" sldId="275"/>
        </pc:sldMkLst>
        <pc:spChg chg="mod">
          <ac:chgData name="Arimura Yuto" userId="fe5e36938f34a3c9" providerId="LiveId" clId="{2BD5AD5F-3A6C-418D-9609-CC144D826431}" dt="2021-05-14T06:32:35.466" v="3151"/>
          <ac:spMkLst>
            <pc:docMk/>
            <pc:sldMk cId="2763603009" sldId="275"/>
            <ac:spMk id="3" creationId="{50427939-F2B0-4D0B-BE58-12A3536A4FB4}"/>
          </ac:spMkLst>
        </pc:spChg>
      </pc:sldChg>
      <pc:sldChg chg="modSp add mod">
        <pc:chgData name="Arimura Yuto" userId="fe5e36938f34a3c9" providerId="LiveId" clId="{2BD5AD5F-3A6C-418D-9609-CC144D826431}" dt="2021-05-14T05:49:37.598" v="2364"/>
        <pc:sldMkLst>
          <pc:docMk/>
          <pc:sldMk cId="3659505982" sldId="276"/>
        </pc:sldMkLst>
        <pc:spChg chg="mod">
          <ac:chgData name="Arimura Yuto" userId="fe5e36938f34a3c9" providerId="LiveId" clId="{2BD5AD5F-3A6C-418D-9609-CC144D826431}" dt="2021-05-14T05:49:37.598" v="2364"/>
          <ac:spMkLst>
            <pc:docMk/>
            <pc:sldMk cId="3659505982" sldId="276"/>
            <ac:spMk id="3" creationId="{50427939-F2B0-4D0B-BE58-12A3536A4FB4}"/>
          </ac:spMkLst>
        </pc:spChg>
      </pc:sldChg>
      <pc:sldChg chg="modSp add mod">
        <pc:chgData name="Arimura Yuto" userId="fe5e36938f34a3c9" providerId="LiveId" clId="{2BD5AD5F-3A6C-418D-9609-CC144D826431}" dt="2021-05-14T06:15:36.032" v="3122" actId="20577"/>
        <pc:sldMkLst>
          <pc:docMk/>
          <pc:sldMk cId="1247197503" sldId="277"/>
        </pc:sldMkLst>
        <pc:spChg chg="mod">
          <ac:chgData name="Arimura Yuto" userId="fe5e36938f34a3c9" providerId="LiveId" clId="{2BD5AD5F-3A6C-418D-9609-CC144D826431}" dt="2021-05-14T06:15:36.032" v="3122" actId="20577"/>
          <ac:spMkLst>
            <pc:docMk/>
            <pc:sldMk cId="1247197503" sldId="277"/>
            <ac:spMk id="3" creationId="{50427939-F2B0-4D0B-BE58-12A3536A4FB4}"/>
          </ac:spMkLst>
        </pc:spChg>
      </pc:sldChg>
      <pc:sldChg chg="modSp add mod">
        <pc:chgData name="Arimura Yuto" userId="fe5e36938f34a3c9" providerId="LiveId" clId="{2BD5AD5F-3A6C-418D-9609-CC144D826431}" dt="2021-05-14T06:07:37.346" v="2972"/>
        <pc:sldMkLst>
          <pc:docMk/>
          <pc:sldMk cId="4198403157" sldId="278"/>
        </pc:sldMkLst>
        <pc:spChg chg="mod">
          <ac:chgData name="Arimura Yuto" userId="fe5e36938f34a3c9" providerId="LiveId" clId="{2BD5AD5F-3A6C-418D-9609-CC144D826431}" dt="2021-05-14T06:07:37.346" v="2972"/>
          <ac:spMkLst>
            <pc:docMk/>
            <pc:sldMk cId="4198403157" sldId="278"/>
            <ac:spMk id="3" creationId="{50427939-F2B0-4D0B-BE58-12A3536A4F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B8FA-8DF8-430F-8960-53E6D77028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D664C3E-6CAE-4C44-B0E4-FA9323FA6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30059D9-E6B6-470C-8F87-71F071045958}"/>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87D77705-FD08-4317-BA8E-D31795538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87705A-0388-4B7B-AC09-1F48DA139CE6}"/>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00852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6264E-A77F-4D59-B5ED-D9100AD73F9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0ED1C2-F2A0-4D77-A8E1-CCD43FA9EE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7AA4AE-14D9-4B88-BA9F-8968FF99D7CF}"/>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7A8AA8CC-6510-4DFE-A178-AE3F2A6F86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72B4A6-5685-478E-9E95-E8F8305EFE2E}"/>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91909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F77983-B030-40A7-9B68-1B3F7AB84E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D316FD-86D8-4C10-9ABB-897999F0F4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36B431-B18D-4F88-8236-DDA05E1C1382}"/>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451E0F7B-DC80-4687-8A48-72E6AFCBAE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46A374-BC82-4E7D-BD59-726FCD824BE5}"/>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2636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F441D2-CE22-41B8-8CC1-D160B33D4ED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1CDD5F-BEE7-48D3-81C2-198C8D618C0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139EEC-FF05-431B-8619-453FEE3B252C}"/>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78C380FE-9FC8-4063-A572-4438C68241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3185E9-181E-454C-99E4-A4D56765967A}"/>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4288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6070D-B307-412C-A612-6C34090D938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19B1BC-FE02-449B-9E2C-BF1F8D57A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F2B78C-6ECC-47FF-AA99-724DAF5BCC0E}"/>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2B549A30-6662-4604-8E37-A83BFB4E82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A6F55D-8120-4E0B-8242-42C3BFA85EB0}"/>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150544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C67A0-8AF4-478C-866F-1FED555CD0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64E025-24A4-4614-B50E-5E34EDB18FE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2FEC40-CDF0-473F-A8D4-C0CEF2290C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8B0A5B-9962-43C3-93D5-2F066D7F3F7C}"/>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6" name="フッター プレースホルダー 5">
            <a:extLst>
              <a:ext uri="{FF2B5EF4-FFF2-40B4-BE49-F238E27FC236}">
                <a16:creationId xmlns:a16="http://schemas.microsoft.com/office/drawing/2014/main" id="{2BDDF051-5083-4CEF-9363-34429E545E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07CBC9-9418-4470-8763-80E67ECB89B9}"/>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8291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BA5-313D-4813-B074-29986FFE6FE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62B4A3-03B6-4436-817D-BA0AA1570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BFBD31-B0BA-48CE-BAE5-11CE238BCD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557F4A7-276F-43F6-844A-2855C68EA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0801F90-7574-48AD-B48C-E134668C3D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947D16-1B94-4721-9E49-3AC264915170}"/>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8" name="フッター プレースホルダー 7">
            <a:extLst>
              <a:ext uri="{FF2B5EF4-FFF2-40B4-BE49-F238E27FC236}">
                <a16:creationId xmlns:a16="http://schemas.microsoft.com/office/drawing/2014/main" id="{47121B59-3263-4BA2-9184-F14EB46BCC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2A62C35-F762-48DC-965E-BCFA8C395014}"/>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05015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110CE-B90A-4915-8809-2887AC1BF81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3E8FAE-0213-4DAF-B9A3-510818622C36}"/>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28F33BFE-0B73-4BDE-A380-C4C14A8B38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9441BDA-8495-4711-A922-5BBB82135F7E}"/>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33433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B88029-AF99-47FB-98FD-DB145CD2456E}"/>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3" name="フッター プレースホルダー 2">
            <a:extLst>
              <a:ext uri="{FF2B5EF4-FFF2-40B4-BE49-F238E27FC236}">
                <a16:creationId xmlns:a16="http://schemas.microsoft.com/office/drawing/2014/main" id="{8A311FBB-4241-46CA-BC70-016C5BAD3D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D2ACE-D018-43FA-92CB-BE6C115F3F4D}"/>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988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BEDA1-3D01-4AF6-A352-CE5F9E8B74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7C4ED2-EE92-4674-97E8-DFD2B01E4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AF80F4-1EDC-43E3-9132-44106372C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651ABE-8451-4DF8-8EA5-27BCBE890BFF}"/>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6" name="フッター プレースホルダー 5">
            <a:extLst>
              <a:ext uri="{FF2B5EF4-FFF2-40B4-BE49-F238E27FC236}">
                <a16:creationId xmlns:a16="http://schemas.microsoft.com/office/drawing/2014/main" id="{ED3EDF06-9661-4AF6-9452-6EC2D9FE0D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5553AE-E255-4DFD-8BE7-A91A0B3DD473}"/>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26173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97BD6-79EC-4AA7-9512-54BD1E83B4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82B41A2-304C-4804-B495-D5595355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9956CA-2E88-4AAF-8FD9-7FCA7D7E7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1E7412-A58C-4279-A262-DEFB66610ED6}"/>
              </a:ext>
            </a:extLst>
          </p:cNvPr>
          <p:cNvSpPr>
            <a:spLocks noGrp="1"/>
          </p:cNvSpPr>
          <p:nvPr>
            <p:ph type="dt" sz="half" idx="10"/>
          </p:nvPr>
        </p:nvSpPr>
        <p:spPr/>
        <p:txBody>
          <a:bodyPr/>
          <a:lstStyle/>
          <a:p>
            <a:fld id="{703938B5-58DA-42A6-8304-D7BCB3B97F22}" type="datetimeFigureOut">
              <a:rPr kumimoji="1" lang="ja-JP" altLang="en-US" smtClean="0"/>
              <a:t>2021/5/14</a:t>
            </a:fld>
            <a:endParaRPr kumimoji="1" lang="ja-JP" altLang="en-US"/>
          </a:p>
        </p:txBody>
      </p:sp>
      <p:sp>
        <p:nvSpPr>
          <p:cNvPr id="6" name="フッター プレースホルダー 5">
            <a:extLst>
              <a:ext uri="{FF2B5EF4-FFF2-40B4-BE49-F238E27FC236}">
                <a16:creationId xmlns:a16="http://schemas.microsoft.com/office/drawing/2014/main" id="{A5A2436E-5643-46CB-A054-D928E95083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E62FC4-D2DF-4E6B-8995-8E4707792642}"/>
              </a:ext>
            </a:extLst>
          </p:cNvPr>
          <p:cNvSpPr>
            <a:spLocks noGrp="1"/>
          </p:cNvSpPr>
          <p:nvPr>
            <p:ph type="sldNum" sz="quarter" idx="12"/>
          </p:nvPr>
        </p:nvSpPr>
        <p:spPr/>
        <p:txBody>
          <a:body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405391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4331F4-C45B-4968-BB41-0D7A1D70C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16AF86-01F1-4E59-9F69-A5E5B0826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22C41A-960D-4228-94F3-D7073D733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938B5-58DA-42A6-8304-D7BCB3B97F22}" type="datetimeFigureOut">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EEA87D3B-0A98-4412-A088-AE615D8CC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2ABBA2-A3D1-42A1-8EA1-9F16EDCDC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593EA-BCF2-43E4-9A7C-1D070D3BA4BB}" type="slidenum">
              <a:rPr kumimoji="1" lang="ja-JP" altLang="en-US" smtClean="0"/>
              <a:t>‹#›</a:t>
            </a:fld>
            <a:endParaRPr kumimoji="1" lang="ja-JP" altLang="en-US"/>
          </a:p>
        </p:txBody>
      </p:sp>
    </p:spTree>
    <p:extLst>
      <p:ext uri="{BB962C8B-B14F-4D97-AF65-F5344CB8AC3E}">
        <p14:creationId xmlns:p14="http://schemas.microsoft.com/office/powerpoint/2010/main" val="31307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D858-6BEF-4007-949D-409920CBE243}"/>
              </a:ext>
            </a:extLst>
          </p:cNvPr>
          <p:cNvSpPr>
            <a:spLocks noGrp="1"/>
          </p:cNvSpPr>
          <p:nvPr>
            <p:ph type="title"/>
          </p:nvPr>
        </p:nvSpPr>
        <p:spPr/>
        <p:txBody>
          <a:bodyPr/>
          <a:lstStyle/>
          <a:p>
            <a:r>
              <a:rPr kumimoji="1" lang="en-US" altLang="ja-JP" dirty="0"/>
              <a:t>AOJ</a:t>
            </a:r>
            <a:endParaRPr kumimoji="1" lang="ja-JP" altLang="en-US"/>
          </a:p>
        </p:txBody>
      </p:sp>
      <p:sp>
        <p:nvSpPr>
          <p:cNvPr id="3" name="コンテンツ プレースホルダー 2">
            <a:extLst>
              <a:ext uri="{FF2B5EF4-FFF2-40B4-BE49-F238E27FC236}">
                <a16:creationId xmlns:a16="http://schemas.microsoft.com/office/drawing/2014/main" id="{67B44F64-E4E3-4C3E-B5EE-FC5847611D26}"/>
              </a:ext>
            </a:extLst>
          </p:cNvPr>
          <p:cNvSpPr>
            <a:spLocks noGrp="1"/>
          </p:cNvSpPr>
          <p:nvPr>
            <p:ph idx="1"/>
          </p:nvPr>
        </p:nvSpPr>
        <p:spPr/>
        <p:txBody>
          <a:bodyPr/>
          <a:lstStyle/>
          <a:p>
            <a:r>
              <a:rPr kumimoji="1" lang="en-US" altLang="ja-JP" dirty="0"/>
              <a:t>1633 On-Screen Keyboard</a:t>
            </a:r>
          </a:p>
          <a:p>
            <a:pPr marL="457200" lvl="1" indent="0">
              <a:buNone/>
            </a:pPr>
            <a:r>
              <a:rPr lang="ja-JP" altLang="en-US"/>
              <a:t>ウォーミングアップ</a:t>
            </a:r>
            <a:endParaRPr lang="en-US" altLang="ja-JP" dirty="0"/>
          </a:p>
          <a:p>
            <a:r>
              <a:rPr kumimoji="1" lang="en-US" altLang="ja-JP" dirty="0"/>
              <a:t>0655 Japan Sinks</a:t>
            </a:r>
          </a:p>
          <a:p>
            <a:pPr marL="457200" lvl="1" indent="0">
              <a:buNone/>
            </a:pPr>
            <a:r>
              <a:rPr lang="ja-JP" altLang="en-US"/>
              <a:t>貪欲法？</a:t>
            </a:r>
            <a:endParaRPr lang="en-US" altLang="ja-JP" dirty="0"/>
          </a:p>
          <a:p>
            <a:r>
              <a:rPr kumimoji="1" lang="en-US" altLang="ja-JP" dirty="0"/>
              <a:t>3136 Apple Adventure</a:t>
            </a:r>
          </a:p>
          <a:p>
            <a:pPr marL="457200" lvl="1" indent="0">
              <a:buNone/>
            </a:pPr>
            <a:r>
              <a:rPr lang="ja-JP" altLang="en-US"/>
              <a:t>ビット</a:t>
            </a:r>
            <a:r>
              <a:rPr lang="en-US" altLang="ja-JP" dirty="0"/>
              <a:t>DP</a:t>
            </a:r>
          </a:p>
          <a:p>
            <a:r>
              <a:rPr kumimoji="1" lang="en-US" altLang="ja-JP" strike="sngStrike" dirty="0"/>
              <a:t>1611 Daruma </a:t>
            </a:r>
            <a:r>
              <a:rPr kumimoji="1" lang="en-US" altLang="ja-JP" strike="sngStrike" dirty="0" err="1"/>
              <a:t>Otoshi</a:t>
            </a:r>
            <a:endParaRPr lang="en-US" altLang="ja-JP" strike="sngStrike"/>
          </a:p>
          <a:p>
            <a:pPr marL="457200" lvl="1" indent="0">
              <a:buNone/>
            </a:pPr>
            <a:r>
              <a:rPr lang="ja-JP" altLang="en-US" strike="sngStrike"/>
              <a:t>時間が余った人は</a:t>
            </a:r>
            <a:endParaRPr lang="en-US" altLang="ja-JP" strike="sngStrike"/>
          </a:p>
          <a:p>
            <a:pPr marL="457200" lvl="1" indent="0">
              <a:buNone/>
            </a:pPr>
            <a:r>
              <a:rPr lang="ja-JP" altLang="en-US" strike="sngStrike"/>
              <a:t>区間</a:t>
            </a:r>
            <a:r>
              <a:rPr lang="en-US" altLang="ja-JP" strike="sngStrike"/>
              <a:t>DP</a:t>
            </a:r>
            <a:endParaRPr kumimoji="1" lang="en-US" altLang="ja-JP" strike="sngStrike"/>
          </a:p>
        </p:txBody>
      </p:sp>
    </p:spTree>
    <p:extLst>
      <p:ext uri="{BB962C8B-B14F-4D97-AF65-F5344CB8AC3E}">
        <p14:creationId xmlns:p14="http://schemas.microsoft.com/office/powerpoint/2010/main" val="234145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5"/>
            <a:ext cx="10515600" cy="4351338"/>
          </a:xfrm>
        </p:spPr>
        <p:txBody>
          <a:bodyPr>
            <a:normAutofit/>
          </a:bodyPr>
          <a:lstStyle/>
          <a:p>
            <a:r>
              <a:rPr lang="en-US" altLang="ja-JP"/>
              <a:t>code2</a:t>
            </a:r>
          </a:p>
          <a:p>
            <a:pPr marL="457200" lvl="1" indent="0">
              <a:buNone/>
            </a:pPr>
            <a:r>
              <a:rPr lang="ja-JP" altLang="en-US"/>
              <a:t>まず、</a:t>
            </a:r>
            <a:r>
              <a:rPr lang="en-US" altLang="ja-JP"/>
              <a:t>DFS</a:t>
            </a:r>
            <a:r>
              <a:rPr lang="ja-JP" altLang="en-US"/>
              <a:t>をしながら配列に値を設定していく</a:t>
            </a:r>
            <a:endParaRPr lang="en-US" altLang="ja-JP"/>
          </a:p>
          <a:p>
            <a:pPr marL="457200" lvl="1" indent="0">
              <a:buNone/>
            </a:pPr>
            <a:r>
              <a:rPr lang="en-US" altLang="ja-JP"/>
              <a:t>for(i,</a:t>
            </a:r>
            <a:r>
              <a:rPr lang="ja-JP" altLang="en-US"/>
              <a:t>りんごの総数</a:t>
            </a:r>
            <a:r>
              <a:rPr lang="en-US" altLang="ja-JP"/>
              <a:t>)</a:t>
            </a:r>
          </a:p>
          <a:p>
            <a:pPr marL="457200" lvl="1" indent="0">
              <a:buNone/>
            </a:pPr>
            <a:r>
              <a:rPr lang="en-US" altLang="ja-JP"/>
              <a:t>	DFS();</a:t>
            </a:r>
          </a:p>
          <a:p>
            <a:pPr marL="457200" lvl="1" indent="0">
              <a:buNone/>
            </a:pPr>
            <a:r>
              <a:rPr lang="en-US" altLang="ja-JP"/>
              <a:t>	dS[i] = dfs[s.fs][s.sn];</a:t>
            </a:r>
          </a:p>
          <a:p>
            <a:pPr marL="457200" lvl="1" indent="0">
              <a:buNone/>
            </a:pPr>
            <a:r>
              <a:rPr lang="en-US" altLang="ja-JP"/>
              <a:t>	dG[i] = dfs[g.fs][g.sn];</a:t>
            </a:r>
          </a:p>
          <a:p>
            <a:pPr marL="457200" lvl="1" indent="0">
              <a:buNone/>
            </a:pPr>
            <a:r>
              <a:rPr lang="en-US" altLang="ja-JP"/>
              <a:t>	for(j, size) dist[i][j] = dfs[ap[j].fs][ap[j].sn];</a:t>
            </a:r>
          </a:p>
        </p:txBody>
      </p:sp>
    </p:spTree>
    <p:extLst>
      <p:ext uri="{BB962C8B-B14F-4D97-AF65-F5344CB8AC3E}">
        <p14:creationId xmlns:p14="http://schemas.microsoft.com/office/powerpoint/2010/main" val="365950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5"/>
            <a:ext cx="10515600" cy="4351338"/>
          </a:xfrm>
        </p:spPr>
        <p:txBody>
          <a:bodyPr>
            <a:normAutofit/>
          </a:bodyPr>
          <a:lstStyle/>
          <a:p>
            <a:r>
              <a:rPr lang="en-US" altLang="ja-JP"/>
              <a:t>code3</a:t>
            </a:r>
          </a:p>
          <a:p>
            <a:pPr marL="457200" lvl="1" indent="0">
              <a:buNone/>
            </a:pPr>
            <a:r>
              <a:rPr lang="ja-JP" altLang="en-US"/>
              <a:t>次に、</a:t>
            </a:r>
            <a:r>
              <a:rPr lang="en-US" altLang="ja-JP"/>
              <a:t>DP</a:t>
            </a:r>
          </a:p>
          <a:p>
            <a:pPr marL="457200" lvl="1" indent="0">
              <a:buNone/>
            </a:pPr>
            <a:r>
              <a:rPr lang="en-US" altLang="ja-JP"/>
              <a:t>int M = 1 &lt;&lt; size;</a:t>
            </a:r>
          </a:p>
          <a:p>
            <a:pPr marL="457200" lvl="1" indent="0">
              <a:buNone/>
            </a:pPr>
            <a:r>
              <a:rPr lang="en-US" altLang="ja-JP"/>
              <a:t>for(i, M) for(j, size) dp[i][j] = INF;</a:t>
            </a:r>
          </a:p>
          <a:p>
            <a:pPr marL="457200" lvl="1" indent="0">
              <a:buNone/>
            </a:pPr>
            <a:r>
              <a:rPr lang="en-US" altLang="ja-JP"/>
              <a:t>for(i, size) dp[1 &lt;&lt; i][i] = dS[i];</a:t>
            </a:r>
          </a:p>
          <a:p>
            <a:pPr marL="457200" lvl="1" indent="0">
              <a:buNone/>
            </a:pPr>
            <a:endParaRPr lang="en-US" altLang="ja-JP"/>
          </a:p>
          <a:p>
            <a:pPr marL="457200" lvl="1" indent="0">
              <a:buNone/>
            </a:pPr>
            <a:r>
              <a:rPr lang="ja-JP" altLang="en-US"/>
              <a:t>これ↓を</a:t>
            </a:r>
            <a:r>
              <a:rPr lang="en-US" altLang="ja-JP"/>
              <a:t>3</a:t>
            </a:r>
            <a:r>
              <a:rPr lang="ja-JP" altLang="en-US"/>
              <a:t>重ループで回す </a:t>
            </a:r>
            <a:r>
              <a:rPr lang="en-US" altLang="ja-JP"/>
              <a:t>(2^20-1)*20*20</a:t>
            </a:r>
            <a:r>
              <a:rPr lang="ja-JP" altLang="en-US"/>
              <a:t>回</a:t>
            </a:r>
            <a:endParaRPr lang="en-US" altLang="ja-JP"/>
          </a:p>
          <a:p>
            <a:pPr marL="457200" lvl="1" indent="0">
              <a:buNone/>
            </a:pPr>
            <a:r>
              <a:rPr lang="en-US" altLang="ja-JP"/>
              <a:t>dp[i | (1 &lt;&lt; k)][k] = min(dp[i | (1 &lt;&lt; k)][k], dp[i][j] + dist[j][k]);</a:t>
            </a:r>
          </a:p>
        </p:txBody>
      </p:sp>
    </p:spTree>
    <p:extLst>
      <p:ext uri="{BB962C8B-B14F-4D97-AF65-F5344CB8AC3E}">
        <p14:creationId xmlns:p14="http://schemas.microsoft.com/office/powerpoint/2010/main" val="124719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a:xfrm>
            <a:off x="838200" y="1825625"/>
            <a:ext cx="10515600" cy="4351338"/>
          </a:xfrm>
        </p:spPr>
        <p:txBody>
          <a:bodyPr>
            <a:normAutofit/>
          </a:bodyPr>
          <a:lstStyle/>
          <a:p>
            <a:r>
              <a:rPr lang="en-US" altLang="ja-JP"/>
              <a:t>code4</a:t>
            </a:r>
          </a:p>
          <a:p>
            <a:pPr marL="457200" lvl="1" indent="0">
              <a:buNone/>
            </a:pPr>
            <a:r>
              <a:rPr lang="ja-JP" altLang="en-US"/>
              <a:t>最後に、答えを出力</a:t>
            </a:r>
            <a:endParaRPr lang="en-US" altLang="ja-JP"/>
          </a:p>
          <a:p>
            <a:pPr marL="457200" lvl="1" indent="0">
              <a:buNone/>
            </a:pPr>
            <a:r>
              <a:rPr lang="en-US" altLang="ja-JP"/>
              <a:t>int ans = INF;</a:t>
            </a:r>
          </a:p>
          <a:p>
            <a:pPr marL="457200" lvl="1" indent="0">
              <a:buNone/>
            </a:pPr>
            <a:r>
              <a:rPr lang="en-US" altLang="ja-JP"/>
              <a:t>for(i, M)</a:t>
            </a:r>
          </a:p>
          <a:p>
            <a:pPr marL="457200" lvl="1" indent="0">
              <a:buNone/>
            </a:pPr>
            <a:r>
              <a:rPr lang="en-US" altLang="ja-JP"/>
              <a:t>	if (</a:t>
            </a:r>
            <a:r>
              <a:rPr lang="ja-JP" altLang="en-US"/>
              <a:t>ビットカウントで指定された数以上拾っているか確認</a:t>
            </a:r>
            <a:r>
              <a:rPr lang="en-US" altLang="ja-JP"/>
              <a:t>) {</a:t>
            </a:r>
          </a:p>
          <a:p>
            <a:pPr marL="457200" lvl="1" indent="0">
              <a:buNone/>
            </a:pPr>
            <a:r>
              <a:rPr lang="en-US" altLang="ja-JP"/>
              <a:t>		for(j, </a:t>
            </a:r>
            <a:r>
              <a:rPr lang="ja-JP" altLang="en-US"/>
              <a:t>りんごの総数</a:t>
            </a:r>
            <a:r>
              <a:rPr lang="en-US" altLang="ja-JP"/>
              <a:t>)</a:t>
            </a:r>
          </a:p>
          <a:p>
            <a:pPr marL="457200" lvl="1" indent="0">
              <a:buNone/>
            </a:pPr>
            <a:r>
              <a:rPr lang="en-US" altLang="ja-JP"/>
              <a:t>			ans = min(ans, dp[i][j] + dG[j]);</a:t>
            </a:r>
          </a:p>
          <a:p>
            <a:pPr marL="457200" lvl="1" indent="0">
              <a:buNone/>
            </a:pPr>
            <a:r>
              <a:rPr lang="en-US" altLang="ja-JP"/>
              <a:t>if (ans &gt;= INF) ans = -1;</a:t>
            </a:r>
          </a:p>
          <a:p>
            <a:pPr marL="457200" lvl="1" indent="0">
              <a:buNone/>
            </a:pPr>
            <a:endParaRPr lang="en-US" altLang="ja-JP"/>
          </a:p>
          <a:p>
            <a:pPr marL="457200" lvl="1" indent="0">
              <a:buNone/>
            </a:pPr>
            <a:r>
              <a:rPr lang="en-US" altLang="ja-JP"/>
              <a:t>cout &lt;&lt; ans &lt;&lt; endl;</a:t>
            </a:r>
          </a:p>
        </p:txBody>
      </p:sp>
    </p:spTree>
    <p:extLst>
      <p:ext uri="{BB962C8B-B14F-4D97-AF65-F5344CB8AC3E}">
        <p14:creationId xmlns:p14="http://schemas.microsoft.com/office/powerpoint/2010/main" val="419840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611 Daruma </a:t>
            </a:r>
            <a:r>
              <a:rPr kumimoji="1" lang="en-US" altLang="ja-JP" u="sng" dirty="0" err="1"/>
              <a:t>Otoshi</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問題</a:t>
                </a:r>
                <a:endParaRPr lang="en-US" altLang="ja-JP" dirty="0"/>
              </a:p>
              <a:p>
                <a:pPr marL="457200" lvl="1" indent="0">
                  <a:buNone/>
                </a:pPr>
                <a:r>
                  <a:rPr lang="ja-JP" altLang="en-US" dirty="0"/>
                  <a:t>だるま落としをしたとき、取り除くことのできるブロックの数の最大値を出力せよ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≤1000 (0≤</m:t>
                      </m:r>
                      <m:r>
                        <a:rPr lang="en-US" altLang="ja-JP" b="0" i="1" smtClean="0">
                          <a:latin typeface="Cambria Math" panose="02040503050406030204" pitchFamily="18" charset="0"/>
                        </a:rPr>
                        <m:t>𝑖</m:t>
                      </m:r>
                      <m:r>
                        <a:rPr lang="en-US" altLang="ja-JP" b="0" i="1" smtClean="0">
                          <a:latin typeface="Cambria Math" panose="02040503050406030204" pitchFamily="18" charset="0"/>
                        </a:rPr>
                        <m:t>≤300)</m:t>
                      </m:r>
                    </m:oMath>
                  </m:oMathPara>
                </a14:m>
                <a:endParaRPr lang="en-US" altLang="ja-JP" dirty="0"/>
              </a:p>
              <a:p>
                <a:pPr marL="457200" lvl="1" indent="0">
                  <a:buNone/>
                </a:pPr>
                <a:r>
                  <a:rPr lang="en-US" altLang="ja-JP" dirty="0"/>
                  <a:t>0</a:t>
                </a:r>
                <a:r>
                  <a:rPr lang="ja-JP" altLang="en-US" dirty="0"/>
                  <a:t>は入力の終わり</a:t>
                </a:r>
                <a:endParaRPr lang="en-US" altLang="ja-JP" dirty="0"/>
              </a:p>
              <a:p>
                <a:r>
                  <a:rPr lang="ja-JP" altLang="en-US" dirty="0"/>
                  <a:t>方針</a:t>
                </a:r>
              </a:p>
              <a:p>
                <a:pPr marL="457200" lvl="1" indent="0">
                  <a:buNone/>
                </a:pPr>
                <a:r>
                  <a:rPr lang="ja-JP" altLang="en-US" dirty="0"/>
                  <a:t>区間</a:t>
                </a:r>
                <a:r>
                  <a:rPr lang="en-US" altLang="ja-JP" dirty="0"/>
                  <a:t>DP</a:t>
                </a:r>
              </a:p>
              <a:p>
                <a:pPr marL="457200" lvl="1" indent="0">
                  <a:buNone/>
                </a:pPr>
                <a:r>
                  <a:rPr lang="ja-JP" altLang="en-US" dirty="0"/>
                  <a:t>再帰メモ化</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03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611 Daruma </a:t>
            </a:r>
            <a:r>
              <a:rPr kumimoji="1" lang="en-US" altLang="ja-JP" u="sng" dirty="0" err="1"/>
              <a:t>Otoshi</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ja-JP" altLang="en-US" dirty="0"/>
                  <a:t>メモ化再帰</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𝑑𝑝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r>
                        <a:rPr lang="en-US" altLang="ja-JP" i="1">
                          <a:latin typeface="Cambria Math" panose="02040503050406030204" pitchFamily="18" charset="0"/>
                        </a:rPr>
                        <m:t>≔</m:t>
                      </m:r>
                      <m:r>
                        <a:rPr lang="ja-JP" altLang="en-US" i="1">
                          <a:latin typeface="Cambria Math" panose="02040503050406030204" pitchFamily="18" charset="0"/>
                        </a:rPr>
                        <m:t>区間</m:t>
                      </m:r>
                      <m:d>
                        <m:dPr>
                          <m:begChr m:val="["/>
                          <m:ctrlPr>
                            <a:rPr lang="en-US" altLang="ja-JP" i="1">
                              <a:latin typeface="Cambria Math" panose="02040503050406030204" pitchFamily="18" charset="0"/>
                            </a:rPr>
                          </m:ctrlPr>
                        </m:dPr>
                        <m:e>
                          <m:r>
                            <a:rPr lang="en-US" altLang="ja-JP" i="1">
                              <a:latin typeface="Cambria Math" panose="02040503050406030204" pitchFamily="18" charset="0"/>
                            </a:rPr>
                            <m:t>𝑙</m:t>
                          </m:r>
                          <m:r>
                            <a:rPr lang="en-US" altLang="ja-JP" i="1">
                              <a:latin typeface="Cambria Math" panose="02040503050406030204" pitchFamily="18" charset="0"/>
                            </a:rPr>
                            <m:t>,</m:t>
                          </m:r>
                          <m:r>
                            <a:rPr lang="en-US" altLang="ja-JP" i="1">
                              <a:latin typeface="Cambria Math" panose="02040503050406030204" pitchFamily="18" charset="0"/>
                            </a:rPr>
                            <m:t>𝑟</m:t>
                          </m:r>
                        </m:e>
                      </m:d>
                      <m:r>
                        <a:rPr lang="ja-JP" altLang="en-US" i="1">
                          <a:latin typeface="Cambria Math" panose="02040503050406030204" pitchFamily="18" charset="0"/>
                        </a:rPr>
                        <m:t>について取り除く</m:t>
                      </m:r>
                    </m:oMath>
                  </m:oMathPara>
                </a14:m>
                <a:endParaRPr lang="en-US" altLang="ja-JP" dirty="0"/>
              </a:p>
              <a:p>
                <a:pPr marL="457200" lvl="1" indent="0">
                  <a:buNone/>
                </a:pPr>
                <a:r>
                  <a:rPr lang="ja-JP" altLang="en-US" dirty="0"/>
                  <a:t>ただし、</a:t>
                </a:r>
                <a14:m>
                  <m:oMath xmlns:m="http://schemas.openxmlformats.org/officeDocument/2006/math">
                    <m:r>
                      <a:rPr lang="ja-JP" altLang="en-US" i="1">
                        <a:latin typeface="Cambria Math" panose="02040503050406030204" pitchFamily="18" charset="0"/>
                      </a:rPr>
                      <m:t>条件</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𝑤</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r>
                          <a:rPr lang="en-US" altLang="ja-JP" i="1">
                            <a:latin typeface="Cambria Math" panose="02040503050406030204" pitchFamily="18" charset="0"/>
                          </a:rPr>
                          <m:t>−</m:t>
                        </m:r>
                        <m:r>
                          <a:rPr lang="en-US" altLang="ja-JP" i="1">
                            <a:latin typeface="Cambria Math" panose="02040503050406030204" pitchFamily="18" charset="0"/>
                          </a:rPr>
                          <m:t>𝑤</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e>
                    </m:d>
                    <m:r>
                      <a:rPr lang="en-US" altLang="ja-JP" i="1">
                        <a:latin typeface="Cambria Math" panose="02040503050406030204" pitchFamily="18" charset="0"/>
                      </a:rPr>
                      <m:t>≤1</m:t>
                    </m:r>
                    <m:r>
                      <a:rPr lang="ja-JP" altLang="en-US" i="1" dirty="0">
                        <a:latin typeface="Cambria Math" panose="02040503050406030204" pitchFamily="18" charset="0"/>
                      </a:rPr>
                      <m:t>を</m:t>
                    </m:r>
                  </m:oMath>
                </a14:m>
                <a:r>
                  <a:rPr lang="ja-JP" altLang="en-US" dirty="0"/>
                  <a:t>満たすとき</a:t>
                </a:r>
                <a:endParaRPr lang="en-US" altLang="ja-JP" dirty="0"/>
              </a:p>
              <a:p>
                <a:pPr marL="457200" lvl="1" indent="0">
                  <a:buNone/>
                </a:pPr>
                <a:endParaRPr lang="en-US" altLang="ja-JP" dirty="0"/>
              </a:p>
              <a:p>
                <a:pPr lvl="1"/>
                <a14:m>
                  <m:oMath xmlns:m="http://schemas.openxmlformats.org/officeDocument/2006/math">
                    <m:r>
                      <m:rPr>
                        <m:sty m:val="p"/>
                      </m:rPr>
                      <a:rPr lang="en-US" altLang="ja-JP" i="1">
                        <a:latin typeface="Cambria Math" panose="02040503050406030204" pitchFamily="18" charset="0"/>
                      </a:rPr>
                      <m:t>d</m:t>
                    </m:r>
                    <m:r>
                      <a:rPr lang="en-US" altLang="ja-JP" b="0" i="1" smtClean="0">
                        <a:latin typeface="Cambria Math" panose="02040503050406030204" pitchFamily="18" charset="0"/>
                      </a:rPr>
                      <m:t>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e>
                    </m:d>
                    <m:r>
                      <a:rPr lang="ja-JP" altLang="en-US" i="1" dirty="0">
                        <a:latin typeface="Cambria Math" panose="02040503050406030204" pitchFamily="18" charset="0"/>
                      </a:rPr>
                      <m:t>は</m:t>
                    </m:r>
                    <m:r>
                      <m:rPr>
                        <m:nor/>
                      </m:rPr>
                      <a:rPr lang="ja-JP" altLang="en-US" dirty="0"/>
                      <m:t>初期値</m:t>
                    </m:r>
                    <m:r>
                      <a:rPr lang="en-US" altLang="ja-JP" b="0" i="1" dirty="0" smtClean="0">
                        <a:latin typeface="Cambria Math" panose="02040503050406030204" pitchFamily="18" charset="0"/>
                      </a:rPr>
                      <m:t>−1</m:t>
                    </m:r>
                  </m:oMath>
                </a14:m>
                <a:endParaRPr lang="en-US" altLang="ja-JP" dirty="0"/>
              </a:p>
              <a:p>
                <a:pPr lvl="1"/>
                <a14:m>
                  <m:oMath xmlns:m="http://schemas.openxmlformats.org/officeDocument/2006/math">
                    <m:r>
                      <m:rPr>
                        <m:sty m:val="p"/>
                      </m:rPr>
                      <a:rPr lang="en-US" altLang="ja-JP" i="1">
                        <a:latin typeface="Cambria Math" panose="02040503050406030204" pitchFamily="18" charset="0"/>
                      </a:rPr>
                      <m:t>d</m:t>
                    </m:r>
                    <m:r>
                      <a:rPr lang="en-US" altLang="ja-JP" i="1">
                        <a:latin typeface="Cambria Math" panose="02040503050406030204" pitchFamily="18" charset="0"/>
                      </a:rPr>
                      <m:t>𝑝</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𝑙</m:t>
                        </m:r>
                      </m:e>
                    </m:d>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𝑟</m:t>
                        </m:r>
                      </m:e>
                    </m:d>
                    <m:r>
                      <a:rPr lang="en-US" altLang="ja-JP" b="0" i="1" smtClean="0">
                        <a:latin typeface="Cambria Math" panose="02040503050406030204" pitchFamily="18" charset="0"/>
                      </a:rPr>
                      <m:t>≠−1</m:t>
                    </m:r>
                    <m:r>
                      <a:rPr lang="ja-JP" altLang="en-US" i="1" dirty="0">
                        <a:latin typeface="Cambria Math" panose="02040503050406030204" pitchFamily="18" charset="0"/>
                      </a:rPr>
                      <m:t>で</m:t>
                    </m:r>
                  </m:oMath>
                </a14:m>
                <a:r>
                  <a:rPr lang="ja-JP" altLang="en-US" dirty="0"/>
                  <a:t>探索済みとする</a:t>
                </a:r>
                <a:endParaRPr lang="en-US" altLang="ja-JP" dirty="0"/>
              </a:p>
              <a:p>
                <a:pPr lvl="1"/>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==1</m:t>
                    </m:r>
                  </m:oMath>
                </a14:m>
                <a:r>
                  <a:rPr lang="ja-JP" altLang="en-US" dirty="0"/>
                  <a:t>のとき条件を満たすなら</a:t>
                </a:r>
                <a14:m>
                  <m:oMath xmlns:m="http://schemas.openxmlformats.org/officeDocument/2006/math">
                    <m:r>
                      <a:rPr lang="en-US" altLang="ja-JP" b="0" i="1" smtClean="0">
                        <a:latin typeface="Cambria Math" panose="02040503050406030204" pitchFamily="18" charset="0"/>
                      </a:rPr>
                      <m:t>+2  </m:t>
                    </m:r>
                    <m:r>
                      <a:rPr lang="en-US" altLang="ja-JP" b="0" i="1" smtClean="0">
                        <a:latin typeface="Cambria Math" panose="02040503050406030204" pitchFamily="18" charset="0"/>
                      </a:rPr>
                      <m:t>𝑒𝑙𝑠𝑒</m:t>
                    </m:r>
                    <m:r>
                      <a:rPr lang="en-US" altLang="ja-JP" b="0" i="1" smtClean="0">
                        <a:latin typeface="Cambria Math" panose="02040503050406030204" pitchFamily="18" charset="0"/>
                      </a:rPr>
                      <m:t>+0</m:t>
                    </m:r>
                  </m:oMath>
                </a14:m>
                <a:endParaRPr lang="en-US" altLang="ja-JP" dirty="0"/>
              </a:p>
              <a:p>
                <a:pPr lvl="1"/>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ja-JP" altLang="en-US" i="1" dirty="0">
                        <a:latin typeface="Cambria Math" panose="02040503050406030204" pitchFamily="18" charset="0"/>
                      </a:rPr>
                      <m:t>の</m:t>
                    </m:r>
                  </m:oMath>
                </a14:m>
                <a:r>
                  <a:rPr lang="ja-JP" altLang="en-US" dirty="0"/>
                  <a:t>とき</a:t>
                </a:r>
                <a14:m>
                  <m:oMath xmlns:m="http://schemas.openxmlformats.org/officeDocument/2006/math">
                    <m:r>
                      <a:rPr lang="en-US" altLang="ja-JP" b="0" i="1" smtClean="0">
                        <a:latin typeface="Cambria Math" panose="02040503050406030204" pitchFamily="18" charset="0"/>
                      </a:rPr>
                      <m:t>0</m:t>
                    </m:r>
                  </m:oMath>
                </a14:m>
                <a:endParaRPr lang="en-US" altLang="ja-JP" b="0" i="1" dirty="0">
                  <a:latin typeface="Cambria Math" panose="02040503050406030204" pitchFamily="18" charset="0"/>
                </a:endParaRPr>
              </a:p>
              <a:p>
                <a:pPr lvl="1"/>
                <a14:m>
                  <m:oMath xmlns:m="http://schemas.openxmlformats.org/officeDocument/2006/math">
                    <m:r>
                      <a:rPr lang="ja-JP" altLang="en-US" i="1" smtClean="0">
                        <a:latin typeface="Cambria Math" panose="02040503050406030204" pitchFamily="18" charset="0"/>
                      </a:rPr>
                      <m:t>とある</m:t>
                    </m:r>
                    <m:r>
                      <a:rPr lang="ja-JP" altLang="en-US" i="1">
                        <a:latin typeface="Cambria Math" panose="02040503050406030204" pitchFamily="18" charset="0"/>
                      </a:rPr>
                      <m:t>条件を</m:t>
                    </m:r>
                    <m:r>
                      <a:rPr lang="ja-JP" altLang="en-US" i="1" smtClean="0">
                        <a:latin typeface="Cambria Math" panose="02040503050406030204" pitchFamily="18" charset="0"/>
                      </a:rPr>
                      <m:t>満たす</m:t>
                    </m:r>
                    <m:r>
                      <a:rPr lang="en-US" altLang="ja-JP" b="0" i="1" smtClean="0">
                        <a:latin typeface="Cambria Math" panose="02040503050406030204" pitchFamily="18" charset="0"/>
                      </a:rPr>
                      <m:t>𝑙</m:t>
                    </m:r>
                    <m:r>
                      <a:rPr lang="ja-JP" altLang="en-US" i="1">
                        <a:latin typeface="Cambria Math" panose="02040503050406030204" pitchFamily="18" charset="0"/>
                      </a:rPr>
                      <m:t>と</m:t>
                    </m:r>
                    <m:r>
                      <a:rPr lang="en-US" altLang="ja-JP" b="0" i="1" smtClean="0">
                        <a:latin typeface="Cambria Math" panose="02040503050406030204" pitchFamily="18" charset="0"/>
                      </a:rPr>
                      <m:t>𝑟</m:t>
                    </m:r>
                    <m:r>
                      <a:rPr lang="ja-JP" altLang="en-US" i="1">
                        <a:latin typeface="Cambria Math" panose="02040503050406030204" pitchFamily="18" charset="0"/>
                      </a:rPr>
                      <m:t>の</m:t>
                    </m:r>
                    <m:r>
                      <a:rPr lang="ja-JP" altLang="en-US" i="1" smtClean="0">
                        <a:latin typeface="Cambria Math" panose="02040503050406030204" pitchFamily="18" charset="0"/>
                      </a:rPr>
                      <m:t>組</m:t>
                    </m:r>
                    <m:r>
                      <a:rPr lang="ja-JP" altLang="en-US" i="1">
                        <a:latin typeface="Cambria Math" panose="02040503050406030204" pitchFamily="18" charset="0"/>
                      </a:rPr>
                      <m:t>があれば</m:t>
                    </m:r>
                    <m:r>
                      <a:rPr lang="ja-JP" altLang="en-US" i="1" smtClean="0">
                        <a:latin typeface="Cambria Math" panose="02040503050406030204" pitchFamily="18" charset="0"/>
                      </a:rPr>
                      <m:t>再探索</m:t>
                    </m:r>
                  </m:oMath>
                </a14:m>
                <a:endParaRPr lang="en-US" altLang="ja-JP" dirty="0"/>
              </a:p>
              <a:p>
                <a:pPr lvl="1"/>
                <a14:m>
                  <m:oMath xmlns:m="http://schemas.openxmlformats.org/officeDocument/2006/math">
                    <m:r>
                      <a:rPr lang="ja-JP" altLang="en-US" i="1" smtClean="0">
                        <a:latin typeface="Cambria Math" panose="02040503050406030204" pitchFamily="18" charset="0"/>
                      </a:rPr>
                      <m:t>上記</m:t>
                    </m:r>
                    <m:r>
                      <a:rPr lang="ja-JP" altLang="en-US" i="1">
                        <a:latin typeface="Cambria Math" panose="02040503050406030204" pitchFamily="18" charset="0"/>
                      </a:rPr>
                      <m:t>意外は</m:t>
                    </m:r>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ja-JP" altLang="en-US" i="1">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𝑟</m:t>
                    </m:r>
                    <m:r>
                      <a:rPr lang="ja-JP" altLang="en-US" i="1" dirty="0">
                        <a:latin typeface="Cambria Math" panose="02040503050406030204" pitchFamily="18" charset="0"/>
                      </a:rPr>
                      <m:t>に</m:t>
                    </m:r>
                    <m:r>
                      <a:rPr lang="ja-JP" altLang="en-US" i="1" dirty="0" smtClean="0">
                        <a:latin typeface="Cambria Math" panose="02040503050406030204" pitchFamily="18" charset="0"/>
                      </a:rPr>
                      <m:t>区間を</m:t>
                    </m:r>
                  </m:oMath>
                </a14:m>
                <a:r>
                  <a:rPr lang="ja-JP" altLang="en-US" dirty="0"/>
                  <a:t>分けて再探索</a:t>
                </a:r>
                <a:endParaRPr lang="en-US" altLang="ja-JP" dirty="0"/>
              </a:p>
              <a:p>
                <a:pPr lvl="1"/>
                <a:endParaRPr lang="en-US" altLang="ja-JP" dirty="0"/>
              </a:p>
              <a:p>
                <a:pPr marL="0" indent="0">
                  <a:buNone/>
                </a:pPr>
                <a:r>
                  <a:rPr lang="ja-JP" altLang="en-US" dirty="0"/>
                  <a:t>以上のことを踏まえて実装すればメモ化再帰で実装可能</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801" b="-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433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lang="en-US" altLang="ja-JP" u="sng" dirty="0"/>
              <a:t>1</a:t>
            </a:r>
            <a:r>
              <a:rPr kumimoji="1" lang="en-US" altLang="ja-JP" u="sng" dirty="0"/>
              <a:t>633 On-Screen Key</a:t>
            </a:r>
            <a:r>
              <a:rPr lang="en-US" altLang="ja-JP" u="sng" dirty="0"/>
              <a:t>board</a:t>
            </a:r>
            <a:r>
              <a:rPr kumimoji="1" lang="en-US" altLang="ja-JP" u="sng" dirty="0"/>
              <a:t> </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ja-JP" altLang="en-US" dirty="0"/>
                  <a:t>問題</a:t>
                </a:r>
                <a:endParaRPr lang="en-US" altLang="ja-JP" dirty="0"/>
              </a:p>
              <a:p>
                <a:pPr marL="457200" lvl="1" indent="0">
                  <a:buNone/>
                </a:pPr>
                <a:r>
                  <a:rPr lang="ja-JP" altLang="en-US" dirty="0"/>
                  <a:t>スクリーンキーボードを操作し、指定された文字列を入力するときに必要な最小ボタン押下回数を求めよ。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i="1">
                          <a:latin typeface="Cambria Math" panose="02040503050406030204" pitchFamily="18" charset="0"/>
                        </a:rPr>
                        <m:t>≤</m:t>
                      </m:r>
                      <m:r>
                        <a:rPr lang="en-US" altLang="ja-JP" b="0" i="1" smtClean="0">
                          <a:latin typeface="Cambria Math" panose="02040503050406030204" pitchFamily="18" charset="0"/>
                        </a:rPr>
                        <m:t>5</m:t>
                      </m:r>
                      <m:r>
                        <a:rPr lang="en-US" altLang="ja-JP" i="1">
                          <a:latin typeface="Cambria Math" panose="02040503050406030204" pitchFamily="18" charset="0"/>
                        </a:rPr>
                        <m:t>0 </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𝑠</m:t>
                      </m:r>
                      <m:r>
                        <a:rPr lang="en-US" altLang="ja-JP" i="1">
                          <a:latin typeface="Cambria Math" panose="02040503050406030204" pitchFamily="18" charset="0"/>
                        </a:rPr>
                        <m:t>≤1000</m:t>
                      </m:r>
                    </m:oMath>
                  </m:oMathPara>
                </a14:m>
                <a:endParaRPr lang="en-US" altLang="ja-JP" dirty="0"/>
              </a:p>
              <a:p>
                <a:pPr marL="457200" lvl="1" indent="0">
                  <a:buNone/>
                </a:pPr>
                <a:r>
                  <a:rPr lang="en-US" altLang="ja-JP" dirty="0"/>
                  <a:t>‘_’</a:t>
                </a:r>
                <a:r>
                  <a:rPr lang="ja-JP" altLang="en-US" dirty="0"/>
                  <a:t>は空白</a:t>
                </a:r>
                <a:endParaRPr lang="en-US" altLang="ja-JP" dirty="0"/>
              </a:p>
              <a:p>
                <a:pPr marL="457200" lvl="1" indent="0">
                  <a:buNone/>
                </a:pPr>
                <a:r>
                  <a:rPr lang="ja-JP" altLang="en-US" dirty="0"/>
                  <a:t>‘</a:t>
                </a:r>
                <a:r>
                  <a:rPr lang="en-US" altLang="ja-JP" dirty="0"/>
                  <a:t>0 0</a:t>
                </a:r>
                <a:r>
                  <a:rPr lang="ja-JP" altLang="en-US" dirty="0"/>
                  <a:t>’は入力の終わり</a:t>
                </a:r>
                <a:endParaRPr lang="en-US" altLang="ja-JP" dirty="0"/>
              </a:p>
              <a:p>
                <a:r>
                  <a:rPr lang="ja-JP" altLang="en-US" dirty="0"/>
                  <a:t>方針</a:t>
                </a:r>
              </a:p>
              <a:p>
                <a:pPr marL="457200" lvl="1" indent="0">
                  <a:buNone/>
                </a:pPr>
                <a:r>
                  <a:rPr lang="ja-JP" altLang="en-US" dirty="0"/>
                  <a:t>それぞれの文字のスクリーンキーボード上の座標を保存</a:t>
                </a:r>
                <a:endParaRPr lang="en-US" altLang="ja-JP" dirty="0"/>
              </a:p>
              <a:p>
                <a:pPr marL="457200" lvl="1" indent="0">
                  <a:buNone/>
                </a:pPr>
                <a:r>
                  <a:rPr lang="ja-JP" altLang="en-US" dirty="0"/>
                  <a:t>保存した座標と与えられた文字列をもとに最少回数を求める</a:t>
                </a:r>
                <a:endParaRPr lang="en-US" altLang="ja-JP" dirty="0"/>
              </a:p>
              <a:p>
                <a:pPr marL="457200" lvl="1" indent="0">
                  <a:buNone/>
                </a:pPr>
                <a:r>
                  <a:rPr lang="en-US" altLang="ja-JP" dirty="0"/>
                  <a:t>	</a:t>
                </a:r>
                <a:r>
                  <a:rPr lang="ja-JP" altLang="en-US" dirty="0"/>
                  <a:t>→決定ボタンを押すのを忘れないように！</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348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0655 Japan Sinks</a:t>
            </a:r>
            <a:endParaRPr kumimoji="1" lang="ja-JP" altLang="en-US" u="sng"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551B1630-AB3A-4798-A983-BB9C53095823}"/>
                  </a:ext>
                </a:extLst>
              </p:cNvPr>
              <p:cNvSpPr>
                <a:spLocks noGrp="1"/>
              </p:cNvSpPr>
              <p:nvPr>
                <p:ph idx="1"/>
              </p:nvPr>
            </p:nvSpPr>
            <p:spPr>
              <a:xfrm>
                <a:off x="838200" y="1825625"/>
                <a:ext cx="10515600" cy="4667250"/>
              </a:xfrm>
            </p:spPr>
            <p:txBody>
              <a:bodyPr>
                <a:normAutofit/>
              </a:bodyPr>
              <a:lstStyle/>
              <a:p>
                <a:r>
                  <a:rPr lang="ja-JP" altLang="en-US" dirty="0"/>
                  <a:t>問題</a:t>
                </a:r>
                <a:endParaRPr lang="en-US" altLang="ja-JP" dirty="0"/>
              </a:p>
              <a:p>
                <a:pPr marL="457200" lvl="1" indent="0">
                  <a:buNone/>
                </a:pPr>
                <a:r>
                  <a:rPr lang="ja-JP" altLang="en-US" dirty="0"/>
                  <a:t>日本に陸地がなくなるまでの間</a:t>
                </a:r>
                <a:r>
                  <a:rPr lang="en-US" altLang="ja-JP" dirty="0"/>
                  <a:t>(</a:t>
                </a:r>
                <a:r>
                  <a:rPr lang="ja-JP" altLang="en-US" dirty="0"/>
                  <a:t>現在も含む</a:t>
                </a:r>
                <a:r>
                  <a:rPr lang="en-US" altLang="ja-JP" dirty="0"/>
                  <a:t>)</a:t>
                </a:r>
                <a:r>
                  <a:rPr lang="ja-JP" altLang="en-US" dirty="0"/>
                  <a:t>における、島の数の最大を値を出力せよ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m:oMath xmlns:m="http://schemas.openxmlformats.org/officeDocument/2006/math">
                      <m:r>
                        <a:rPr lang="en-US" altLang="ja-JP" i="1">
                          <a:latin typeface="Cambria Math" panose="02040503050406030204" pitchFamily="18" charset="0"/>
                        </a:rPr>
                        <m:t>0≤</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b="0" i="1" smtClean="0">
                              <a:latin typeface="Cambria Math" panose="02040503050406030204" pitchFamily="18" charset="0"/>
                            </a:rPr>
                            <m:t>9</m:t>
                          </m:r>
                        </m:sup>
                      </m:sSup>
                      <m:r>
                        <a:rPr lang="en-US" altLang="ja-JP" b="0" i="1" smtClean="0">
                          <a:latin typeface="Cambria Math" panose="02040503050406030204" pitchFamily="18" charset="0"/>
                        </a:rPr>
                        <m:t> (1≤</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m:oMathPara>
                </a14:m>
                <a:endParaRPr lang="en-US" altLang="ja-JP" dirty="0"/>
              </a:p>
              <a:p>
                <a:r>
                  <a:rPr lang="ja-JP" altLang="en-US" dirty="0"/>
                  <a:t>方針</a:t>
                </a:r>
                <a:endParaRPr lang="en-US" altLang="ja-JP" dirty="0"/>
              </a:p>
              <a:p>
                <a:pPr marL="457200" lvl="1" indent="0">
                  <a:buNone/>
                </a:pPr>
                <a:r>
                  <a:rPr lang="ja-JP" altLang="en-US" dirty="0"/>
                  <a:t>貪欲法？</a:t>
                </a:r>
                <a:endParaRPr lang="en-US" altLang="ja-JP" dirty="0"/>
              </a:p>
              <a:p>
                <a:pPr marL="457200" lvl="1" indent="0">
                  <a:buNone/>
                </a:pPr>
                <a:r>
                  <a:rPr lang="ja-JP" altLang="en-US" dirty="0"/>
                  <a:t>高さが低い順から沈めていく</a:t>
                </a:r>
                <a:endParaRPr lang="en-US" altLang="ja-JP" dirty="0"/>
              </a:p>
              <a:p>
                <a:pPr marL="457200" lvl="1" indent="0">
                  <a:buNone/>
                </a:pPr>
                <a:r>
                  <a:rPr lang="ja-JP" altLang="en-US" dirty="0"/>
                  <a:t>その時の日本の状態から島の数の増減を判断</a:t>
                </a:r>
                <a:endParaRPr lang="en-US" altLang="ja-JP" dirty="0"/>
              </a:p>
              <a:p>
                <a:pPr marL="457200" lvl="1" indent="0">
                  <a:buNone/>
                </a:pPr>
                <a:r>
                  <a:rPr lang="ja-JP" altLang="en-US" dirty="0"/>
                  <a:t>日本が沈没したら最大値を出力</a:t>
                </a:r>
                <a:endParaRPr lang="en-US" altLang="ja-JP" dirty="0"/>
              </a:p>
            </p:txBody>
          </p:sp>
        </mc:Choice>
        <mc:Fallback xmlns="">
          <p:sp>
            <p:nvSpPr>
              <p:cNvPr id="7" name="コンテンツ プレースホルダー 2">
                <a:extLst>
                  <a:ext uri="{FF2B5EF4-FFF2-40B4-BE49-F238E27FC236}">
                    <a16:creationId xmlns:a16="http://schemas.microsoft.com/office/drawing/2014/main" id="{551B1630-AB3A-4798-A983-BB9C5309582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411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0655 Japan Sinks</a:t>
            </a:r>
            <a:endParaRPr kumimoji="1" lang="ja-JP" altLang="en-US" u="sng" dirty="0"/>
          </a:p>
        </p:txBody>
      </p:sp>
      <p:sp>
        <p:nvSpPr>
          <p:cNvPr id="7" name="コンテンツ プレースホルダー 2">
            <a:extLst>
              <a:ext uri="{FF2B5EF4-FFF2-40B4-BE49-F238E27FC236}">
                <a16:creationId xmlns:a16="http://schemas.microsoft.com/office/drawing/2014/main" id="{551B1630-AB3A-4798-A983-BB9C53095823}"/>
              </a:ext>
            </a:extLst>
          </p:cNvPr>
          <p:cNvSpPr>
            <a:spLocks noGrp="1"/>
          </p:cNvSpPr>
          <p:nvPr>
            <p:ph idx="1"/>
          </p:nvPr>
        </p:nvSpPr>
        <p:spPr>
          <a:xfrm>
            <a:off x="838200" y="1825625"/>
            <a:ext cx="10515600" cy="4667250"/>
          </a:xfrm>
        </p:spPr>
        <p:txBody>
          <a:bodyPr>
            <a:normAutofit fontScale="77500" lnSpcReduction="20000"/>
          </a:bodyPr>
          <a:lstStyle/>
          <a:p>
            <a:r>
              <a:rPr lang="ja-JP" altLang="en-US" dirty="0"/>
              <a:t>その時の日本の状態から島の数の増減を判断</a:t>
            </a:r>
            <a:endParaRPr lang="en-US" altLang="ja-JP" dirty="0"/>
          </a:p>
          <a:p>
            <a:pPr marL="457200" lvl="1" indent="0">
              <a:buNone/>
            </a:pPr>
            <a:endParaRPr lang="en-US" altLang="ja-JP" dirty="0"/>
          </a:p>
          <a:p>
            <a:pPr marL="457200" lvl="1" indent="0">
              <a:buNone/>
            </a:pPr>
            <a:r>
              <a:rPr lang="ja-JP" altLang="en-US" dirty="0"/>
              <a:t>□：陸　■：海</a:t>
            </a:r>
            <a:endParaRPr lang="en-US" altLang="ja-JP" dirty="0"/>
          </a:p>
          <a:p>
            <a:pPr marL="457200" lvl="1" indent="0">
              <a:buNone/>
            </a:pPr>
            <a:endParaRPr lang="en-US" altLang="ja-JP" dirty="0"/>
          </a:p>
          <a:p>
            <a:pPr marL="457200" lvl="1" indent="0">
              <a:buNone/>
            </a:pPr>
            <a:r>
              <a:rPr lang="en-US" altLang="ja-JP" dirty="0"/>
              <a:t>1</a:t>
            </a:r>
            <a:r>
              <a:rPr lang="ja-JP" altLang="en-US" dirty="0"/>
              <a:t>．両方陸</a:t>
            </a:r>
            <a:endParaRPr lang="en-US" altLang="ja-JP" dirty="0"/>
          </a:p>
          <a:p>
            <a:pPr marL="457200" lvl="1" indent="0">
              <a:buNone/>
            </a:pPr>
            <a:endParaRPr lang="en-US" altLang="ja-JP" dirty="0"/>
          </a:p>
          <a:p>
            <a:pPr marL="457200" lvl="1" indent="0">
              <a:buNone/>
            </a:pPr>
            <a:r>
              <a:rPr lang="en-US" altLang="ja-JP" dirty="0"/>
              <a:t>	</a:t>
            </a:r>
            <a:r>
              <a:rPr lang="ja-JP" altLang="en-US" dirty="0"/>
              <a:t>□□□□□　→　□□■□□　増える</a:t>
            </a:r>
            <a:endParaRPr lang="en-US" altLang="ja-JP" dirty="0"/>
          </a:p>
          <a:p>
            <a:pPr marL="457200" lvl="1" indent="0">
              <a:buNone/>
            </a:pPr>
            <a:endParaRPr lang="en-US" altLang="ja-JP" dirty="0"/>
          </a:p>
          <a:p>
            <a:pPr marL="457200" lvl="1" indent="0">
              <a:buNone/>
            </a:pPr>
            <a:r>
              <a:rPr lang="en-US" altLang="ja-JP" dirty="0"/>
              <a:t>2</a:t>
            </a:r>
            <a:r>
              <a:rPr lang="ja-JP" altLang="en-US" dirty="0"/>
              <a:t>．片方海</a:t>
            </a:r>
            <a:endParaRPr lang="en-US" altLang="ja-JP" dirty="0"/>
          </a:p>
          <a:p>
            <a:pPr marL="457200" lvl="1" indent="0">
              <a:buNone/>
            </a:pPr>
            <a:endParaRPr lang="en-US" altLang="ja-JP" dirty="0"/>
          </a:p>
          <a:p>
            <a:pPr marL="457200" lvl="1" indent="0">
              <a:buNone/>
            </a:pPr>
            <a:r>
              <a:rPr lang="en-US" altLang="ja-JP" dirty="0"/>
              <a:t>	</a:t>
            </a:r>
            <a:r>
              <a:rPr lang="ja-JP" altLang="en-US" dirty="0"/>
              <a:t>□□□■□　→　□□■■□　変わらず</a:t>
            </a:r>
            <a:endParaRPr lang="en-US" altLang="ja-JP" dirty="0"/>
          </a:p>
          <a:p>
            <a:pPr marL="457200" lvl="1" indent="0">
              <a:buNone/>
            </a:pPr>
            <a:endParaRPr lang="en-US" altLang="ja-JP" dirty="0"/>
          </a:p>
          <a:p>
            <a:pPr marL="457200" lvl="1" indent="0">
              <a:buNone/>
            </a:pPr>
            <a:r>
              <a:rPr lang="en-US" altLang="ja-JP" dirty="0"/>
              <a:t>3</a:t>
            </a:r>
            <a:r>
              <a:rPr lang="ja-JP" altLang="en-US" dirty="0"/>
              <a:t>．両方海</a:t>
            </a:r>
            <a:endParaRPr lang="en-US" altLang="ja-JP" dirty="0"/>
          </a:p>
          <a:p>
            <a:pPr marL="457200" lvl="1" indent="0">
              <a:buNone/>
            </a:pPr>
            <a:endParaRPr lang="en-US" altLang="ja-JP" dirty="0"/>
          </a:p>
          <a:p>
            <a:pPr marL="457200" lvl="1" indent="0">
              <a:buNone/>
            </a:pPr>
            <a:r>
              <a:rPr lang="en-US" altLang="ja-JP" dirty="0"/>
              <a:t>	</a:t>
            </a:r>
            <a:r>
              <a:rPr lang="ja-JP" altLang="en-US" dirty="0"/>
              <a:t>□■□■□　→　□■■■□　減る</a:t>
            </a:r>
            <a:endParaRPr lang="en-US" altLang="ja-JP" dirty="0"/>
          </a:p>
          <a:p>
            <a:pPr marL="457200" lvl="1" indent="0">
              <a:buNone/>
            </a:pPr>
            <a:endParaRPr lang="en-US" altLang="ja-JP" dirty="0"/>
          </a:p>
          <a:p>
            <a:pPr marL="457200" lvl="1" indent="0">
              <a:buNone/>
            </a:pPr>
            <a:r>
              <a:rPr lang="ja-JP" altLang="en-US" dirty="0"/>
              <a:t>この</a:t>
            </a:r>
            <a:r>
              <a:rPr lang="en-US" altLang="ja-JP" dirty="0"/>
              <a:t>3</a:t>
            </a:r>
            <a:r>
              <a:rPr lang="ja-JP" altLang="en-US" dirty="0"/>
              <a:t>パターンのどれに当てはまるかを判断すれば増減がわかる！</a:t>
            </a:r>
            <a:endParaRPr lang="en-US" altLang="ja-JP" dirty="0"/>
          </a:p>
        </p:txBody>
      </p:sp>
    </p:spTree>
    <p:extLst>
      <p:ext uri="{BB962C8B-B14F-4D97-AF65-F5344CB8AC3E}">
        <p14:creationId xmlns:p14="http://schemas.microsoft.com/office/powerpoint/2010/main" val="326521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0655 Japan Sinks</a:t>
            </a:r>
            <a:endParaRPr kumimoji="1" lang="ja-JP" altLang="en-US" u="sng" dirty="0"/>
          </a:p>
        </p:txBody>
      </p:sp>
      <p:sp>
        <p:nvSpPr>
          <p:cNvPr id="7" name="コンテンツ プレースホルダー 2">
            <a:extLst>
              <a:ext uri="{FF2B5EF4-FFF2-40B4-BE49-F238E27FC236}">
                <a16:creationId xmlns:a16="http://schemas.microsoft.com/office/drawing/2014/main" id="{551B1630-AB3A-4798-A983-BB9C53095823}"/>
              </a:ext>
            </a:extLst>
          </p:cNvPr>
          <p:cNvSpPr>
            <a:spLocks noGrp="1"/>
          </p:cNvSpPr>
          <p:nvPr>
            <p:ph idx="1"/>
          </p:nvPr>
        </p:nvSpPr>
        <p:spPr>
          <a:xfrm>
            <a:off x="838200" y="1825625"/>
            <a:ext cx="10515600" cy="4667250"/>
          </a:xfrm>
        </p:spPr>
        <p:txBody>
          <a:bodyPr>
            <a:normAutofit fontScale="92500" lnSpcReduction="20000"/>
          </a:bodyPr>
          <a:lstStyle/>
          <a:p>
            <a:r>
              <a:rPr lang="en-US" altLang="ja-JP" dirty="0"/>
              <a:t>Code</a:t>
            </a:r>
          </a:p>
          <a:p>
            <a:pPr marL="457200" lvl="1" indent="0">
              <a:buNone/>
            </a:pPr>
            <a:r>
              <a:rPr lang="ja-JP" altLang="en-US"/>
              <a:t>用意する配列</a:t>
            </a:r>
            <a:endParaRPr lang="en-US" altLang="ja-JP" dirty="0"/>
          </a:p>
          <a:p>
            <a:pPr marL="457200" lvl="1" indent="0">
              <a:buNone/>
            </a:pPr>
            <a:r>
              <a:rPr lang="en-US" altLang="ja-JP" dirty="0"/>
              <a:t>flag	</a:t>
            </a:r>
            <a:r>
              <a:rPr lang="ja-JP" altLang="en-US"/>
              <a:t>沈んでいるかどうかのフラグ</a:t>
            </a:r>
            <a:endParaRPr lang="en-US" altLang="ja-JP" dirty="0"/>
          </a:p>
          <a:p>
            <a:pPr marL="457200" lvl="1" indent="0">
              <a:buNone/>
            </a:pPr>
            <a:r>
              <a:rPr lang="en-US" altLang="ja-JP" dirty="0"/>
              <a:t>land</a:t>
            </a:r>
            <a:r>
              <a:rPr lang="en-US" altLang="ja-JP"/>
              <a:t>	</a:t>
            </a:r>
            <a:r>
              <a:rPr lang="ja-JP" altLang="en-US"/>
              <a:t>高さと位置</a:t>
            </a:r>
            <a:endParaRPr lang="en-US" altLang="ja-JP" dirty="0"/>
          </a:p>
          <a:p>
            <a:pPr marL="457200" lvl="1" indent="0">
              <a:buNone/>
            </a:pPr>
            <a:endParaRPr lang="en-US" altLang="ja-JP" dirty="0"/>
          </a:p>
          <a:p>
            <a:pPr marL="457200" lvl="1" indent="0">
              <a:buNone/>
            </a:pPr>
            <a:r>
              <a:rPr lang="ja-JP" altLang="en-US"/>
              <a:t>配列</a:t>
            </a:r>
            <a:r>
              <a:rPr lang="en-US" altLang="ja-JP"/>
              <a:t>land</a:t>
            </a:r>
            <a:r>
              <a:rPr lang="ja-JP" altLang="en-US"/>
              <a:t>を高さで</a:t>
            </a:r>
            <a:r>
              <a:rPr lang="en-US" altLang="ja-JP"/>
              <a:t>sort</a:t>
            </a:r>
            <a:endParaRPr lang="en-US" altLang="ja-JP" dirty="0"/>
          </a:p>
          <a:p>
            <a:pPr marL="457200" lvl="1" indent="0">
              <a:buNone/>
            </a:pPr>
            <a:endParaRPr lang="en-US" altLang="ja-JP" dirty="0"/>
          </a:p>
          <a:p>
            <a:pPr marL="457200" lvl="1" indent="0">
              <a:buNone/>
            </a:pPr>
            <a:r>
              <a:rPr lang="en-US" altLang="ja-JP"/>
              <a:t>for(i,n)</a:t>
            </a:r>
            <a:endParaRPr lang="pt-BR" altLang="ja-JP"/>
          </a:p>
          <a:p>
            <a:pPr marL="457200" lvl="1" indent="0">
              <a:buNone/>
            </a:pPr>
            <a:r>
              <a:rPr lang="pt-BR" altLang="ja-JP"/>
              <a:t>	</a:t>
            </a:r>
            <a:r>
              <a:rPr lang="ja-JP" altLang="en-US"/>
              <a:t>位置</a:t>
            </a:r>
            <a:r>
              <a:rPr lang="en-US" altLang="ja-JP"/>
              <a:t>i</a:t>
            </a:r>
            <a:r>
              <a:rPr lang="ja-JP" altLang="en-US"/>
              <a:t>が沈んでいなければ</a:t>
            </a:r>
            <a:endParaRPr lang="pt-BR" altLang="ja-JP"/>
          </a:p>
          <a:p>
            <a:pPr marL="457200" lvl="1" indent="0">
              <a:buNone/>
            </a:pPr>
            <a:r>
              <a:rPr lang="pt-BR" altLang="ja-JP"/>
              <a:t>	cnt++;</a:t>
            </a:r>
          </a:p>
          <a:p>
            <a:pPr marL="457200" lvl="1" indent="0">
              <a:buNone/>
            </a:pPr>
            <a:r>
              <a:rPr lang="pt-BR" altLang="ja-JP"/>
              <a:t>	if (</a:t>
            </a:r>
            <a:r>
              <a:rPr lang="ja-JP" altLang="en-US"/>
              <a:t>左が沈んでいれば</a:t>
            </a:r>
            <a:r>
              <a:rPr lang="pt-BR" altLang="ja-JP"/>
              <a:t>) cnt--;</a:t>
            </a:r>
          </a:p>
          <a:p>
            <a:pPr marL="457200" lvl="1" indent="0">
              <a:buNone/>
            </a:pPr>
            <a:r>
              <a:rPr lang="pt-BR" altLang="ja-JP"/>
              <a:t>	if (</a:t>
            </a:r>
            <a:r>
              <a:rPr lang="ja-JP" altLang="en-US"/>
              <a:t>右が沈んでいれば</a:t>
            </a:r>
            <a:r>
              <a:rPr lang="pt-BR" altLang="ja-JP"/>
              <a:t>) cnt--;</a:t>
            </a:r>
          </a:p>
          <a:p>
            <a:pPr marL="457200" lvl="1" indent="0">
              <a:buNone/>
            </a:pPr>
            <a:r>
              <a:rPr lang="pt-BR" altLang="ja-JP"/>
              <a:t>	if (</a:t>
            </a:r>
            <a:r>
              <a:rPr lang="ja-JP" altLang="en-US"/>
              <a:t>隣と高さが同じなら</a:t>
            </a:r>
            <a:r>
              <a:rPr lang="pt-BR" altLang="ja-JP"/>
              <a:t>) continue;</a:t>
            </a:r>
          </a:p>
          <a:p>
            <a:pPr marL="457200" lvl="1" indent="0">
              <a:buNone/>
            </a:pPr>
            <a:r>
              <a:rPr lang="pt-BR" altLang="ja-JP"/>
              <a:t>	chmax(ans, cnt);</a:t>
            </a:r>
            <a:endParaRPr lang="en-US" altLang="ja-JP"/>
          </a:p>
          <a:p>
            <a:pPr marL="457200" lvl="1" indent="0">
              <a:buNone/>
            </a:pPr>
            <a:r>
              <a:rPr lang="en-US" altLang="ja-JP"/>
              <a:t>ans</a:t>
            </a:r>
            <a:r>
              <a:rPr lang="ja-JP" altLang="en-US"/>
              <a:t>を出力</a:t>
            </a:r>
            <a:endParaRPr lang="en-US" altLang="ja-JP"/>
          </a:p>
          <a:p>
            <a:pPr marL="457200" lvl="1" indent="0">
              <a:buNone/>
            </a:pPr>
            <a:endParaRPr lang="en-US" altLang="ja-JP" dirty="0"/>
          </a:p>
        </p:txBody>
      </p:sp>
    </p:spTree>
    <p:extLst>
      <p:ext uri="{BB962C8B-B14F-4D97-AF65-F5344CB8AC3E}">
        <p14:creationId xmlns:p14="http://schemas.microsoft.com/office/powerpoint/2010/main" val="200639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lnSpcReduction="10000"/>
              </a:bodyPr>
              <a:lstStyle/>
              <a:p>
                <a:r>
                  <a:rPr lang="ja-JP" altLang="en-US" dirty="0"/>
                  <a:t>問題</a:t>
                </a:r>
                <a:endParaRPr lang="en-US" altLang="ja-JP" dirty="0"/>
              </a:p>
              <a:p>
                <a:pPr marL="457200" lvl="1" indent="0">
                  <a:buNone/>
                </a:pPr>
                <a:r>
                  <a:rPr lang="ja-JP" altLang="en-US" dirty="0"/>
                  <a:t>与えられたグリッド上を開始位置から、指定された数のりんごを拾いつつ最少手で目標位置に到達せよ</a:t>
                </a:r>
                <a:endParaRPr lang="en-US" altLang="ja-JP" dirty="0"/>
              </a:p>
              <a:p>
                <a:r>
                  <a:rPr lang="ja-JP" altLang="en-US" dirty="0"/>
                  <a:t>制約</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≤10</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𝑤h</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≤20 (1</m:t>
                      </m:r>
                      <m:r>
                        <a:rPr lang="en-US" altLang="ja-JP" i="1">
                          <a:latin typeface="Cambria Math" panose="02040503050406030204" pitchFamily="18" charset="0"/>
                        </a:rPr>
                        <m:t>≤</m:t>
                      </m:r>
                      <m:r>
                        <a:rPr lang="en-US" altLang="ja-JP" b="0" i="1" smtClean="0">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oMath>
                  </m:oMathPara>
                </a14:m>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r>
                            <a:rPr lang="en-US" altLang="ja-JP" i="1">
                              <a:latin typeface="Cambria Math" panose="02040503050406030204" pitchFamily="18" charset="0"/>
                            </a:rPr>
                            <m:t>h</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r>
                        <a:rPr lang="en-US" altLang="ja-JP" b="0" i="0" smtClean="0">
                          <a:latin typeface="Cambria Math" panose="02040503050406030204" pitchFamily="18" charset="0"/>
                        </a:rPr>
                        <m:t>20  (1≤</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b="0" i="1" smtClean="0">
                          <a:latin typeface="Cambria Math" panose="02040503050406030204" pitchFamily="18" charset="0"/>
                        </a:rPr>
                        <m:t>)</m:t>
                      </m:r>
                    </m:oMath>
                  </m:oMathPara>
                </a14:m>
                <a:endParaRPr lang="en-US" altLang="ja-JP" dirty="0"/>
              </a:p>
              <a:p>
                <a:r>
                  <a:rPr lang="ja-JP" altLang="en-US" dirty="0"/>
                  <a:t>方針</a:t>
                </a:r>
              </a:p>
              <a:p>
                <a:pPr marL="457200" lvl="1" indent="0">
                  <a:buNone/>
                </a:pPr>
                <a:r>
                  <a:rPr lang="ja-JP" altLang="en-US" dirty="0"/>
                  <a:t>ビット</a:t>
                </a:r>
                <a:r>
                  <a:rPr lang="en-US" altLang="ja-JP" dirty="0"/>
                  <a:t>DP</a:t>
                </a:r>
              </a:p>
              <a:p>
                <a:pPr marL="457200" lvl="1" indent="0">
                  <a:buNone/>
                </a:pPr>
                <a:r>
                  <a:rPr lang="ja-JP" altLang="en-US" dirty="0"/>
                  <a:t>ビットカウントで拾ったりんごの数を確認</a:t>
                </a:r>
                <a:endParaRPr lang="en-US" altLang="ja-JP" dirty="0"/>
              </a:p>
              <a:p>
                <a:pPr marL="457200" lvl="1" indent="0">
                  <a:buNone/>
                </a:pPr>
                <a:r>
                  <a:rPr lang="en-US" altLang="ja-JP" dirty="0"/>
                  <a:t>	</a:t>
                </a:r>
                <a:r>
                  <a:rPr lang="ja-JP" altLang="en-US" dirty="0"/>
                  <a:t>→条件を満たす</a:t>
                </a:r>
                <a:r>
                  <a:rPr lang="en-US" altLang="ja-JP" dirty="0"/>
                  <a:t>DP</a:t>
                </a:r>
                <a:r>
                  <a:rPr lang="ja-JP" altLang="en-US" dirty="0"/>
                  <a:t>配列の最小値を出力</a:t>
                </a:r>
                <a:endParaRPr lang="en-US" altLang="ja-JP" dirty="0"/>
              </a:p>
            </p:txBody>
          </p:sp>
        </mc:Choice>
        <mc:Fallback xmlns="">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04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dirty="0"/>
              <a:t>ビット</a:t>
            </a:r>
            <a:r>
              <a:rPr lang="en-US" altLang="ja-JP" dirty="0"/>
              <a:t>DP</a:t>
            </a:r>
          </a:p>
          <a:p>
            <a:pPr marL="457200" lvl="1" indent="0">
              <a:buNone/>
            </a:pPr>
            <a:r>
              <a:rPr lang="ja-JP" altLang="en-US" dirty="0"/>
              <a:t>この問題の場合、拾ったりんごをビット列で表現し、</a:t>
            </a:r>
            <a:endParaRPr lang="en-US" altLang="ja-JP" dirty="0"/>
          </a:p>
          <a:p>
            <a:pPr marL="457200" lvl="1" indent="0">
              <a:buNone/>
            </a:pPr>
            <a:r>
              <a:rPr lang="ja-JP" altLang="en-US" dirty="0"/>
              <a:t>動的計画法で求める。</a:t>
            </a:r>
            <a:endParaRPr lang="en-US" altLang="ja-JP" dirty="0"/>
          </a:p>
          <a:p>
            <a:pPr marL="457200" lvl="1" indent="0">
              <a:buNone/>
            </a:pPr>
            <a:endParaRPr lang="en-US" altLang="ja-JP" dirty="0"/>
          </a:p>
          <a:p>
            <a:pPr marL="457200" lvl="1" indent="0">
              <a:buNone/>
            </a:pPr>
            <a:r>
              <a:rPr lang="ja-JP" altLang="en-US" dirty="0"/>
              <a:t>拾ったりんごをビット列で表現</a:t>
            </a:r>
            <a:endParaRPr lang="en-US" altLang="ja-JP" dirty="0"/>
          </a:p>
          <a:p>
            <a:pPr marL="457200" lvl="1" indent="0">
              <a:buNone/>
            </a:pPr>
            <a:r>
              <a:rPr lang="en-US" altLang="ja-JP" dirty="0"/>
              <a:t>	0000~0</a:t>
            </a:r>
            <a:r>
              <a:rPr lang="ja-JP" altLang="en-US" dirty="0"/>
              <a:t>　→　一つもりんごを拾っていない状態</a:t>
            </a:r>
            <a:endParaRPr lang="en-US" altLang="ja-JP" dirty="0"/>
          </a:p>
          <a:p>
            <a:pPr marL="457200" lvl="1" indent="0">
              <a:buNone/>
            </a:pPr>
            <a:r>
              <a:rPr lang="en-US" altLang="ja-JP" dirty="0"/>
              <a:t>	1010~0</a:t>
            </a:r>
            <a:r>
              <a:rPr lang="ja-JP" altLang="en-US" dirty="0"/>
              <a:t>　→　ある特定の</a:t>
            </a:r>
            <a:r>
              <a:rPr lang="en-US" altLang="ja-JP" dirty="0"/>
              <a:t>2</a:t>
            </a:r>
            <a:r>
              <a:rPr lang="ja-JP" altLang="en-US" dirty="0"/>
              <a:t>つのりんごを拾っている状態</a:t>
            </a:r>
            <a:endParaRPr lang="en-US" altLang="ja-JP" dirty="0"/>
          </a:p>
          <a:p>
            <a:pPr marL="457200" lvl="1" indent="0">
              <a:buNone/>
            </a:pPr>
            <a:endParaRPr lang="en-US" altLang="ja-JP" dirty="0"/>
          </a:p>
          <a:p>
            <a:pPr marL="457200" lvl="1" indent="0">
              <a:buNone/>
            </a:pPr>
            <a:r>
              <a:rPr lang="ja-JP" altLang="en-US" dirty="0"/>
              <a:t>ビットカウントによって</a:t>
            </a:r>
            <a:r>
              <a:rPr lang="en-US" altLang="ja-JP" dirty="0"/>
              <a:t>’1’</a:t>
            </a:r>
            <a:r>
              <a:rPr lang="ja-JP" altLang="en-US" dirty="0"/>
              <a:t>の数を数えると、りんごをいくつ拾った状態であるかがわかる！</a:t>
            </a:r>
            <a:endParaRPr lang="en-US" altLang="ja-JP" dirty="0"/>
          </a:p>
          <a:p>
            <a:endParaRPr lang="en-US" altLang="ja-JP" dirty="0"/>
          </a:p>
        </p:txBody>
      </p:sp>
    </p:spTree>
    <p:extLst>
      <p:ext uri="{BB962C8B-B14F-4D97-AF65-F5344CB8AC3E}">
        <p14:creationId xmlns:p14="http://schemas.microsoft.com/office/powerpoint/2010/main" val="9871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a:bodyPr>
          <a:lstStyle/>
          <a:p>
            <a:r>
              <a:rPr lang="ja-JP" altLang="en-US"/>
              <a:t>ビットカウント</a:t>
            </a:r>
            <a:r>
              <a:rPr lang="en-US" altLang="ja-JP"/>
              <a:t>	</a:t>
            </a:r>
          </a:p>
          <a:p>
            <a:pPr marL="457200" lvl="1" indent="0">
              <a:buNone/>
            </a:pPr>
            <a:r>
              <a:rPr lang="en-US" altLang="ja-JP"/>
              <a:t>int  bit_count (int bits) {</a:t>
            </a:r>
          </a:p>
          <a:p>
            <a:pPr marL="457200" lvl="1" indent="0">
              <a:buNone/>
            </a:pPr>
            <a:r>
              <a:rPr lang="en-US" altLang="ja-JP"/>
              <a:t>	bits = (bits &amp; 0x55555555) + (bits &gt;&gt; 1 &amp; 0x55555555);</a:t>
            </a:r>
          </a:p>
          <a:p>
            <a:pPr marL="457200" lvl="1" indent="0">
              <a:buNone/>
            </a:pPr>
            <a:r>
              <a:rPr lang="en-US" altLang="ja-JP"/>
              <a:t>	bits = (bits &amp; 0x33333333) + (bits &gt;&gt; 2 &amp; 0x33333333);</a:t>
            </a:r>
          </a:p>
          <a:p>
            <a:pPr marL="457200" lvl="1" indent="0">
              <a:buNone/>
            </a:pPr>
            <a:r>
              <a:rPr lang="en-US" altLang="ja-JP"/>
              <a:t>	bits = (bits &amp; 0x0f0f0f0f) + (bits &gt;&gt; 4 &amp; 0x0f0f0f0f);</a:t>
            </a:r>
          </a:p>
          <a:p>
            <a:pPr marL="457200" lvl="1" indent="0">
              <a:buNone/>
            </a:pPr>
            <a:r>
              <a:rPr lang="en-US" altLang="ja-JP"/>
              <a:t>	bits = (bits &amp; 0x00ff00ff) + (bits &gt;&gt; 8 &amp; 0x00ff00ff);</a:t>
            </a:r>
          </a:p>
          <a:p>
            <a:pPr marL="457200" lvl="1" indent="0">
              <a:buNone/>
            </a:pPr>
            <a:r>
              <a:rPr lang="en-US" altLang="ja-JP"/>
              <a:t>	return (bits &amp; 0x0000ffff) + (bits &gt;&gt; 16 &amp; 0x0000ffff);</a:t>
            </a:r>
          </a:p>
          <a:p>
            <a:pPr marL="457200" lvl="1" indent="0">
              <a:buNone/>
            </a:pPr>
            <a:r>
              <a:rPr lang="en-US" altLang="ja-JP"/>
              <a:t>}</a:t>
            </a:r>
            <a:endParaRPr lang="en-US" altLang="ja-JP" dirty="0"/>
          </a:p>
        </p:txBody>
      </p:sp>
    </p:spTree>
    <p:extLst>
      <p:ext uri="{BB962C8B-B14F-4D97-AF65-F5344CB8AC3E}">
        <p14:creationId xmlns:p14="http://schemas.microsoft.com/office/powerpoint/2010/main" val="336697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D127-DC88-48A4-B2C3-CE79DA2C1B06}"/>
              </a:ext>
            </a:extLst>
          </p:cNvPr>
          <p:cNvSpPr>
            <a:spLocks noGrp="1"/>
          </p:cNvSpPr>
          <p:nvPr>
            <p:ph type="title"/>
          </p:nvPr>
        </p:nvSpPr>
        <p:spPr/>
        <p:txBody>
          <a:bodyPr/>
          <a:lstStyle/>
          <a:p>
            <a:r>
              <a:rPr kumimoji="1" lang="en-US" altLang="ja-JP" u="sng" dirty="0"/>
              <a:t>3136 Apple Adventure</a:t>
            </a:r>
            <a:endParaRPr kumimoji="1" lang="ja-JP" altLang="en-US" u="sng"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0427939-F2B0-4D0B-BE58-12A3536A4FB4}"/>
                  </a:ext>
                </a:extLst>
              </p:cNvPr>
              <p:cNvSpPr>
                <a:spLocks noGrp="1"/>
              </p:cNvSpPr>
              <p:nvPr>
                <p:ph idx="1"/>
              </p:nvPr>
            </p:nvSpPr>
            <p:spPr/>
            <p:txBody>
              <a:bodyPr>
                <a:normAutofit fontScale="92500" lnSpcReduction="10000"/>
              </a:bodyPr>
              <a:lstStyle/>
              <a:p>
                <a:r>
                  <a:rPr lang="en-US" altLang="ja-JP"/>
                  <a:t>code1</a:t>
                </a:r>
              </a:p>
              <a:p>
                <a:pPr marL="457200" lvl="1" indent="0">
                  <a:buNone/>
                </a:pPr>
                <a:r>
                  <a:rPr lang="ja-JP" altLang="en-US"/>
                  <a:t>用意した変数、配列</a:t>
                </a:r>
                <a:endParaRPr lang="en-US" altLang="ja-JP"/>
              </a:p>
              <a:p>
                <a:pPr marL="457200" lvl="1" indent="0">
                  <a:buNone/>
                </a:pPr>
                <a:r>
                  <a:rPr lang="en-US" altLang="ja-JP"/>
                  <a:t>int H, W, K,</a:t>
                </a:r>
              </a:p>
              <a:p>
                <a:pPr marL="457200" lvl="1" indent="0">
                  <a:buNone/>
                </a:pPr>
                <a:r>
                  <a:rPr lang="en-US" altLang="ja-JP"/>
                  <a:t>	dfs[1000][1000], //dfs</a:t>
                </a:r>
                <a:r>
                  <a:rPr lang="ja-JP" altLang="en-US"/>
                  <a:t>用</a:t>
                </a:r>
                <a:endParaRPr lang="en-US" altLang="ja-JP"/>
              </a:p>
              <a:p>
                <a:pPr marL="457200" lvl="1" indent="0">
                  <a:buNone/>
                </a:pPr>
                <a:r>
                  <a:rPr lang="en-US" altLang="ja-JP"/>
                  <a:t>	dist[20][20],	//</a:t>
                </a:r>
                <a:r>
                  <a:rPr lang="ja-JP" altLang="en-US"/>
                  <a:t>りんご</a:t>
                </a:r>
                <a14:m>
                  <m:oMath xmlns:m="http://schemas.openxmlformats.org/officeDocument/2006/math">
                    <m:r>
                      <a:rPr lang="en-US" altLang="ja-JP" i="1" smtClean="0">
                        <a:latin typeface="Cambria Math" panose="02040503050406030204" pitchFamily="18" charset="0"/>
                      </a:rPr>
                      <m:t>𝑖</m:t>
                    </m:r>
                  </m:oMath>
                </a14:m>
                <a:r>
                  <a:rPr lang="ja-JP" altLang="en-US"/>
                  <a:t>からあるりんご</a:t>
                </a:r>
                <a14:m>
                  <m:oMath xmlns:m="http://schemas.openxmlformats.org/officeDocument/2006/math">
                    <m:r>
                      <a:rPr lang="en-US" altLang="ja-JP" b="0" i="1" smtClean="0">
                        <a:latin typeface="Cambria Math" panose="02040503050406030204" pitchFamily="18" charset="0"/>
                      </a:rPr>
                      <m:t>𝑗</m:t>
                    </m:r>
                  </m:oMath>
                </a14:m>
                <a:r>
                  <a:rPr lang="ja-JP" altLang="en-US"/>
                  <a:t>までの距離</a:t>
                </a:r>
                <a:endParaRPr lang="en-US" altLang="ja-JP"/>
              </a:p>
              <a:p>
                <a:pPr marL="457200" lvl="1" indent="0">
                  <a:buNone/>
                </a:pPr>
                <a:r>
                  <a:rPr lang="en-US" altLang="ja-JP"/>
                  <a:t>	dx[] = { 1,0,-1,0 }, dy[] = { 0,-1,0,1 }, //</a:t>
                </a:r>
                <a:r>
                  <a:rPr lang="ja-JP" altLang="en-US"/>
                  <a:t>方向の指定</a:t>
                </a:r>
                <a:endParaRPr lang="en-US" altLang="ja-JP"/>
              </a:p>
              <a:p>
                <a:pPr marL="457200" lvl="1" indent="0">
                  <a:buNone/>
                </a:pPr>
                <a:r>
                  <a:rPr lang="en-US" altLang="ja-JP"/>
                  <a:t>	dp[1 &lt;&lt; 20][20],	//</a:t>
                </a:r>
                <a:r>
                  <a:rPr lang="ja-JP" altLang="en-US"/>
                  <a:t>ビット</a:t>
                </a:r>
                <a:r>
                  <a:rPr lang="en-US" altLang="ja-JP"/>
                  <a:t>DP</a:t>
                </a:r>
              </a:p>
              <a:p>
                <a:pPr marL="457200" lvl="1" indent="0">
                  <a:buNone/>
                </a:pPr>
                <a:r>
                  <a:rPr lang="en-US" altLang="ja-JP"/>
                  <a:t>	dS[20],	//</a:t>
                </a:r>
                <a:r>
                  <a:rPr lang="ja-JP" altLang="en-US"/>
                  <a:t>スタートまでの距離</a:t>
                </a:r>
                <a:endParaRPr lang="en-US" altLang="ja-JP"/>
              </a:p>
              <a:p>
                <a:pPr marL="457200" lvl="1" indent="0">
                  <a:buNone/>
                </a:pPr>
                <a:r>
                  <a:rPr lang="en-US" altLang="ja-JP"/>
                  <a:t>	dG[20];	//</a:t>
                </a:r>
                <a:r>
                  <a:rPr lang="ja-JP" altLang="en-US"/>
                  <a:t>ゴールまでの距離</a:t>
                </a:r>
                <a:r>
                  <a:rPr lang="en-US" altLang="ja-JP"/>
                  <a:t>	</a:t>
                </a:r>
              </a:p>
              <a:p>
                <a:pPr marL="457200" lvl="1" indent="0">
                  <a:buNone/>
                </a:pPr>
                <a:r>
                  <a:rPr lang="en-US" altLang="ja-JP"/>
                  <a:t>string Map[1002];	//</a:t>
                </a:r>
                <a:r>
                  <a:rPr lang="ja-JP" altLang="en-US"/>
                  <a:t>探索するマップ</a:t>
                </a:r>
                <a:endParaRPr lang="en-US" altLang="ja-JP"/>
              </a:p>
              <a:p>
                <a:pPr marL="457200" lvl="1" indent="0">
                  <a:buNone/>
                </a:pPr>
                <a:r>
                  <a:rPr lang="en-US" altLang="ja-JP"/>
                  <a:t>vector&lt;pi&gt; ap;	//</a:t>
                </a:r>
                <a:r>
                  <a:rPr lang="ja-JP" altLang="en-US"/>
                  <a:t>りんごの座標</a:t>
                </a:r>
                <a:endParaRPr lang="en-US" altLang="ja-JP"/>
              </a:p>
              <a:p>
                <a:pPr marL="457200" lvl="1" indent="0">
                  <a:buNone/>
                </a:pPr>
                <a:r>
                  <a:rPr lang="en-US" altLang="ja-JP"/>
                  <a:t>pi	s, g;	//start</a:t>
                </a:r>
                <a:r>
                  <a:rPr lang="ja-JP" altLang="en-US"/>
                  <a:t>と</a:t>
                </a:r>
                <a:r>
                  <a:rPr lang="en-US" altLang="ja-JP"/>
                  <a:t>goal</a:t>
                </a:r>
                <a:r>
                  <a:rPr lang="ja-JP" altLang="en-US"/>
                  <a:t>の座標</a:t>
                </a:r>
                <a:endParaRPr lang="en-US" altLang="ja-JP"/>
              </a:p>
            </p:txBody>
          </p:sp>
        </mc:Choice>
        <mc:Fallback>
          <p:sp>
            <p:nvSpPr>
              <p:cNvPr id="3" name="コンテンツ プレースホルダー 2">
                <a:extLst>
                  <a:ext uri="{FF2B5EF4-FFF2-40B4-BE49-F238E27FC236}">
                    <a16:creationId xmlns:a16="http://schemas.microsoft.com/office/drawing/2014/main" id="{50427939-F2B0-4D0B-BE58-12A3536A4FB4}"/>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636030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1168</Words>
  <Application>Microsoft Office PowerPoint</Application>
  <PresentationFormat>ワイド画面</PresentationFormat>
  <Paragraphs>159</Paragraphs>
  <Slides>14</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Cambria Math</vt:lpstr>
      <vt:lpstr>Office テーマ</vt:lpstr>
      <vt:lpstr>AOJ</vt:lpstr>
      <vt:lpstr>1633 On-Screen Keyboard </vt:lpstr>
      <vt:lpstr>0655 Japan Sinks</vt:lpstr>
      <vt:lpstr>0655 Japan Sinks</vt:lpstr>
      <vt:lpstr>0655 Japan Sinks</vt:lpstr>
      <vt:lpstr>3136 Apple Adventure</vt:lpstr>
      <vt:lpstr>3136 Apple Adventure</vt:lpstr>
      <vt:lpstr>3136 Apple Adventure</vt:lpstr>
      <vt:lpstr>3136 Apple Adventure</vt:lpstr>
      <vt:lpstr>3136 Apple Adventure</vt:lpstr>
      <vt:lpstr>3136 Apple Adventure</vt:lpstr>
      <vt:lpstr>3136 Apple Adventure</vt:lpstr>
      <vt:lpstr>1611 Daruma Otoshi </vt:lpstr>
      <vt:lpstr>1611 Daruma Otoshi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Arimura Yuto</dc:creator>
  <cp:lastModifiedBy>Arimura Yuto</cp:lastModifiedBy>
  <cp:revision>12</cp:revision>
  <dcterms:created xsi:type="dcterms:W3CDTF">2021-05-13T12:03:21Z</dcterms:created>
  <dcterms:modified xsi:type="dcterms:W3CDTF">2021-05-14T06:58:01Z</dcterms:modified>
</cp:coreProperties>
</file>