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8"/>
  </p:normalViewPr>
  <p:slideViewPr>
    <p:cSldViewPr snapToGrid="0">
      <p:cViewPr varScale="1">
        <p:scale>
          <a:sx n="115" d="100"/>
          <a:sy n="115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B0AC-BEE9-74C8-D77D-D6CCCB6BA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64BF9-EC3C-0D50-8DF7-C6B1D82FF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4D78B-7436-A531-5A50-4D9EB4E2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5E56-6653-3441-BC1E-C5750DE69FD9}" type="datetimeFigureOut">
              <a:rPr lang="en-CH" smtClean="0"/>
              <a:t>20.08.23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DB7B0-C86A-A9B9-898E-7CBBBFDD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EE178-0885-3632-30B5-71BFAC5C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BD5B-3866-9143-B85A-2F430AA9829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472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D8BC-B08D-A5D6-FBB2-B6424233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08289-B9C6-FD8F-E985-71F94C1C7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7AFAD-6DCE-7F1C-5D25-C6B1F018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5E56-6653-3441-BC1E-C5750DE69FD9}" type="datetimeFigureOut">
              <a:rPr lang="en-CH" smtClean="0"/>
              <a:t>20.08.23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588EF-9828-47A0-8A5F-6EC723E0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AC8BC-3650-9976-C3C3-44EB6DC9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BD5B-3866-9143-B85A-2F430AA9829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681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4ADDE-CCC0-D787-9DBA-68BF7F85A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3668A-9289-A33D-BD30-54A2D166F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C255-4F50-8626-70D8-F835C249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5E56-6653-3441-BC1E-C5750DE69FD9}" type="datetimeFigureOut">
              <a:rPr lang="en-CH" smtClean="0"/>
              <a:t>20.08.23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0F11A-7CF7-7BA0-62B5-D0D70957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7FF16-7853-D517-2E88-C476FE6D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BD5B-3866-9143-B85A-2F430AA9829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056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0093-F137-5834-40AD-856CEFE6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FA470-920E-9772-E36D-C97B1605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4A07F-694C-D6D3-5BE1-5435829E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5E56-6653-3441-BC1E-C5750DE69FD9}" type="datetimeFigureOut">
              <a:rPr lang="en-CH" smtClean="0"/>
              <a:t>20.08.23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ECF6E-686B-131B-CCA8-6B22AEF6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5D53D-EFBA-9979-1CAD-662901A7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BD5B-3866-9143-B85A-2F430AA9829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300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7179-ED7A-2EC3-C12F-1E37BDD2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93CBD-F57A-7E21-1678-E0AA0CFC6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BDCFB-5914-7D38-5C98-6285E6F8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5E56-6653-3441-BC1E-C5750DE69FD9}" type="datetimeFigureOut">
              <a:rPr lang="en-CH" smtClean="0"/>
              <a:t>20.08.23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E34CB-AFEE-1864-437F-56771253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AA345-476B-0CF8-0761-B25A08BF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BD5B-3866-9143-B85A-2F430AA9829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249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D31E-F859-C110-42F2-C3DBEA88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0723-CCB3-75C4-EACD-F4C32A895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80CA3-571D-E37C-F2D4-68935A171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FADE0-1E12-21D9-BB38-977FD9DE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5E56-6653-3441-BC1E-C5750DE69FD9}" type="datetimeFigureOut">
              <a:rPr lang="en-CH" smtClean="0"/>
              <a:t>20.08.23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AC0CF-07CF-50F6-606B-87015A5B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D2315-6F0E-814B-7575-0744FA86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BD5B-3866-9143-B85A-2F430AA9829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743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FFDD-B773-F6AD-9AAD-B8FC9329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4DD2A-C84E-ED75-15D0-8847DA305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C126C-18D0-14FB-5663-162B1D5E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C0F9B-0906-05A7-54B0-062B4E2F3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76B07-AC61-90B7-905F-535095AB8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4A488-0882-8A2D-A1F5-505E69AF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5E56-6653-3441-BC1E-C5750DE69FD9}" type="datetimeFigureOut">
              <a:rPr lang="en-CH" smtClean="0"/>
              <a:t>20.08.23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83C6DF-8E53-3ED5-AF0D-4BFBC804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4D2A4-0500-C669-5765-34CDC8FB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BD5B-3866-9143-B85A-2F430AA9829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183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ECE7-DDDF-6C60-AA8C-2A7B04AB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A6630-B474-E3C6-1D55-BB77F8B6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5E56-6653-3441-BC1E-C5750DE69FD9}" type="datetimeFigureOut">
              <a:rPr lang="en-CH" smtClean="0"/>
              <a:t>20.08.23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890EE-ACD7-BA94-AB8D-CE3D930C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3B6F1-2447-3916-5995-F9690A3B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BD5B-3866-9143-B85A-2F430AA9829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192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6924C-3886-3A09-2A07-0C919E99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5E56-6653-3441-BC1E-C5750DE69FD9}" type="datetimeFigureOut">
              <a:rPr lang="en-CH" smtClean="0"/>
              <a:t>20.08.23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C3BE6-E6F3-931C-CAC7-258E8141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06399-CB10-05AA-DB17-18C82FBF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BD5B-3866-9143-B85A-2F430AA9829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063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6355-E24F-9543-2A91-F27CC83B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500E1-20A0-E30B-8C88-8872128E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904B6-2969-38C4-80D8-61F439B85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D5CA5-6024-BEF8-47B0-A78E138F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5E56-6653-3441-BC1E-C5750DE69FD9}" type="datetimeFigureOut">
              <a:rPr lang="en-CH" smtClean="0"/>
              <a:t>20.08.23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752F3-9B1C-1114-F493-5466D792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AE45A-0C3C-8299-D101-E0966FE2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BD5B-3866-9143-B85A-2F430AA9829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760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DB92-0D25-F38A-61BD-3168BF54C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9106E-50A2-AAA9-2B30-A4DAC45DC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0C35F-87CC-8CBA-39D3-01E431656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BDC02-D583-102A-F705-DB9568F5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5E56-6653-3441-BC1E-C5750DE69FD9}" type="datetimeFigureOut">
              <a:rPr lang="en-CH" smtClean="0"/>
              <a:t>20.08.23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EBCDB-62A7-FAD2-317C-872765CE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B855D-B462-B991-0625-06746F29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BD5B-3866-9143-B85A-2F430AA9829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375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CAA41-EC03-10BF-4E7B-193A276C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11D71-1EEB-C131-E317-AFDD7F546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18F43-7CAD-EE7F-D012-FC9A1E668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65E56-6653-3441-BC1E-C5750DE69FD9}" type="datetimeFigureOut">
              <a:rPr lang="en-CH" smtClean="0"/>
              <a:t>20.08.23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DA55D-4BEE-FF16-950D-223197660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BA9DF-E002-6BED-5D2F-8BACEEC79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6BD5B-3866-9143-B85A-2F430AA9829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1108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D5C-8C7E-C16C-DECA-DEA746660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>
                <a:latin typeface="Candara" panose="020E0502030303020204" pitchFamily="34" charset="0"/>
              </a:rPr>
              <a:t>GIVE MOVE trial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4D747-EE98-BAE1-4059-43148C752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Candara" panose="020E0502030303020204" pitchFamily="34" charset="0"/>
              </a:rPr>
              <a:t>J. Brown &amp; A. Amstutz</a:t>
            </a:r>
          </a:p>
          <a:p>
            <a:endParaRPr lang="en-GB" dirty="0">
              <a:latin typeface="Candara" panose="020E0502030303020204" pitchFamily="34" charset="0"/>
            </a:endParaRPr>
          </a:p>
          <a:p>
            <a:r>
              <a:rPr lang="en-GB" sz="1800" dirty="0">
                <a:effectLst/>
                <a:latin typeface="Candara" panose="020E0502030303020204" pitchFamily="34" charset="0"/>
              </a:rPr>
              <a:t>per-protocol analysis</a:t>
            </a:r>
            <a:endParaRPr lang="en-GB" dirty="0">
              <a:latin typeface="Candara" panose="020E0502030303020204" pitchFamily="34" charset="0"/>
            </a:endParaRPr>
          </a:p>
          <a:p>
            <a:endParaRPr lang="en-CH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71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3DB245-E333-623D-99F4-67B589A0858D}"/>
              </a:ext>
            </a:extLst>
          </p:cNvPr>
          <p:cNvSpPr txBox="1"/>
          <p:nvPr/>
        </p:nvSpPr>
        <p:spPr>
          <a:xfrm>
            <a:off x="3581400" y="3107823"/>
            <a:ext cx="8208818" cy="27238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  <a:p>
            <a:r>
              <a:rPr lang="en-GB" sz="1500" b="1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Stratification variables: </a:t>
            </a:r>
            <a:r>
              <a:rPr lang="en-GB" sz="15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Age, Country</a:t>
            </a:r>
            <a:r>
              <a:rPr lang="en-CH" sz="1500" dirty="0"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5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 core agent</a:t>
            </a:r>
            <a:r>
              <a:rPr lang="en-CH" sz="1500" dirty="0">
                <a:effectLst/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endParaRPr lang="en-CH" sz="1500" dirty="0"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r>
              <a:rPr lang="en-GB" sz="1500" b="1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 variables: </a:t>
            </a:r>
            <a:r>
              <a:rPr lang="en-GB" sz="15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Sex</a:t>
            </a:r>
            <a:r>
              <a:rPr lang="en-CH" sz="1500" dirty="0"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5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Viral load prior to enrolment, Clinical WHO stage</a:t>
            </a:r>
            <a:r>
              <a:rPr lang="en-CH" sz="1500" dirty="0"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5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CD4 cell count, </a:t>
            </a:r>
            <a:r>
              <a:rPr lang="en-GB" sz="1500" dirty="0">
                <a:solidFill>
                  <a:srgbClr val="FF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Immunosuppression</a:t>
            </a:r>
            <a:r>
              <a:rPr lang="en-GB" sz="15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Hepatitis B surface antigen</a:t>
            </a:r>
            <a:r>
              <a:rPr lang="en-CH" sz="1500" dirty="0"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5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Weight, Time since initiation of first documented ART regimen (years)</a:t>
            </a:r>
            <a:r>
              <a:rPr lang="en-CH" sz="1500" dirty="0"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5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since initiation of current ART regimen (years)</a:t>
            </a:r>
            <a:r>
              <a:rPr lang="en-CH" sz="1500" dirty="0"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CH" sz="1500" dirty="0">
                <a:solidFill>
                  <a:srgbClr val="FF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 </a:t>
            </a:r>
            <a:r>
              <a:rPr lang="de-CH" sz="1500" dirty="0" err="1">
                <a:solidFill>
                  <a:srgbClr val="FF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regimen</a:t>
            </a:r>
            <a:r>
              <a:rPr lang="en-GB" sz="1500" dirty="0"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5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Satisfaction with current regimen (self-reported</a:t>
            </a:r>
            <a:r>
              <a:rPr lang="en-CH" sz="1500" dirty="0"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GB" sz="15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Missed ≥1 dose of ART over the past 4 weeks (self-reported)</a:t>
            </a:r>
            <a:r>
              <a:rPr lang="en-CH" sz="1500" dirty="0"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5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drug intake for 2 days or more (self-reported)</a:t>
            </a:r>
            <a:r>
              <a:rPr lang="en-GB" sz="1500" dirty="0"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5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 caregiver</a:t>
            </a:r>
            <a:r>
              <a:rPr lang="en-CH" sz="1500" dirty="0"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5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Vital state of mother</a:t>
            </a:r>
            <a:r>
              <a:rPr lang="en-CH" sz="1500" dirty="0"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5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Vital state of father</a:t>
            </a:r>
            <a:r>
              <a:rPr lang="en-CH" sz="1500" dirty="0"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5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 orphan,</a:t>
            </a:r>
            <a:r>
              <a:rPr lang="en-CH" sz="1500" dirty="0">
                <a:effectLst/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GB" sz="15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 time to healthcare facility (one way; minutes</a:t>
            </a:r>
            <a:r>
              <a:rPr lang="en-CH" sz="1500" dirty="0"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GB" sz="15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of travel to healthcare facility (one way; USD)</a:t>
            </a:r>
            <a:r>
              <a:rPr lang="en-CH" sz="1500" dirty="0"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5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mode of travel to healthcare facility</a:t>
            </a:r>
            <a:endParaRPr lang="en-CH" sz="1500" dirty="0">
              <a:latin typeface="Candara" panose="020E05020303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H" sz="1500" b="1" dirty="0">
                <a:latin typeface="Candara" panose="020E0502030303020204" pitchFamily="34" charset="0"/>
                <a:cs typeface="Calibri" panose="020F0502020204030204" pitchFamily="34" charset="0"/>
              </a:rPr>
              <a:t>Site/Lab variables: </a:t>
            </a:r>
            <a:r>
              <a:rPr lang="en-GB" sz="1500" dirty="0" err="1">
                <a:latin typeface="Candara" panose="020E0502030303020204" pitchFamily="34" charset="0"/>
                <a:cs typeface="Calibri" panose="020F0502020204030204" pitchFamily="34" charset="0"/>
              </a:rPr>
              <a:t>stsite</a:t>
            </a:r>
            <a:endParaRPr lang="en-CH" sz="1500" dirty="0"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endParaRPr lang="en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A6A94-F7D1-59E3-A733-2036569667EA}"/>
              </a:ext>
            </a:extLst>
          </p:cNvPr>
          <p:cNvSpPr txBox="1"/>
          <p:nvPr/>
        </p:nvSpPr>
        <p:spPr>
          <a:xfrm>
            <a:off x="1286110" y="1760264"/>
            <a:ext cx="60486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/>
              <a:t>Z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0DDF0-F239-9ABC-64E0-AAC27FD1D4B5}"/>
              </a:ext>
            </a:extLst>
          </p:cNvPr>
          <p:cNvSpPr txBox="1"/>
          <p:nvPr/>
        </p:nvSpPr>
        <p:spPr>
          <a:xfrm>
            <a:off x="2757057" y="1752969"/>
            <a:ext cx="60486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/>
              <a:t>A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75695-649D-020C-2E86-A6A24FDCB24E}"/>
              </a:ext>
            </a:extLst>
          </p:cNvPr>
          <p:cNvSpPr txBox="1"/>
          <p:nvPr/>
        </p:nvSpPr>
        <p:spPr>
          <a:xfrm>
            <a:off x="5308657" y="1780679"/>
            <a:ext cx="60486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/>
              <a:t>Y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AEE71F-88E0-DB0D-4861-79A93DBA48A3}"/>
              </a:ext>
            </a:extLst>
          </p:cNvPr>
          <p:cNvSpPr txBox="1"/>
          <p:nvPr/>
        </p:nvSpPr>
        <p:spPr>
          <a:xfrm>
            <a:off x="3191280" y="3107823"/>
            <a:ext cx="35548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/>
              <a:t>U</a:t>
            </a:r>
          </a:p>
          <a:p>
            <a:endParaRPr lang="en-CH" dirty="0"/>
          </a:p>
          <a:p>
            <a:endParaRPr lang="en-CH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8BA69D-A653-A8C5-3948-960E50335505}"/>
              </a:ext>
            </a:extLst>
          </p:cNvPr>
          <p:cNvCxnSpPr>
            <a:cxnSpLocks/>
          </p:cNvCxnSpPr>
          <p:nvPr/>
        </p:nvCxnSpPr>
        <p:spPr>
          <a:xfrm>
            <a:off x="1648701" y="1945846"/>
            <a:ext cx="997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1AFB5B-897C-956C-6282-D8868ED8C32E}"/>
              </a:ext>
            </a:extLst>
          </p:cNvPr>
          <p:cNvCxnSpPr>
            <a:cxnSpLocks/>
          </p:cNvCxnSpPr>
          <p:nvPr/>
        </p:nvCxnSpPr>
        <p:spPr>
          <a:xfrm>
            <a:off x="3191280" y="1945846"/>
            <a:ext cx="1990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80ED51-BC48-E1BD-1890-6E87F49B6FD6}"/>
              </a:ext>
            </a:extLst>
          </p:cNvPr>
          <p:cNvCxnSpPr>
            <a:cxnSpLocks/>
          </p:cNvCxnSpPr>
          <p:nvPr/>
        </p:nvCxnSpPr>
        <p:spPr>
          <a:xfrm flipV="1">
            <a:off x="3829599" y="2077465"/>
            <a:ext cx="1352003" cy="10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EDAA65-2368-679D-1CF0-98605848F40C}"/>
              </a:ext>
            </a:extLst>
          </p:cNvPr>
          <p:cNvCxnSpPr>
            <a:cxnSpLocks/>
          </p:cNvCxnSpPr>
          <p:nvPr/>
        </p:nvCxnSpPr>
        <p:spPr>
          <a:xfrm flipH="1" flipV="1">
            <a:off x="3059491" y="2077465"/>
            <a:ext cx="593375" cy="101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BA5AB675-1647-1073-8C09-273374C0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26" y="312712"/>
            <a:ext cx="11533911" cy="1325563"/>
          </a:xfrm>
        </p:spPr>
        <p:txBody>
          <a:bodyPr>
            <a:normAutofit/>
          </a:bodyPr>
          <a:lstStyle/>
          <a:p>
            <a:r>
              <a:rPr lang="en-GB" sz="2500" dirty="0">
                <a:latin typeface="Candara" panose="020E0502030303020204" pitchFamily="34" charset="0"/>
              </a:rPr>
              <a:t>D</a:t>
            </a:r>
            <a:r>
              <a:rPr lang="en-GB" sz="2500" dirty="0">
                <a:effectLst/>
                <a:latin typeface="Candara" panose="020E0502030303020204" pitchFamily="34" charset="0"/>
              </a:rPr>
              <a:t>irected Acyclic Graphs (DAG) for adherence to treatment strategy (protocol)</a:t>
            </a:r>
            <a:endParaRPr lang="en-CH" sz="2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0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181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Candara</vt:lpstr>
      <vt:lpstr>Office Theme</vt:lpstr>
      <vt:lpstr>GIVE MOVE trial</vt:lpstr>
      <vt:lpstr>Directed Acyclic Graphs (DAG) for adherence to treatment strategy (protocol)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GIVE MOVE trial</dc:title>
  <dc:creator>Alain Amstutz</dc:creator>
  <cp:lastModifiedBy>Alain Amstutz</cp:lastModifiedBy>
  <cp:revision>2</cp:revision>
  <dcterms:created xsi:type="dcterms:W3CDTF">2023-08-20T16:29:19Z</dcterms:created>
  <dcterms:modified xsi:type="dcterms:W3CDTF">2023-08-21T06:36:53Z</dcterms:modified>
</cp:coreProperties>
</file>