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5"/>
    <p:sldMasterId id="2147483695" r:id="rId6"/>
    <p:sldMasterId id="2147483702" r:id="rId7"/>
  </p:sldMasterIdLst>
  <p:notesMasterIdLst>
    <p:notesMasterId r:id="rId45"/>
  </p:notesMasterIdLst>
  <p:sldIdLst>
    <p:sldId id="279" r:id="rId8"/>
    <p:sldId id="534" r:id="rId9"/>
    <p:sldId id="537" r:id="rId10"/>
    <p:sldId id="529" r:id="rId11"/>
    <p:sldId id="473" r:id="rId12"/>
    <p:sldId id="518" r:id="rId13"/>
    <p:sldId id="519" r:id="rId14"/>
    <p:sldId id="520" r:id="rId15"/>
    <p:sldId id="527" r:id="rId16"/>
    <p:sldId id="521" r:id="rId17"/>
    <p:sldId id="522" r:id="rId18"/>
    <p:sldId id="523" r:id="rId19"/>
    <p:sldId id="524" r:id="rId20"/>
    <p:sldId id="528" r:id="rId21"/>
    <p:sldId id="500" r:id="rId22"/>
    <p:sldId id="498" r:id="rId23"/>
    <p:sldId id="499" r:id="rId24"/>
    <p:sldId id="532" r:id="rId25"/>
    <p:sldId id="533" r:id="rId26"/>
    <p:sldId id="506" r:id="rId27"/>
    <p:sldId id="507" r:id="rId28"/>
    <p:sldId id="508" r:id="rId29"/>
    <p:sldId id="510" r:id="rId30"/>
    <p:sldId id="512" r:id="rId31"/>
    <p:sldId id="513" r:id="rId32"/>
    <p:sldId id="514" r:id="rId33"/>
    <p:sldId id="531" r:id="rId34"/>
    <p:sldId id="535" r:id="rId35"/>
    <p:sldId id="502" r:id="rId36"/>
    <p:sldId id="503" r:id="rId37"/>
    <p:sldId id="377" r:id="rId38"/>
    <p:sldId id="378" r:id="rId39"/>
    <p:sldId id="504" r:id="rId40"/>
    <p:sldId id="538" r:id="rId41"/>
    <p:sldId id="536" r:id="rId42"/>
    <p:sldId id="539" r:id="rId43"/>
    <p:sldId id="418" r:id="rId4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B857"/>
    <a:srgbClr val="F68B1E"/>
    <a:srgbClr val="ED1746"/>
    <a:srgbClr val="990033"/>
    <a:srgbClr val="C40036"/>
    <a:srgbClr val="E60036"/>
    <a:srgbClr val="C7D1DB"/>
    <a:srgbClr val="FF5050"/>
    <a:srgbClr val="E2E2E2"/>
    <a:srgbClr val="99C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94068" autoAdjust="0"/>
  </p:normalViewPr>
  <p:slideViewPr>
    <p:cSldViewPr snapToGrid="0">
      <p:cViewPr>
        <p:scale>
          <a:sx n="70" d="100"/>
          <a:sy n="70" d="100"/>
        </p:scale>
        <p:origin x="-8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554"/>
    </p:cViewPr>
  </p:sorterViewPr>
  <p:notesViewPr>
    <p:cSldViewPr snapToGrid="0">
      <p:cViewPr varScale="1">
        <p:scale>
          <a:sx n="85" d="100"/>
          <a:sy n="85" d="100"/>
        </p:scale>
        <p:origin x="-313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75064BC-22B4-454D-88C0-2A36A087F54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417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18867" y="2552131"/>
            <a:ext cx="6550926" cy="216999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1C50-1563-484C-8938-92511C8C8118}" type="datetimeFigureOut">
              <a:rPr lang="de-DE" smtClean="0"/>
              <a:pPr/>
              <a:t>05.04.2011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A1AD-5872-4697-B276-9455526C048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1C50-1563-484C-8938-92511C8C8118}" type="datetimeFigureOut">
              <a:rPr lang="de-DE" smtClean="0"/>
              <a:pPr/>
              <a:t>05.04.2011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A1AD-5872-4697-B276-9455526C048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1C50-1563-484C-8938-92511C8C8118}" type="datetimeFigureOut">
              <a:rPr lang="de-DE" smtClean="0"/>
              <a:pPr/>
              <a:t>05.04.2011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A1AD-5872-4697-B276-9455526C048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1C50-1563-484C-8938-92511C8C8118}" type="datetimeFigureOut">
              <a:rPr lang="de-DE" smtClean="0"/>
              <a:pPr/>
              <a:t>05.04.2011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A1AD-5872-4697-B276-9455526C048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1C50-1563-484C-8938-92511C8C8118}" type="datetimeFigureOut">
              <a:rPr lang="de-DE" smtClean="0"/>
              <a:pPr/>
              <a:t>05.04.2011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A1AD-5872-4697-B276-9455526C048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1C50-1563-484C-8938-92511C8C8118}" type="datetimeFigureOut">
              <a:rPr lang="de-DE" smtClean="0"/>
              <a:pPr/>
              <a:t>05.04.2011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A1AD-5872-4697-B276-9455526C048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1C50-1563-484C-8938-92511C8C8118}" type="datetimeFigureOut">
              <a:rPr lang="de-DE" smtClean="0"/>
              <a:pPr/>
              <a:t>05.04.2011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A1AD-5872-4697-B276-9455526C048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1C50-1563-484C-8938-92511C8C8118}" type="datetimeFigureOut">
              <a:rPr lang="de-DE" smtClean="0"/>
              <a:pPr/>
              <a:t>05.04.2011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A1AD-5872-4697-B276-9455526C048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18867" y="2552131"/>
            <a:ext cx="6550926" cy="216999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7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4849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2B1C50-1563-484C-8938-92511C8C8118}" type="datetimeFigureOut">
              <a:rPr lang="de-DE" smtClean="0"/>
              <a:pPr/>
              <a:t>05.04.2011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CDA1AD-5872-4697-B276-9455526C048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18867" y="2552131"/>
            <a:ext cx="6550926" cy="216999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1C50-1563-484C-8938-92511C8C8118}" type="datetimeFigureOut">
              <a:rPr lang="de-DE" smtClean="0"/>
              <a:pPr/>
              <a:t>05.04.2011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A1AD-5872-4697-B276-9455526C048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1C50-1563-484C-8938-92511C8C8118}" type="datetimeFigureOut">
              <a:rPr lang="de-DE" smtClean="0"/>
              <a:pPr/>
              <a:t>05.04.2011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A1AD-5872-4697-B276-9455526C048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1C50-1563-484C-8938-92511C8C8118}" type="datetimeFigureOut">
              <a:rPr lang="de-DE" smtClean="0"/>
              <a:pPr/>
              <a:t>05.04.2011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A1AD-5872-4697-B276-9455526C048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vers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5400" y="0"/>
            <a:ext cx="9169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1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7D1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23825" y="114300"/>
            <a:ext cx="8877300" cy="6657975"/>
          </a:xfrm>
          <a:prstGeom prst="roundRect">
            <a:avLst>
              <a:gd name="adj" fmla="val 16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76350"/>
            <a:ext cx="8229600" cy="484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33450"/>
            <a:ext cx="8239125" cy="1588"/>
          </a:xfrm>
          <a:prstGeom prst="line">
            <a:avLst/>
          </a:prstGeom>
          <a:ln>
            <a:solidFill>
              <a:srgbClr val="C7D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7602281" y="6485860"/>
            <a:ext cx="1541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Company</a:t>
            </a:r>
            <a:r>
              <a:rPr lang="en-GB" sz="900" baseline="0" dirty="0" smtClean="0"/>
              <a:t> Confidential</a:t>
            </a:r>
            <a:endParaRPr lang="en-GB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2188" y="6262576"/>
            <a:ext cx="1140479" cy="26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0072CF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72CF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72CF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72CF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72CF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E60036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E60036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E60036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E60036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72CF"/>
        </a:buClr>
        <a:buSzPct val="90000"/>
        <a:buFont typeface="Arial" charset="0"/>
        <a:buChar char="•"/>
        <a:defRPr sz="2400" kern="1200">
          <a:solidFill>
            <a:srgbClr val="404040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2CF"/>
        </a:buClr>
        <a:buSzPct val="90000"/>
        <a:buFont typeface="Arial" charset="0"/>
        <a:buChar char="•"/>
        <a:defRPr sz="2000" kern="1200">
          <a:solidFill>
            <a:srgbClr val="404040"/>
          </a:solidFill>
          <a:latin typeface="Trebuchet MS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72CF"/>
        </a:buClr>
        <a:buSzPct val="90000"/>
        <a:buFont typeface="Arial" charset="0"/>
        <a:buChar char="•"/>
        <a:defRPr sz="2400" kern="1200">
          <a:solidFill>
            <a:srgbClr val="404040"/>
          </a:solidFill>
          <a:latin typeface="Trebuchet MS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72CF"/>
        </a:buClr>
        <a:buSzPct val="90000"/>
        <a:buFont typeface="Arial" charset="0"/>
        <a:buChar char="•"/>
        <a:defRPr sz="2000" kern="1200">
          <a:solidFill>
            <a:srgbClr val="404040"/>
          </a:solidFill>
          <a:latin typeface="Trebuchet MS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72CF"/>
        </a:buClr>
        <a:buSzPct val="90000"/>
        <a:buFont typeface="Arial" charset="0"/>
        <a:buChar char="•"/>
        <a:defRPr sz="2000" kern="1200">
          <a:solidFill>
            <a:srgbClr val="404040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B1C50-1563-484C-8938-92511C8C8118}" type="datetimeFigureOut">
              <a:rPr lang="de-DE" smtClean="0"/>
              <a:pPr/>
              <a:t>05.04.2011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A1AD-5872-4697-B276-9455526C048C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sense.com/media" TargetMode="External"/><Relationship Id="rId2" Type="http://schemas.openxmlformats.org/officeDocument/2006/relationships/hyperlink" Target="http://www.appsense.com/community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apug.info/" TargetMode="External"/><Relationship Id="rId5" Type="http://schemas.openxmlformats.org/officeDocument/2006/relationships/hyperlink" Target="mailto:RoWPreSales@AppSense.com" TargetMode="External"/><Relationship Id="rId4" Type="http://schemas.openxmlformats.org/officeDocument/2006/relationships/hyperlink" Target="http://www.insidetheregistry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1"/>
          <p:cNvSpPr>
            <a:spLocks noGrp="1"/>
          </p:cNvSpPr>
          <p:nvPr>
            <p:ph type="subTitle" idx="1"/>
          </p:nvPr>
        </p:nvSpPr>
        <p:spPr bwMode="auto">
          <a:xfrm>
            <a:off x="574317" y="1478242"/>
            <a:ext cx="7952995" cy="240264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400" dirty="0" smtClean="0"/>
              <a:t>Environment Manager </a:t>
            </a:r>
            <a:br>
              <a:rPr lang="de-DE" sz="2400" dirty="0" smtClean="0"/>
            </a:br>
            <a:r>
              <a:rPr lang="de-DE" sz="2400" dirty="0" smtClean="0"/>
              <a:t>Troubleshooting and Debugging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Check add remove programs on client machine</a:t>
            </a:r>
            <a:endParaRPr lang="en-GB" dirty="0"/>
          </a:p>
        </p:txBody>
      </p:sp>
      <p:pic>
        <p:nvPicPr>
          <p:cNvPr id="259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7" y="1276350"/>
            <a:ext cx="6715126" cy="484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2000" dirty="0" smtClean="0"/>
              <a:t>Check the services tab and make sure that both AppSense Environment Manager Agent and </a:t>
            </a:r>
            <a:r>
              <a:rPr lang="en-GB" sz="2000" dirty="0" err="1" smtClean="0"/>
              <a:t>EM</a:t>
            </a:r>
            <a:r>
              <a:rPr lang="en-GB" sz="2000" dirty="0" smtClean="0"/>
              <a:t> Notify Services are enabled and started. </a:t>
            </a:r>
            <a:endParaRPr lang="en-GB" dirty="0"/>
          </a:p>
        </p:txBody>
      </p:sp>
      <p:pic>
        <p:nvPicPr>
          <p:cNvPr id="261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2039144"/>
            <a:ext cx="75342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2400" dirty="0" smtClean="0"/>
              <a:t>Check Task Manager on client machine and confirm EMAgent.exe is running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800299" y="1705970"/>
            <a:ext cx="24565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 smtClean="0"/>
              <a:t>Check Task Manager whilst logged on as the user – </a:t>
            </a:r>
            <a:br>
              <a:rPr lang="en-GB" dirty="0" smtClean="0"/>
            </a:br>
            <a:r>
              <a:rPr lang="en-GB" dirty="0" smtClean="0"/>
              <a:t>There should be at least 2 </a:t>
            </a:r>
            <a:r>
              <a:rPr lang="en-GB" dirty="0" err="1" smtClean="0"/>
              <a:t>EMAgent</a:t>
            </a:r>
            <a:r>
              <a:rPr lang="en-GB" dirty="0" smtClean="0"/>
              <a:t> Assist .exe running – one for the system, one per session</a:t>
            </a:r>
            <a:br>
              <a:rPr lang="en-GB" dirty="0" smtClean="0"/>
            </a:br>
            <a:endParaRPr lang="en-GB" dirty="0" smtClean="0"/>
          </a:p>
          <a:p>
            <a:pPr lvl="0"/>
            <a:r>
              <a:rPr lang="en-GB" dirty="0" smtClean="0"/>
              <a:t>NOTE! </a:t>
            </a:r>
            <a:br>
              <a:rPr lang="en-GB" dirty="0" smtClean="0"/>
            </a:br>
            <a:r>
              <a:rPr lang="en-GB" dirty="0" smtClean="0"/>
              <a:t>There will be 2 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 smtClean="0"/>
              <a:t>AgentAssists</a:t>
            </a:r>
            <a:r>
              <a:rPr lang="en-GB" dirty="0" smtClean="0"/>
              <a:t> per session on a 64bit OS</a:t>
            </a:r>
          </a:p>
          <a:p>
            <a:endParaRPr lang="en-GB" dirty="0"/>
          </a:p>
        </p:txBody>
      </p:sp>
      <p:pic>
        <p:nvPicPr>
          <p:cNvPr id="260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536" y="1142289"/>
            <a:ext cx="47148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Place “test” – Place a shortcut on the desktop</a:t>
            </a:r>
            <a:endParaRPr lang="en-GB" dirty="0"/>
          </a:p>
        </p:txBody>
      </p:sp>
      <p:pic>
        <p:nvPicPr>
          <p:cNvPr id="26009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690" y="1276350"/>
            <a:ext cx="7884620" cy="484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18867" y="1651379"/>
            <a:ext cx="6550926" cy="3070747"/>
          </a:xfrm>
        </p:spPr>
        <p:txBody>
          <a:bodyPr/>
          <a:lstStyle/>
          <a:p>
            <a:r>
              <a:rPr lang="en-GB" dirty="0" smtClean="0"/>
              <a:t>“BUT I HAVE DONE ALL THAT SIMON!...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and </a:t>
            </a:r>
            <a:r>
              <a:rPr lang="en-GB" dirty="0" err="1" smtClean="0"/>
              <a:t>EM</a:t>
            </a:r>
            <a:r>
              <a:rPr lang="en-GB" dirty="0" smtClean="0"/>
              <a:t> Policy is STILL not applying...”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>
                <a:solidFill>
                  <a:srgbClr val="FFFF00"/>
                </a:solidFill>
              </a:rPr>
              <a:t>It’s a problem with the configuration and the environment we are running in....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Enable Logging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8425" y="1562894"/>
            <a:ext cx="38671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EM</a:t>
            </a:r>
            <a:r>
              <a:rPr lang="en-GB" dirty="0" smtClean="0"/>
              <a:t> Logger tool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615" y="4394579"/>
            <a:ext cx="8168185" cy="1731584"/>
          </a:xfrm>
        </p:spPr>
        <p:txBody>
          <a:bodyPr/>
          <a:lstStyle/>
          <a:p>
            <a:r>
              <a:rPr lang="en-GB" sz="2400" dirty="0" smtClean="0"/>
              <a:t>Use the tool when troubleshooting Machine Start Up Actions as it set </a:t>
            </a:r>
            <a:r>
              <a:rPr lang="en-GB" sz="2400" dirty="0" err="1" smtClean="0"/>
              <a:t>reg</a:t>
            </a:r>
            <a:r>
              <a:rPr lang="en-GB" sz="2400" dirty="0" smtClean="0"/>
              <a:t> keys which will not be forgotten post reboot</a:t>
            </a:r>
          </a:p>
          <a:p>
            <a:r>
              <a:rPr lang="en-GB" sz="2400" dirty="0" smtClean="0"/>
              <a:t>Always enabled </a:t>
            </a:r>
            <a:r>
              <a:rPr lang="en-GB" sz="2400" dirty="0" err="1" smtClean="0"/>
              <a:t>EMAgentAssist</a:t>
            </a:r>
            <a:r>
              <a:rPr lang="en-GB" sz="2400" dirty="0" smtClean="0"/>
              <a:t> logs</a:t>
            </a:r>
          </a:p>
          <a:p>
            <a:r>
              <a:rPr lang="en-GB" sz="2400" dirty="0" smtClean="0"/>
              <a:t>There is a </a:t>
            </a:r>
            <a:r>
              <a:rPr lang="en-GB" sz="2400" dirty="0" err="1" smtClean="0"/>
              <a:t>seperate</a:t>
            </a:r>
            <a:r>
              <a:rPr lang="en-GB" sz="2400" dirty="0" smtClean="0"/>
              <a:t> 64bit version</a:t>
            </a:r>
            <a:endParaRPr lang="en-GB" sz="2400" dirty="0"/>
          </a:p>
        </p:txBody>
      </p:sp>
      <p:pic>
        <p:nvPicPr>
          <p:cNvPr id="151553" name="Picture 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018" y="1056707"/>
            <a:ext cx="3173104" cy="329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9296" y="175930"/>
            <a:ext cx="4291581" cy="423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 the logs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821373"/>
            <a:ext cx="8345606" cy="2304790"/>
          </a:xfrm>
        </p:spPr>
        <p:txBody>
          <a:bodyPr/>
          <a:lstStyle/>
          <a:p>
            <a:r>
              <a:rPr lang="en-GB" sz="2400" dirty="0" smtClean="0"/>
              <a:t>Match the user to the session ID and look into the </a:t>
            </a:r>
            <a:r>
              <a:rPr lang="en-GB" sz="2400" dirty="0" err="1" smtClean="0"/>
              <a:t>EM</a:t>
            </a:r>
            <a:r>
              <a:rPr lang="en-GB" sz="2400" dirty="0" smtClean="0"/>
              <a:t> Agent </a:t>
            </a:r>
            <a:r>
              <a:rPr lang="en-GB" sz="2400" dirty="0" err="1" smtClean="0"/>
              <a:t>Config</a:t>
            </a:r>
            <a:r>
              <a:rPr lang="en-GB" sz="2400" dirty="0" smtClean="0"/>
              <a:t> logs</a:t>
            </a:r>
          </a:p>
          <a:p>
            <a:r>
              <a:rPr lang="en-GB" sz="2400" dirty="0" err="1" smtClean="0"/>
              <a:t>EM_Config_Session</a:t>
            </a:r>
            <a:r>
              <a:rPr lang="en-GB" sz="2400" dirty="0" smtClean="0"/>
              <a:t> log shows the POLICY errors</a:t>
            </a:r>
            <a:br>
              <a:rPr lang="en-GB" sz="2400" dirty="0" smtClean="0"/>
            </a:br>
            <a:r>
              <a:rPr lang="en-GB" sz="2400" dirty="0" smtClean="0"/>
              <a:t>Use the </a:t>
            </a:r>
            <a:r>
              <a:rPr lang="en-GB" sz="2400" dirty="0" err="1" smtClean="0"/>
              <a:t>EM</a:t>
            </a:r>
            <a:r>
              <a:rPr lang="en-GB" sz="2400" dirty="0" smtClean="0"/>
              <a:t> Log viewer to analyse errors</a:t>
            </a:r>
          </a:p>
          <a:p>
            <a:r>
              <a:rPr lang="en-GB" sz="2400" dirty="0" smtClean="0"/>
              <a:t>Run reports to see what the timings of logon are.</a:t>
            </a:r>
            <a:endParaRPr lang="en-GB" sz="24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842" y="1119115"/>
            <a:ext cx="8331958" cy="257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 the </a:t>
            </a:r>
            <a:r>
              <a:rPr lang="en-GB" dirty="0" err="1" smtClean="0"/>
              <a:t>Config</a:t>
            </a:r>
            <a:r>
              <a:rPr lang="en-GB" dirty="0" smtClean="0"/>
              <a:t> Session log....</a:t>
            </a:r>
            <a:endParaRPr lang="en-GB" dirty="0"/>
          </a:p>
        </p:txBody>
      </p:sp>
      <p:pic>
        <p:nvPicPr>
          <p:cNvPr id="2928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607" y="1098203"/>
            <a:ext cx="8291017" cy="405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2137" y="5404513"/>
            <a:ext cx="682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Search for “failed” or “error code=“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Codes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143" y="1054289"/>
            <a:ext cx="7922525" cy="4525963"/>
          </a:xfrm>
        </p:spPr>
        <p:txBody>
          <a:bodyPr/>
          <a:lstStyle/>
          <a:p>
            <a:r>
              <a:rPr lang="en-GB" dirty="0" smtClean="0"/>
              <a:t>Error Code = 2       “file not found”</a:t>
            </a:r>
          </a:p>
          <a:p>
            <a:r>
              <a:rPr lang="en-GB" dirty="0" smtClean="0"/>
              <a:t>Error Code = 3       “path not found”</a:t>
            </a:r>
          </a:p>
          <a:p>
            <a:r>
              <a:rPr lang="en-GB" dirty="0" smtClean="0"/>
              <a:t>Error Code = 5       “access denied”</a:t>
            </a:r>
          </a:p>
          <a:p>
            <a:r>
              <a:rPr lang="en-GB" dirty="0" smtClean="0"/>
              <a:t>Error Code = 53       “network path not found”</a:t>
            </a:r>
            <a:br>
              <a:rPr lang="en-GB" dirty="0" smtClean="0"/>
            </a:b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293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141" y="3493826"/>
            <a:ext cx="7630726" cy="245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1"/>
          <p:cNvSpPr>
            <a:spLocks noGrp="1"/>
          </p:cNvSpPr>
          <p:nvPr>
            <p:ph type="subTitle" idx="1"/>
          </p:nvPr>
        </p:nvSpPr>
        <p:spPr bwMode="auto">
          <a:xfrm>
            <a:off x="574317" y="1478242"/>
            <a:ext cx="7952995" cy="240264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400" dirty="0" smtClean="0"/>
              <a:t>Environment Manager </a:t>
            </a:r>
            <a:br>
              <a:rPr lang="de-DE" sz="24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4000" dirty="0" smtClean="0"/>
              <a:t>Policy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Troubleshooting and Debugging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0045" y="1271942"/>
            <a:ext cx="6717583" cy="257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Alternatively.....use the Log Viewer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67033"/>
            <a:ext cx="8229600" cy="2059130"/>
          </a:xfrm>
        </p:spPr>
        <p:txBody>
          <a:bodyPr/>
          <a:lstStyle/>
          <a:p>
            <a:r>
              <a:rPr lang="en-GB" dirty="0" smtClean="0"/>
              <a:t>A graphical viewer for the logs which highlights difference threads (actions and criteria) and allows you to sort by time.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409067" y="1259175"/>
            <a:ext cx="539645" cy="62958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951213" y="1276664"/>
            <a:ext cx="552136" cy="61209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3693" y="958043"/>
            <a:ext cx="6717583" cy="257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Viewer – Button Bar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77718"/>
            <a:ext cx="8229600" cy="272821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Time -&gt; Drop Down Options</a:t>
            </a:r>
          </a:p>
          <a:p>
            <a:pPr lvl="1"/>
            <a:r>
              <a:rPr lang="en-GB" dirty="0" smtClean="0"/>
              <a:t>Time &amp; Date	Displays time and date in the time column</a:t>
            </a:r>
          </a:p>
          <a:p>
            <a:pPr lvl="1"/>
            <a:r>
              <a:rPr lang="en-GB" dirty="0" smtClean="0"/>
              <a:t>Time Only	Displays only the time in the time column</a:t>
            </a:r>
          </a:p>
          <a:p>
            <a:pPr lvl="1"/>
            <a:r>
              <a:rPr lang="en-GB" dirty="0" smtClean="0"/>
              <a:t>Ticks		Replaces the time column with the tick count</a:t>
            </a:r>
          </a:p>
          <a:p>
            <a:pPr lvl="1"/>
            <a:r>
              <a:rPr lang="en-GB" dirty="0" smtClean="0"/>
              <a:t>Sync Time		Synchronises the time to the selected log line</a:t>
            </a:r>
          </a:p>
          <a:p>
            <a:pPr lvl="1"/>
            <a:r>
              <a:rPr lang="en-GB" dirty="0" smtClean="0"/>
              <a:t>Zero Time	Sets the first line to 0 and sync the rest to it</a:t>
            </a:r>
          </a:p>
          <a:p>
            <a:r>
              <a:rPr lang="en-GB" dirty="0" smtClean="0"/>
              <a:t>Reset Sorting</a:t>
            </a:r>
          </a:p>
          <a:p>
            <a:pPr lvl="1"/>
            <a:r>
              <a:rPr lang="en-GB" dirty="0" smtClean="0"/>
              <a:t>Resets the sorting back to the original load order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475869" y="1274164"/>
            <a:ext cx="552136" cy="61459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033003" y="1259174"/>
            <a:ext cx="729528" cy="62958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7" grpId="1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3693" y="958043"/>
            <a:ext cx="6717583" cy="257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Viewer – Button Bar (Search)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77718"/>
            <a:ext cx="8229600" cy="2648445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Brings up the Search Dialog</a:t>
            </a:r>
          </a:p>
          <a:p>
            <a:r>
              <a:rPr lang="en-GB" dirty="0" smtClean="0"/>
              <a:t>Find Text</a:t>
            </a:r>
          </a:p>
          <a:p>
            <a:pPr lvl="1"/>
            <a:r>
              <a:rPr lang="en-GB" dirty="0" smtClean="0"/>
              <a:t>SQL Query of current view</a:t>
            </a:r>
          </a:p>
          <a:p>
            <a:r>
              <a:rPr lang="en-GB" dirty="0" smtClean="0"/>
              <a:t>Find Gaps</a:t>
            </a:r>
          </a:p>
          <a:p>
            <a:pPr lvl="1"/>
            <a:r>
              <a:rPr lang="en-GB" dirty="0" smtClean="0"/>
              <a:t>Gaps in a thread’s execution</a:t>
            </a:r>
          </a:p>
          <a:p>
            <a:r>
              <a:rPr lang="en-GB" dirty="0" smtClean="0"/>
              <a:t>Results</a:t>
            </a:r>
          </a:p>
          <a:p>
            <a:pPr lvl="1"/>
            <a:r>
              <a:rPr lang="en-GB" dirty="0" smtClean="0"/>
              <a:t>Displays “clickable” list</a:t>
            </a:r>
          </a:p>
          <a:p>
            <a:pPr lvl="1"/>
            <a:r>
              <a:rPr lang="en-GB" dirty="0" smtClean="0"/>
              <a:t>When the dialog is closed the list can be traversed with F3 and Alt-F3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3735043" y="1276664"/>
            <a:ext cx="477193" cy="61209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6980" y="1025889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671272" y="1394086"/>
            <a:ext cx="699548" cy="2998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673771" y="1741358"/>
            <a:ext cx="699548" cy="2998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738197" y="2358452"/>
            <a:ext cx="3722564" cy="149401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0045" y="1271942"/>
            <a:ext cx="6717583" cy="257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Viewer – Button Bar (Reports)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96" y="3655138"/>
            <a:ext cx="8229600" cy="2728210"/>
          </a:xfrm>
        </p:spPr>
        <p:txBody>
          <a:bodyPr>
            <a:normAutofit/>
          </a:bodyPr>
          <a:lstStyle/>
          <a:p>
            <a:r>
              <a:rPr lang="en-GB" dirty="0" smtClean="0"/>
              <a:t>Reports</a:t>
            </a:r>
          </a:p>
          <a:p>
            <a:pPr lvl="1"/>
            <a:r>
              <a:rPr lang="en-GB" dirty="0" smtClean="0"/>
              <a:t>Best done on ALL (with </a:t>
            </a:r>
            <a:r>
              <a:rPr lang="en-GB" dirty="0" err="1" smtClean="0"/>
              <a:t>Config</a:t>
            </a:r>
            <a:r>
              <a:rPr lang="en-GB" dirty="0" smtClean="0"/>
              <a:t> Session and Agent Session Logs) </a:t>
            </a:r>
          </a:p>
          <a:p>
            <a:pPr lvl="1"/>
            <a:r>
              <a:rPr lang="en-GB" dirty="0" smtClean="0"/>
              <a:t>Sorts data by time</a:t>
            </a:r>
          </a:p>
          <a:p>
            <a:pPr lvl="1"/>
            <a:r>
              <a:rPr lang="en-GB" dirty="0" smtClean="0"/>
              <a:t>Displays the reports dialog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665589" y="1575758"/>
            <a:ext cx="504675" cy="59960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663" y="1066800"/>
            <a:ext cx="61626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Viewer – Reports View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Viewer – Reports View</a:t>
            </a:r>
            <a:endParaRPr lang="en-GB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663" y="1066800"/>
            <a:ext cx="61626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Viewer – Reports View</a:t>
            </a:r>
            <a:endParaRPr lang="en-GB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663" y="1066800"/>
            <a:ext cx="61626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1"/>
          <p:cNvSpPr>
            <a:spLocks noGrp="1"/>
          </p:cNvSpPr>
          <p:nvPr>
            <p:ph type="subTitle" idx="1"/>
          </p:nvPr>
        </p:nvSpPr>
        <p:spPr bwMode="auto">
          <a:xfrm>
            <a:off x="574317" y="1478242"/>
            <a:ext cx="7952995" cy="240264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400" dirty="0" smtClean="0"/>
              <a:t>Environment Manager </a:t>
            </a:r>
            <a:br>
              <a:rPr lang="de-DE" sz="24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4000" dirty="0" smtClean="0"/>
              <a:t>Personalization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Troubleshooting and Debugging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1152951"/>
          </a:xfrm>
        </p:spPr>
        <p:txBody>
          <a:bodyPr/>
          <a:lstStyle/>
          <a:p>
            <a:pPr lvl="0"/>
            <a:r>
              <a:rPr lang="en-GB" dirty="0" smtClean="0"/>
              <a:t>Confirm you have enabled the Personalization Server in the Policy side of the configuration</a:t>
            </a:r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5581" y="2399286"/>
            <a:ext cx="3790950" cy="115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9521" y="3927834"/>
            <a:ext cx="4019550" cy="238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“Nothing happens at logon”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“The users drive is not being mapped”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“The desktop is not being redirected”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“The users icons are not on the desktop”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The Environment </a:t>
            </a:r>
            <a:r>
              <a:rPr lang="en-GB" dirty="0" err="1" smtClean="0"/>
              <a:t>Vars</a:t>
            </a:r>
            <a:r>
              <a:rPr lang="en-GB" dirty="0" smtClean="0"/>
              <a:t> are not being set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“The user doesn’t get all the policy actions applied”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 you have at least one site</a:t>
            </a:r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644" y="1408750"/>
            <a:ext cx="6421271" cy="406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test the Personalisation Server Connection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019175"/>
            <a:ext cx="8096250" cy="1000125"/>
          </a:xfrm>
        </p:spPr>
        <p:txBody>
          <a:bodyPr/>
          <a:lstStyle/>
          <a:p>
            <a:r>
              <a:rPr lang="en-GB" sz="2000" dirty="0" smtClean="0"/>
              <a:t>http://machinename/personalizationserver/status.aspx</a:t>
            </a:r>
            <a:endParaRPr lang="en-GB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009" y="1509713"/>
            <a:ext cx="6785766" cy="360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test the Personalisation Server Connection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019175"/>
            <a:ext cx="8096250" cy="1000125"/>
          </a:xfrm>
        </p:spPr>
        <p:txBody>
          <a:bodyPr/>
          <a:lstStyle/>
          <a:p>
            <a:r>
              <a:rPr lang="en-GB" sz="2000" dirty="0" smtClean="0"/>
              <a:t>Check the client machine and look for the ProfileConfig.XML</a:t>
            </a:r>
          </a:p>
          <a:p>
            <a:pPr lvl="1"/>
            <a:r>
              <a:rPr lang="en-GB" sz="1600" dirty="0" smtClean="0"/>
              <a:t>C:\AppSenseCache\SID\ProfileConfig.XML</a:t>
            </a:r>
          </a:p>
          <a:p>
            <a:r>
              <a:rPr lang="en-GB" sz="2000" dirty="0" smtClean="0"/>
              <a:t/>
            </a:r>
            <a:br>
              <a:rPr lang="en-GB" sz="2000" dirty="0" smtClean="0"/>
            </a:br>
            <a:endParaRPr lang="en-GB" sz="2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432" y="1844850"/>
            <a:ext cx="4657725" cy="180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4796" y="4500278"/>
            <a:ext cx="435440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the PVC has loaded..</a:t>
            </a:r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507" y="1525430"/>
            <a:ext cx="7335671" cy="252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the </a:t>
            </a:r>
            <a:r>
              <a:rPr lang="en-GB" dirty="0" err="1" smtClean="0"/>
              <a:t>AppInit</a:t>
            </a:r>
            <a:r>
              <a:rPr lang="en-GB" dirty="0" smtClean="0"/>
              <a:t> Key...</a:t>
            </a:r>
            <a:endParaRPr lang="en-GB" dirty="0"/>
          </a:p>
        </p:txBody>
      </p:sp>
      <p:pic>
        <p:nvPicPr>
          <p:cNvPr id="2928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0065" y="2706959"/>
            <a:ext cx="37338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364778" y="1507023"/>
            <a:ext cx="6237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HKEY_LOCAL_MACHINE</a:t>
            </a:r>
            <a:r>
              <a:rPr lang="en-GB" dirty="0" smtClean="0"/>
              <a:t>\SOFTWARE\Microsoft\Windows NT\</a:t>
            </a:r>
            <a:r>
              <a:rPr lang="en-GB" dirty="0" err="1" smtClean="0"/>
              <a:t>CurrentVersion</a:t>
            </a:r>
            <a:r>
              <a:rPr lang="en-GB" dirty="0" smtClean="0"/>
              <a:t>\Windows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finally....</a:t>
            </a:r>
            <a:r>
              <a:rPr lang="en-GB" smtClean="0"/>
              <a:t>a summary.....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020" y="1276350"/>
            <a:ext cx="4144780" cy="4849813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ProcessID</a:t>
            </a:r>
            <a:endParaRPr lang="en-GB" dirty="0" smtClean="0"/>
          </a:p>
          <a:p>
            <a:pPr lvl="1"/>
            <a:r>
              <a:rPr lang="en-GB" dirty="0" smtClean="0"/>
              <a:t>A decimal number representing the process ID of the module</a:t>
            </a:r>
          </a:p>
          <a:p>
            <a:r>
              <a:rPr lang="en-GB" dirty="0" err="1" smtClean="0"/>
              <a:t>SessionID</a:t>
            </a:r>
            <a:endParaRPr lang="en-GB" dirty="0" smtClean="0"/>
          </a:p>
          <a:p>
            <a:pPr lvl="1"/>
            <a:r>
              <a:rPr lang="en-GB" dirty="0" smtClean="0"/>
              <a:t>A decimal number representing the current user session ID (or 0)</a:t>
            </a:r>
          </a:p>
          <a:p>
            <a:r>
              <a:rPr lang="en-GB" dirty="0" err="1" smtClean="0"/>
              <a:t>ProcessName</a:t>
            </a:r>
            <a:endParaRPr lang="en-GB" dirty="0" smtClean="0"/>
          </a:p>
          <a:p>
            <a:pPr lvl="1"/>
            <a:r>
              <a:rPr lang="en-GB" dirty="0" smtClean="0"/>
              <a:t>The name of the process that has been hooked by lockdown</a:t>
            </a:r>
          </a:p>
          <a:p>
            <a:r>
              <a:rPr lang="en-GB" dirty="0" err="1" smtClean="0"/>
              <a:t>TickCount</a:t>
            </a:r>
            <a:endParaRPr lang="en-GB" dirty="0" smtClean="0"/>
          </a:p>
          <a:p>
            <a:pPr lvl="1"/>
            <a:r>
              <a:rPr lang="en-GB" dirty="0" smtClean="0"/>
              <a:t>The number of milliseconds that have elapsed since the system was started</a:t>
            </a:r>
          </a:p>
          <a:p>
            <a:endParaRPr lang="en-GB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434248" y="1004340"/>
          <a:ext cx="4137421" cy="532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3" name="Visio" r:id="rId3" imgW="5902597" imgH="7594600" progId="">
                  <p:embed/>
                </p:oleObj>
              </mc:Choice>
              <mc:Fallback>
                <p:oleObj name="Visio" r:id="rId3" imgW="5902597" imgH="7594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248" y="1004340"/>
                        <a:ext cx="4137421" cy="53215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Resources...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AppSense Blogs</a:t>
            </a:r>
          </a:p>
          <a:p>
            <a:pPr lvl="1"/>
            <a:r>
              <a:rPr lang="en-GB" sz="1800" dirty="0" smtClean="0">
                <a:hlinkClick r:id="rId2"/>
              </a:rPr>
              <a:t>http://www.appsense.com/community/</a:t>
            </a:r>
            <a:endParaRPr lang="en-GB" sz="1800" dirty="0" smtClean="0"/>
          </a:p>
          <a:p>
            <a:pPr lvl="1"/>
            <a:r>
              <a:rPr lang="en-GB" sz="1800" dirty="0" smtClean="0"/>
              <a:t>Updated daily by Marketing, pre sales, support, product managers</a:t>
            </a:r>
            <a:br>
              <a:rPr lang="en-GB" sz="1800" dirty="0" smtClean="0"/>
            </a:br>
            <a:endParaRPr lang="en-GB" sz="1800" dirty="0" smtClean="0"/>
          </a:p>
          <a:p>
            <a:r>
              <a:rPr lang="en-GB" sz="2000" dirty="0" smtClean="0"/>
              <a:t>Videos</a:t>
            </a:r>
          </a:p>
          <a:p>
            <a:pPr lvl="1"/>
            <a:r>
              <a:rPr lang="en-GB" sz="1800" dirty="0" smtClean="0">
                <a:hlinkClick r:id="rId3"/>
              </a:rPr>
              <a:t>www.appsense.com/media</a:t>
            </a:r>
            <a:r>
              <a:rPr lang="en-GB" sz="1800" dirty="0" smtClean="0"/>
              <a:t/>
            </a:r>
            <a:br>
              <a:rPr lang="en-GB" sz="1800" dirty="0" smtClean="0"/>
            </a:br>
            <a:endParaRPr lang="en-GB" sz="1800" dirty="0" smtClean="0"/>
          </a:p>
          <a:p>
            <a:r>
              <a:rPr lang="en-GB" sz="2000" dirty="0" smtClean="0"/>
              <a:t>AppSense Consultant – Jon Wallace (</a:t>
            </a:r>
            <a:r>
              <a:rPr lang="en-GB" sz="2000" dirty="0" err="1" smtClean="0"/>
              <a:t>MVP</a:t>
            </a:r>
            <a:r>
              <a:rPr lang="en-GB" sz="2000" dirty="0" smtClean="0"/>
              <a:t>)</a:t>
            </a:r>
          </a:p>
          <a:p>
            <a:pPr lvl="1"/>
            <a:r>
              <a:rPr lang="en-GB" sz="1800" dirty="0" smtClean="0">
                <a:hlinkClick r:id="rId4"/>
              </a:rPr>
              <a:t>www.insidetheregistry.com</a:t>
            </a:r>
            <a:r>
              <a:rPr lang="en-GB" sz="1800" dirty="0" smtClean="0"/>
              <a:t/>
            </a:r>
            <a:br>
              <a:rPr lang="en-GB" sz="1800" dirty="0" smtClean="0"/>
            </a:br>
            <a:endParaRPr lang="en-GB" sz="1800" dirty="0" smtClean="0"/>
          </a:p>
          <a:p>
            <a:r>
              <a:rPr lang="en-GB" sz="2000" dirty="0" smtClean="0"/>
              <a:t>AppSense Pre Sales / System Engineering</a:t>
            </a:r>
          </a:p>
          <a:p>
            <a:pPr lvl="1"/>
            <a:r>
              <a:rPr lang="en-GB" sz="1800" dirty="0" smtClean="0">
                <a:hlinkClick r:id="rId5"/>
              </a:rPr>
              <a:t>RoWPreSales@AppSense.com</a:t>
            </a:r>
            <a:endParaRPr lang="en-GB" sz="1800" dirty="0" smtClean="0"/>
          </a:p>
          <a:p>
            <a:pPr lvl="1"/>
            <a:endParaRPr lang="en-GB" sz="1800" dirty="0" smtClean="0"/>
          </a:p>
          <a:p>
            <a:r>
              <a:rPr lang="en-GB" sz="2000" dirty="0" smtClean="0"/>
              <a:t>AppSense un official forums</a:t>
            </a:r>
          </a:p>
          <a:p>
            <a:pPr lvl="1"/>
            <a:r>
              <a:rPr lang="en-GB" sz="1800" dirty="0" smtClean="0">
                <a:hlinkClick r:id="rId6"/>
              </a:rPr>
              <a:t>http://www.apug.info/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reasons for </a:t>
            </a:r>
            <a:r>
              <a:rPr lang="en-GB" dirty="0" err="1" smtClean="0"/>
              <a:t>EM</a:t>
            </a:r>
            <a:r>
              <a:rPr lang="en-GB" dirty="0" smtClean="0"/>
              <a:t> Policy not working..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An issue with the deployment and the AppSense software</a:t>
            </a:r>
            <a:br>
              <a:rPr lang="en-GB" sz="2800" dirty="0" smtClean="0"/>
            </a:b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Or</a:t>
            </a:r>
            <a:br>
              <a:rPr lang="en-GB" sz="2800" dirty="0" smtClean="0"/>
            </a:br>
            <a:endParaRPr lang="en-GB" sz="2800" dirty="0" smtClean="0"/>
          </a:p>
          <a:p>
            <a:r>
              <a:rPr lang="en-GB" sz="2800" dirty="0" smtClean="0"/>
              <a:t>A problem with the configuration and the environment we are running in....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reasons for </a:t>
            </a:r>
            <a:r>
              <a:rPr lang="en-GB" dirty="0" err="1" smtClean="0"/>
              <a:t>EM</a:t>
            </a:r>
            <a:r>
              <a:rPr lang="en-GB" dirty="0" smtClean="0"/>
              <a:t> Policy not working..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/>
              <a:t>There is no licence installed in the Management Centre or target machine</a:t>
            </a:r>
          </a:p>
          <a:p>
            <a:r>
              <a:rPr lang="en-GB" sz="1800" dirty="0" smtClean="0"/>
              <a:t>Machine is not in the correct deployment group</a:t>
            </a:r>
          </a:p>
          <a:p>
            <a:r>
              <a:rPr lang="en-GB" sz="1800" dirty="0" smtClean="0"/>
              <a:t>The deployment group has not been assigned the </a:t>
            </a:r>
            <a:r>
              <a:rPr lang="en-GB" sz="1800" dirty="0" err="1" smtClean="0"/>
              <a:t>EM</a:t>
            </a:r>
            <a:r>
              <a:rPr lang="en-GB" sz="1800" dirty="0" smtClean="0"/>
              <a:t> Agent or </a:t>
            </a:r>
            <a:r>
              <a:rPr lang="en-GB" sz="1800" dirty="0" err="1" smtClean="0"/>
              <a:t>config</a:t>
            </a:r>
            <a:endParaRPr lang="en-GB" sz="1800" dirty="0" smtClean="0"/>
          </a:p>
          <a:p>
            <a:r>
              <a:rPr lang="en-GB" sz="1800" dirty="0" smtClean="0"/>
              <a:t>The </a:t>
            </a:r>
            <a:r>
              <a:rPr lang="en-GB" sz="1800" dirty="0" err="1" smtClean="0"/>
              <a:t>config</a:t>
            </a:r>
            <a:r>
              <a:rPr lang="en-GB" sz="1800" dirty="0" smtClean="0"/>
              <a:t> being used is not being updated on the client machine</a:t>
            </a:r>
          </a:p>
          <a:p>
            <a:pPr lvl="0"/>
            <a:r>
              <a:rPr lang="en-GB" sz="1800" dirty="0" smtClean="0"/>
              <a:t>The agent or </a:t>
            </a:r>
            <a:r>
              <a:rPr lang="en-GB" sz="1800" dirty="0" err="1" smtClean="0"/>
              <a:t>config</a:t>
            </a:r>
            <a:r>
              <a:rPr lang="en-GB" sz="1800" dirty="0" smtClean="0"/>
              <a:t> has downloaded but not been installed on the client machine</a:t>
            </a:r>
          </a:p>
          <a:p>
            <a:pPr lvl="0"/>
            <a:r>
              <a:rPr lang="en-GB" sz="1800" dirty="0" err="1" smtClean="0"/>
              <a:t>EM</a:t>
            </a:r>
            <a:r>
              <a:rPr lang="en-GB" sz="1800" dirty="0" smtClean="0"/>
              <a:t> Agent.exe is not running on the target machine</a:t>
            </a:r>
          </a:p>
          <a:p>
            <a:pPr lvl="0"/>
            <a:r>
              <a:rPr lang="en-GB" sz="1800" dirty="0" err="1" smtClean="0"/>
              <a:t>EM</a:t>
            </a:r>
            <a:r>
              <a:rPr lang="en-GB" sz="1800" dirty="0" smtClean="0"/>
              <a:t> Notify is not running and is not getting messages from </a:t>
            </a:r>
            <a:r>
              <a:rPr lang="en-GB" sz="1800" dirty="0" err="1" smtClean="0"/>
              <a:t>winlogon</a:t>
            </a:r>
            <a:endParaRPr lang="en-GB" sz="1800" dirty="0" smtClean="0"/>
          </a:p>
          <a:p>
            <a:pPr lvl="0"/>
            <a:r>
              <a:rPr lang="en-GB" sz="1800" dirty="0" err="1" smtClean="0"/>
              <a:t>EM</a:t>
            </a:r>
            <a:r>
              <a:rPr lang="en-GB" sz="1800" dirty="0" smtClean="0"/>
              <a:t> Agent is running, but it is not starting an EMAgentAssist.exe for each user</a:t>
            </a:r>
          </a:p>
          <a:p>
            <a:r>
              <a:rPr lang="en-GB" sz="1800" dirty="0" err="1" smtClean="0"/>
              <a:t>EM</a:t>
            </a:r>
            <a:r>
              <a:rPr lang="en-GB" sz="1800" dirty="0" smtClean="0"/>
              <a:t> is running under the SYSTEM account, but in the context of the user and the user does not have access to map to the printer/drive in 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the licence</a:t>
            </a:r>
            <a:endParaRPr lang="en-GB" dirty="0"/>
          </a:p>
        </p:txBody>
      </p:sp>
      <p:pic>
        <p:nvPicPr>
          <p:cNvPr id="2560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6922"/>
            <a:ext cx="8229600" cy="480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 machine has been deployed to</a:t>
            </a:r>
            <a:endParaRPr lang="en-GB" dirty="0"/>
          </a:p>
        </p:txBody>
      </p:sp>
      <p:pic>
        <p:nvPicPr>
          <p:cNvPr id="257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230" y="1276350"/>
            <a:ext cx="7147539" cy="484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 correct packages and latest version...</a:t>
            </a:r>
            <a:endParaRPr lang="en-GB" dirty="0"/>
          </a:p>
        </p:txBody>
      </p:sp>
      <p:pic>
        <p:nvPicPr>
          <p:cNvPr id="258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809" y="1043500"/>
            <a:ext cx="7626848" cy="497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The agent or </a:t>
            </a:r>
            <a:r>
              <a:rPr lang="en-GB" dirty="0" err="1" smtClean="0"/>
              <a:t>config</a:t>
            </a:r>
            <a:r>
              <a:rPr lang="en-GB" dirty="0" smtClean="0"/>
              <a:t> has downloaded but not been installed on the client machine</a:t>
            </a:r>
          </a:p>
        </p:txBody>
      </p:sp>
      <p:pic>
        <p:nvPicPr>
          <p:cNvPr id="263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2316" y="1114293"/>
            <a:ext cx="6672191" cy="284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3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244" y="4238411"/>
            <a:ext cx="4000970" cy="17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3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9835" y="3916906"/>
            <a:ext cx="3561240" cy="271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Custom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F5F8C7B71D54BA9BE35161F9EF7C5" ma:contentTypeVersion="2" ma:contentTypeDescription="Create a new document." ma:contentTypeScope="" ma:versionID="2b3273145171c299fd4516f2ec5fa37e">
  <xsd:schema xmlns:xsd="http://www.w3.org/2001/XMLSchema" xmlns:p="http://schemas.microsoft.com/office/2006/metadata/properties" xmlns:ns2="9d26b845-39de-455c-899c-95dd56589630" targetNamespace="http://schemas.microsoft.com/office/2006/metadata/properties" ma:root="true" ma:fieldsID="26b06ef6efaf6791950537c7bcf8049c" ns2:_="">
    <xsd:import namespace="9d26b845-39de-455c-899c-95dd56589630"/>
    <xsd:element name="properties">
      <xsd:complexType>
        <xsd:sequence>
          <xsd:element name="documentManagement">
            <xsd:complexType>
              <xsd:all>
                <xsd:element ref="ns2:description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d26b845-39de-455c-899c-95dd56589630" elementFormDefault="qualified">
    <xsd:import namespace="http://schemas.microsoft.com/office/2006/documentManagement/types"/>
    <xsd:element name="description0" ma:index="8" ma:displayName="Description" ma:default="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description0 xmlns="9d26b845-39de-455c-899c-95dd56589630">Current brand blank master presentation template for all territories.</description0>
  </documentManagement>
</p:properties>
</file>

<file path=customXml/itemProps1.xml><?xml version="1.0" encoding="utf-8"?>
<ds:datastoreItem xmlns:ds="http://schemas.openxmlformats.org/officeDocument/2006/customXml" ds:itemID="{F5101BA6-86DE-4A64-883F-92C21E7F2E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CE3974-5945-4344-B54C-A024D8F1D3D5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DED0305D-6ACA-4EF9-AEB8-03F1EB61DA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26b845-39de-455c-899c-95dd5658963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B4483DB1-BD16-42F6-AEF3-6BCB8ABDAC50}">
  <ds:schemaRefs>
    <ds:schemaRef ds:uri="http://purl.org/dc/elements/1.1/"/>
    <ds:schemaRef ds:uri="9d26b845-39de-455c-899c-95dd56589630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AppSense - uem 2008</Template>
  <TotalTime>1631</TotalTime>
  <Words>653</Words>
  <Application>Microsoft Office PowerPoint</Application>
  <PresentationFormat>On-screen Show (4:3)</PresentationFormat>
  <Paragraphs>123</Paragraphs>
  <Slides>37</Slides>
  <Notes>0</Notes>
  <HiddenSlides>2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2_Custom Design</vt:lpstr>
      <vt:lpstr>4_Custom Design</vt:lpstr>
      <vt:lpstr>Benutzerdefiniertes Design</vt:lpstr>
      <vt:lpstr>Visio</vt:lpstr>
      <vt:lpstr>PowerPoint Presentation</vt:lpstr>
      <vt:lpstr>PowerPoint Presentation</vt:lpstr>
      <vt:lpstr>Common Questions</vt:lpstr>
      <vt:lpstr>Possible reasons for EM Policy not working..</vt:lpstr>
      <vt:lpstr>Possible reasons for EM Policy not working..</vt:lpstr>
      <vt:lpstr>Check the licence</vt:lpstr>
      <vt:lpstr>Confirm machine has been deployed to</vt:lpstr>
      <vt:lpstr>Confirm correct packages and latest version...</vt:lpstr>
      <vt:lpstr>The agent or config has downloaded but not been installed on the client machine</vt:lpstr>
      <vt:lpstr>Check add remove programs on client machine</vt:lpstr>
      <vt:lpstr>Check the services tab and make sure that both AppSense Environment Manager Agent and EM Notify Services are enabled and started. </vt:lpstr>
      <vt:lpstr>Check Task Manager on client machine and confirm EMAgent.exe is running</vt:lpstr>
      <vt:lpstr>Place “test” – Place a shortcut on the desktop</vt:lpstr>
      <vt:lpstr>PowerPoint Presentation</vt:lpstr>
      <vt:lpstr>Enable Logging</vt:lpstr>
      <vt:lpstr>EM Logger tool</vt:lpstr>
      <vt:lpstr>Collect the logs</vt:lpstr>
      <vt:lpstr>View the Config Session log....</vt:lpstr>
      <vt:lpstr>Error Codes</vt:lpstr>
      <vt:lpstr>Alternatively.....use the Log Viewer</vt:lpstr>
      <vt:lpstr>Log Viewer – Button Bar</vt:lpstr>
      <vt:lpstr>Log Viewer – Button Bar (Search)</vt:lpstr>
      <vt:lpstr>Log Viewer – Button Bar (Reports)</vt:lpstr>
      <vt:lpstr>Log Viewer – Reports View</vt:lpstr>
      <vt:lpstr>Log Viewer – Reports View</vt:lpstr>
      <vt:lpstr>Log Viewer – Reports View</vt:lpstr>
      <vt:lpstr>PowerPoint Presentation</vt:lpstr>
      <vt:lpstr>PowerPoint Presentation</vt:lpstr>
      <vt:lpstr>Personalisation</vt:lpstr>
      <vt:lpstr>Confirm you have at least one site</vt:lpstr>
      <vt:lpstr>How to test the Personalisation Server Connection</vt:lpstr>
      <vt:lpstr>How to test the Personalisation Server Connection</vt:lpstr>
      <vt:lpstr>Check the PVC has loaded..</vt:lpstr>
      <vt:lpstr>Check the AppInit Key...</vt:lpstr>
      <vt:lpstr>And finally....a summary.....</vt:lpstr>
      <vt:lpstr>PowerPoint Presentation</vt:lpstr>
      <vt:lpstr>Other Resources...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nikolasj</dc:creator>
  <cp:lastModifiedBy>alain</cp:lastModifiedBy>
  <cp:revision>250</cp:revision>
  <dcterms:created xsi:type="dcterms:W3CDTF">2008-07-15T07:18:42Z</dcterms:created>
  <dcterms:modified xsi:type="dcterms:W3CDTF">2011-04-05T13:32:29Z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