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1" r:id="rId15"/>
    <p:sldId id="272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76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314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27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50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9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408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37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9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40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09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94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10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33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1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4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6EFD7-2112-4789-9E97-7B9D89C64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La haute-disponibilité sur SQL 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C9AB1-E980-4DED-BCBC-85F42CD6E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Par Alain Philip Despont</a:t>
            </a:r>
          </a:p>
        </p:txBody>
      </p:sp>
    </p:spTree>
    <p:extLst>
      <p:ext uri="{BB962C8B-B14F-4D97-AF65-F5344CB8AC3E}">
        <p14:creationId xmlns:p14="http://schemas.microsoft.com/office/powerpoint/2010/main" val="29901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9D08C-B1E3-4B9D-A562-40D84095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: réplication entre datacenter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87D9B3-1976-475D-9428-6B6ADE3A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07" y="1511611"/>
            <a:ext cx="6177851" cy="5346389"/>
          </a:xfr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814C7D8C-D7E9-43F4-82CB-1E842B6741A3}"/>
              </a:ext>
            </a:extLst>
          </p:cNvPr>
          <p:cNvSpPr/>
          <p:nvPr/>
        </p:nvSpPr>
        <p:spPr>
          <a:xfrm>
            <a:off x="4040287" y="2319836"/>
            <a:ext cx="749502" cy="7495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2FEE57-E474-4E5F-B711-8363BC0E8B1D}"/>
              </a:ext>
            </a:extLst>
          </p:cNvPr>
          <p:cNvSpPr/>
          <p:nvPr/>
        </p:nvSpPr>
        <p:spPr>
          <a:xfrm>
            <a:off x="7137223" y="2304456"/>
            <a:ext cx="749502" cy="7495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480515-1EC2-4908-840C-AF943B15C869}"/>
              </a:ext>
            </a:extLst>
          </p:cNvPr>
          <p:cNvSpPr/>
          <p:nvPr/>
        </p:nvSpPr>
        <p:spPr>
          <a:xfrm>
            <a:off x="7154001" y="2958797"/>
            <a:ext cx="749502" cy="7495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7421A0E-7EC2-416C-A104-52A99A297A1A}"/>
              </a:ext>
            </a:extLst>
          </p:cNvPr>
          <p:cNvSpPr/>
          <p:nvPr/>
        </p:nvSpPr>
        <p:spPr>
          <a:xfrm>
            <a:off x="4051473" y="3018918"/>
            <a:ext cx="749502" cy="7495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 : courbe vers le bas 19">
            <a:extLst>
              <a:ext uri="{FF2B5EF4-FFF2-40B4-BE49-F238E27FC236}">
                <a16:creationId xmlns:a16="http://schemas.microsoft.com/office/drawing/2014/main" id="{441A8B03-142B-4C1C-9D7D-A9EC7BEAD9A5}"/>
              </a:ext>
            </a:extLst>
          </p:cNvPr>
          <p:cNvSpPr/>
          <p:nvPr/>
        </p:nvSpPr>
        <p:spPr>
          <a:xfrm>
            <a:off x="2496712" y="1511611"/>
            <a:ext cx="3783435" cy="899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54E1C6-3ACA-454C-910D-600C9D0FAF31}"/>
              </a:ext>
            </a:extLst>
          </p:cNvPr>
          <p:cNvSpPr txBox="1"/>
          <p:nvPr/>
        </p:nvSpPr>
        <p:spPr>
          <a:xfrm>
            <a:off x="2092714" y="2469335"/>
            <a:ext cx="145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Accès application</a:t>
            </a:r>
          </a:p>
        </p:txBody>
      </p:sp>
      <p:sp>
        <p:nvSpPr>
          <p:cNvPr id="22" name="Explosion : 14 points 21">
            <a:extLst>
              <a:ext uri="{FF2B5EF4-FFF2-40B4-BE49-F238E27FC236}">
                <a16:creationId xmlns:a16="http://schemas.microsoft.com/office/drawing/2014/main" id="{D5F784F6-9EEA-4CE0-9FEA-6842F2200BD3}"/>
              </a:ext>
            </a:extLst>
          </p:cNvPr>
          <p:cNvSpPr/>
          <p:nvPr/>
        </p:nvSpPr>
        <p:spPr>
          <a:xfrm rot="19800000">
            <a:off x="6090923" y="1850631"/>
            <a:ext cx="4992637" cy="466834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SINISTRE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4C2FC-735C-4FEE-868E-0941D2E1666B}"/>
              </a:ext>
            </a:extLst>
          </p:cNvPr>
          <p:cNvSpPr/>
          <p:nvPr/>
        </p:nvSpPr>
        <p:spPr>
          <a:xfrm>
            <a:off x="1796026" y="1338985"/>
            <a:ext cx="4912659" cy="24294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F865C-D3B1-477C-9E12-9EA9BCF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Le cluster gère les machines…</a:t>
            </a:r>
            <a:br>
              <a:rPr lang="fr-CH" dirty="0"/>
            </a:br>
            <a:r>
              <a:rPr lang="fr-CH" dirty="0"/>
              <a:t>					…le groupe gère les bases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FBE99A-5896-4E16-AC4A-FFB0489EE6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45"/>
          <a:stretch/>
        </p:blipFill>
        <p:spPr>
          <a:xfrm>
            <a:off x="3385139" y="1905000"/>
            <a:ext cx="6350635" cy="41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A15A-A318-4710-B084-C011B033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L’écouteur peut séparer les requêtes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C5713A1-5B9F-4019-94E0-63BDC1F2D9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0"/>
          <a:stretch/>
        </p:blipFill>
        <p:spPr>
          <a:xfrm>
            <a:off x="3637952" y="1905000"/>
            <a:ext cx="6267271" cy="44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CD3D-C598-4D51-8344-42B90205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En cas de panne du serveur primaire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F94C8E-A2A9-40EB-9FF3-58BA4069E1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27200"/>
            <a:ext cx="8226414" cy="39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A2613-2692-4A7F-9DD5-52D30B3C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 pratique…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435ABA-17B4-4E4B-825C-0BE50C95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09" y="1325880"/>
            <a:ext cx="6989611" cy="52422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754339-057C-49C2-8CB4-B6E707BBFAB8}"/>
              </a:ext>
            </a:extLst>
          </p:cNvPr>
          <p:cNvSpPr/>
          <p:nvPr/>
        </p:nvSpPr>
        <p:spPr>
          <a:xfrm>
            <a:off x="5107524" y="2239861"/>
            <a:ext cx="2140564" cy="6795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172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1AAD7-C9A2-40F8-B2B8-0666BC7F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40803D-76B0-4F49-9DCF-5158E298E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08" y="1"/>
            <a:ext cx="9135071" cy="6858000"/>
          </a:xfr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E9DAF8B-C0C2-4B72-B14D-9BE458871945}"/>
              </a:ext>
            </a:extLst>
          </p:cNvPr>
          <p:cNvCxnSpPr>
            <a:cxnSpLocks/>
          </p:cNvCxnSpPr>
          <p:nvPr/>
        </p:nvCxnSpPr>
        <p:spPr>
          <a:xfrm>
            <a:off x="2951956" y="2219325"/>
            <a:ext cx="6802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7A1C4-1A56-4C4E-B4DE-56976A1E6F58}"/>
              </a:ext>
            </a:extLst>
          </p:cNvPr>
          <p:cNvSpPr/>
          <p:nvPr/>
        </p:nvSpPr>
        <p:spPr>
          <a:xfrm>
            <a:off x="2135504" y="2869037"/>
            <a:ext cx="2453273" cy="17696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13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A395D-A540-45F9-BF55-158DAAC3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CBFF7D-53D7-4AEC-B136-573BB342A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55" y="10886"/>
            <a:ext cx="9140890" cy="68556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39B8F-17A0-4473-BD6C-1126AF310A8F}"/>
              </a:ext>
            </a:extLst>
          </p:cNvPr>
          <p:cNvSpPr/>
          <p:nvPr/>
        </p:nvSpPr>
        <p:spPr>
          <a:xfrm>
            <a:off x="3311843" y="4044314"/>
            <a:ext cx="7118032" cy="112776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23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23844-6575-4E9C-BA39-75B790E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Dernières réflexions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79E90-98F6-4FE3-A5F1-9F55B981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La sauvegarde ne devrait se faire que sur le serveur </a:t>
            </a:r>
            <a:r>
              <a:rPr lang="fr-CH" b="1" dirty="0"/>
              <a:t>primaire</a:t>
            </a:r>
            <a:r>
              <a:rPr lang="fr-CH" dirty="0"/>
              <a:t> (c’est lui qui écrit)pour garder les derniers changements, mais peut se faire sur un des secondaires.</a:t>
            </a:r>
          </a:p>
          <a:p>
            <a:r>
              <a:rPr lang="fr-CH" dirty="0"/>
              <a:t>Rappel : pas de multiple «écritures», SQL Server ne gère pas l’écriture sur divers serveurs, principe ACID : </a:t>
            </a:r>
            <a:r>
              <a:rPr lang="fr-CH" b="1" dirty="0"/>
              <a:t>A</a:t>
            </a:r>
            <a:r>
              <a:rPr lang="fr-CH" dirty="0"/>
              <a:t>tomicité, </a:t>
            </a:r>
            <a:r>
              <a:rPr lang="fr-CH" b="1" dirty="0"/>
              <a:t>C</a:t>
            </a:r>
            <a:r>
              <a:rPr lang="fr-CH" dirty="0"/>
              <a:t>onsistance, </a:t>
            </a:r>
            <a:r>
              <a:rPr lang="fr-CH" b="1" dirty="0"/>
              <a:t>I</a:t>
            </a:r>
            <a:r>
              <a:rPr lang="fr-CH" dirty="0"/>
              <a:t>solation, </a:t>
            </a:r>
            <a:r>
              <a:rPr lang="fr-CH" b="1" dirty="0"/>
              <a:t>D</a:t>
            </a:r>
            <a:r>
              <a:rPr lang="fr-CH" dirty="0"/>
              <a:t>urabilité.</a:t>
            </a:r>
          </a:p>
          <a:p>
            <a:pPr lvl="1"/>
            <a:r>
              <a:rPr lang="fr-CH" dirty="0"/>
              <a:t>Atomicité : la transaction se fait ou ne se fait pas.</a:t>
            </a:r>
          </a:p>
          <a:p>
            <a:pPr lvl="1"/>
            <a:r>
              <a:rPr lang="fr-CH" dirty="0"/>
              <a:t>Cohérence : </a:t>
            </a:r>
            <a:r>
              <a:rPr lang="fr-FR" dirty="0"/>
              <a:t>La propriété de cohérence assure que chaque transaction amènera le système d'un état valide à un autre état valide (Wiki)</a:t>
            </a:r>
          </a:p>
          <a:p>
            <a:pPr lvl="1"/>
            <a:r>
              <a:rPr lang="fr-CH" dirty="0"/>
              <a:t>Isolation : </a:t>
            </a:r>
            <a:r>
              <a:rPr lang="fr-FR" dirty="0"/>
              <a:t>Toute transaction doit s'exécuter comme si elle était la seule sur le système (Wiki)</a:t>
            </a:r>
          </a:p>
          <a:p>
            <a:pPr lvl="1"/>
            <a:r>
              <a:rPr lang="fr-FR" dirty="0"/>
              <a:t>Durabilité : la transaction reste enregistrée même après une panne</a:t>
            </a:r>
          </a:p>
          <a:p>
            <a:pPr lvl="1"/>
            <a:r>
              <a:rPr lang="fr-FR" dirty="0"/>
              <a:t>Donc, un seul serveur primaire qui exécute les transactions, les bases de données répliquées ne peuvent êtres que lues.</a:t>
            </a:r>
            <a:endParaRPr lang="fr-CH" dirty="0"/>
          </a:p>
          <a:p>
            <a:r>
              <a:rPr lang="fr-CH" dirty="0"/>
              <a:t>Les mises à jours doivent être faites en prenant en compte le cluster (éteindre un PC = nœud qui tombe)</a:t>
            </a:r>
          </a:p>
          <a:p>
            <a:r>
              <a:rPr lang="fr-CH" dirty="0"/>
              <a:t>Les anciens moyens d’arriver à la haute-disponibilité sur SQL Server (réplication, log shipping) sont plus compliqués à mettre en place et moins efficaces que les groupes de disponibilités qui font tout.</a:t>
            </a:r>
          </a:p>
        </p:txBody>
      </p:sp>
    </p:spTree>
    <p:extLst>
      <p:ext uri="{BB962C8B-B14F-4D97-AF65-F5344CB8AC3E}">
        <p14:creationId xmlns:p14="http://schemas.microsoft.com/office/powerpoint/2010/main" val="27752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69DB7-042D-484F-AB25-4E97ACAF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05E55-C090-4553-86CF-D241B88A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dirty="0"/>
              <a:t>BEGIN TRANSACTION</a:t>
            </a:r>
          </a:p>
          <a:p>
            <a:pPr marL="0" indent="0">
              <a:buNone/>
            </a:pPr>
            <a:endParaRPr lang="fr-CH" sz="2400" b="1" dirty="0"/>
          </a:p>
          <a:p>
            <a:pPr marL="0" indent="0">
              <a:buNone/>
            </a:pPr>
            <a:r>
              <a:rPr lang="fr-CH" sz="2400" b="1" dirty="0"/>
              <a:t>SELECT * questions </a:t>
            </a:r>
            <a:r>
              <a:rPr lang="fr-CH" sz="2400" b="1"/>
              <a:t>FROM public</a:t>
            </a:r>
          </a:p>
          <a:p>
            <a:pPr marL="0" indent="0">
              <a:buNone/>
            </a:pPr>
            <a:endParaRPr lang="fr-CH" sz="2400" b="1" dirty="0"/>
          </a:p>
          <a:p>
            <a:pPr marL="0" indent="0">
              <a:buNone/>
            </a:pPr>
            <a:r>
              <a:rPr lang="fr-CH" sz="2400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464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D9195-FCA2-46AD-A48D-8F6EC9AE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haute-disponibilité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7E46F-340C-40E6-954A-AA58D8ED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C’est le fait d’assurer </a:t>
            </a:r>
            <a:r>
              <a:rPr lang="fr-CH" b="1" dirty="0"/>
              <a:t>qu’un service reste disponible même en cas de défaillance</a:t>
            </a:r>
            <a:r>
              <a:rPr lang="fr-CH" dirty="0"/>
              <a:t>, et avec le moins de perte possible.</a:t>
            </a:r>
          </a:p>
          <a:p>
            <a:endParaRPr lang="fr-CH" dirty="0"/>
          </a:p>
          <a:p>
            <a:pPr lvl="1"/>
            <a:r>
              <a:rPr lang="fr-CH" dirty="0"/>
              <a:t>Ce peut être une solution matérielle : cluster de serveurs, balance de charge, disques raid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Une solution logicielle : réplication synchrone et asynchrone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C’est dans tout les cas une décision stratégique :</a:t>
            </a:r>
          </a:p>
          <a:p>
            <a:pPr lvl="2"/>
            <a:r>
              <a:rPr lang="fr-CH" dirty="0"/>
              <a:t>Exemple dans un supermarché, c’est le service des caisses et des impressions de tickets qui est hautement disponible. Dans une banque, celui des automates, données des comptes et </a:t>
            </a:r>
            <a:r>
              <a:rPr lang="fr-CH"/>
              <a:t>transfert d’argent.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572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F25FE-54AE-4B75-9EF6-8DA8D9FD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SQL Server qu’est-ce que c’est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42F3E-834A-4565-A608-601DE72C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C’est un </a:t>
            </a:r>
            <a:r>
              <a:rPr lang="fr-CH" b="1" dirty="0"/>
              <a:t>S</a:t>
            </a:r>
            <a:r>
              <a:rPr lang="fr-CH" dirty="0"/>
              <a:t>ystème de </a:t>
            </a:r>
            <a:r>
              <a:rPr lang="fr-CH" b="1" dirty="0"/>
              <a:t>G</a:t>
            </a:r>
            <a:r>
              <a:rPr lang="fr-CH" dirty="0"/>
              <a:t>estion de </a:t>
            </a:r>
            <a:r>
              <a:rPr lang="fr-CH" b="1" dirty="0"/>
              <a:t>B</a:t>
            </a:r>
            <a:r>
              <a:rPr lang="fr-CH" dirty="0"/>
              <a:t>ase de Données </a:t>
            </a:r>
            <a:r>
              <a:rPr lang="fr-CH" b="1" dirty="0"/>
              <a:t>R</a:t>
            </a:r>
            <a:r>
              <a:rPr lang="fr-CH" dirty="0"/>
              <a:t>elationnelles</a:t>
            </a:r>
          </a:p>
          <a:p>
            <a:pPr lvl="1"/>
            <a:r>
              <a:rPr lang="fr-CH" dirty="0"/>
              <a:t>Une base de donnée sert à stocker des informations en forme de tableau.</a:t>
            </a:r>
          </a:p>
          <a:p>
            <a:pPr lvl="1"/>
            <a:r>
              <a:rPr lang="fr-CH" dirty="0"/>
              <a:t>Ces tableaux sont liés entre eux (relation) par des clés.</a:t>
            </a:r>
          </a:p>
          <a:p>
            <a:pPr lvl="1"/>
            <a:r>
              <a:rPr lang="fr-CH" dirty="0"/>
              <a:t>Exemple :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BA509B9-5CE8-44BD-8F17-3DBDCDFE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33472"/>
              </p:ext>
            </p:extLst>
          </p:nvPr>
        </p:nvGraphicFramePr>
        <p:xfrm>
          <a:off x="1973940" y="4022411"/>
          <a:ext cx="9408885" cy="67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77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2503594405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3415243470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3172430699"/>
                    </a:ext>
                  </a:extLst>
                </a:gridCol>
              </a:tblGrid>
              <a:tr h="219409">
                <a:tc>
                  <a:txBody>
                    <a:bodyPr/>
                    <a:lstStyle/>
                    <a:p>
                      <a:r>
                        <a:rPr lang="fr-CH" sz="1400" dirty="0"/>
                        <a:t>ID 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Prénom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r>
                        <a:rPr lang="fr-CH" sz="14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Dugarni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Chemin du rat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8A5171-C8E7-477D-8D42-366D3EE8E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93446"/>
              </p:ext>
            </p:extLst>
          </p:nvPr>
        </p:nvGraphicFramePr>
        <p:xfrm>
          <a:off x="5700489" y="4848514"/>
          <a:ext cx="56823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68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2841168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sz="1400" dirty="0" err="1"/>
                        <a:t>Client_ID</a:t>
                      </a:r>
                      <a:r>
                        <a:rPr lang="fr-CH" sz="1400" dirty="0"/>
                        <a:t> 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Command_ID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fr-CH" sz="14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093840549858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275402B-B1C0-4244-97F6-0E24C793A20B}"/>
              </a:ext>
            </a:extLst>
          </p:cNvPr>
          <p:cNvSpPr txBox="1"/>
          <p:nvPr/>
        </p:nvSpPr>
        <p:spPr>
          <a:xfrm>
            <a:off x="1973941" y="3653079"/>
            <a:ext cx="18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client_info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E87E7C-857D-42B3-BDFB-376C5FA41746}"/>
              </a:ext>
            </a:extLst>
          </p:cNvPr>
          <p:cNvSpPr txBox="1"/>
          <p:nvPr/>
        </p:nvSpPr>
        <p:spPr>
          <a:xfrm>
            <a:off x="3089445" y="4968648"/>
            <a:ext cx="2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client_commande</a:t>
            </a:r>
            <a:endParaRPr lang="fr-CH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6B11ABF-76B8-41FF-ACB0-83F815E3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21430"/>
              </p:ext>
            </p:extLst>
          </p:nvPr>
        </p:nvGraphicFramePr>
        <p:xfrm>
          <a:off x="5700489" y="5670954"/>
          <a:ext cx="56823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68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2841168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</a:tblGrid>
              <a:tr h="134760">
                <a:tc>
                  <a:txBody>
                    <a:bodyPr/>
                    <a:lstStyle/>
                    <a:p>
                      <a:r>
                        <a:rPr lang="fr-CH" sz="1400" dirty="0"/>
                        <a:t>ID(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Produit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fr-CH" sz="1400" dirty="0"/>
                        <a:t>093840549858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Steak frite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74F4D31-DE06-40F5-A3C1-E541590AD16D}"/>
              </a:ext>
            </a:extLst>
          </p:cNvPr>
          <p:cNvSpPr txBox="1"/>
          <p:nvPr/>
        </p:nvSpPr>
        <p:spPr>
          <a:xfrm>
            <a:off x="3089445" y="5640923"/>
            <a:ext cx="2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commande_info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58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F18E6-F926-408A-9EAE-8F402BC9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Fonctionnement d’une transaction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1C971-3416-492F-BD95-E4BE1D30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H" dirty="0"/>
              <a:t>Un client émet une ou plusieurs requête SQL pour récupérer, créer ou modifier des données</a:t>
            </a:r>
          </a:p>
          <a:p>
            <a:pPr lvl="1"/>
            <a:r>
              <a:rPr lang="fr-CH" dirty="0"/>
              <a:t>Exemple : </a:t>
            </a:r>
            <a:r>
              <a:rPr lang="fr-CH" b="1" u="sng" dirty="0"/>
              <a:t>SELECT </a:t>
            </a:r>
            <a:r>
              <a:rPr lang="fr-CH" b="1" u="sng" dirty="0">
                <a:solidFill>
                  <a:srgbClr val="FF0000"/>
                </a:solidFill>
              </a:rPr>
              <a:t>Adresse, Ville, Tél</a:t>
            </a:r>
            <a:r>
              <a:rPr lang="fr-CH" b="1" u="sng" dirty="0"/>
              <a:t> FROM </a:t>
            </a:r>
            <a:r>
              <a:rPr lang="fr-CH" b="1" u="sng" dirty="0" err="1">
                <a:solidFill>
                  <a:srgbClr val="FF0000"/>
                </a:solidFill>
              </a:rPr>
              <a:t>Etudiant_info</a:t>
            </a:r>
            <a:r>
              <a:rPr lang="fr-CH" b="1" u="sng" dirty="0"/>
              <a:t> WHERE </a:t>
            </a:r>
            <a:r>
              <a:rPr lang="fr-CH" b="1" u="sng" dirty="0">
                <a:solidFill>
                  <a:srgbClr val="FF0000"/>
                </a:solidFill>
              </a:rPr>
              <a:t>Prénom</a:t>
            </a:r>
            <a:r>
              <a:rPr lang="fr-CH" b="1" u="sng" dirty="0"/>
              <a:t> = </a:t>
            </a:r>
            <a:r>
              <a:rPr lang="fr-CH" b="1" u="sng" dirty="0">
                <a:solidFill>
                  <a:srgbClr val="FF0000"/>
                </a:solidFill>
              </a:rPr>
              <a:t>Jean</a:t>
            </a:r>
          </a:p>
          <a:p>
            <a:pPr marL="0" indent="0">
              <a:buNone/>
            </a:pPr>
            <a:endParaRPr lang="fr-CH" u="sng" dirty="0"/>
          </a:p>
          <a:p>
            <a:r>
              <a:rPr lang="fr-CH" dirty="0"/>
              <a:t>SQL Server exécute la TRANSACTION (plusieurs </a:t>
            </a:r>
            <a:r>
              <a:rPr lang="fr-CH" dirty="0" err="1"/>
              <a:t>requetes</a:t>
            </a:r>
            <a:r>
              <a:rPr lang="fr-CH" dirty="0"/>
              <a:t> SQL peuvent faire partie d’une transaction)</a:t>
            </a:r>
          </a:p>
          <a:p>
            <a:pPr lvl="1"/>
            <a:r>
              <a:rPr lang="fr-CH" dirty="0"/>
              <a:t>La transaction est une unité, un travail a faire.</a:t>
            </a:r>
          </a:p>
          <a:p>
            <a:pPr lvl="1"/>
            <a:r>
              <a:rPr lang="fr-CH" dirty="0"/>
              <a:t>SQL Server ne fait qu’une transaction à la fois</a:t>
            </a:r>
          </a:p>
          <a:p>
            <a:pPr lvl="1"/>
            <a:r>
              <a:rPr lang="fr-CH" dirty="0"/>
              <a:t>La transaction peut concerner beaucoup de changements à la fois.</a:t>
            </a:r>
          </a:p>
          <a:p>
            <a:pPr lvl="1"/>
            <a:r>
              <a:rPr lang="fr-CH" dirty="0"/>
              <a:t>TRANSACT SQL permet d’écrire du SQL par séquence avec des pauses (START/GO)</a:t>
            </a:r>
          </a:p>
          <a:p>
            <a:pPr lvl="1"/>
            <a:endParaRPr lang="fr-CH" dirty="0"/>
          </a:p>
          <a:p>
            <a:r>
              <a:rPr lang="fr-CH" dirty="0"/>
              <a:t>Principe important : l’atomicité :</a:t>
            </a:r>
          </a:p>
          <a:p>
            <a:pPr lvl="1"/>
            <a:r>
              <a:rPr lang="fr-CH" dirty="0"/>
              <a:t>SQL Server vérifie l’atomicité de la transaction: si il y’a un erreur, il faut pouvoir revenir à l’état précédent, pas un «entre-deux».</a:t>
            </a:r>
          </a:p>
          <a:p>
            <a:pPr lvl="1"/>
            <a:r>
              <a:rPr lang="fr-CH" dirty="0"/>
              <a:t>Soit les donnée sont inscrites, soit elle ne le sont pas.</a:t>
            </a:r>
          </a:p>
          <a:p>
            <a:pPr lvl="1"/>
            <a:r>
              <a:rPr lang="fr-CH" dirty="0"/>
              <a:t>Explication ACID à la fin…</a:t>
            </a:r>
          </a:p>
        </p:txBody>
      </p:sp>
    </p:spTree>
    <p:extLst>
      <p:ext uri="{BB962C8B-B14F-4D97-AF65-F5344CB8AC3E}">
        <p14:creationId xmlns:p14="http://schemas.microsoft.com/office/powerpoint/2010/main" val="38396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EA1A-F673-4AE5-94DA-84AF8C28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cas P&amp;RL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64BA8B-5A7B-40F8-A179-52E774B4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P&amp;rl est une entreprise de service qui trouve un étudiant, pour exécuter un travail (par exemple sortir le chien).</a:t>
            </a:r>
          </a:p>
          <a:p>
            <a:r>
              <a:rPr lang="fr-CH" dirty="0"/>
              <a:t>P&amp;rl à une application mobile qui se connecte à la base de données, sur un server SQL autonome.</a:t>
            </a:r>
          </a:p>
          <a:p>
            <a:r>
              <a:rPr lang="fr-CH" dirty="0"/>
              <a:t>P&amp;rl a trop d’accès simultanés de gens qui consultent ou commandent des services et demande une solution pour assurer la disponibilité constante de leur service.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3DC565-309C-49A0-99F6-DA8E76D39C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45" y="4237259"/>
            <a:ext cx="4615543" cy="19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16885-84C6-425B-9B3D-E70CA9DF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La solution de haute-disponibilité de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0584C-2D58-417A-8871-028085E4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H" dirty="0"/>
              <a:t>Se base sur la fonctionnalité Windows Server  «Cluster de basculement»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Est intégré à SQL Server 2012 et suivants.</a:t>
            </a:r>
          </a:p>
          <a:p>
            <a:endParaRPr lang="fr-CH" dirty="0"/>
          </a:p>
          <a:p>
            <a:r>
              <a:rPr lang="fr-CH" dirty="0"/>
              <a:t>Permet la réplication de la base de donnée entre les serveurs.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Permet la balance de charge (requêtes en lecture ou écriture partagées entre serveurs).</a:t>
            </a:r>
          </a:p>
          <a:p>
            <a:endParaRPr lang="fr-CH" dirty="0"/>
          </a:p>
          <a:p>
            <a:r>
              <a:rPr lang="fr-CH" dirty="0"/>
              <a:t>Fourni un seul point de contact pour les applications externes.</a:t>
            </a:r>
          </a:p>
          <a:p>
            <a:endParaRPr lang="fr-CH" dirty="0"/>
          </a:p>
          <a:p>
            <a:r>
              <a:rPr lang="fr-CH" dirty="0"/>
              <a:t>Clustering ACTIF-PASSIF (un seul serveur écrit dans la base de donnée, ACID…)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46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C24FA-DBF4-44DE-B0F4-126A22A4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Principe de fonctionnement du cluster de basculement Windows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14667-95BF-4B69-ACB6-90467436C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84" y="3321078"/>
            <a:ext cx="7905431" cy="1550084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21A249-A271-48A7-9E03-ADAAB6DB12F0}"/>
              </a:ext>
            </a:extLst>
          </p:cNvPr>
          <p:cNvSpPr txBox="1">
            <a:spLocks/>
          </p:cNvSpPr>
          <p:nvPr/>
        </p:nvSpPr>
        <p:spPr>
          <a:xfrm>
            <a:off x="2592925" y="52435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dirty="0"/>
              <a:t>Nœuds pairs = besoin d’un témoin (pour passer le pouvoir).</a:t>
            </a:r>
          </a:p>
          <a:p>
            <a:r>
              <a:rPr lang="fr-CH" sz="1800" dirty="0" err="1"/>
              <a:t>Noeuds</a:t>
            </a:r>
            <a:r>
              <a:rPr lang="fr-CH" sz="1800" dirty="0"/>
              <a:t> impairs = pas besoin de témoin mais conseillé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B56239-A863-442D-9ED7-24A317FFAAED}"/>
              </a:ext>
            </a:extLst>
          </p:cNvPr>
          <p:cNvSpPr txBox="1"/>
          <p:nvPr/>
        </p:nvSpPr>
        <p:spPr>
          <a:xfrm>
            <a:off x="2760292" y="1934551"/>
            <a:ext cx="8187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Un nœud = un vote</a:t>
            </a:r>
          </a:p>
          <a:p>
            <a:r>
              <a:rPr lang="fr-CH" dirty="0"/>
              <a:t>Tant que la moitié des nœuds est en ligne, le cluster est actif.</a:t>
            </a:r>
          </a:p>
          <a:p>
            <a:endParaRPr lang="fr-CH" dirty="0"/>
          </a:p>
          <a:p>
            <a:r>
              <a:rPr lang="fr-CH" b="1" dirty="0"/>
              <a:t>BUT DU QUORUM: vérifier que la majorité des nœuds est en ligne</a:t>
            </a:r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14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A246-71FB-484F-9B2E-256A0748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fois le cluster de basculement créé…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228FE-37D5-40DD-BF4E-1226A51E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On peut rajouter autant de nœuds SQL Server que nécessaires</a:t>
            </a:r>
          </a:p>
          <a:p>
            <a:pPr lvl="1"/>
            <a:r>
              <a:rPr lang="fr-CH" dirty="0"/>
              <a:t>Dans l’exemple : trois serveurs SQL</a:t>
            </a:r>
          </a:p>
          <a:p>
            <a:pPr lvl="1"/>
            <a:endParaRPr lang="fr-CH" dirty="0"/>
          </a:p>
          <a:p>
            <a:r>
              <a:rPr lang="fr-CH" dirty="0"/>
              <a:t>Les serveurs doivent avoir les mêmes versions de SQL Server et de Windows bien sûr…</a:t>
            </a:r>
          </a:p>
          <a:p>
            <a:endParaRPr lang="fr-CH" dirty="0"/>
          </a:p>
          <a:p>
            <a:r>
              <a:rPr lang="fr-CH" dirty="0"/>
              <a:t>On peut maintenant créer un groupe de disponibilité </a:t>
            </a:r>
            <a:r>
              <a:rPr lang="fr-CH" dirty="0" err="1"/>
              <a:t>AlwaysOn</a:t>
            </a:r>
            <a:r>
              <a:rPr lang="fr-CH" dirty="0"/>
              <a:t> dans SQL Server !</a:t>
            </a:r>
          </a:p>
        </p:txBody>
      </p:sp>
    </p:spTree>
    <p:extLst>
      <p:ext uri="{BB962C8B-B14F-4D97-AF65-F5344CB8AC3E}">
        <p14:creationId xmlns:p14="http://schemas.microsoft.com/office/powerpoint/2010/main" val="129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69A40-B6D3-41C2-8FD6-5EB5182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Les groupes de disponibilité </a:t>
            </a:r>
            <a:r>
              <a:rPr lang="fr-CH" dirty="0" err="1"/>
              <a:t>AlwaysOn</a:t>
            </a:r>
            <a:r>
              <a:rPr lang="fr-CH" dirty="0"/>
              <a:t>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C3B3D-EA9D-4ADE-A10A-C3195439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C’est un cluster de basculement propre à SQL Server, qui se pose sur le cluster Windows.</a:t>
            </a:r>
          </a:p>
          <a:p>
            <a:endParaRPr lang="fr-CH" dirty="0"/>
          </a:p>
          <a:p>
            <a:r>
              <a:rPr lang="fr-CH" dirty="0"/>
              <a:t>Il assigne des rôles aux serveurs (Primaire, secondaire)</a:t>
            </a:r>
          </a:p>
          <a:p>
            <a:endParaRPr lang="fr-CH" dirty="0"/>
          </a:p>
          <a:p>
            <a:r>
              <a:rPr lang="fr-CH" dirty="0"/>
              <a:t>Il note quelle base de donnée doit être répliquée</a:t>
            </a:r>
          </a:p>
          <a:p>
            <a:endParaRPr lang="fr-CH" dirty="0"/>
          </a:p>
          <a:p>
            <a:r>
              <a:rPr lang="fr-CH" dirty="0"/>
              <a:t>Il prend en compte la configuration des requêtes SQL (lecture seule)</a:t>
            </a:r>
          </a:p>
        </p:txBody>
      </p:sp>
    </p:spTree>
    <p:extLst>
      <p:ext uri="{BB962C8B-B14F-4D97-AF65-F5344CB8AC3E}">
        <p14:creationId xmlns:p14="http://schemas.microsoft.com/office/powerpoint/2010/main" val="19681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</TotalTime>
  <Words>938</Words>
  <Application>Microsoft Office PowerPoint</Application>
  <PresentationFormat>Grand écran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Brin</vt:lpstr>
      <vt:lpstr>La haute-disponibilité sur SQL Server</vt:lpstr>
      <vt:lpstr>La haute-disponibilité c’est quoi ?</vt:lpstr>
      <vt:lpstr>SQL Server qu’est-ce que c’est ?</vt:lpstr>
      <vt:lpstr>Fonctionnement d’une transaction SQL Server</vt:lpstr>
      <vt:lpstr>Le cas P&amp;RL</vt:lpstr>
      <vt:lpstr>La solution de haute-disponibilité de SQL Server</vt:lpstr>
      <vt:lpstr>Principe de fonctionnement du cluster de basculement Windows</vt:lpstr>
      <vt:lpstr>Une fois le cluster de basculement créé…</vt:lpstr>
      <vt:lpstr>Les groupes de disponibilité AlwaysOn SQL Server</vt:lpstr>
      <vt:lpstr>Exemple : réplication entre datacenter</vt:lpstr>
      <vt:lpstr>Le cluster gère les machines…      …le groupe gère les bases</vt:lpstr>
      <vt:lpstr>L’écouteur peut séparer les requêtes</vt:lpstr>
      <vt:lpstr>En cas de panne du serveur primaire</vt:lpstr>
      <vt:lpstr>En pratique…</vt:lpstr>
      <vt:lpstr>Présentation PowerPoint</vt:lpstr>
      <vt:lpstr>Présentation PowerPoint</vt:lpstr>
      <vt:lpstr>Dernières réflexions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haute-disponibilité sur SQL Server</dc:title>
  <dc:creator>Alain Despont</dc:creator>
  <cp:lastModifiedBy>Alain Despont</cp:lastModifiedBy>
  <cp:revision>49</cp:revision>
  <dcterms:created xsi:type="dcterms:W3CDTF">2021-06-04T07:29:15Z</dcterms:created>
  <dcterms:modified xsi:type="dcterms:W3CDTF">2021-06-16T11:14:40Z</dcterms:modified>
</cp:coreProperties>
</file>