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60" r:id="rId6"/>
    <p:sldId id="269" r:id="rId7"/>
    <p:sldId id="263" r:id="rId8"/>
    <p:sldId id="262" r:id="rId9"/>
    <p:sldId id="271" r:id="rId10"/>
    <p:sldId id="264" r:id="rId11"/>
    <p:sldId id="265" r:id="rId12"/>
    <p:sldId id="266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F02DD-2652-48E3-A92A-E142094C8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sz="8000" dirty="0" err="1"/>
              <a:t>Power</a:t>
            </a:r>
            <a:r>
              <a:rPr lang="fr-CH" sz="8000" dirty="0" err="1">
                <a:solidFill>
                  <a:schemeClr val="accent4"/>
                </a:solidFill>
              </a:rPr>
              <a:t>shell</a:t>
            </a:r>
            <a:endParaRPr lang="fr-CH" sz="8000" dirty="0">
              <a:solidFill>
                <a:schemeClr val="accent4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18450B-8B93-466B-A4B0-F92D90749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/>
              <a:t>Ce qu’il m’a appris sur moi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/>
              <a:t>Ce qu’il peut vous offrir dans votre vie professionnelle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CH" dirty="0"/>
              <a:t>Par Alain Philip Despont</a:t>
            </a:r>
          </a:p>
        </p:txBody>
      </p:sp>
    </p:spTree>
    <p:extLst>
      <p:ext uri="{BB962C8B-B14F-4D97-AF65-F5344CB8AC3E}">
        <p14:creationId xmlns:p14="http://schemas.microsoft.com/office/powerpoint/2010/main" val="261373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7CD48-F03A-42AC-A8CE-D5ACC62B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EXEMPLE 1 : </a:t>
            </a:r>
            <a:r>
              <a:rPr lang="fr-CH" b="1" dirty="0" err="1">
                <a:solidFill>
                  <a:schemeClr val="accent4"/>
                </a:solidFill>
              </a:rPr>
              <a:t>PrintNightmare</a:t>
            </a:r>
            <a:endParaRPr lang="fr-CH" b="1" dirty="0">
              <a:solidFill>
                <a:schemeClr val="accent4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4A1C6-64E9-4095-970C-06E0A0BA6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Mise à jour de Windows cause une vulnérabilité majeure.</a:t>
            </a:r>
          </a:p>
          <a:p>
            <a:r>
              <a:rPr lang="fr-CH" dirty="0"/>
              <a:t>Aller sur chaque machine désactiver le service Spooler, ou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highlight>
                  <a:srgbClr val="C0C0C0"/>
                </a:highlight>
              </a:rPr>
              <a:t> </a:t>
            </a: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</a:rPr>
              <a:t>$Path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>
                <a:solidFill>
                  <a:srgbClr val="696969"/>
                </a:solidFill>
                <a:highlight>
                  <a:srgbClr val="C0C0C0"/>
                </a:highlight>
              </a:rPr>
              <a:t>=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</a:rPr>
              <a:t>"C:\Windows\System32\spool\drivers"</a:t>
            </a:r>
            <a:endParaRPr lang="en-US" sz="1400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</a:rPr>
              <a:t>$</a:t>
            </a:r>
            <a:r>
              <a:rPr lang="en-US" sz="1400" dirty="0" err="1">
                <a:solidFill>
                  <a:srgbClr val="A82D00"/>
                </a:solidFill>
                <a:highlight>
                  <a:srgbClr val="C0C0C0"/>
                </a:highlight>
              </a:rPr>
              <a:t>Acl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>
                <a:solidFill>
                  <a:srgbClr val="696969"/>
                </a:solidFill>
                <a:highlight>
                  <a:srgbClr val="C0C0C0"/>
                </a:highlight>
              </a:rPr>
              <a:t>=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C0C0C0"/>
                </a:highlight>
              </a:rPr>
              <a:t>Get-Item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en-US" sz="1400" dirty="0">
                <a:solidFill>
                  <a:srgbClr val="A82D00"/>
                </a:solidFill>
                <a:highlight>
                  <a:srgbClr val="C0C0C0"/>
                </a:highlight>
              </a:rPr>
              <a:t>$Path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</a:rPr>
              <a:t>)</a:t>
            </a:r>
            <a:r>
              <a:rPr lang="en-US" sz="1400" dirty="0">
                <a:solidFill>
                  <a:srgbClr val="696969"/>
                </a:solidFill>
                <a:highlight>
                  <a:srgbClr val="C0C0C0"/>
                </a:highlight>
              </a:rPr>
              <a:t>.</a:t>
            </a:r>
            <a:r>
              <a:rPr lang="en-US" sz="1400" dirty="0" err="1">
                <a:solidFill>
                  <a:prstClr val="black"/>
                </a:solidFill>
                <a:highlight>
                  <a:srgbClr val="C0C0C0"/>
                </a:highlight>
              </a:rPr>
              <a:t>GetAccessControl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</a:rPr>
              <a:t>(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</a:rPr>
              <a:t>'Access'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sz="1400" dirty="0">
                <a:solidFill>
                  <a:srgbClr val="A82D00"/>
                </a:solidFill>
                <a:highlight>
                  <a:srgbClr val="C0C0C0"/>
                </a:highlight>
              </a:rPr>
              <a:t>$Ar</a:t>
            </a:r>
            <a:r>
              <a:rPr lang="fr-CH" sz="1400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fr-CH" sz="1400" dirty="0">
                <a:solidFill>
                  <a:srgbClr val="696969"/>
                </a:solidFill>
                <a:highlight>
                  <a:srgbClr val="C0C0C0"/>
                </a:highlight>
              </a:rPr>
              <a:t>=</a:t>
            </a:r>
            <a:r>
              <a:rPr lang="fr-CH" sz="1400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fr-CH" sz="1400" dirty="0">
                <a:solidFill>
                  <a:srgbClr val="0000FF"/>
                </a:solidFill>
                <a:highlight>
                  <a:srgbClr val="C0C0C0"/>
                </a:highlight>
              </a:rPr>
              <a:t>New-Object</a:t>
            </a:r>
            <a:r>
              <a:rPr lang="fr-CH" sz="1400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fr-CH" sz="1400" dirty="0" err="1">
                <a:solidFill>
                  <a:srgbClr val="8A2BE2"/>
                </a:solidFill>
                <a:highlight>
                  <a:srgbClr val="C0C0C0"/>
                </a:highlight>
              </a:rPr>
              <a:t>System.Security.AccessControl.FileSystemAccessRule</a:t>
            </a:r>
            <a:r>
              <a:rPr lang="fr-CH" sz="1400" dirty="0">
                <a:solidFill>
                  <a:prstClr val="black"/>
                </a:solidFill>
                <a:highlight>
                  <a:srgbClr val="C0C0C0"/>
                </a:highlight>
              </a:rPr>
              <a:t>(</a:t>
            </a:r>
            <a:r>
              <a:rPr lang="fr-CH" sz="1400" dirty="0">
                <a:solidFill>
                  <a:srgbClr val="8B0000"/>
                </a:solidFill>
                <a:highlight>
                  <a:srgbClr val="C0C0C0"/>
                </a:highlight>
              </a:rPr>
              <a:t>"System"</a:t>
            </a:r>
            <a:r>
              <a:rPr lang="fr-CH" sz="1400" dirty="0">
                <a:solidFill>
                  <a:srgbClr val="696969"/>
                </a:solidFill>
                <a:highlight>
                  <a:srgbClr val="C0C0C0"/>
                </a:highlight>
              </a:rPr>
              <a:t>,</a:t>
            </a:r>
            <a:r>
              <a:rPr lang="fr-CH" sz="1400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fr-CH" sz="1400" dirty="0">
                <a:solidFill>
                  <a:srgbClr val="8B0000"/>
                </a:solidFill>
                <a:highlight>
                  <a:srgbClr val="C0C0C0"/>
                </a:highlight>
              </a:rPr>
              <a:t>"</a:t>
            </a:r>
            <a:r>
              <a:rPr lang="fr-CH" sz="1400" dirty="0" err="1">
                <a:solidFill>
                  <a:srgbClr val="8B0000"/>
                </a:solidFill>
                <a:highlight>
                  <a:srgbClr val="C0C0C0"/>
                </a:highlight>
              </a:rPr>
              <a:t>Modify</a:t>
            </a:r>
            <a:r>
              <a:rPr lang="fr-CH" sz="1400" dirty="0">
                <a:solidFill>
                  <a:srgbClr val="8B0000"/>
                </a:solidFill>
                <a:highlight>
                  <a:srgbClr val="C0C0C0"/>
                </a:highlight>
              </a:rPr>
              <a:t>"</a:t>
            </a:r>
            <a:r>
              <a:rPr lang="fr-CH" sz="1400" dirty="0">
                <a:solidFill>
                  <a:srgbClr val="696969"/>
                </a:solidFill>
                <a:highlight>
                  <a:srgbClr val="C0C0C0"/>
                </a:highlight>
              </a:rPr>
              <a:t>,</a:t>
            </a:r>
            <a:r>
              <a:rPr lang="fr-CH" sz="1400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fr-CH" sz="1400" dirty="0">
                <a:solidFill>
                  <a:srgbClr val="8B0000"/>
                </a:solidFill>
                <a:highlight>
                  <a:srgbClr val="C0C0C0"/>
                </a:highlight>
              </a:rPr>
              <a:t>"</a:t>
            </a:r>
            <a:r>
              <a:rPr lang="fr-CH" sz="1400" dirty="0" err="1">
                <a:solidFill>
                  <a:srgbClr val="8B0000"/>
                </a:solidFill>
                <a:highlight>
                  <a:srgbClr val="C0C0C0"/>
                </a:highlight>
              </a:rPr>
              <a:t>ContainerInherit</a:t>
            </a:r>
            <a:r>
              <a:rPr lang="fr-CH" sz="1400" dirty="0">
                <a:solidFill>
                  <a:srgbClr val="8B0000"/>
                </a:solidFill>
                <a:highlight>
                  <a:srgbClr val="C0C0C0"/>
                </a:highlight>
              </a:rPr>
              <a:t>, </a:t>
            </a:r>
            <a:r>
              <a:rPr lang="fr-CH" sz="1400" dirty="0" err="1">
                <a:solidFill>
                  <a:srgbClr val="8B0000"/>
                </a:solidFill>
                <a:highlight>
                  <a:srgbClr val="C0C0C0"/>
                </a:highlight>
              </a:rPr>
              <a:t>ObjectInherit</a:t>
            </a:r>
            <a:r>
              <a:rPr lang="fr-CH" sz="1400" dirty="0">
                <a:solidFill>
                  <a:srgbClr val="8B0000"/>
                </a:solidFill>
                <a:highlight>
                  <a:srgbClr val="C0C0C0"/>
                </a:highlight>
              </a:rPr>
              <a:t>"</a:t>
            </a:r>
            <a:r>
              <a:rPr lang="fr-CH" sz="1400" dirty="0">
                <a:solidFill>
                  <a:srgbClr val="696969"/>
                </a:solidFill>
                <a:highlight>
                  <a:srgbClr val="C0C0C0"/>
                </a:highlight>
              </a:rPr>
              <a:t>,</a:t>
            </a:r>
            <a:r>
              <a:rPr lang="fr-CH" sz="1400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fr-CH" sz="1400" dirty="0">
                <a:solidFill>
                  <a:srgbClr val="8B0000"/>
                </a:solidFill>
                <a:highlight>
                  <a:srgbClr val="C0C0C0"/>
                </a:highlight>
              </a:rPr>
              <a:t>"None"</a:t>
            </a:r>
            <a:r>
              <a:rPr lang="fr-CH" sz="1400" dirty="0">
                <a:solidFill>
                  <a:srgbClr val="696969"/>
                </a:solidFill>
                <a:highlight>
                  <a:srgbClr val="C0C0C0"/>
                </a:highlight>
              </a:rPr>
              <a:t>,</a:t>
            </a:r>
            <a:r>
              <a:rPr lang="fr-CH" sz="1400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fr-CH" sz="1400" dirty="0">
                <a:solidFill>
                  <a:srgbClr val="8B0000"/>
                </a:solidFill>
                <a:highlight>
                  <a:srgbClr val="C0C0C0"/>
                </a:highlight>
              </a:rPr>
              <a:t>"</a:t>
            </a:r>
            <a:r>
              <a:rPr lang="fr-CH" sz="1400" dirty="0" err="1">
                <a:solidFill>
                  <a:srgbClr val="8B0000"/>
                </a:solidFill>
                <a:highlight>
                  <a:srgbClr val="C0C0C0"/>
                </a:highlight>
              </a:rPr>
              <a:t>Deny</a:t>
            </a:r>
            <a:r>
              <a:rPr lang="fr-CH" sz="1400" dirty="0">
                <a:solidFill>
                  <a:srgbClr val="8B0000"/>
                </a:solidFill>
                <a:highlight>
                  <a:srgbClr val="C0C0C0"/>
                </a:highlight>
              </a:rPr>
              <a:t>"</a:t>
            </a:r>
            <a:r>
              <a:rPr lang="fr-CH" sz="1400" dirty="0">
                <a:solidFill>
                  <a:prstClr val="black"/>
                </a:solidFill>
                <a:highlight>
                  <a:srgbClr val="C0C0C0"/>
                </a:highlight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sz="1400" dirty="0">
                <a:solidFill>
                  <a:srgbClr val="A82D00"/>
                </a:solidFill>
                <a:highlight>
                  <a:srgbClr val="C0C0C0"/>
                </a:highlight>
              </a:rPr>
              <a:t>$</a:t>
            </a:r>
            <a:r>
              <a:rPr lang="fr-CH" sz="1400" dirty="0" err="1">
                <a:solidFill>
                  <a:srgbClr val="A82D00"/>
                </a:solidFill>
                <a:highlight>
                  <a:srgbClr val="C0C0C0"/>
                </a:highlight>
              </a:rPr>
              <a:t>Acl</a:t>
            </a:r>
            <a:r>
              <a:rPr lang="fr-CH" sz="1400" dirty="0" err="1">
                <a:solidFill>
                  <a:srgbClr val="696969"/>
                </a:solidFill>
                <a:highlight>
                  <a:srgbClr val="C0C0C0"/>
                </a:highlight>
              </a:rPr>
              <a:t>.</a:t>
            </a:r>
            <a:r>
              <a:rPr lang="fr-CH" sz="1400" dirty="0" err="1">
                <a:solidFill>
                  <a:prstClr val="black"/>
                </a:solidFill>
                <a:highlight>
                  <a:srgbClr val="C0C0C0"/>
                </a:highlight>
              </a:rPr>
              <a:t>AddAccessRule</a:t>
            </a:r>
            <a:r>
              <a:rPr lang="fr-CH" sz="1400" dirty="0">
                <a:solidFill>
                  <a:prstClr val="black"/>
                </a:solidFill>
                <a:highlight>
                  <a:srgbClr val="C0C0C0"/>
                </a:highlight>
              </a:rPr>
              <a:t>(</a:t>
            </a:r>
            <a:r>
              <a:rPr lang="fr-CH" sz="1400" dirty="0">
                <a:solidFill>
                  <a:srgbClr val="A82D00"/>
                </a:solidFill>
                <a:highlight>
                  <a:srgbClr val="C0C0C0"/>
                </a:highlight>
              </a:rPr>
              <a:t>$Ar</a:t>
            </a:r>
            <a:r>
              <a:rPr lang="fr-CH" sz="1400" dirty="0">
                <a:solidFill>
                  <a:prstClr val="black"/>
                </a:solidFill>
                <a:highlight>
                  <a:srgbClr val="C0C0C0"/>
                </a:highlight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CH" sz="1400" dirty="0">
                <a:solidFill>
                  <a:srgbClr val="0000FF"/>
                </a:solidFill>
                <a:highlight>
                  <a:srgbClr val="C0C0C0"/>
                </a:highlight>
              </a:rPr>
              <a:t>Set-</a:t>
            </a:r>
            <a:r>
              <a:rPr lang="fr-CH" sz="1400" dirty="0" err="1">
                <a:solidFill>
                  <a:srgbClr val="0000FF"/>
                </a:solidFill>
                <a:highlight>
                  <a:srgbClr val="C0C0C0"/>
                </a:highlight>
              </a:rPr>
              <a:t>Acl</a:t>
            </a:r>
            <a:r>
              <a:rPr lang="fr-CH" sz="1400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fr-CH" sz="1400" dirty="0">
                <a:solidFill>
                  <a:srgbClr val="A82D00"/>
                </a:solidFill>
                <a:highlight>
                  <a:srgbClr val="C0C0C0"/>
                </a:highlight>
              </a:rPr>
              <a:t>$Path</a:t>
            </a:r>
            <a:r>
              <a:rPr lang="fr-CH" sz="1400" dirty="0">
                <a:solidFill>
                  <a:prstClr val="black"/>
                </a:solidFill>
                <a:highlight>
                  <a:srgbClr val="C0C0C0"/>
                </a:highlight>
              </a:rPr>
              <a:t> </a:t>
            </a:r>
            <a:r>
              <a:rPr lang="fr-CH" sz="1400" dirty="0">
                <a:solidFill>
                  <a:srgbClr val="A82D00"/>
                </a:solidFill>
                <a:highlight>
                  <a:srgbClr val="C0C0C0"/>
                </a:highlight>
              </a:rPr>
              <a:t>$</a:t>
            </a:r>
            <a:r>
              <a:rPr lang="fr-CH" sz="1400" dirty="0" err="1">
                <a:solidFill>
                  <a:srgbClr val="A82D00"/>
                </a:solidFill>
                <a:highlight>
                  <a:srgbClr val="C0C0C0"/>
                </a:highlight>
              </a:rPr>
              <a:t>Acl</a:t>
            </a:r>
            <a:r>
              <a:rPr lang="fr-CH" sz="1400" dirty="0">
                <a:solidFill>
                  <a:srgbClr val="A82D00"/>
                </a:solidFill>
                <a:highlight>
                  <a:srgbClr val="C0C0C0"/>
                </a:highlight>
              </a:rPr>
              <a:t> 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93771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312C5-ADB8-48CF-A8F6-5D2D3DA0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EXAMPLE 2 : TEST SERVEURS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1CA225-A8BA-4BC6-90AE-4DD2410D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H" sz="5000" dirty="0"/>
              <a:t>Mail matinal pour savoir si les serveurs sont en ligne / Alerte si un ne répond plus ? Facile !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sz="7200" dirty="0">
                <a:highlight>
                  <a:srgbClr val="C0C0C0"/>
                </a:highlight>
              </a:rPr>
              <a:t> </a:t>
            </a:r>
            <a:r>
              <a:rPr lang="fr-CH" sz="4800" dirty="0">
                <a:solidFill>
                  <a:srgbClr val="A82D00"/>
                </a:solidFill>
                <a:highlight>
                  <a:srgbClr val="C0C0C0"/>
                </a:highlight>
              </a:rPr>
              <a:t>$</a:t>
            </a:r>
            <a:r>
              <a:rPr lang="fr-CH" sz="4800" dirty="0" err="1">
                <a:solidFill>
                  <a:srgbClr val="A82D00"/>
                </a:solidFill>
                <a:highlight>
                  <a:srgbClr val="C0C0C0"/>
                </a:highlight>
              </a:rPr>
              <a:t>rapportPath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696969"/>
                </a:solidFill>
                <a:highlight>
                  <a:srgbClr val="C0C0C0"/>
                </a:highlight>
              </a:rPr>
              <a:t>=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8B0000"/>
                </a:solidFill>
                <a:highlight>
                  <a:srgbClr val="C0C0C0"/>
                </a:highlight>
              </a:rPr>
              <a:t>"N:\30_stagiairesServiceDesk_RW\ADE\90_Powershell Scripts divers\rapport.txt"</a:t>
            </a:r>
            <a:endParaRPr lang="fr-CH" sz="4800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fr-CH" sz="4800" dirty="0" err="1">
                <a:solidFill>
                  <a:srgbClr val="0000FF"/>
                </a:solidFill>
                <a:highlight>
                  <a:srgbClr val="C0C0C0"/>
                </a:highlight>
              </a:rPr>
              <a:t>Remove</a:t>
            </a:r>
            <a:r>
              <a:rPr lang="fr-CH" sz="4800" dirty="0">
                <a:solidFill>
                  <a:srgbClr val="0000FF"/>
                </a:solidFill>
                <a:highlight>
                  <a:srgbClr val="C0C0C0"/>
                </a:highlight>
              </a:rPr>
              <a:t>-item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000080"/>
                </a:solidFill>
                <a:highlight>
                  <a:srgbClr val="C0C0C0"/>
                </a:highlight>
              </a:rPr>
              <a:t>-</a:t>
            </a:r>
            <a:r>
              <a:rPr lang="fr-CH" sz="4800" dirty="0" err="1">
                <a:solidFill>
                  <a:srgbClr val="000080"/>
                </a:solidFill>
                <a:highlight>
                  <a:srgbClr val="C0C0C0"/>
                </a:highlight>
              </a:rPr>
              <a:t>path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A82D00"/>
                </a:solidFill>
                <a:highlight>
                  <a:srgbClr val="C0C0C0"/>
                </a:highlight>
              </a:rPr>
              <a:t>$</a:t>
            </a:r>
            <a:r>
              <a:rPr lang="fr-CH" sz="4800" dirty="0" err="1">
                <a:solidFill>
                  <a:srgbClr val="A82D00"/>
                </a:solidFill>
                <a:highlight>
                  <a:srgbClr val="C0C0C0"/>
                </a:highlight>
              </a:rPr>
              <a:t>rapportPath</a:t>
            </a:r>
            <a:endParaRPr lang="fr-CH" sz="4800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fr-CH" sz="4800" dirty="0">
                <a:solidFill>
                  <a:srgbClr val="0000FF"/>
                </a:solidFill>
                <a:highlight>
                  <a:srgbClr val="C0C0C0"/>
                </a:highlight>
              </a:rPr>
              <a:t>New-item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000080"/>
                </a:solidFill>
                <a:highlight>
                  <a:srgbClr val="C0C0C0"/>
                </a:highlight>
              </a:rPr>
              <a:t>-Path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A82D00"/>
                </a:solidFill>
                <a:highlight>
                  <a:srgbClr val="C0C0C0"/>
                </a:highlight>
              </a:rPr>
              <a:t>$</a:t>
            </a:r>
            <a:r>
              <a:rPr lang="fr-CH" sz="4800" dirty="0" err="1">
                <a:solidFill>
                  <a:srgbClr val="A82D00"/>
                </a:solidFill>
                <a:highlight>
                  <a:srgbClr val="C0C0C0"/>
                </a:highlight>
              </a:rPr>
              <a:t>rapportPath$listeServeurs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8A2BE2"/>
                </a:solidFill>
                <a:highlight>
                  <a:srgbClr val="C0C0C0"/>
                </a:highlight>
              </a:rPr>
              <a:t>=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 err="1">
                <a:solidFill>
                  <a:srgbClr val="8A2BE2"/>
                </a:solidFill>
                <a:highlight>
                  <a:srgbClr val="C0C0C0"/>
                </a:highlight>
              </a:rPr>
              <a:t>Get</a:t>
            </a:r>
            <a:r>
              <a:rPr lang="fr-CH" sz="4800" dirty="0">
                <a:solidFill>
                  <a:srgbClr val="8A2BE2"/>
                </a:solidFill>
                <a:highlight>
                  <a:srgbClr val="C0C0C0"/>
                </a:highlight>
              </a:rPr>
              <a:t>-Content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8B0000"/>
                </a:solidFill>
                <a:highlight>
                  <a:srgbClr val="C0C0C0"/>
                </a:highlight>
              </a:rPr>
              <a:t>"N:\30_stagiairesServiceDesk_RW\ADE\90_Powershell Scripts divers\serveurs.txt"</a:t>
            </a:r>
            <a:endParaRPr lang="fr-CH" sz="4800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fr-CH" sz="4800" dirty="0" err="1">
                <a:solidFill>
                  <a:srgbClr val="00008B"/>
                </a:solidFill>
                <a:highlight>
                  <a:srgbClr val="C0C0C0"/>
                </a:highlight>
              </a:rPr>
              <a:t>foreach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(</a:t>
            </a:r>
            <a:r>
              <a:rPr lang="fr-CH" sz="4800" dirty="0">
                <a:solidFill>
                  <a:srgbClr val="A82D00"/>
                </a:solidFill>
                <a:highlight>
                  <a:srgbClr val="C0C0C0"/>
                </a:highlight>
              </a:rPr>
              <a:t>$serveur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00008B"/>
                </a:solidFill>
                <a:highlight>
                  <a:srgbClr val="C0C0C0"/>
                </a:highlight>
              </a:rPr>
              <a:t>in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A82D00"/>
                </a:solidFill>
                <a:highlight>
                  <a:srgbClr val="C0C0C0"/>
                </a:highlight>
              </a:rPr>
              <a:t>$</a:t>
            </a:r>
            <a:r>
              <a:rPr lang="fr-CH" sz="4800" dirty="0" err="1">
                <a:solidFill>
                  <a:srgbClr val="A82D00"/>
                </a:solidFill>
                <a:highlight>
                  <a:srgbClr val="C0C0C0"/>
                </a:highlight>
              </a:rPr>
              <a:t>listeServeurs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){</a:t>
            </a:r>
          </a:p>
          <a:p>
            <a:pPr marL="0" indent="0">
              <a:buNone/>
            </a:pPr>
            <a:r>
              <a:rPr lang="fr-CH" sz="4800" dirty="0">
                <a:solidFill>
                  <a:srgbClr val="A82D00"/>
                </a:solidFill>
                <a:highlight>
                  <a:srgbClr val="C0C0C0"/>
                </a:highlight>
              </a:rPr>
              <a:t>$test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696969"/>
                </a:solidFill>
                <a:highlight>
                  <a:srgbClr val="C0C0C0"/>
                </a:highlight>
              </a:rPr>
              <a:t>=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0000FF"/>
                </a:solidFill>
                <a:highlight>
                  <a:srgbClr val="C0C0C0"/>
                </a:highlight>
              </a:rPr>
              <a:t>Test-</a:t>
            </a:r>
            <a:r>
              <a:rPr lang="fr-CH" sz="4800" dirty="0" err="1">
                <a:solidFill>
                  <a:srgbClr val="0000FF"/>
                </a:solidFill>
                <a:highlight>
                  <a:srgbClr val="C0C0C0"/>
                </a:highlight>
              </a:rPr>
              <a:t>NetConnection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000080"/>
                </a:solidFill>
                <a:highlight>
                  <a:srgbClr val="C0C0C0"/>
                </a:highlight>
              </a:rPr>
              <a:t>-</a:t>
            </a:r>
            <a:r>
              <a:rPr lang="fr-CH" sz="4800" dirty="0" err="1">
                <a:solidFill>
                  <a:srgbClr val="000080"/>
                </a:solidFill>
                <a:highlight>
                  <a:srgbClr val="C0C0C0"/>
                </a:highlight>
              </a:rPr>
              <a:t>ComputerName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A82D00"/>
                </a:solidFill>
                <a:highlight>
                  <a:srgbClr val="C0C0C0"/>
                </a:highlight>
              </a:rPr>
              <a:t>$serveur</a:t>
            </a:r>
            <a:endParaRPr lang="fr-CH" sz="4800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A82D00"/>
                </a:solidFill>
                <a:highlight>
                  <a:srgbClr val="C0C0C0"/>
                </a:highlight>
              </a:rPr>
              <a:t>$</a:t>
            </a:r>
            <a:r>
              <a:rPr lang="en-US" sz="4800" dirty="0" err="1">
                <a:solidFill>
                  <a:srgbClr val="A82D00"/>
                </a:solidFill>
                <a:highlight>
                  <a:srgbClr val="C0C0C0"/>
                </a:highlight>
              </a:rPr>
              <a:t>valeur</a:t>
            </a:r>
            <a:r>
              <a:rPr lang="en-US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en-US" sz="4800" dirty="0">
                <a:solidFill>
                  <a:srgbClr val="696969"/>
                </a:solidFill>
                <a:highlight>
                  <a:srgbClr val="C0C0C0"/>
                </a:highlight>
              </a:rPr>
              <a:t>=</a:t>
            </a:r>
            <a:r>
              <a:rPr lang="en-US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en-US" sz="4800" dirty="0">
                <a:solidFill>
                  <a:srgbClr val="A82D00"/>
                </a:solidFill>
                <a:highlight>
                  <a:srgbClr val="C0C0C0"/>
                </a:highlight>
              </a:rPr>
              <a:t>$</a:t>
            </a:r>
            <a:r>
              <a:rPr lang="en-US" sz="4800" dirty="0" err="1">
                <a:solidFill>
                  <a:srgbClr val="A82D00"/>
                </a:solidFill>
                <a:highlight>
                  <a:srgbClr val="C0C0C0"/>
                </a:highlight>
              </a:rPr>
              <a:t>test</a:t>
            </a:r>
            <a:r>
              <a:rPr lang="en-US" sz="4800" dirty="0" err="1">
                <a:solidFill>
                  <a:srgbClr val="696969"/>
                </a:solidFill>
                <a:highlight>
                  <a:srgbClr val="C0C0C0"/>
                </a:highlight>
              </a:rPr>
              <a:t>.</a:t>
            </a:r>
            <a:r>
              <a:rPr lang="en-US" sz="4800" dirty="0" err="1">
                <a:solidFill>
                  <a:prstClr val="black"/>
                </a:solidFill>
                <a:highlight>
                  <a:srgbClr val="C0C0C0"/>
                </a:highlight>
              </a:rPr>
              <a:t>ComputerName</a:t>
            </a:r>
            <a:r>
              <a:rPr lang="en-US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en-US" sz="4800" dirty="0">
                <a:solidFill>
                  <a:srgbClr val="696969"/>
                </a:solidFill>
                <a:highlight>
                  <a:srgbClr val="C0C0C0"/>
                </a:highlight>
              </a:rPr>
              <a:t>+</a:t>
            </a:r>
            <a:r>
              <a:rPr lang="en-US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en-US" sz="4800" dirty="0">
                <a:solidFill>
                  <a:srgbClr val="8B0000"/>
                </a:solidFill>
                <a:highlight>
                  <a:srgbClr val="C0C0C0"/>
                </a:highlight>
              </a:rPr>
              <a:t>"   "</a:t>
            </a:r>
            <a:r>
              <a:rPr lang="en-US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en-US" sz="4800" dirty="0">
                <a:solidFill>
                  <a:srgbClr val="696969"/>
                </a:solidFill>
                <a:highlight>
                  <a:srgbClr val="C0C0C0"/>
                </a:highlight>
              </a:rPr>
              <a:t>+</a:t>
            </a:r>
            <a:r>
              <a:rPr lang="en-US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en-US" sz="4800" dirty="0">
                <a:solidFill>
                  <a:srgbClr val="A82D00"/>
                </a:solidFill>
                <a:highlight>
                  <a:srgbClr val="C0C0C0"/>
                </a:highlight>
              </a:rPr>
              <a:t>$</a:t>
            </a:r>
            <a:r>
              <a:rPr lang="en-US" sz="4800" dirty="0" err="1">
                <a:solidFill>
                  <a:srgbClr val="A82D00"/>
                </a:solidFill>
                <a:highlight>
                  <a:srgbClr val="C0C0C0"/>
                </a:highlight>
              </a:rPr>
              <a:t>test</a:t>
            </a:r>
            <a:r>
              <a:rPr lang="en-US" sz="4800" dirty="0" err="1">
                <a:solidFill>
                  <a:srgbClr val="696969"/>
                </a:solidFill>
                <a:highlight>
                  <a:srgbClr val="C0C0C0"/>
                </a:highlight>
              </a:rPr>
              <a:t>.</a:t>
            </a:r>
            <a:r>
              <a:rPr lang="en-US" sz="4800" dirty="0" err="1">
                <a:solidFill>
                  <a:prstClr val="black"/>
                </a:solidFill>
                <a:highlight>
                  <a:srgbClr val="C0C0C0"/>
                </a:highlight>
              </a:rPr>
              <a:t>PingSucceeded</a:t>
            </a:r>
            <a:endParaRPr lang="en-US" sz="4800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fr-CH" sz="4800" dirty="0" err="1">
                <a:solidFill>
                  <a:srgbClr val="0000FF"/>
                </a:solidFill>
                <a:highlight>
                  <a:srgbClr val="C0C0C0"/>
                </a:highlight>
              </a:rPr>
              <a:t>Add</a:t>
            </a:r>
            <a:r>
              <a:rPr lang="fr-CH" sz="4800" dirty="0">
                <a:solidFill>
                  <a:srgbClr val="0000FF"/>
                </a:solidFill>
                <a:highlight>
                  <a:srgbClr val="C0C0C0"/>
                </a:highlight>
              </a:rPr>
              <a:t>-Content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000080"/>
                </a:solidFill>
                <a:highlight>
                  <a:srgbClr val="C0C0C0"/>
                </a:highlight>
              </a:rPr>
              <a:t>-Value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A82D00"/>
                </a:solidFill>
                <a:highlight>
                  <a:srgbClr val="C0C0C0"/>
                </a:highlight>
              </a:rPr>
              <a:t>$valeur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000080"/>
                </a:solidFill>
                <a:highlight>
                  <a:srgbClr val="C0C0C0"/>
                </a:highlight>
              </a:rPr>
              <a:t>-Path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A82D00"/>
                </a:solidFill>
                <a:highlight>
                  <a:srgbClr val="C0C0C0"/>
                </a:highlight>
              </a:rPr>
              <a:t>$</a:t>
            </a:r>
            <a:r>
              <a:rPr lang="fr-CH" sz="4800" dirty="0" err="1">
                <a:solidFill>
                  <a:srgbClr val="A82D00"/>
                </a:solidFill>
                <a:highlight>
                  <a:srgbClr val="C0C0C0"/>
                </a:highlight>
              </a:rPr>
              <a:t>rapportPath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}</a:t>
            </a:r>
          </a:p>
          <a:p>
            <a:pPr marL="0" indent="0">
              <a:buNone/>
            </a:pPr>
            <a:r>
              <a:rPr lang="fr-CH" sz="4800" dirty="0" err="1">
                <a:solidFill>
                  <a:srgbClr val="0000FF"/>
                </a:solidFill>
                <a:highlight>
                  <a:srgbClr val="C0C0C0"/>
                </a:highlight>
              </a:rPr>
              <a:t>Get</a:t>
            </a:r>
            <a:r>
              <a:rPr lang="fr-CH" sz="4800" dirty="0">
                <a:solidFill>
                  <a:srgbClr val="0000FF"/>
                </a:solidFill>
                <a:highlight>
                  <a:srgbClr val="C0C0C0"/>
                </a:highlight>
              </a:rPr>
              <a:t>-Content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A82D00"/>
                </a:solidFill>
                <a:highlight>
                  <a:srgbClr val="C0C0C0"/>
                </a:highlight>
              </a:rPr>
              <a:t>$</a:t>
            </a:r>
            <a:r>
              <a:rPr lang="fr-CH" sz="4800" dirty="0" err="1">
                <a:solidFill>
                  <a:srgbClr val="A82D00"/>
                </a:solidFill>
                <a:highlight>
                  <a:srgbClr val="C0C0C0"/>
                </a:highlight>
              </a:rPr>
              <a:t>rapportPath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696969"/>
                </a:solidFill>
                <a:highlight>
                  <a:srgbClr val="C0C0C0"/>
                </a:highlight>
              </a:rPr>
              <a:t>|</a:t>
            </a:r>
            <a:r>
              <a:rPr lang="fr-CH" sz="4800" dirty="0">
                <a:solidFill>
                  <a:prstClr val="black"/>
                </a:solidFill>
                <a:highlight>
                  <a:srgbClr val="C0C0C0"/>
                </a:highlight>
              </a:rPr>
              <a:t> </a:t>
            </a:r>
            <a:r>
              <a:rPr lang="fr-CH" sz="4800" dirty="0">
                <a:solidFill>
                  <a:srgbClr val="0000FF"/>
                </a:solidFill>
                <a:highlight>
                  <a:srgbClr val="C0C0C0"/>
                </a:highlight>
              </a:rPr>
              <a:t>Write-Host </a:t>
            </a:r>
          </a:p>
        </p:txBody>
      </p:sp>
    </p:spTree>
    <p:extLst>
      <p:ext uri="{BB962C8B-B14F-4D97-AF65-F5344CB8AC3E}">
        <p14:creationId xmlns:p14="http://schemas.microsoft.com/office/powerpoint/2010/main" val="288728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312C5-ADB8-48CF-A8F6-5D2D3DA0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POINTS FINAUX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1CA225-A8BA-4BC6-90AE-4DD2410D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L’avenir est à </a:t>
            </a:r>
            <a:r>
              <a:rPr lang="fr-CH" b="1" dirty="0">
                <a:solidFill>
                  <a:schemeClr val="accent4"/>
                </a:solidFill>
              </a:rPr>
              <a:t>l’automatisation</a:t>
            </a:r>
          </a:p>
          <a:p>
            <a:endParaRPr lang="fr-CH" dirty="0"/>
          </a:p>
          <a:p>
            <a:r>
              <a:rPr lang="fr-CH" dirty="0"/>
              <a:t>Il faut rester </a:t>
            </a:r>
            <a:r>
              <a:rPr lang="fr-CH" b="1" dirty="0">
                <a:solidFill>
                  <a:schemeClr val="accent4"/>
                </a:solidFill>
              </a:rPr>
              <a:t>compétitif</a:t>
            </a:r>
            <a:r>
              <a:rPr lang="fr-CH" dirty="0"/>
              <a:t> et utiliser les nouveaux outils à disposition.</a:t>
            </a:r>
          </a:p>
          <a:p>
            <a:endParaRPr lang="fr-CH" dirty="0"/>
          </a:p>
          <a:p>
            <a:r>
              <a:rPr lang="fr-CH" dirty="0"/>
              <a:t>C’est une valeur ajoutée et un moyen de se </a:t>
            </a:r>
            <a:r>
              <a:rPr lang="fr-CH" b="1" dirty="0">
                <a:solidFill>
                  <a:schemeClr val="accent4"/>
                </a:solidFill>
              </a:rPr>
              <a:t>démarquer</a:t>
            </a:r>
            <a:r>
              <a:rPr lang="fr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577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312C5-ADB8-48CF-A8F6-5D2D3DA0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POINTS FINAUX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1CA225-A8BA-4BC6-90AE-4DD2410D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Alias = Pour ceux qui veulent garder leur habitudes</a:t>
            </a:r>
          </a:p>
          <a:p>
            <a:pPr lvl="1"/>
            <a:r>
              <a:rPr lang="fr-CH" dirty="0"/>
              <a:t> </a:t>
            </a:r>
            <a:r>
              <a:rPr lang="en-US" dirty="0"/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Set-Alias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-Name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"Ping"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-Value</a:t>
            </a:r>
            <a:r>
              <a:rPr lang="en-US" sz="14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"Test-</a:t>
            </a:r>
            <a:r>
              <a:rPr lang="en-US" sz="1400" dirty="0" err="1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NetConnection</a:t>
            </a:r>
            <a:r>
              <a:rPr lang="en-US" sz="14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" </a:t>
            </a:r>
          </a:p>
          <a:p>
            <a:r>
              <a:rPr lang="fr-CH" dirty="0"/>
              <a:t>Profiles (enregistrer ses alias etc…)</a:t>
            </a:r>
          </a:p>
          <a:p>
            <a:endParaRPr lang="fr-CH" dirty="0"/>
          </a:p>
          <a:p>
            <a:r>
              <a:rPr lang="fr-CH" b="1" dirty="0">
                <a:solidFill>
                  <a:schemeClr val="accent4"/>
                </a:solidFill>
              </a:rPr>
              <a:t>Powershell.exe peut exécuter toutes les commandes CMD</a:t>
            </a:r>
          </a:p>
          <a:p>
            <a:r>
              <a:rPr lang="fr-CH" dirty="0"/>
              <a:t>If </a:t>
            </a:r>
            <a:r>
              <a:rPr lang="fr-CH" dirty="0" err="1"/>
              <a:t>else</a:t>
            </a:r>
            <a:r>
              <a:rPr lang="fr-CH" dirty="0"/>
              <a:t> / </a:t>
            </a:r>
            <a:r>
              <a:rPr lang="fr-CH" dirty="0" err="1"/>
              <a:t>foreach</a:t>
            </a:r>
            <a:r>
              <a:rPr lang="fr-CH" dirty="0"/>
              <a:t> / </a:t>
            </a:r>
            <a:r>
              <a:rPr lang="fr-CH" dirty="0" err="1"/>
              <a:t>functions</a:t>
            </a:r>
            <a:r>
              <a:rPr lang="fr-CH" dirty="0"/>
              <a:t>…. PowerShell est simple !</a:t>
            </a:r>
          </a:p>
        </p:txBody>
      </p:sp>
    </p:spTree>
    <p:extLst>
      <p:ext uri="{BB962C8B-B14F-4D97-AF65-F5344CB8AC3E}">
        <p14:creationId xmlns:p14="http://schemas.microsoft.com/office/powerpoint/2010/main" val="72104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2312C5-ADB8-48CF-A8F6-5D2D3DA0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1CA225-A8BA-4BC6-90AE-4DD2410D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dirty="0"/>
          </a:p>
          <a:p>
            <a:pPr marL="0" indent="0">
              <a:buNone/>
            </a:pPr>
            <a:r>
              <a:rPr lang="fr-FR" dirty="0">
                <a:highlight>
                  <a:srgbClr val="C0C0C0"/>
                </a:highlight>
              </a:rPr>
              <a:t>  </a:t>
            </a:r>
            <a:r>
              <a:rPr lang="fr-FR" sz="1800" dirty="0">
                <a:solidFill>
                  <a:srgbClr val="0000FF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Write-Host</a:t>
            </a:r>
            <a:r>
              <a:rPr lang="fr-FR" sz="1800" dirty="0">
                <a:solidFill>
                  <a:prstClr val="black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fr-FR" sz="18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" J’espère que vous avez apprécié cette présentation "</a:t>
            </a:r>
            <a:r>
              <a:rPr lang="fr-FR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   </a:t>
            </a:r>
            <a:r>
              <a:rPr lang="fr-FR" sz="1800" dirty="0">
                <a:solidFill>
                  <a:srgbClr val="8B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 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1515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215EA-890A-41E8-A0EA-1E54C83E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Qui est PowerShell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A9534-0299-4AC3-877B-916B362A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C’est une solution multiplateforme (PowerShell marche sur </a:t>
            </a:r>
            <a:r>
              <a:rPr lang="fr-CH" dirty="0">
                <a:solidFill>
                  <a:schemeClr val="accent4"/>
                </a:solidFill>
              </a:rPr>
              <a:t>Linux</a:t>
            </a:r>
            <a:r>
              <a:rPr lang="fr-CH" dirty="0"/>
              <a:t> et </a:t>
            </a:r>
            <a:r>
              <a:rPr lang="fr-CH" dirty="0" err="1"/>
              <a:t>macOS</a:t>
            </a:r>
            <a:r>
              <a:rPr lang="fr-CH" dirty="0"/>
              <a:t>)</a:t>
            </a:r>
          </a:p>
          <a:p>
            <a:r>
              <a:rPr lang="fr-CH" dirty="0"/>
              <a:t>Il contient un </a:t>
            </a:r>
            <a:r>
              <a:rPr lang="fr-CH" dirty="0">
                <a:solidFill>
                  <a:schemeClr val="accent4"/>
                </a:solidFill>
              </a:rPr>
              <a:t>SHELL</a:t>
            </a:r>
            <a:r>
              <a:rPr lang="fr-CH" dirty="0"/>
              <a:t> qui interprète les commandes</a:t>
            </a:r>
          </a:p>
          <a:p>
            <a:r>
              <a:rPr lang="fr-CH" dirty="0"/>
              <a:t>C’est un </a:t>
            </a:r>
            <a:r>
              <a:rPr lang="fr-CH" dirty="0">
                <a:solidFill>
                  <a:schemeClr val="accent4"/>
                </a:solidFill>
              </a:rPr>
              <a:t>langage</a:t>
            </a:r>
            <a:r>
              <a:rPr lang="fr-CH" dirty="0"/>
              <a:t> de script</a:t>
            </a:r>
          </a:p>
          <a:p>
            <a:r>
              <a:rPr lang="fr-CH" dirty="0"/>
              <a:t>C’est un </a:t>
            </a:r>
            <a:r>
              <a:rPr lang="fr-CH" dirty="0" err="1">
                <a:solidFill>
                  <a:schemeClr val="accent4"/>
                </a:solidFill>
              </a:rPr>
              <a:t>framework</a:t>
            </a:r>
            <a:r>
              <a:rPr lang="fr-CH" dirty="0"/>
              <a:t> de gestion de configuration (il accède au valeurs qui permettent de configurer la machine).</a:t>
            </a:r>
          </a:p>
        </p:txBody>
      </p:sp>
    </p:spTree>
    <p:extLst>
      <p:ext uri="{BB962C8B-B14F-4D97-AF65-F5344CB8AC3E}">
        <p14:creationId xmlns:p14="http://schemas.microsoft.com/office/powerpoint/2010/main" val="34179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076EA-B358-4DF1-93B0-EF4D3E0A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que </a:t>
            </a:r>
            <a:r>
              <a:rPr lang="fr-CH" dirty="0" err="1"/>
              <a:t>powershell</a:t>
            </a:r>
            <a:r>
              <a:rPr lang="fr-CH" dirty="0"/>
              <a:t> m’a appris sur moi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179B9-C2BD-4D7F-B8E0-BA7E5769D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Je suis un </a:t>
            </a:r>
            <a:r>
              <a:rPr lang="fr-CH" b="1" dirty="0">
                <a:solidFill>
                  <a:schemeClr val="accent4"/>
                </a:solidFill>
              </a:rPr>
              <a:t>développeur</a:t>
            </a:r>
          </a:p>
          <a:p>
            <a:pPr lvl="1"/>
            <a:r>
              <a:rPr lang="fr-CH" dirty="0"/>
              <a:t>Je sais parler « machine »</a:t>
            </a:r>
          </a:p>
          <a:p>
            <a:pPr lvl="1"/>
            <a:r>
              <a:rPr lang="fr-CH" dirty="0"/>
              <a:t>Je n’ai pas besoin d’être un « matheux » pour faire un script</a:t>
            </a:r>
          </a:p>
          <a:p>
            <a:pPr lvl="1"/>
            <a:r>
              <a:rPr lang="fr-CH" dirty="0"/>
              <a:t>Je sais </a:t>
            </a:r>
            <a:r>
              <a:rPr lang="fr-CH" b="1" dirty="0">
                <a:solidFill>
                  <a:schemeClr val="accent4"/>
                </a:solidFill>
              </a:rPr>
              <a:t>scripter</a:t>
            </a:r>
            <a:r>
              <a:rPr lang="fr-CH" b="1" dirty="0"/>
              <a:t> et je suis </a:t>
            </a:r>
            <a:r>
              <a:rPr lang="fr-CH" b="1" dirty="0">
                <a:solidFill>
                  <a:schemeClr val="accent4"/>
                </a:solidFill>
              </a:rPr>
              <a:t>logique</a:t>
            </a:r>
            <a:endParaRPr lang="fr-CH" dirty="0">
              <a:solidFill>
                <a:schemeClr val="accent4"/>
              </a:solidFill>
            </a:endParaRPr>
          </a:p>
          <a:p>
            <a:r>
              <a:rPr lang="fr-CH" dirty="0"/>
              <a:t>Je suis un </a:t>
            </a:r>
            <a:r>
              <a:rPr lang="fr-CH" b="1" dirty="0">
                <a:solidFill>
                  <a:schemeClr val="accent4"/>
                </a:solidFill>
              </a:rPr>
              <a:t>fainéant</a:t>
            </a:r>
          </a:p>
          <a:p>
            <a:pPr lvl="1"/>
            <a:r>
              <a:rPr lang="fr-CH" dirty="0"/>
              <a:t>Je n’aime pas répéter les mêmes choses</a:t>
            </a:r>
          </a:p>
          <a:p>
            <a:pPr lvl="1"/>
            <a:r>
              <a:rPr lang="fr-CH" dirty="0"/>
              <a:t>Je veux qu’une machine travaille pour moi et pas l’inverse</a:t>
            </a:r>
          </a:p>
          <a:p>
            <a:pPr lvl="1"/>
            <a:r>
              <a:rPr lang="fr-CH" dirty="0"/>
              <a:t>Selon le script c’est un gain de temps </a:t>
            </a:r>
            <a:r>
              <a:rPr lang="fr-CH" b="1" dirty="0">
                <a:solidFill>
                  <a:schemeClr val="accent4"/>
                </a:solidFill>
              </a:rPr>
              <a:t>ENORME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094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076EA-B358-4DF1-93B0-EF4D3E0A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que </a:t>
            </a:r>
            <a:r>
              <a:rPr lang="fr-CH" dirty="0" err="1">
                <a:solidFill>
                  <a:schemeClr val="accent4"/>
                </a:solidFill>
              </a:rPr>
              <a:t>powershell</a:t>
            </a:r>
            <a:r>
              <a:rPr lang="fr-CH" dirty="0"/>
              <a:t> m’a appris sur moi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0179B9-C2BD-4D7F-B8E0-BA7E5769D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Je sait gérer la </a:t>
            </a:r>
            <a:r>
              <a:rPr lang="fr-CH" b="1" dirty="0">
                <a:solidFill>
                  <a:schemeClr val="accent4"/>
                </a:solidFill>
              </a:rPr>
              <a:t>frustration</a:t>
            </a:r>
          </a:p>
          <a:p>
            <a:r>
              <a:rPr lang="fr-CH" dirty="0"/>
              <a:t>Je suis </a:t>
            </a:r>
            <a:r>
              <a:rPr lang="fr-CH" b="1" dirty="0">
                <a:solidFill>
                  <a:schemeClr val="accent4"/>
                </a:solidFill>
              </a:rPr>
              <a:t>concentré</a:t>
            </a:r>
            <a:r>
              <a:rPr lang="fr-CH" dirty="0"/>
              <a:t> si j’ai un but défini</a:t>
            </a:r>
          </a:p>
          <a:p>
            <a:r>
              <a:rPr lang="fr-CH" dirty="0"/>
              <a:t>Je peux gérer un </a:t>
            </a:r>
            <a:r>
              <a:rPr lang="fr-CH" b="1" dirty="0">
                <a:solidFill>
                  <a:schemeClr val="accent4"/>
                </a:solidFill>
              </a:rPr>
              <a:t>projet</a:t>
            </a:r>
            <a:r>
              <a:rPr lang="fr-CH" dirty="0"/>
              <a:t> d’envergure</a:t>
            </a:r>
          </a:p>
          <a:p>
            <a:r>
              <a:rPr lang="fr-CH" dirty="0"/>
              <a:t>Je peux dépasser mes </a:t>
            </a:r>
            <a:r>
              <a:rPr lang="fr-CH" b="1" dirty="0">
                <a:solidFill>
                  <a:schemeClr val="accent4"/>
                </a:solidFill>
              </a:rPr>
              <a:t>limites</a:t>
            </a:r>
          </a:p>
          <a:p>
            <a:r>
              <a:rPr lang="fr-CH" dirty="0"/>
              <a:t>Il y’a toujours quelque chose à </a:t>
            </a:r>
            <a:r>
              <a:rPr lang="fr-CH" b="1" dirty="0">
                <a:solidFill>
                  <a:schemeClr val="accent4"/>
                </a:solidFill>
              </a:rPr>
              <a:t>apprendre</a:t>
            </a:r>
          </a:p>
          <a:p>
            <a:r>
              <a:rPr lang="fr-CH" dirty="0"/>
              <a:t>Stagner, abandonner, se démotiver, se sentir incapable est </a:t>
            </a:r>
            <a:r>
              <a:rPr lang="fr-CH" b="1" dirty="0">
                <a:solidFill>
                  <a:schemeClr val="accent4"/>
                </a:solidFill>
              </a:rPr>
              <a:t>FACILE</a:t>
            </a:r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954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7525C-0288-48A7-A2D3-C5D3D77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Powershell</a:t>
            </a:r>
            <a:r>
              <a:rPr lang="fr-CH" dirty="0"/>
              <a:t> vs </a:t>
            </a:r>
            <a:r>
              <a:rPr lang="fr-CH" dirty="0">
                <a:solidFill>
                  <a:schemeClr val="accent4"/>
                </a:solidFill>
              </a:rPr>
              <a:t>CMD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B74FC0-0D99-4E73-83E7-CDCBF94FF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CMD [</a:t>
            </a:r>
            <a:r>
              <a:rPr lang="fr-CH" dirty="0">
                <a:solidFill>
                  <a:schemeClr val="accent4"/>
                </a:solidFill>
              </a:rPr>
              <a:t>1981</a:t>
            </a:r>
            <a:r>
              <a:rPr lang="fr-CH" dirty="0"/>
              <a:t>]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D166F0-F0AF-4CEA-BFF5-EC88B716CC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1600" dirty="0"/>
              <a:t>Run -&gt; CMD</a:t>
            </a:r>
          </a:p>
          <a:p>
            <a:r>
              <a:rPr lang="fr-CH" sz="1600" dirty="0"/>
              <a:t>Commandes (ping, </a:t>
            </a:r>
            <a:r>
              <a:rPr lang="fr-CH" sz="1600" dirty="0" err="1"/>
              <a:t>dir</a:t>
            </a:r>
            <a:r>
              <a:rPr lang="fr-CH" sz="1600" dirty="0"/>
              <a:t>, cd)</a:t>
            </a:r>
          </a:p>
          <a:p>
            <a:r>
              <a:rPr lang="fr-CH" sz="1600" dirty="0"/>
              <a:t>Pas d’alias de commandes</a:t>
            </a:r>
          </a:p>
          <a:p>
            <a:r>
              <a:rPr lang="fr-CH" sz="1600" dirty="0"/>
              <a:t>Pas de pipeline</a:t>
            </a:r>
          </a:p>
          <a:p>
            <a:r>
              <a:rPr lang="fr-CH" sz="1600" dirty="0"/>
              <a:t>Pas de test possible du script</a:t>
            </a:r>
          </a:p>
          <a:p>
            <a:r>
              <a:rPr lang="fr-CH" sz="1600" dirty="0"/>
              <a:t>Compatible avec le </a:t>
            </a:r>
            <a:r>
              <a:rPr lang="fr-CH" sz="1600" dirty="0" err="1"/>
              <a:t>shell</a:t>
            </a:r>
            <a:r>
              <a:rPr lang="fr-CH" sz="1600" dirty="0"/>
              <a:t> </a:t>
            </a:r>
            <a:r>
              <a:rPr lang="fr-CH" sz="1600" dirty="0" err="1"/>
              <a:t>Powershell</a:t>
            </a:r>
            <a:r>
              <a:rPr lang="fr-CH" sz="1600" dirty="0"/>
              <a:t>	</a:t>
            </a:r>
          </a:p>
          <a:p>
            <a:r>
              <a:rPr lang="fr-CH" sz="1600" dirty="0"/>
              <a:t>Incompatible Linux </a:t>
            </a:r>
            <a:r>
              <a:rPr lang="fr-CH" sz="1600" dirty="0" err="1"/>
              <a:t>macOS</a:t>
            </a:r>
            <a:endParaRPr lang="fr-CH" sz="16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CAB7B6F-4187-4477-BF2B-2FD88E735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/>
              <a:t>POWERSHELL [</a:t>
            </a:r>
            <a:r>
              <a:rPr lang="fr-CH" dirty="0">
                <a:solidFill>
                  <a:schemeClr val="accent4"/>
                </a:solidFill>
              </a:rPr>
              <a:t>2006</a:t>
            </a:r>
            <a:r>
              <a:rPr lang="fr-CH" dirty="0"/>
              <a:t>]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E3215E-5D90-46D9-A0F8-D5D30C105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sz="1600" dirty="0"/>
              <a:t>Run -&gt; </a:t>
            </a:r>
            <a:r>
              <a:rPr lang="fr-CH" sz="1600" dirty="0" err="1"/>
              <a:t>Powershell</a:t>
            </a:r>
            <a:endParaRPr lang="fr-CH" sz="1600" dirty="0"/>
          </a:p>
          <a:p>
            <a:r>
              <a:rPr lang="fr-CH" sz="1600" dirty="0" err="1"/>
              <a:t>Cmdlets</a:t>
            </a:r>
            <a:r>
              <a:rPr lang="fr-CH" sz="1600" dirty="0"/>
              <a:t> (</a:t>
            </a:r>
            <a:r>
              <a:rPr lang="fr-CH" sz="1600" dirty="0" err="1"/>
              <a:t>Get</a:t>
            </a:r>
            <a:r>
              <a:rPr lang="fr-CH" sz="1600" dirty="0"/>
              <a:t>-Item, Test-Path…)</a:t>
            </a:r>
          </a:p>
          <a:p>
            <a:r>
              <a:rPr lang="fr-CH" sz="1600" dirty="0"/>
              <a:t>Alias de commandes</a:t>
            </a:r>
          </a:p>
          <a:p>
            <a:r>
              <a:rPr lang="fr-CH" sz="1600" dirty="0"/>
              <a:t>Pipeline (</a:t>
            </a:r>
            <a:r>
              <a:rPr lang="fr-CH" sz="1600" dirty="0" err="1"/>
              <a:t>Get</a:t>
            </a:r>
            <a:r>
              <a:rPr lang="fr-CH" sz="1600" dirty="0"/>
              <a:t>-Item | </a:t>
            </a:r>
            <a:r>
              <a:rPr lang="fr-CH" sz="1600" dirty="0" err="1"/>
              <a:t>Remove</a:t>
            </a:r>
            <a:r>
              <a:rPr lang="fr-CH" sz="1600" dirty="0"/>
              <a:t>-item)</a:t>
            </a:r>
          </a:p>
          <a:p>
            <a:r>
              <a:rPr lang="fr-CH" sz="1600" dirty="0"/>
              <a:t>Environnement de </a:t>
            </a:r>
            <a:r>
              <a:rPr lang="fr-CH" sz="1600" dirty="0" err="1"/>
              <a:t>scripting</a:t>
            </a:r>
            <a:r>
              <a:rPr lang="fr-CH" sz="1600" dirty="0"/>
              <a:t> </a:t>
            </a:r>
            <a:r>
              <a:rPr lang="fr-CH" sz="1600" dirty="0" err="1"/>
              <a:t>integré</a:t>
            </a:r>
            <a:r>
              <a:rPr lang="fr-CH" sz="1600" dirty="0"/>
              <a:t> pour tester</a:t>
            </a:r>
          </a:p>
          <a:p>
            <a:r>
              <a:rPr lang="fr-CH" sz="1600" dirty="0"/>
              <a:t>Incompatible avec le </a:t>
            </a:r>
            <a:r>
              <a:rPr lang="fr-CH" sz="1600" dirty="0" err="1"/>
              <a:t>shell</a:t>
            </a:r>
            <a:r>
              <a:rPr lang="fr-CH" sz="1600" dirty="0"/>
              <a:t> CMD</a:t>
            </a:r>
          </a:p>
          <a:p>
            <a:r>
              <a:rPr lang="fr-CH" sz="1600" dirty="0"/>
              <a:t>Compatible Linux </a:t>
            </a:r>
            <a:r>
              <a:rPr lang="fr-CH" sz="1600" dirty="0" err="1"/>
              <a:t>macOS</a:t>
            </a:r>
            <a:endParaRPr lang="fr-CH" sz="1600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92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7E70D77-6107-4DBA-8BFD-F095B221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Pourquoi il faut </a:t>
            </a:r>
            <a:r>
              <a:rPr lang="fr-CH" dirty="0">
                <a:solidFill>
                  <a:schemeClr val="accent4"/>
                </a:solidFill>
              </a:rPr>
              <a:t>apprendre</a:t>
            </a:r>
            <a:r>
              <a:rPr lang="fr-CH" dirty="0"/>
              <a:t> </a:t>
            </a:r>
            <a:r>
              <a:rPr lang="fr-CH" dirty="0" err="1"/>
              <a:t>powershell</a:t>
            </a:r>
            <a:endParaRPr lang="fr-CH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99D0959-99AC-4F46-AF59-92895E43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Il facilite la vie </a:t>
            </a:r>
          </a:p>
          <a:p>
            <a:r>
              <a:rPr lang="fr-CH" dirty="0"/>
              <a:t>Il est rapide à écrire (</a:t>
            </a:r>
            <a:r>
              <a:rPr lang="fr-CH" dirty="0" err="1"/>
              <a:t>Auto-completion</a:t>
            </a:r>
            <a:r>
              <a:rPr lang="fr-CH" dirty="0"/>
              <a:t> à configurer)</a:t>
            </a:r>
          </a:p>
          <a:p>
            <a:r>
              <a:rPr lang="fr-CH" dirty="0"/>
              <a:t>Cloud           =&gt; POWERSHELL</a:t>
            </a:r>
          </a:p>
          <a:p>
            <a:r>
              <a:rPr lang="fr-CH" dirty="0"/>
              <a:t>Virtualisation =&gt; POWERSHELL</a:t>
            </a:r>
          </a:p>
          <a:p>
            <a:r>
              <a:rPr lang="fr-CH" dirty="0"/>
              <a:t>DevOps        =&gt; POWERSHELL</a:t>
            </a:r>
          </a:p>
          <a:p>
            <a:r>
              <a:rPr lang="fr-CH" dirty="0"/>
              <a:t>L’automatisation future des postes de support…</a:t>
            </a:r>
          </a:p>
        </p:txBody>
      </p:sp>
    </p:spTree>
    <p:extLst>
      <p:ext uri="{BB962C8B-B14F-4D97-AF65-F5344CB8AC3E}">
        <p14:creationId xmlns:p14="http://schemas.microsoft.com/office/powerpoint/2010/main" val="97978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B55081-14EE-4D95-A413-4A092564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fr-CH" sz="3200" dirty="0"/>
              <a:t>Le </a:t>
            </a:r>
            <a:r>
              <a:rPr lang="fr-CH" sz="3200" dirty="0">
                <a:solidFill>
                  <a:schemeClr val="accent4"/>
                </a:solidFill>
              </a:rPr>
              <a:t>helpdesk</a:t>
            </a:r>
            <a:r>
              <a:rPr lang="fr-CH" sz="3200" dirty="0"/>
              <a:t> de demain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518E36B4-5D0E-4CB1-95F4-4BA8CB332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375" t="26968" r="8276" b="21340"/>
          <a:stretch/>
        </p:blipFill>
        <p:spPr>
          <a:xfrm>
            <a:off x="1484373" y="1715180"/>
            <a:ext cx="3441578" cy="4431013"/>
          </a:xfrm>
        </p:spPr>
      </p:pic>
      <p:pic>
        <p:nvPicPr>
          <p:cNvPr id="5" name="Espace réservé du contenu 4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7A4269AB-7716-43D9-9731-351CFAC7F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22869"/>
            <a:ext cx="5456279" cy="298731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6949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7E70D77-6107-4DBA-8BFD-F095B221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</a:t>
            </a:r>
            <a:r>
              <a:rPr lang="fr-CH" dirty="0">
                <a:solidFill>
                  <a:schemeClr val="accent4"/>
                </a:solidFill>
              </a:rPr>
              <a:t>SUPPORT</a:t>
            </a:r>
            <a:r>
              <a:rPr lang="fr-CH" dirty="0"/>
              <a:t> NIVEAU 2 ?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99D0959-99AC-4F46-AF59-92895E43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Change la cartouche d’encre</a:t>
            </a:r>
          </a:p>
          <a:p>
            <a:r>
              <a:rPr lang="fr-CH" dirty="0"/>
              <a:t>Branche les câbles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Et appuie sur un bouton pour </a:t>
            </a:r>
          </a:p>
          <a:p>
            <a:pPr marL="0" indent="0">
              <a:buNone/>
            </a:pPr>
            <a:r>
              <a:rPr lang="fr-CH" dirty="0"/>
              <a:t>   exécuter le script fourni par le niveau 3</a:t>
            </a:r>
          </a:p>
        </p:txBody>
      </p:sp>
      <p:pic>
        <p:nvPicPr>
          <p:cNvPr id="3" name="Image 2" descr="Une image contenant texte, clavier, équipement électronique, intérieur&#10;&#10;Description générée automatiquement">
            <a:extLst>
              <a:ext uri="{FF2B5EF4-FFF2-40B4-BE49-F238E27FC236}">
                <a16:creationId xmlns:a16="http://schemas.microsoft.com/office/drawing/2014/main" id="{13CD3D10-5CAA-4CA0-9A1F-C453D65528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693"/>
          <a:stretch/>
        </p:blipFill>
        <p:spPr>
          <a:xfrm>
            <a:off x="7240555" y="2561876"/>
            <a:ext cx="3962400" cy="24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1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7E70D77-6107-4DBA-8BFD-F095B221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</a:t>
            </a:r>
            <a:r>
              <a:rPr lang="fr-CH" dirty="0">
                <a:solidFill>
                  <a:schemeClr val="accent4"/>
                </a:solidFill>
              </a:rPr>
              <a:t>niveau 3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99D0959-99AC-4F46-AF59-92895E43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Créer une VM ?</a:t>
            </a:r>
          </a:p>
          <a:p>
            <a:r>
              <a:rPr lang="fr-CH" dirty="0"/>
              <a:t>100 nouveaux utilisateurs ?</a:t>
            </a:r>
          </a:p>
          <a:p>
            <a:r>
              <a:rPr lang="fr-CH" dirty="0"/>
              <a:t>Créer supprimer un serveur à la demande ?</a:t>
            </a:r>
          </a:p>
          <a:p>
            <a:r>
              <a:rPr lang="fr-CH" dirty="0"/>
              <a:t>Nouvelle mise à jour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16CF00-E10C-4D8A-BEC0-28B5C8C29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44" y="2172275"/>
            <a:ext cx="4468356" cy="25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02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665</Words>
  <Application>Microsoft Office PowerPoint</Application>
  <PresentationFormat>Grand écran</PresentationFormat>
  <Paragraphs>96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Lucida Console</vt:lpstr>
      <vt:lpstr>Tw Cen MT</vt:lpstr>
      <vt:lpstr>Circuit</vt:lpstr>
      <vt:lpstr>Powershell</vt:lpstr>
      <vt:lpstr>Qui est PowerShell ?</vt:lpstr>
      <vt:lpstr>Ce que powershell m’a appris sur moi</vt:lpstr>
      <vt:lpstr>Ce que powershell m’a appris sur moi 2</vt:lpstr>
      <vt:lpstr>Powershell vs CMD</vt:lpstr>
      <vt:lpstr>Pourquoi il faut apprendre powershell</vt:lpstr>
      <vt:lpstr>Le helpdesk de demain</vt:lpstr>
      <vt:lpstr>LE SUPPORT NIVEAU 2 ?</vt:lpstr>
      <vt:lpstr>Le niveau 3</vt:lpstr>
      <vt:lpstr>EXEMPLE 1 : PrintNightmare</vt:lpstr>
      <vt:lpstr>EXAMPLE 2 : TEST SERVEURS</vt:lpstr>
      <vt:lpstr>POINTS FINAUX</vt:lpstr>
      <vt:lpstr>POINTS FINAUX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Alain Despont</dc:creator>
  <cp:lastModifiedBy>Alain Despont</cp:lastModifiedBy>
  <cp:revision>10</cp:revision>
  <dcterms:created xsi:type="dcterms:W3CDTF">2021-08-05T07:38:25Z</dcterms:created>
  <dcterms:modified xsi:type="dcterms:W3CDTF">2021-08-10T17:27:53Z</dcterms:modified>
</cp:coreProperties>
</file>