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72" r:id="rId15"/>
    <p:sldId id="273" r:id="rId16"/>
    <p:sldId id="274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765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314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270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7502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9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4082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937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390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019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401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55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6309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946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7105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9334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1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02067-65CE-4E3E-B118-603176CCC2CB}" type="datetimeFigureOut">
              <a:rPr lang="fr-CH" smtClean="0"/>
              <a:t>16.06.2021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698DEC-3954-42DE-B756-F148FAA275C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0451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6EFD7-2112-4789-9E97-7B9D89C64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High </a:t>
            </a:r>
            <a:r>
              <a:rPr lang="fr-CH" dirty="0" err="1"/>
              <a:t>availability</a:t>
            </a:r>
            <a:r>
              <a:rPr lang="fr-CH" dirty="0"/>
              <a:t> on SQL Server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B5C9AB1-E980-4DED-BCBC-85F42CD6E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By Alain Philip Despont</a:t>
            </a:r>
          </a:p>
        </p:txBody>
      </p:sp>
    </p:spTree>
    <p:extLst>
      <p:ext uri="{BB962C8B-B14F-4D97-AF65-F5344CB8AC3E}">
        <p14:creationId xmlns:p14="http://schemas.microsoft.com/office/powerpoint/2010/main" val="29901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79D08C-B1E3-4B9D-A562-40D84095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Example : datacenter </a:t>
            </a:r>
            <a:r>
              <a:rPr lang="fr-CH" dirty="0" err="1"/>
              <a:t>replication</a:t>
            </a:r>
            <a:endParaRPr lang="fr-CH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387D9B3-1976-475D-9428-6B6ADE3AB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907" y="1511611"/>
            <a:ext cx="6177851" cy="5346389"/>
          </a:xfr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814C7D8C-D7E9-43F4-82CB-1E842B6741A3}"/>
              </a:ext>
            </a:extLst>
          </p:cNvPr>
          <p:cNvSpPr/>
          <p:nvPr/>
        </p:nvSpPr>
        <p:spPr>
          <a:xfrm>
            <a:off x="4040287" y="2319836"/>
            <a:ext cx="749502" cy="7495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2FEE57-E474-4E5F-B711-8363BC0E8B1D}"/>
              </a:ext>
            </a:extLst>
          </p:cNvPr>
          <p:cNvSpPr/>
          <p:nvPr/>
        </p:nvSpPr>
        <p:spPr>
          <a:xfrm>
            <a:off x="7137223" y="2304456"/>
            <a:ext cx="749502" cy="749502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480515-1EC2-4908-840C-AF943B15C869}"/>
              </a:ext>
            </a:extLst>
          </p:cNvPr>
          <p:cNvSpPr/>
          <p:nvPr/>
        </p:nvSpPr>
        <p:spPr>
          <a:xfrm>
            <a:off x="7154001" y="2958797"/>
            <a:ext cx="749502" cy="7495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7421A0E-7EC2-416C-A104-52A99A297A1A}"/>
              </a:ext>
            </a:extLst>
          </p:cNvPr>
          <p:cNvSpPr/>
          <p:nvPr/>
        </p:nvSpPr>
        <p:spPr>
          <a:xfrm>
            <a:off x="4051473" y="3018918"/>
            <a:ext cx="749502" cy="74950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Flèche : courbe vers le bas 19">
            <a:extLst>
              <a:ext uri="{FF2B5EF4-FFF2-40B4-BE49-F238E27FC236}">
                <a16:creationId xmlns:a16="http://schemas.microsoft.com/office/drawing/2014/main" id="{441A8B03-142B-4C1C-9D7D-A9EC7BEAD9A5}"/>
              </a:ext>
            </a:extLst>
          </p:cNvPr>
          <p:cNvSpPr/>
          <p:nvPr/>
        </p:nvSpPr>
        <p:spPr>
          <a:xfrm>
            <a:off x="2496712" y="1511611"/>
            <a:ext cx="3783435" cy="89980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tx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C54E1C6-3ACA-454C-910D-600C9D0FAF31}"/>
              </a:ext>
            </a:extLst>
          </p:cNvPr>
          <p:cNvSpPr txBox="1"/>
          <p:nvPr/>
        </p:nvSpPr>
        <p:spPr>
          <a:xfrm>
            <a:off x="2092714" y="2469335"/>
            <a:ext cx="164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Application </a:t>
            </a:r>
            <a:r>
              <a:rPr lang="fr-CH" dirty="0" err="1"/>
              <a:t>accesspoint</a:t>
            </a:r>
            <a:endParaRPr lang="fr-CH" dirty="0"/>
          </a:p>
        </p:txBody>
      </p:sp>
      <p:sp>
        <p:nvSpPr>
          <p:cNvPr id="22" name="Explosion : 14 points 21">
            <a:extLst>
              <a:ext uri="{FF2B5EF4-FFF2-40B4-BE49-F238E27FC236}">
                <a16:creationId xmlns:a16="http://schemas.microsoft.com/office/drawing/2014/main" id="{D5F784F6-9EEA-4CE0-9FEA-6842F2200BD3}"/>
              </a:ext>
            </a:extLst>
          </p:cNvPr>
          <p:cNvSpPr/>
          <p:nvPr/>
        </p:nvSpPr>
        <p:spPr>
          <a:xfrm rot="19800000">
            <a:off x="6043961" y="2557608"/>
            <a:ext cx="4022007" cy="3851371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FAILURE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4C2FC-735C-4FEE-868E-0941D2E1666B}"/>
              </a:ext>
            </a:extLst>
          </p:cNvPr>
          <p:cNvSpPr/>
          <p:nvPr/>
        </p:nvSpPr>
        <p:spPr>
          <a:xfrm>
            <a:off x="1796026" y="1338985"/>
            <a:ext cx="4912659" cy="2429435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7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F865C-D3B1-477C-9E12-9EA9BCFA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H" dirty="0"/>
              <a:t>Cluster manage the computers…</a:t>
            </a:r>
            <a:br>
              <a:rPr lang="fr-CH" dirty="0"/>
            </a:br>
            <a:r>
              <a:rPr lang="fr-CH" dirty="0"/>
              <a:t>			…the group manage the </a:t>
            </a:r>
            <a:r>
              <a:rPr lang="fr-CH" dirty="0" err="1"/>
              <a:t>databases</a:t>
            </a:r>
            <a:endParaRPr lang="fr-CH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CFBE99A-5896-4E16-AC4A-FFB0489EE6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45"/>
          <a:stretch/>
        </p:blipFill>
        <p:spPr>
          <a:xfrm>
            <a:off x="3385139" y="1905000"/>
            <a:ext cx="6350635" cy="41250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0D4A83-F516-4847-9263-11DC12862EFE}"/>
              </a:ext>
            </a:extLst>
          </p:cNvPr>
          <p:cNvSpPr/>
          <p:nvPr/>
        </p:nvSpPr>
        <p:spPr>
          <a:xfrm>
            <a:off x="8179267" y="2481044"/>
            <a:ext cx="1484851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Failover cluster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43A40F-BA4C-4B30-B41C-E1042D55CB54}"/>
              </a:ext>
            </a:extLst>
          </p:cNvPr>
          <p:cNvSpPr/>
          <p:nvPr/>
        </p:nvSpPr>
        <p:spPr>
          <a:xfrm>
            <a:off x="8179267" y="4479023"/>
            <a:ext cx="1484851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AlwaysOn</a:t>
            </a:r>
            <a:endParaRPr lang="fr-CH" dirty="0"/>
          </a:p>
          <a:p>
            <a:pPr algn="ctr"/>
            <a:r>
              <a:rPr lang="fr-CH" dirty="0" err="1"/>
              <a:t>Disponibility</a:t>
            </a:r>
            <a:r>
              <a:rPr lang="fr-CH" dirty="0"/>
              <a:t> Group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5C22F9D-8139-48F9-B097-72D893D1BCD1}"/>
              </a:ext>
            </a:extLst>
          </p:cNvPr>
          <p:cNvSpPr/>
          <p:nvPr/>
        </p:nvSpPr>
        <p:spPr>
          <a:xfrm>
            <a:off x="3720869" y="5036891"/>
            <a:ext cx="1203469" cy="8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b="1" dirty="0" err="1"/>
              <a:t>Primary</a:t>
            </a:r>
            <a:r>
              <a:rPr lang="fr-CH" sz="1100" b="1" dirty="0"/>
              <a:t> </a:t>
            </a:r>
            <a:r>
              <a:rPr lang="fr-CH" sz="1100" b="1" dirty="0" err="1"/>
              <a:t>database</a:t>
            </a:r>
            <a:endParaRPr lang="fr-CH" sz="1100" b="1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C91ED96-85C8-4D93-8C69-0EFD76C32B04}"/>
              </a:ext>
            </a:extLst>
          </p:cNvPr>
          <p:cNvSpPr/>
          <p:nvPr/>
        </p:nvSpPr>
        <p:spPr>
          <a:xfrm>
            <a:off x="5114817" y="5036891"/>
            <a:ext cx="1203469" cy="8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b="1" dirty="0" err="1"/>
              <a:t>Synchronous</a:t>
            </a:r>
            <a:r>
              <a:rPr lang="fr-CH" sz="800" b="1" dirty="0"/>
              <a:t> </a:t>
            </a:r>
            <a:r>
              <a:rPr lang="fr-CH" sz="800" b="1" dirty="0" err="1"/>
              <a:t>replica</a:t>
            </a:r>
            <a:endParaRPr lang="fr-CH" sz="8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4661B4F-5CE6-4046-BF95-D5DA6B588E61}"/>
              </a:ext>
            </a:extLst>
          </p:cNvPr>
          <p:cNvSpPr/>
          <p:nvPr/>
        </p:nvSpPr>
        <p:spPr>
          <a:xfrm>
            <a:off x="6508765" y="5036891"/>
            <a:ext cx="1315485" cy="8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b="1" dirty="0" err="1"/>
              <a:t>ASynchronous</a:t>
            </a:r>
            <a:r>
              <a:rPr lang="fr-CH" sz="800" b="1" dirty="0"/>
              <a:t> </a:t>
            </a:r>
            <a:r>
              <a:rPr lang="fr-CH" sz="800" b="1" dirty="0" err="1"/>
              <a:t>replica</a:t>
            </a:r>
            <a:endParaRPr lang="fr-CH" sz="800" b="1" dirty="0"/>
          </a:p>
        </p:txBody>
      </p:sp>
    </p:spTree>
    <p:extLst>
      <p:ext uri="{BB962C8B-B14F-4D97-AF65-F5344CB8AC3E}">
        <p14:creationId xmlns:p14="http://schemas.microsoft.com/office/powerpoint/2010/main" val="133740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D5A15A-A318-4710-B084-C011B033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The </a:t>
            </a:r>
            <a:r>
              <a:rPr lang="fr-CH" dirty="0" err="1"/>
              <a:t>listener</a:t>
            </a:r>
            <a:r>
              <a:rPr lang="fr-CH" dirty="0"/>
              <a:t> can </a:t>
            </a:r>
            <a:r>
              <a:rPr lang="fr-CH" dirty="0" err="1"/>
              <a:t>separate</a:t>
            </a:r>
            <a:r>
              <a:rPr lang="fr-CH" dirty="0"/>
              <a:t> </a:t>
            </a:r>
            <a:r>
              <a:rPr lang="fr-CH" dirty="0" err="1"/>
              <a:t>requests</a:t>
            </a: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C5713A1-5B9F-4019-94E0-63BDC1F2D92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0"/>
          <a:stretch/>
        </p:blipFill>
        <p:spPr>
          <a:xfrm>
            <a:off x="3637952" y="1905000"/>
            <a:ext cx="6267271" cy="4472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3401D5-678D-41F3-9E1B-98A01AB2867B}"/>
              </a:ext>
            </a:extLst>
          </p:cNvPr>
          <p:cNvSpPr/>
          <p:nvPr/>
        </p:nvSpPr>
        <p:spPr>
          <a:xfrm>
            <a:off x="8288323" y="4709890"/>
            <a:ext cx="1484851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Listener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BBB4B-A446-438F-9851-3B5AEDE82969}"/>
              </a:ext>
            </a:extLst>
          </p:cNvPr>
          <p:cNvSpPr/>
          <p:nvPr/>
        </p:nvSpPr>
        <p:spPr>
          <a:xfrm>
            <a:off x="8288324" y="2313264"/>
            <a:ext cx="1484851" cy="1115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AlwaysOn</a:t>
            </a:r>
            <a:endParaRPr lang="fr-CH" dirty="0"/>
          </a:p>
          <a:p>
            <a:pPr algn="ctr"/>
            <a:r>
              <a:rPr lang="fr-CH" dirty="0" err="1"/>
              <a:t>Disponibility</a:t>
            </a:r>
            <a:r>
              <a:rPr lang="fr-CH" dirty="0"/>
              <a:t> Group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F3524830-30C3-44D1-83A7-1FE213B50844}"/>
              </a:ext>
            </a:extLst>
          </p:cNvPr>
          <p:cNvSpPr/>
          <p:nvPr/>
        </p:nvSpPr>
        <p:spPr>
          <a:xfrm>
            <a:off x="3980927" y="2822198"/>
            <a:ext cx="1203469" cy="8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b="1" dirty="0" err="1"/>
              <a:t>Primary</a:t>
            </a:r>
            <a:r>
              <a:rPr lang="fr-CH" sz="1100" b="1" dirty="0"/>
              <a:t> </a:t>
            </a:r>
            <a:r>
              <a:rPr lang="fr-CH" sz="1100" b="1" dirty="0" err="1"/>
              <a:t>database</a:t>
            </a:r>
            <a:endParaRPr lang="fr-CH" sz="1100" b="1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CC46A36-2E34-4606-B22B-90FD6B150537}"/>
              </a:ext>
            </a:extLst>
          </p:cNvPr>
          <p:cNvSpPr/>
          <p:nvPr/>
        </p:nvSpPr>
        <p:spPr>
          <a:xfrm>
            <a:off x="5374875" y="2822198"/>
            <a:ext cx="1203469" cy="8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b="1" dirty="0" err="1"/>
              <a:t>Synchronous</a:t>
            </a:r>
            <a:r>
              <a:rPr lang="fr-CH" sz="800" b="1" dirty="0"/>
              <a:t> </a:t>
            </a:r>
            <a:r>
              <a:rPr lang="fr-CH" sz="800" b="1" dirty="0" err="1"/>
              <a:t>replica</a:t>
            </a:r>
            <a:endParaRPr lang="fr-CH" sz="800" b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A054AE5-8D2E-4ECE-A332-352EA6CAC0E8}"/>
              </a:ext>
            </a:extLst>
          </p:cNvPr>
          <p:cNvSpPr/>
          <p:nvPr/>
        </p:nvSpPr>
        <p:spPr>
          <a:xfrm>
            <a:off x="6768823" y="2822198"/>
            <a:ext cx="1315485" cy="8053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b="1" dirty="0" err="1"/>
              <a:t>ASynchronous</a:t>
            </a:r>
            <a:r>
              <a:rPr lang="fr-CH" sz="800" b="1" dirty="0"/>
              <a:t> </a:t>
            </a:r>
            <a:r>
              <a:rPr lang="fr-CH" sz="800" b="1" dirty="0" err="1"/>
              <a:t>replica</a:t>
            </a:r>
            <a:endParaRPr lang="fr-CH" sz="800" b="1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52585D0-95D3-416D-BA5F-E2775A5EFA67}"/>
              </a:ext>
            </a:extLst>
          </p:cNvPr>
          <p:cNvSpPr/>
          <p:nvPr/>
        </p:nvSpPr>
        <p:spPr>
          <a:xfrm>
            <a:off x="4118994" y="3998055"/>
            <a:ext cx="906012" cy="8053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</a:p>
          <a:p>
            <a:pPr algn="ctr"/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2219079-E1BF-4663-BD6D-BE06EB2A6991}"/>
              </a:ext>
            </a:extLst>
          </p:cNvPr>
          <p:cNvSpPr/>
          <p:nvPr/>
        </p:nvSpPr>
        <p:spPr>
          <a:xfrm>
            <a:off x="5527371" y="3998055"/>
            <a:ext cx="839874" cy="8053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</a:p>
          <a:p>
            <a:pPr algn="ctr"/>
            <a:r>
              <a:rPr lang="fr-CH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endParaRPr lang="fr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D6686B-AF46-4A7F-BCA7-12D211533814}"/>
              </a:ext>
            </a:extLst>
          </p:cNvPr>
          <p:cNvSpPr/>
          <p:nvPr/>
        </p:nvSpPr>
        <p:spPr>
          <a:xfrm>
            <a:off x="4128782" y="5978025"/>
            <a:ext cx="3751277" cy="34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 err="1"/>
              <a:t>Requests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338850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DCD3D-C598-4D51-8344-42B90205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In case of </a:t>
            </a:r>
            <a:r>
              <a:rPr lang="fr-CH" dirty="0" err="1"/>
              <a:t>failure</a:t>
            </a:r>
            <a:r>
              <a:rPr lang="fr-CH" dirty="0"/>
              <a:t> of the </a:t>
            </a:r>
            <a:r>
              <a:rPr lang="fr-CH" dirty="0" err="1"/>
              <a:t>primary</a:t>
            </a:r>
            <a:r>
              <a:rPr lang="fr-CH" dirty="0"/>
              <a:t> </a:t>
            </a:r>
            <a:r>
              <a:rPr lang="fr-CH" dirty="0" err="1"/>
              <a:t>node</a:t>
            </a:r>
            <a:endParaRPr lang="fr-CH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F94C8E-A2A9-40EB-9FF3-58BA4069E1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727200"/>
            <a:ext cx="8226414" cy="39912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0AC3D9A-4041-4CA1-9C67-C3FEAC8ADCCF}"/>
              </a:ext>
            </a:extLst>
          </p:cNvPr>
          <p:cNvSpPr/>
          <p:nvPr/>
        </p:nvSpPr>
        <p:spPr>
          <a:xfrm>
            <a:off x="3565322" y="3652877"/>
            <a:ext cx="620785" cy="24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Use</a:t>
            </a:r>
            <a:endParaRPr lang="fr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205A9-5340-4FA1-819A-E370192E592B}"/>
              </a:ext>
            </a:extLst>
          </p:cNvPr>
          <p:cNvSpPr/>
          <p:nvPr/>
        </p:nvSpPr>
        <p:spPr>
          <a:xfrm>
            <a:off x="5168756" y="3652877"/>
            <a:ext cx="951669" cy="24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Requests</a:t>
            </a:r>
            <a:endParaRPr lang="fr-CH" sz="14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34A3A5-787A-4F32-9EF2-2B52316C9CD8}"/>
              </a:ext>
            </a:extLst>
          </p:cNvPr>
          <p:cNvSpPr/>
          <p:nvPr/>
        </p:nvSpPr>
        <p:spPr>
          <a:xfrm>
            <a:off x="7222920" y="1993086"/>
            <a:ext cx="906012" cy="80534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</a:p>
          <a:p>
            <a:pPr algn="ctr"/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Write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5609C62-5C3C-4EC8-826B-9C2065B34EDF}"/>
              </a:ext>
            </a:extLst>
          </p:cNvPr>
          <p:cNvSpPr/>
          <p:nvPr/>
        </p:nvSpPr>
        <p:spPr>
          <a:xfrm>
            <a:off x="7263892" y="3284991"/>
            <a:ext cx="839874" cy="80534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</a:t>
            </a:r>
          </a:p>
          <a:p>
            <a:pPr algn="ctr"/>
            <a:r>
              <a:rPr lang="fr-CH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Only</a:t>
            </a:r>
            <a:endParaRPr lang="fr-CH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8033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A2613-2692-4A7F-9DD5-52D30B3C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 practice…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435ABA-17B4-4E4B-825C-0BE50C95A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109" y="1325880"/>
            <a:ext cx="6989611" cy="524220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754339-057C-49C2-8CB4-B6E707BBFAB8}"/>
              </a:ext>
            </a:extLst>
          </p:cNvPr>
          <p:cNvSpPr/>
          <p:nvPr/>
        </p:nvSpPr>
        <p:spPr>
          <a:xfrm>
            <a:off x="5107524" y="2239861"/>
            <a:ext cx="2140564" cy="67950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172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1AAD7-C9A2-40F8-B2B8-0666BC7F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40803D-76B0-4F49-9DCF-5158E298E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508" y="1"/>
            <a:ext cx="9135071" cy="68580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B0A16B-2DA8-4EF3-9DF8-AFD8FC9F78E9}"/>
              </a:ext>
            </a:extLst>
          </p:cNvPr>
          <p:cNvSpPr/>
          <p:nvPr/>
        </p:nvSpPr>
        <p:spPr>
          <a:xfrm>
            <a:off x="2135504" y="2869037"/>
            <a:ext cx="2453273" cy="176962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E9DAF8B-C0C2-4B72-B14D-9BE458871945}"/>
              </a:ext>
            </a:extLst>
          </p:cNvPr>
          <p:cNvCxnSpPr>
            <a:cxnSpLocks/>
          </p:cNvCxnSpPr>
          <p:nvPr/>
        </p:nvCxnSpPr>
        <p:spPr>
          <a:xfrm>
            <a:off x="2951956" y="2219325"/>
            <a:ext cx="6802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0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A395D-A540-45F9-BF55-158DAAC3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CBFF7D-53D7-4AEC-B136-573BB342A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55" y="10886"/>
            <a:ext cx="9140890" cy="685566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B39B8F-17A0-4473-BD6C-1126AF310A8F}"/>
              </a:ext>
            </a:extLst>
          </p:cNvPr>
          <p:cNvSpPr/>
          <p:nvPr/>
        </p:nvSpPr>
        <p:spPr>
          <a:xfrm>
            <a:off x="3311843" y="4044314"/>
            <a:ext cx="7118032" cy="1127761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3233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623844-6575-4E9C-BA39-75B790E8D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Dernières réflexions Last </a:t>
            </a:r>
            <a:r>
              <a:rPr lang="fr-CH" dirty="0" err="1"/>
              <a:t>toughts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79E90-98F6-4FE3-A5F1-9F55B981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Backup </a:t>
            </a:r>
            <a:r>
              <a:rPr lang="fr-CH" dirty="0" err="1"/>
              <a:t>should</a:t>
            </a:r>
            <a:r>
              <a:rPr lang="fr-CH" dirty="0"/>
              <a:t> </a:t>
            </a:r>
            <a:r>
              <a:rPr lang="fr-CH" dirty="0" err="1"/>
              <a:t>occur</a:t>
            </a:r>
            <a:r>
              <a:rPr lang="fr-CH" dirty="0"/>
              <a:t> on the </a:t>
            </a:r>
            <a:r>
              <a:rPr lang="fr-CH" b="1" dirty="0" err="1"/>
              <a:t>primary</a:t>
            </a:r>
            <a:r>
              <a:rPr lang="fr-CH" dirty="0"/>
              <a:t> server to </a:t>
            </a:r>
            <a:r>
              <a:rPr lang="fr-CH" dirty="0" err="1"/>
              <a:t>save</a:t>
            </a:r>
            <a:r>
              <a:rPr lang="fr-CH" dirty="0"/>
              <a:t> the </a:t>
            </a:r>
            <a:r>
              <a:rPr lang="fr-CH" dirty="0" err="1"/>
              <a:t>lasts</a:t>
            </a:r>
            <a:r>
              <a:rPr lang="fr-CH" dirty="0"/>
              <a:t> changes (</a:t>
            </a:r>
            <a:r>
              <a:rPr lang="fr-CH" dirty="0" err="1"/>
              <a:t>he’s</a:t>
            </a:r>
            <a:r>
              <a:rPr lang="fr-CH" dirty="0"/>
              <a:t> the </a:t>
            </a:r>
            <a:r>
              <a:rPr lang="fr-CH" dirty="0" err="1"/>
              <a:t>only</a:t>
            </a:r>
            <a:r>
              <a:rPr lang="fr-CH" dirty="0"/>
              <a:t> to </a:t>
            </a:r>
            <a:r>
              <a:rPr lang="fr-CH" dirty="0" err="1"/>
              <a:t>write</a:t>
            </a:r>
            <a:r>
              <a:rPr lang="fr-CH" dirty="0"/>
              <a:t>), but </a:t>
            </a:r>
            <a:r>
              <a:rPr lang="fr-CH" dirty="0" err="1"/>
              <a:t>it</a:t>
            </a:r>
            <a:r>
              <a:rPr lang="fr-CH" dirty="0"/>
              <a:t> can </a:t>
            </a:r>
            <a:r>
              <a:rPr lang="fr-CH" dirty="0" err="1"/>
              <a:t>occur</a:t>
            </a:r>
            <a:r>
              <a:rPr lang="fr-CH" dirty="0"/>
              <a:t> on one of the </a:t>
            </a:r>
            <a:r>
              <a:rPr lang="fr-CH" dirty="0" err="1"/>
              <a:t>secondaries</a:t>
            </a:r>
            <a:r>
              <a:rPr lang="fr-CH" dirty="0"/>
              <a:t>.</a:t>
            </a:r>
          </a:p>
          <a:p>
            <a:r>
              <a:rPr lang="fr-CH" dirty="0" err="1"/>
              <a:t>Remember</a:t>
            </a:r>
            <a:r>
              <a:rPr lang="fr-CH" dirty="0"/>
              <a:t> : no multiple «</a:t>
            </a:r>
            <a:r>
              <a:rPr lang="fr-CH" dirty="0" err="1"/>
              <a:t>writes</a:t>
            </a:r>
            <a:r>
              <a:rPr lang="fr-CH" dirty="0"/>
              <a:t>», SQL Server </a:t>
            </a:r>
            <a:r>
              <a:rPr lang="fr-CH" dirty="0" err="1"/>
              <a:t>can’t</a:t>
            </a:r>
            <a:r>
              <a:rPr lang="fr-CH" dirty="0"/>
              <a:t> </a:t>
            </a:r>
            <a:r>
              <a:rPr lang="fr-CH" dirty="0" err="1"/>
              <a:t>handle</a:t>
            </a:r>
            <a:r>
              <a:rPr lang="fr-CH" dirty="0"/>
              <a:t> </a:t>
            </a:r>
            <a:r>
              <a:rPr lang="fr-CH" dirty="0" err="1"/>
              <a:t>writing</a:t>
            </a:r>
            <a:r>
              <a:rPr lang="fr-CH" dirty="0"/>
              <a:t> on multiple servers </a:t>
            </a:r>
            <a:r>
              <a:rPr lang="fr-CH" dirty="0" err="1"/>
              <a:t>because</a:t>
            </a:r>
            <a:r>
              <a:rPr lang="fr-CH" dirty="0"/>
              <a:t> of the ACID </a:t>
            </a:r>
            <a:r>
              <a:rPr lang="fr-CH" dirty="0" err="1"/>
              <a:t>principle</a:t>
            </a:r>
            <a:r>
              <a:rPr lang="fr-CH" dirty="0"/>
              <a:t> : </a:t>
            </a:r>
            <a:r>
              <a:rPr lang="fr-CH" b="1" dirty="0" err="1"/>
              <a:t>A</a:t>
            </a:r>
            <a:r>
              <a:rPr lang="fr-CH" dirty="0" err="1"/>
              <a:t>tomicity</a:t>
            </a:r>
            <a:r>
              <a:rPr lang="fr-CH" dirty="0"/>
              <a:t>, </a:t>
            </a:r>
            <a:r>
              <a:rPr lang="fr-CH" b="1" dirty="0" err="1"/>
              <a:t>C</a:t>
            </a:r>
            <a:r>
              <a:rPr lang="fr-CH" dirty="0" err="1"/>
              <a:t>onsistency</a:t>
            </a:r>
            <a:r>
              <a:rPr lang="fr-CH" dirty="0"/>
              <a:t>, </a:t>
            </a:r>
            <a:r>
              <a:rPr lang="fr-CH" b="1" dirty="0"/>
              <a:t>I</a:t>
            </a:r>
            <a:r>
              <a:rPr lang="fr-CH" dirty="0"/>
              <a:t>solation, </a:t>
            </a:r>
            <a:r>
              <a:rPr lang="fr-CH" b="1" dirty="0" err="1"/>
              <a:t>D</a:t>
            </a:r>
            <a:r>
              <a:rPr lang="fr-CH" dirty="0" err="1"/>
              <a:t>urability</a:t>
            </a:r>
            <a:r>
              <a:rPr lang="fr-CH" dirty="0"/>
              <a:t>.</a:t>
            </a:r>
          </a:p>
          <a:p>
            <a:pPr lvl="1"/>
            <a:r>
              <a:rPr lang="fr-CH" dirty="0" err="1"/>
              <a:t>Atomicity</a:t>
            </a:r>
            <a:r>
              <a:rPr lang="fr-CH" dirty="0"/>
              <a:t> : la transaction se fait ou ne se fait pas. </a:t>
            </a:r>
            <a:r>
              <a:rPr lang="fr-CH" dirty="0" err="1"/>
              <a:t>Atomicity</a:t>
            </a:r>
            <a:r>
              <a:rPr lang="fr-CH" dirty="0"/>
              <a:t> : the transaction </a:t>
            </a:r>
            <a:r>
              <a:rPr lang="fr-CH" dirty="0" err="1"/>
              <a:t>is</a:t>
            </a:r>
            <a:r>
              <a:rPr lang="fr-CH" dirty="0"/>
              <a:t> made or </a:t>
            </a:r>
            <a:r>
              <a:rPr lang="fr-CH" dirty="0" err="1"/>
              <a:t>isnt</a:t>
            </a:r>
            <a:r>
              <a:rPr lang="fr-CH" dirty="0"/>
              <a:t>,</a:t>
            </a:r>
          </a:p>
          <a:p>
            <a:pPr lvl="1"/>
            <a:r>
              <a:rPr lang="fr-CH" dirty="0" err="1"/>
              <a:t>Consistency</a:t>
            </a:r>
            <a:r>
              <a:rPr lang="fr-CH" dirty="0"/>
              <a:t> : </a:t>
            </a:r>
            <a:r>
              <a:rPr lang="en-US" dirty="0"/>
              <a:t>ensures that a transaction can only bring the database from one valid state to another (Wiki)</a:t>
            </a:r>
          </a:p>
          <a:p>
            <a:pPr lvl="1"/>
            <a:r>
              <a:rPr lang="fr-CH" dirty="0"/>
              <a:t>Isolation : </a:t>
            </a:r>
            <a:r>
              <a:rPr lang="en-US" dirty="0"/>
              <a:t>ensures that concurrent execution of transactions leaves the database in the same state that would have been obtained if the transactions were executed sequentially </a:t>
            </a:r>
            <a:r>
              <a:rPr lang="fr-FR" dirty="0"/>
              <a:t>(Wiki)</a:t>
            </a:r>
          </a:p>
          <a:p>
            <a:pPr lvl="1"/>
            <a:r>
              <a:rPr lang="fr-FR" dirty="0" err="1"/>
              <a:t>Durability</a:t>
            </a:r>
            <a:r>
              <a:rPr lang="fr-FR" dirty="0"/>
              <a:t> : </a:t>
            </a:r>
            <a:r>
              <a:rPr lang="en-US" dirty="0"/>
              <a:t>guarantees that once a transaction has been committed, it will remain committed even in the case of a system failure</a:t>
            </a:r>
          </a:p>
          <a:p>
            <a:pPr lvl="1"/>
            <a:r>
              <a:rPr lang="fr-FR" dirty="0"/>
              <a:t>So,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primary</a:t>
            </a:r>
            <a:r>
              <a:rPr lang="fr-FR" dirty="0"/>
              <a:t> server </a:t>
            </a:r>
            <a:r>
              <a:rPr lang="fr-FR" dirty="0" err="1"/>
              <a:t>execute</a:t>
            </a:r>
            <a:r>
              <a:rPr lang="fr-FR" dirty="0"/>
              <a:t> transaction, the </a:t>
            </a:r>
            <a:r>
              <a:rPr lang="fr-FR" dirty="0" err="1"/>
              <a:t>replicas</a:t>
            </a:r>
            <a:r>
              <a:rPr lang="fr-FR" dirty="0"/>
              <a:t> can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.</a:t>
            </a:r>
          </a:p>
          <a:p>
            <a:pPr lvl="1"/>
            <a:endParaRPr lang="fr-CH" dirty="0"/>
          </a:p>
          <a:p>
            <a:r>
              <a:rPr lang="fr-CH" dirty="0"/>
              <a:t>Must </a:t>
            </a:r>
            <a:r>
              <a:rPr lang="fr-CH" dirty="0" err="1"/>
              <a:t>think</a:t>
            </a:r>
            <a:r>
              <a:rPr lang="fr-CH" dirty="0"/>
              <a:t> about the cluster </a:t>
            </a:r>
            <a:r>
              <a:rPr lang="fr-CH" dirty="0" err="1"/>
              <a:t>when</a:t>
            </a:r>
            <a:r>
              <a:rPr lang="fr-CH" dirty="0"/>
              <a:t> </a:t>
            </a:r>
            <a:r>
              <a:rPr lang="fr-CH" dirty="0" err="1"/>
              <a:t>updating</a:t>
            </a:r>
            <a:r>
              <a:rPr lang="fr-CH" dirty="0"/>
              <a:t> (</a:t>
            </a:r>
            <a:r>
              <a:rPr lang="fr-CH" dirty="0" err="1"/>
              <a:t>shutdown</a:t>
            </a:r>
            <a:r>
              <a:rPr lang="fr-CH" dirty="0"/>
              <a:t> a computer = </a:t>
            </a:r>
            <a:r>
              <a:rPr lang="fr-CH" dirty="0" err="1"/>
              <a:t>node</a:t>
            </a:r>
            <a:r>
              <a:rPr lang="fr-CH" dirty="0"/>
              <a:t> fail)</a:t>
            </a:r>
          </a:p>
          <a:p>
            <a:r>
              <a:rPr lang="fr-CH" dirty="0" err="1"/>
              <a:t>Oldest</a:t>
            </a:r>
            <a:r>
              <a:rPr lang="fr-CH" dirty="0"/>
              <a:t> </a:t>
            </a:r>
            <a:r>
              <a:rPr lang="fr-CH" dirty="0" err="1"/>
              <a:t>methods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 high </a:t>
            </a:r>
            <a:r>
              <a:rPr lang="fr-CH" dirty="0" err="1"/>
              <a:t>availability</a:t>
            </a:r>
            <a:r>
              <a:rPr lang="fr-CH" dirty="0"/>
              <a:t> on SQL Server (</a:t>
            </a:r>
            <a:r>
              <a:rPr lang="fr-CH" dirty="0" err="1"/>
              <a:t>database</a:t>
            </a:r>
            <a:r>
              <a:rPr lang="fr-CH" dirty="0"/>
              <a:t> </a:t>
            </a:r>
            <a:r>
              <a:rPr lang="fr-CH" dirty="0" err="1"/>
              <a:t>replication</a:t>
            </a:r>
            <a:r>
              <a:rPr lang="fr-CH" dirty="0"/>
              <a:t>, log shipping) are harder and </a:t>
            </a:r>
            <a:r>
              <a:rPr lang="fr-CH" dirty="0" err="1"/>
              <a:t>less</a:t>
            </a:r>
            <a:r>
              <a:rPr lang="fr-CH" dirty="0"/>
              <a:t> efficient </a:t>
            </a:r>
            <a:r>
              <a:rPr lang="fr-CH" dirty="0" err="1"/>
              <a:t>ways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AlwaysOn</a:t>
            </a:r>
            <a:r>
              <a:rPr lang="fr-CH" dirty="0"/>
              <a:t> </a:t>
            </a:r>
            <a:r>
              <a:rPr lang="fr-CH" dirty="0" err="1"/>
              <a:t>availability</a:t>
            </a:r>
            <a:r>
              <a:rPr lang="fr-CH" dirty="0"/>
              <a:t> groups </a:t>
            </a:r>
            <a:r>
              <a:rPr lang="fr-CH" dirty="0" err="1"/>
              <a:t>that</a:t>
            </a:r>
            <a:r>
              <a:rPr lang="fr-CH" dirty="0"/>
              <a:t> </a:t>
            </a:r>
            <a:r>
              <a:rPr lang="fr-CH" dirty="0" err="1"/>
              <a:t>does</a:t>
            </a:r>
            <a:r>
              <a:rPr lang="fr-CH" dirty="0"/>
              <a:t> </a:t>
            </a:r>
            <a:r>
              <a:rPr lang="fr-CH" dirty="0" err="1"/>
              <a:t>eveything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22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69DB7-042D-484F-AB25-4E97ACAF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Merci de votre attention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05E55-C090-4553-86CF-D241B88A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sz="2400" b="1" dirty="0"/>
              <a:t>BEGIN TRANSACTION</a:t>
            </a:r>
          </a:p>
          <a:p>
            <a:pPr marL="0" indent="0">
              <a:buNone/>
            </a:pPr>
            <a:endParaRPr lang="fr-CH" sz="2400" b="1" dirty="0"/>
          </a:p>
          <a:p>
            <a:pPr marL="0" indent="0">
              <a:buNone/>
            </a:pPr>
            <a:r>
              <a:rPr lang="fr-CH" sz="2400" b="1" dirty="0"/>
              <a:t>SELECT * questions </a:t>
            </a:r>
            <a:r>
              <a:rPr lang="fr-CH" sz="2400" b="1"/>
              <a:t>FROM public</a:t>
            </a:r>
          </a:p>
          <a:p>
            <a:pPr marL="0" indent="0">
              <a:buNone/>
            </a:pPr>
            <a:endParaRPr lang="fr-CH" sz="2400" b="1" dirty="0"/>
          </a:p>
          <a:p>
            <a:pPr marL="0" indent="0">
              <a:buNone/>
            </a:pPr>
            <a:r>
              <a:rPr lang="fr-CH" sz="2400" b="1" dirty="0"/>
              <a:t>END;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4647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ED9195-FCA2-46AD-A48D-8F6EC9AE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High </a:t>
            </a:r>
            <a:r>
              <a:rPr lang="fr-CH" dirty="0" err="1"/>
              <a:t>availability</a:t>
            </a:r>
            <a:r>
              <a:rPr lang="fr-CH" dirty="0"/>
              <a:t>,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F7E46F-340C-40E6-954A-AA58D8ED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It’s</a:t>
            </a:r>
            <a:r>
              <a:rPr lang="fr-CH" dirty="0"/>
              <a:t> </a:t>
            </a:r>
            <a:r>
              <a:rPr lang="fr-CH" dirty="0" err="1"/>
              <a:t>assuring</a:t>
            </a:r>
            <a:r>
              <a:rPr lang="fr-CH" dirty="0"/>
              <a:t> </a:t>
            </a:r>
            <a:r>
              <a:rPr lang="fr-CH" b="1" dirty="0"/>
              <a:t>a service </a:t>
            </a:r>
            <a:r>
              <a:rPr lang="fr-CH" b="1" dirty="0" err="1"/>
              <a:t>stay</a:t>
            </a:r>
            <a:r>
              <a:rPr lang="fr-CH" b="1" dirty="0"/>
              <a:t> </a:t>
            </a:r>
            <a:r>
              <a:rPr lang="fr-CH" b="1" dirty="0" err="1"/>
              <a:t>available</a:t>
            </a:r>
            <a:r>
              <a:rPr lang="fr-CH" b="1" dirty="0"/>
              <a:t> </a:t>
            </a:r>
            <a:r>
              <a:rPr lang="fr-CH" b="1" dirty="0" err="1"/>
              <a:t>even</a:t>
            </a:r>
            <a:r>
              <a:rPr lang="fr-CH" b="1" dirty="0"/>
              <a:t> in case of a </a:t>
            </a:r>
            <a:r>
              <a:rPr lang="fr-CH" b="1" dirty="0" err="1"/>
              <a:t>failure</a:t>
            </a:r>
            <a:r>
              <a:rPr lang="fr-CH" dirty="0"/>
              <a:t>, and </a:t>
            </a:r>
            <a:r>
              <a:rPr lang="fr-CH" dirty="0" err="1"/>
              <a:t>with</a:t>
            </a:r>
            <a:r>
              <a:rPr lang="fr-CH" dirty="0"/>
              <a:t> the least damage possible.</a:t>
            </a:r>
          </a:p>
          <a:p>
            <a:pPr marL="0" indent="0">
              <a:buNone/>
            </a:pPr>
            <a:endParaRPr lang="fr-CH" dirty="0"/>
          </a:p>
          <a:p>
            <a:pPr lvl="1"/>
            <a:r>
              <a:rPr lang="fr-CH" dirty="0"/>
              <a:t>This can </a:t>
            </a:r>
            <a:r>
              <a:rPr lang="fr-CH" dirty="0" err="1"/>
              <a:t>be</a:t>
            </a:r>
            <a:r>
              <a:rPr lang="fr-CH" dirty="0"/>
              <a:t> a hardware solution : clustering, </a:t>
            </a:r>
            <a:r>
              <a:rPr lang="fr-CH" dirty="0" err="1"/>
              <a:t>load</a:t>
            </a:r>
            <a:r>
              <a:rPr lang="fr-CH" dirty="0"/>
              <a:t> balancing, raid </a:t>
            </a:r>
            <a:r>
              <a:rPr lang="fr-CH" dirty="0" err="1"/>
              <a:t>arrays</a:t>
            </a:r>
            <a:r>
              <a:rPr lang="fr-CH" dirty="0"/>
              <a:t>.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A software solution : </a:t>
            </a:r>
            <a:r>
              <a:rPr lang="fr-CH" dirty="0" err="1"/>
              <a:t>synchronous</a:t>
            </a:r>
            <a:r>
              <a:rPr lang="fr-CH" dirty="0"/>
              <a:t> and </a:t>
            </a:r>
            <a:r>
              <a:rPr lang="fr-CH" dirty="0" err="1"/>
              <a:t>asynchronous</a:t>
            </a:r>
            <a:r>
              <a:rPr lang="fr-CH" dirty="0"/>
              <a:t> </a:t>
            </a:r>
            <a:r>
              <a:rPr lang="fr-CH" dirty="0" err="1"/>
              <a:t>replication</a:t>
            </a:r>
            <a:endParaRPr lang="fr-CH" dirty="0"/>
          </a:p>
          <a:p>
            <a:pPr lvl="1"/>
            <a:endParaRPr lang="fr-CH" dirty="0"/>
          </a:p>
          <a:p>
            <a:pPr lvl="1"/>
            <a:r>
              <a:rPr lang="fr-CH" dirty="0"/>
              <a:t>In all case </a:t>
            </a:r>
            <a:r>
              <a:rPr lang="fr-CH" dirty="0" err="1"/>
              <a:t>it’s</a:t>
            </a:r>
            <a:r>
              <a:rPr lang="fr-CH" dirty="0"/>
              <a:t> a </a:t>
            </a:r>
            <a:r>
              <a:rPr lang="fr-CH" dirty="0" err="1"/>
              <a:t>strategic</a:t>
            </a:r>
            <a:r>
              <a:rPr lang="fr-CH" dirty="0"/>
              <a:t> </a:t>
            </a:r>
            <a:r>
              <a:rPr lang="fr-CH" dirty="0" err="1"/>
              <a:t>decision</a:t>
            </a:r>
            <a:r>
              <a:rPr lang="fr-CH" dirty="0"/>
              <a:t> :</a:t>
            </a:r>
          </a:p>
          <a:p>
            <a:pPr lvl="2"/>
            <a:r>
              <a:rPr lang="fr-CH" dirty="0"/>
              <a:t>Example in a </a:t>
            </a:r>
            <a:r>
              <a:rPr lang="fr-CH" dirty="0" err="1"/>
              <a:t>supermarket</a:t>
            </a:r>
            <a:r>
              <a:rPr lang="fr-CH" dirty="0"/>
              <a:t>, </a:t>
            </a:r>
            <a:r>
              <a:rPr lang="fr-CH" dirty="0" err="1"/>
              <a:t>it’s</a:t>
            </a:r>
            <a:r>
              <a:rPr lang="fr-CH" dirty="0"/>
              <a:t> the printer and cash </a:t>
            </a:r>
            <a:r>
              <a:rPr lang="fr-CH" dirty="0" err="1"/>
              <a:t>register</a:t>
            </a:r>
            <a:r>
              <a:rPr lang="fr-CH" dirty="0"/>
              <a:t> service </a:t>
            </a:r>
            <a:r>
              <a:rPr lang="fr-CH" dirty="0" err="1"/>
              <a:t>who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always</a:t>
            </a:r>
            <a:r>
              <a:rPr lang="fr-CH" dirty="0"/>
              <a:t> </a:t>
            </a:r>
            <a:r>
              <a:rPr lang="fr-CH" dirty="0" err="1"/>
              <a:t>available</a:t>
            </a:r>
            <a:r>
              <a:rPr lang="fr-CH" dirty="0"/>
              <a:t>. In a </a:t>
            </a:r>
            <a:r>
              <a:rPr lang="fr-CH" dirty="0" err="1"/>
              <a:t>bank</a:t>
            </a:r>
            <a:r>
              <a:rPr lang="fr-CH" dirty="0"/>
              <a:t>, the ATM, </a:t>
            </a:r>
            <a:r>
              <a:rPr lang="fr-CH" dirty="0" err="1"/>
              <a:t>account</a:t>
            </a:r>
            <a:r>
              <a:rPr lang="fr-CH" dirty="0"/>
              <a:t> data and money </a:t>
            </a:r>
            <a:r>
              <a:rPr lang="fr-CH" dirty="0" err="1"/>
              <a:t>transfer</a:t>
            </a:r>
            <a:r>
              <a:rPr lang="fr-C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21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F25FE-54AE-4B75-9EF6-8DA8D9FD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SQL Server </a:t>
            </a:r>
            <a:r>
              <a:rPr lang="fr-CH" dirty="0" err="1"/>
              <a:t>what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642F3E-834A-4565-A608-601DE72CC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It’s</a:t>
            </a:r>
            <a:r>
              <a:rPr lang="fr-CH" dirty="0"/>
              <a:t> a </a:t>
            </a:r>
            <a:r>
              <a:rPr lang="fr-CH" b="1" dirty="0" err="1"/>
              <a:t>R</a:t>
            </a:r>
            <a:r>
              <a:rPr lang="fr-CH" dirty="0" err="1"/>
              <a:t>elational</a:t>
            </a:r>
            <a:r>
              <a:rPr lang="fr-CH" dirty="0"/>
              <a:t> </a:t>
            </a:r>
            <a:r>
              <a:rPr lang="fr-CH" b="1" dirty="0" err="1"/>
              <a:t>D</a:t>
            </a:r>
            <a:r>
              <a:rPr lang="fr-CH" dirty="0" err="1"/>
              <a:t>atabase</a:t>
            </a:r>
            <a:r>
              <a:rPr lang="fr-CH" dirty="0"/>
              <a:t> </a:t>
            </a:r>
            <a:r>
              <a:rPr lang="fr-CH" b="1" dirty="0"/>
              <a:t>M</a:t>
            </a:r>
            <a:r>
              <a:rPr lang="fr-CH" dirty="0"/>
              <a:t>anagement </a:t>
            </a:r>
            <a:r>
              <a:rPr lang="fr-CH" b="1" dirty="0"/>
              <a:t>S</a:t>
            </a:r>
            <a:r>
              <a:rPr lang="fr-CH" dirty="0"/>
              <a:t>ystem</a:t>
            </a:r>
          </a:p>
          <a:p>
            <a:pPr lvl="1"/>
            <a:r>
              <a:rPr lang="fr-CH" dirty="0"/>
              <a:t>A </a:t>
            </a:r>
            <a:r>
              <a:rPr lang="fr-CH" dirty="0" err="1"/>
              <a:t>database</a:t>
            </a:r>
            <a:r>
              <a:rPr lang="fr-CH" dirty="0"/>
              <a:t> goal </a:t>
            </a:r>
            <a:r>
              <a:rPr lang="fr-CH" dirty="0" err="1"/>
              <a:t>is</a:t>
            </a:r>
            <a:r>
              <a:rPr lang="fr-CH" dirty="0"/>
              <a:t> to store data in a table</a:t>
            </a:r>
          </a:p>
          <a:p>
            <a:pPr lvl="1"/>
            <a:r>
              <a:rPr lang="fr-CH" dirty="0" err="1"/>
              <a:t>Those</a:t>
            </a:r>
            <a:r>
              <a:rPr lang="fr-CH" dirty="0"/>
              <a:t> tables are </a:t>
            </a:r>
            <a:r>
              <a:rPr lang="fr-CH" dirty="0" err="1"/>
              <a:t>linked</a:t>
            </a:r>
            <a:r>
              <a:rPr lang="fr-CH" dirty="0"/>
              <a:t> </a:t>
            </a:r>
            <a:r>
              <a:rPr lang="fr-CH" dirty="0" err="1"/>
              <a:t>together</a:t>
            </a:r>
            <a:r>
              <a:rPr lang="fr-CH" dirty="0"/>
              <a:t> </a:t>
            </a:r>
            <a:r>
              <a:rPr lang="fr-CH" dirty="0" err="1"/>
              <a:t>with</a:t>
            </a:r>
            <a:r>
              <a:rPr lang="fr-CH" dirty="0"/>
              <a:t> a key (</a:t>
            </a:r>
            <a:r>
              <a:rPr lang="fr-CH" dirty="0" err="1"/>
              <a:t>relationship</a:t>
            </a:r>
            <a:r>
              <a:rPr lang="fr-CH" dirty="0"/>
              <a:t>)</a:t>
            </a:r>
          </a:p>
          <a:p>
            <a:pPr lvl="1"/>
            <a:r>
              <a:rPr lang="fr-CH" dirty="0"/>
              <a:t> Example :</a:t>
            </a:r>
          </a:p>
          <a:p>
            <a:pPr lvl="1"/>
            <a:endParaRPr lang="fr-CH" dirty="0"/>
          </a:p>
          <a:p>
            <a:pPr lvl="1"/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BA509B9-5CE8-44BD-8F17-3DBDCDFE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629217"/>
              </p:ext>
            </p:extLst>
          </p:nvPr>
        </p:nvGraphicFramePr>
        <p:xfrm>
          <a:off x="1973940" y="4022411"/>
          <a:ext cx="9408885" cy="67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777">
                  <a:extLst>
                    <a:ext uri="{9D8B030D-6E8A-4147-A177-3AD203B41FA5}">
                      <a16:colId xmlns:a16="http://schemas.microsoft.com/office/drawing/2014/main" val="2127143918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1360662495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2503594405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3415243470"/>
                    </a:ext>
                  </a:extLst>
                </a:gridCol>
                <a:gridCol w="1881777">
                  <a:extLst>
                    <a:ext uri="{9D8B030D-6E8A-4147-A177-3AD203B41FA5}">
                      <a16:colId xmlns:a16="http://schemas.microsoft.com/office/drawing/2014/main" val="3172430699"/>
                    </a:ext>
                  </a:extLst>
                </a:gridCol>
              </a:tblGrid>
              <a:tr h="219409">
                <a:tc>
                  <a:txBody>
                    <a:bodyPr/>
                    <a:lstStyle/>
                    <a:p>
                      <a:r>
                        <a:rPr lang="fr-CH" sz="1400" dirty="0"/>
                        <a:t>ID (</a:t>
                      </a:r>
                      <a:r>
                        <a:rPr lang="fr-CH" sz="1400" dirty="0" err="1"/>
                        <a:t>PrimaryKey</a:t>
                      </a:r>
                      <a:r>
                        <a:rPr lang="fr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err="1"/>
                        <a:t>Lastname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err="1"/>
                        <a:t>Firstname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Adresse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5999"/>
                  </a:ext>
                </a:extLst>
              </a:tr>
              <a:tr h="372996">
                <a:tc>
                  <a:txBody>
                    <a:bodyPr/>
                    <a:lstStyle/>
                    <a:p>
                      <a:r>
                        <a:rPr lang="fr-CH" sz="14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err="1"/>
                        <a:t>Dugarni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Jean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Chemin du rat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1470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D8A5171-C8E7-477D-8D42-366D3EE8E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393446"/>
              </p:ext>
            </p:extLst>
          </p:nvPr>
        </p:nvGraphicFramePr>
        <p:xfrm>
          <a:off x="5700489" y="4848514"/>
          <a:ext cx="56823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68">
                  <a:extLst>
                    <a:ext uri="{9D8B030D-6E8A-4147-A177-3AD203B41FA5}">
                      <a16:colId xmlns:a16="http://schemas.microsoft.com/office/drawing/2014/main" val="2127143918"/>
                    </a:ext>
                  </a:extLst>
                </a:gridCol>
                <a:gridCol w="2841168">
                  <a:extLst>
                    <a:ext uri="{9D8B030D-6E8A-4147-A177-3AD203B41FA5}">
                      <a16:colId xmlns:a16="http://schemas.microsoft.com/office/drawing/2014/main" val="1360662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sz="1400" dirty="0" err="1"/>
                        <a:t>Client_ID</a:t>
                      </a:r>
                      <a:r>
                        <a:rPr lang="fr-CH" sz="1400" dirty="0"/>
                        <a:t> (</a:t>
                      </a:r>
                      <a:r>
                        <a:rPr lang="fr-CH" sz="1400" dirty="0" err="1"/>
                        <a:t>PrimaryKey</a:t>
                      </a:r>
                      <a:r>
                        <a:rPr lang="fr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 err="1"/>
                        <a:t>Command_ID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5999"/>
                  </a:ext>
                </a:extLst>
              </a:tr>
              <a:tr h="187884">
                <a:tc>
                  <a:txBody>
                    <a:bodyPr/>
                    <a:lstStyle/>
                    <a:p>
                      <a:r>
                        <a:rPr lang="fr-CH" sz="1400" dirty="0"/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093840549858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147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275402B-B1C0-4244-97F6-0E24C793A20B}"/>
              </a:ext>
            </a:extLst>
          </p:cNvPr>
          <p:cNvSpPr txBox="1"/>
          <p:nvPr/>
        </p:nvSpPr>
        <p:spPr>
          <a:xfrm>
            <a:off x="1973941" y="3653079"/>
            <a:ext cx="1843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client_info</a:t>
            </a:r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6E87E7C-857D-42B3-BDFB-376C5FA41746}"/>
              </a:ext>
            </a:extLst>
          </p:cNvPr>
          <p:cNvSpPr txBox="1"/>
          <p:nvPr/>
        </p:nvSpPr>
        <p:spPr>
          <a:xfrm>
            <a:off x="3089445" y="4968648"/>
            <a:ext cx="2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client_command</a:t>
            </a:r>
            <a:endParaRPr lang="fr-CH" dirty="0"/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6B11ABF-76B8-41FF-ACB0-83F815E38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43023"/>
              </p:ext>
            </p:extLst>
          </p:nvPr>
        </p:nvGraphicFramePr>
        <p:xfrm>
          <a:off x="5700489" y="5670954"/>
          <a:ext cx="5682336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1168">
                  <a:extLst>
                    <a:ext uri="{9D8B030D-6E8A-4147-A177-3AD203B41FA5}">
                      <a16:colId xmlns:a16="http://schemas.microsoft.com/office/drawing/2014/main" val="2127143918"/>
                    </a:ext>
                  </a:extLst>
                </a:gridCol>
                <a:gridCol w="2841168">
                  <a:extLst>
                    <a:ext uri="{9D8B030D-6E8A-4147-A177-3AD203B41FA5}">
                      <a16:colId xmlns:a16="http://schemas.microsoft.com/office/drawing/2014/main" val="1360662495"/>
                    </a:ext>
                  </a:extLst>
                </a:gridCol>
              </a:tblGrid>
              <a:tr h="134760">
                <a:tc>
                  <a:txBody>
                    <a:bodyPr/>
                    <a:lstStyle/>
                    <a:p>
                      <a:r>
                        <a:rPr lang="fr-CH" sz="1400" dirty="0"/>
                        <a:t>ID(</a:t>
                      </a:r>
                      <a:r>
                        <a:rPr lang="fr-CH" sz="1400" dirty="0" err="1"/>
                        <a:t>PrimaryKey</a:t>
                      </a:r>
                      <a:r>
                        <a:rPr lang="fr-CH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35999"/>
                  </a:ext>
                </a:extLst>
              </a:tr>
              <a:tr h="187884">
                <a:tc>
                  <a:txBody>
                    <a:bodyPr/>
                    <a:lstStyle/>
                    <a:p>
                      <a:r>
                        <a:rPr lang="fr-CH" sz="1400" dirty="0"/>
                        <a:t>093840549858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400" dirty="0"/>
                        <a:t>Fish and 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0147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874F4D31-DE06-40F5-A3C1-E541590AD16D}"/>
              </a:ext>
            </a:extLst>
          </p:cNvPr>
          <p:cNvSpPr txBox="1"/>
          <p:nvPr/>
        </p:nvSpPr>
        <p:spPr>
          <a:xfrm>
            <a:off x="3089445" y="5640923"/>
            <a:ext cx="264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command_info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80582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F18E6-F926-408A-9EAE-8F402BC9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 err="1"/>
              <a:t>Functionning</a:t>
            </a:r>
            <a:r>
              <a:rPr lang="fr-CH" dirty="0"/>
              <a:t> of a SQL Server transaction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1C971-3416-492F-BD95-E4BE1D30C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A client </a:t>
            </a:r>
            <a:r>
              <a:rPr lang="fr-CH" dirty="0" err="1"/>
              <a:t>emit</a:t>
            </a:r>
            <a:r>
              <a:rPr lang="fr-CH" dirty="0"/>
              <a:t> one or more SQL </a:t>
            </a:r>
            <a:r>
              <a:rPr lang="fr-CH" dirty="0" err="1"/>
              <a:t>requests</a:t>
            </a:r>
            <a:r>
              <a:rPr lang="fr-CH" dirty="0"/>
              <a:t> to </a:t>
            </a:r>
            <a:r>
              <a:rPr lang="fr-CH" dirty="0" err="1"/>
              <a:t>get</a:t>
            </a:r>
            <a:r>
              <a:rPr lang="fr-CH" dirty="0"/>
              <a:t>, or </a:t>
            </a:r>
            <a:r>
              <a:rPr lang="fr-CH" dirty="0" err="1"/>
              <a:t>create</a:t>
            </a:r>
            <a:r>
              <a:rPr lang="fr-CH" dirty="0"/>
              <a:t>, </a:t>
            </a:r>
            <a:r>
              <a:rPr lang="fr-CH" dirty="0" err="1"/>
              <a:t>modify</a:t>
            </a:r>
            <a:r>
              <a:rPr lang="fr-CH" dirty="0"/>
              <a:t> data</a:t>
            </a:r>
          </a:p>
          <a:p>
            <a:pPr lvl="1"/>
            <a:r>
              <a:rPr lang="fr-CH" dirty="0"/>
              <a:t>Example : </a:t>
            </a:r>
            <a:r>
              <a:rPr lang="fr-CH" b="1" u="sng" dirty="0"/>
              <a:t>SELECT </a:t>
            </a:r>
            <a:r>
              <a:rPr lang="fr-CH" b="1" u="sng" dirty="0">
                <a:solidFill>
                  <a:srgbClr val="FF0000"/>
                </a:solidFill>
              </a:rPr>
              <a:t>Adresse, City, Phone</a:t>
            </a:r>
            <a:r>
              <a:rPr lang="fr-CH" b="1" u="sng" dirty="0"/>
              <a:t> FROM </a:t>
            </a:r>
            <a:r>
              <a:rPr lang="fr-CH" b="1" u="sng" dirty="0" err="1">
                <a:solidFill>
                  <a:srgbClr val="FF0000"/>
                </a:solidFill>
              </a:rPr>
              <a:t>Student_info</a:t>
            </a:r>
            <a:r>
              <a:rPr lang="fr-CH" b="1" u="sng" dirty="0"/>
              <a:t> WHERE </a:t>
            </a:r>
            <a:r>
              <a:rPr lang="fr-CH" b="1" u="sng" dirty="0" err="1">
                <a:solidFill>
                  <a:srgbClr val="FF0000"/>
                </a:solidFill>
              </a:rPr>
              <a:t>Firstname</a:t>
            </a:r>
            <a:r>
              <a:rPr lang="fr-CH" b="1" u="sng" dirty="0"/>
              <a:t> = </a:t>
            </a:r>
            <a:r>
              <a:rPr lang="fr-CH" b="1" u="sng" dirty="0">
                <a:solidFill>
                  <a:srgbClr val="FF0000"/>
                </a:solidFill>
              </a:rPr>
              <a:t>Jean</a:t>
            </a:r>
          </a:p>
          <a:p>
            <a:pPr marL="0" indent="0">
              <a:buNone/>
            </a:pPr>
            <a:endParaRPr lang="fr-CH" u="sng" dirty="0"/>
          </a:p>
          <a:p>
            <a:r>
              <a:rPr lang="fr-CH" dirty="0"/>
              <a:t>SQL Server </a:t>
            </a:r>
            <a:r>
              <a:rPr lang="fr-CH" dirty="0" err="1"/>
              <a:t>execute</a:t>
            </a:r>
            <a:r>
              <a:rPr lang="fr-CH" dirty="0"/>
              <a:t> the TRANSACTION (multiple SQL </a:t>
            </a:r>
            <a:r>
              <a:rPr lang="fr-CH" dirty="0" err="1"/>
              <a:t>request</a:t>
            </a:r>
            <a:r>
              <a:rPr lang="fr-CH" dirty="0"/>
              <a:t> can </a:t>
            </a:r>
            <a:r>
              <a:rPr lang="fr-CH" dirty="0" err="1"/>
              <a:t>be</a:t>
            </a:r>
            <a:r>
              <a:rPr lang="fr-CH" dirty="0"/>
              <a:t> part of one transaction)</a:t>
            </a:r>
          </a:p>
          <a:p>
            <a:pPr lvl="1"/>
            <a:r>
              <a:rPr lang="fr-CH" dirty="0"/>
              <a:t>The transaction </a:t>
            </a:r>
            <a:r>
              <a:rPr lang="fr-CH" dirty="0" err="1"/>
              <a:t>is</a:t>
            </a:r>
            <a:r>
              <a:rPr lang="fr-CH" dirty="0"/>
              <a:t> a </a:t>
            </a:r>
            <a:r>
              <a:rPr lang="fr-CH" dirty="0" err="1"/>
              <a:t>unity</a:t>
            </a:r>
            <a:r>
              <a:rPr lang="fr-CH" dirty="0"/>
              <a:t> of </a:t>
            </a:r>
            <a:r>
              <a:rPr lang="fr-CH" dirty="0" err="1"/>
              <a:t>work</a:t>
            </a:r>
            <a:r>
              <a:rPr lang="fr-CH" dirty="0"/>
              <a:t> to do.</a:t>
            </a:r>
          </a:p>
          <a:p>
            <a:pPr lvl="1"/>
            <a:r>
              <a:rPr lang="fr-CH" dirty="0"/>
              <a:t>SQL Server do </a:t>
            </a:r>
            <a:r>
              <a:rPr lang="fr-CH" dirty="0" err="1"/>
              <a:t>only</a:t>
            </a:r>
            <a:r>
              <a:rPr lang="fr-CH" dirty="0"/>
              <a:t> one transaction at a time</a:t>
            </a:r>
          </a:p>
          <a:p>
            <a:pPr lvl="1"/>
            <a:r>
              <a:rPr lang="fr-CH" dirty="0"/>
              <a:t>The transaction can </a:t>
            </a:r>
            <a:r>
              <a:rPr lang="fr-CH" dirty="0" err="1"/>
              <a:t>make</a:t>
            </a:r>
            <a:r>
              <a:rPr lang="fr-CH" dirty="0"/>
              <a:t> lot of change in the </a:t>
            </a:r>
            <a:r>
              <a:rPr lang="fr-CH" dirty="0" err="1"/>
              <a:t>same</a:t>
            </a:r>
            <a:r>
              <a:rPr lang="fr-CH" dirty="0"/>
              <a:t> time</a:t>
            </a:r>
          </a:p>
          <a:p>
            <a:pPr lvl="1"/>
            <a:r>
              <a:rPr lang="fr-CH" dirty="0"/>
              <a:t>TRANSACT SQL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used</a:t>
            </a:r>
            <a:r>
              <a:rPr lang="fr-CH" dirty="0"/>
              <a:t> to </a:t>
            </a:r>
            <a:r>
              <a:rPr lang="fr-CH" dirty="0" err="1"/>
              <a:t>write</a:t>
            </a:r>
            <a:r>
              <a:rPr lang="fr-CH" dirty="0"/>
              <a:t> SQL </a:t>
            </a:r>
            <a:r>
              <a:rPr lang="fr-CH" dirty="0" err="1"/>
              <a:t>with</a:t>
            </a:r>
            <a:r>
              <a:rPr lang="fr-CH" dirty="0"/>
              <a:t> </a:t>
            </a:r>
            <a:r>
              <a:rPr lang="fr-CH" dirty="0" err="1"/>
              <a:t>sequences</a:t>
            </a:r>
            <a:r>
              <a:rPr lang="fr-CH" dirty="0"/>
              <a:t> and pauses (START/GO)</a:t>
            </a:r>
          </a:p>
          <a:p>
            <a:pPr lvl="1"/>
            <a:endParaRPr lang="fr-CH" dirty="0"/>
          </a:p>
          <a:p>
            <a:r>
              <a:rPr lang="fr-CH" dirty="0"/>
              <a:t>Important </a:t>
            </a:r>
            <a:r>
              <a:rPr lang="fr-CH" dirty="0" err="1"/>
              <a:t>principle</a:t>
            </a:r>
            <a:r>
              <a:rPr lang="fr-CH" dirty="0"/>
              <a:t> : </a:t>
            </a:r>
            <a:r>
              <a:rPr lang="fr-CH" dirty="0" err="1"/>
              <a:t>atomicity</a:t>
            </a:r>
            <a:endParaRPr lang="fr-CH" dirty="0"/>
          </a:p>
          <a:p>
            <a:pPr lvl="1"/>
            <a:r>
              <a:rPr lang="fr-CH" dirty="0"/>
              <a:t>SQL Server </a:t>
            </a:r>
            <a:r>
              <a:rPr lang="fr-CH" dirty="0" err="1"/>
              <a:t>verify</a:t>
            </a:r>
            <a:r>
              <a:rPr lang="fr-CH" dirty="0"/>
              <a:t> </a:t>
            </a:r>
            <a:r>
              <a:rPr lang="fr-CH" dirty="0" err="1"/>
              <a:t>atomicity</a:t>
            </a:r>
            <a:r>
              <a:rPr lang="fr-CH" dirty="0"/>
              <a:t> of the transaction: if </a:t>
            </a:r>
            <a:r>
              <a:rPr lang="fr-CH" dirty="0" err="1"/>
              <a:t>there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an </a:t>
            </a:r>
            <a:r>
              <a:rPr lang="fr-CH" dirty="0" err="1"/>
              <a:t>error</a:t>
            </a:r>
            <a:r>
              <a:rPr lang="fr-CH" dirty="0"/>
              <a:t>, </a:t>
            </a:r>
            <a:r>
              <a:rPr lang="fr-CH" dirty="0" err="1"/>
              <a:t>it</a:t>
            </a:r>
            <a:r>
              <a:rPr lang="fr-CH" dirty="0"/>
              <a:t> must </a:t>
            </a:r>
            <a:r>
              <a:rPr lang="fr-CH" dirty="0" err="1"/>
              <a:t>be</a:t>
            </a:r>
            <a:r>
              <a:rPr lang="fr-CH" dirty="0"/>
              <a:t> able to </a:t>
            </a:r>
            <a:r>
              <a:rPr lang="fr-CH" dirty="0" err="1"/>
              <a:t>get</a:t>
            </a:r>
            <a:r>
              <a:rPr lang="fr-CH" dirty="0"/>
              <a:t> back to the </a:t>
            </a:r>
            <a:r>
              <a:rPr lang="fr-CH" dirty="0" err="1"/>
              <a:t>precedent</a:t>
            </a:r>
            <a:r>
              <a:rPr lang="fr-CH" dirty="0"/>
              <a:t> state, not «in </a:t>
            </a:r>
            <a:r>
              <a:rPr lang="fr-CH" dirty="0" err="1"/>
              <a:t>between</a:t>
            </a:r>
            <a:r>
              <a:rPr lang="fr-CH" dirty="0"/>
              <a:t>».</a:t>
            </a:r>
          </a:p>
          <a:p>
            <a:pPr lvl="1"/>
            <a:r>
              <a:rPr lang="fr-CH" dirty="0"/>
              <a:t>Data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written</a:t>
            </a:r>
            <a:r>
              <a:rPr lang="fr-CH" dirty="0"/>
              <a:t>, </a:t>
            </a:r>
            <a:r>
              <a:rPr lang="fr-CH" dirty="0" err="1"/>
              <a:t>else</a:t>
            </a:r>
            <a:r>
              <a:rPr lang="fr-CH" dirty="0"/>
              <a:t> </a:t>
            </a:r>
            <a:r>
              <a:rPr lang="fr-CH" dirty="0" err="1"/>
              <a:t>it</a:t>
            </a:r>
            <a:r>
              <a:rPr lang="fr-CH" dirty="0"/>
              <a:t> </a:t>
            </a:r>
            <a:r>
              <a:rPr lang="fr-CH" dirty="0" err="1"/>
              <a:t>isnt</a:t>
            </a:r>
            <a:r>
              <a:rPr lang="fr-CH" dirty="0"/>
              <a:t> </a:t>
            </a:r>
            <a:r>
              <a:rPr lang="fr-CH" dirty="0" err="1"/>
              <a:t>written</a:t>
            </a:r>
            <a:endParaRPr lang="fr-CH" dirty="0"/>
          </a:p>
          <a:p>
            <a:pPr lvl="1"/>
            <a:r>
              <a:rPr lang="fr-CH" dirty="0"/>
              <a:t>Will </a:t>
            </a:r>
            <a:r>
              <a:rPr lang="fr-CH" dirty="0" err="1"/>
              <a:t>explain</a:t>
            </a:r>
            <a:r>
              <a:rPr lang="fr-CH" dirty="0"/>
              <a:t> ACID at the end…</a:t>
            </a:r>
          </a:p>
        </p:txBody>
      </p:sp>
    </p:spTree>
    <p:extLst>
      <p:ext uri="{BB962C8B-B14F-4D97-AF65-F5344CB8AC3E}">
        <p14:creationId xmlns:p14="http://schemas.microsoft.com/office/powerpoint/2010/main" val="38396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4EA1A-F673-4AE5-94DA-84AF8C28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P&amp;RL case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64BA8B-5A7B-40F8-A179-52E774B46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P&amp;rl </a:t>
            </a:r>
            <a:r>
              <a:rPr lang="fr-CH" dirty="0" err="1"/>
              <a:t>is</a:t>
            </a:r>
            <a:r>
              <a:rPr lang="fr-CH" dirty="0"/>
              <a:t> a service business </a:t>
            </a:r>
            <a:r>
              <a:rPr lang="fr-CH" dirty="0" err="1"/>
              <a:t>who</a:t>
            </a:r>
            <a:r>
              <a:rPr lang="fr-CH" dirty="0"/>
              <a:t> </a:t>
            </a:r>
            <a:r>
              <a:rPr lang="fr-CH" dirty="0" err="1"/>
              <a:t>find</a:t>
            </a:r>
            <a:r>
              <a:rPr lang="fr-CH" dirty="0"/>
              <a:t> a </a:t>
            </a:r>
            <a:r>
              <a:rPr lang="fr-CH" dirty="0" err="1"/>
              <a:t>student</a:t>
            </a:r>
            <a:r>
              <a:rPr lang="fr-CH" dirty="0"/>
              <a:t> to </a:t>
            </a:r>
            <a:r>
              <a:rPr lang="fr-CH" dirty="0" err="1"/>
              <a:t>execute</a:t>
            </a:r>
            <a:r>
              <a:rPr lang="fr-CH" dirty="0"/>
              <a:t> </a:t>
            </a:r>
            <a:r>
              <a:rPr lang="fr-CH" dirty="0" err="1"/>
              <a:t>some</a:t>
            </a:r>
            <a:r>
              <a:rPr lang="fr-CH" dirty="0"/>
              <a:t> </a:t>
            </a:r>
            <a:r>
              <a:rPr lang="fr-CH" dirty="0" err="1"/>
              <a:t>work</a:t>
            </a:r>
            <a:r>
              <a:rPr lang="fr-CH" dirty="0"/>
              <a:t> (like </a:t>
            </a:r>
            <a:r>
              <a:rPr lang="fr-CH" dirty="0" err="1"/>
              <a:t>going</a:t>
            </a:r>
            <a:r>
              <a:rPr lang="fr-CH" dirty="0"/>
              <a:t> out </a:t>
            </a:r>
            <a:r>
              <a:rPr lang="fr-CH" dirty="0" err="1"/>
              <a:t>with</a:t>
            </a:r>
            <a:r>
              <a:rPr lang="fr-CH" dirty="0"/>
              <a:t> the dog).</a:t>
            </a:r>
          </a:p>
          <a:p>
            <a:r>
              <a:rPr lang="fr-CH" dirty="0"/>
              <a:t>P&amp;rl has an mobile application </a:t>
            </a:r>
            <a:r>
              <a:rPr lang="fr-CH" dirty="0" err="1"/>
              <a:t>who</a:t>
            </a:r>
            <a:r>
              <a:rPr lang="fr-CH" dirty="0"/>
              <a:t> </a:t>
            </a:r>
            <a:r>
              <a:rPr lang="fr-CH" dirty="0" err="1"/>
              <a:t>connect</a:t>
            </a:r>
            <a:r>
              <a:rPr lang="fr-CH" dirty="0"/>
              <a:t> to an </a:t>
            </a:r>
            <a:r>
              <a:rPr lang="fr-CH" dirty="0" err="1"/>
              <a:t>autonomous</a:t>
            </a:r>
            <a:r>
              <a:rPr lang="fr-CH" dirty="0"/>
              <a:t> SQL Server</a:t>
            </a:r>
          </a:p>
          <a:p>
            <a:r>
              <a:rPr lang="fr-CH" dirty="0" err="1"/>
              <a:t>Pe&amp;rl</a:t>
            </a:r>
            <a:r>
              <a:rPr lang="fr-CH" dirty="0"/>
              <a:t> has </a:t>
            </a:r>
            <a:r>
              <a:rPr lang="fr-CH" dirty="0" err="1"/>
              <a:t>too</a:t>
            </a:r>
            <a:r>
              <a:rPr lang="fr-CH" dirty="0"/>
              <a:t> </a:t>
            </a:r>
            <a:r>
              <a:rPr lang="fr-CH" dirty="0" err="1"/>
              <a:t>many</a:t>
            </a:r>
            <a:r>
              <a:rPr lang="fr-CH" dirty="0"/>
              <a:t> </a:t>
            </a:r>
            <a:r>
              <a:rPr lang="fr-CH" dirty="0" err="1"/>
              <a:t>simultaneous</a:t>
            </a:r>
            <a:r>
              <a:rPr lang="fr-CH" dirty="0"/>
              <a:t> people consulting or book services and </a:t>
            </a:r>
            <a:r>
              <a:rPr lang="fr-CH" dirty="0" err="1"/>
              <a:t>ask</a:t>
            </a:r>
            <a:r>
              <a:rPr lang="fr-CH" dirty="0"/>
              <a:t> for a high </a:t>
            </a:r>
            <a:r>
              <a:rPr lang="fr-CH" dirty="0" err="1"/>
              <a:t>availability</a:t>
            </a:r>
            <a:r>
              <a:rPr lang="fr-CH" dirty="0"/>
              <a:t> solution.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3DC565-309C-49A0-99F6-DA8E76D39C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245" y="4237259"/>
            <a:ext cx="4615543" cy="19966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DB790C2-628A-4936-A640-4B26916DB116}"/>
              </a:ext>
            </a:extLst>
          </p:cNvPr>
          <p:cNvSpPr/>
          <p:nvPr/>
        </p:nvSpPr>
        <p:spPr>
          <a:xfrm>
            <a:off x="6031685" y="5263563"/>
            <a:ext cx="620785" cy="24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/>
              <a:t>Use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EA1974-B764-4ED7-BBA7-BD2F682E7BDE}"/>
              </a:ext>
            </a:extLst>
          </p:cNvPr>
          <p:cNvSpPr/>
          <p:nvPr/>
        </p:nvSpPr>
        <p:spPr>
          <a:xfrm>
            <a:off x="7635119" y="5263563"/>
            <a:ext cx="951669" cy="248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 err="1"/>
              <a:t>Requests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25572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16885-84C6-425B-9B3D-E70CA9DF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High </a:t>
            </a:r>
            <a:r>
              <a:rPr lang="fr-CH" dirty="0" err="1"/>
              <a:t>availability</a:t>
            </a:r>
            <a:r>
              <a:rPr lang="fr-CH" dirty="0"/>
              <a:t> solution </a:t>
            </a:r>
            <a:r>
              <a:rPr lang="fr-CH" dirty="0" err="1"/>
              <a:t>from</a:t>
            </a:r>
            <a:r>
              <a:rPr lang="fr-CH" dirty="0"/>
              <a:t> SQL Server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20584C-2D58-417A-8871-028085E4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H" dirty="0" err="1"/>
              <a:t>Based</a:t>
            </a:r>
            <a:r>
              <a:rPr lang="fr-CH" dirty="0"/>
              <a:t> on the Windows Server «Failover clustering» </a:t>
            </a:r>
            <a:r>
              <a:rPr lang="fr-CH" dirty="0" err="1"/>
              <a:t>functionnality</a:t>
            </a:r>
            <a:endParaRPr lang="fr-CH" dirty="0"/>
          </a:p>
          <a:p>
            <a:endParaRPr lang="fr-CH" dirty="0"/>
          </a:p>
          <a:p>
            <a:r>
              <a:rPr lang="fr-CH" dirty="0"/>
              <a:t>Is </a:t>
            </a:r>
            <a:r>
              <a:rPr lang="fr-CH" dirty="0" err="1"/>
              <a:t>integrated</a:t>
            </a:r>
            <a:r>
              <a:rPr lang="fr-CH" dirty="0"/>
              <a:t> to SQL Server 2021 and </a:t>
            </a:r>
            <a:r>
              <a:rPr lang="fr-CH" dirty="0" err="1"/>
              <a:t>later</a:t>
            </a:r>
            <a:endParaRPr lang="fr-CH" dirty="0"/>
          </a:p>
          <a:p>
            <a:endParaRPr lang="fr-CH" dirty="0"/>
          </a:p>
          <a:p>
            <a:r>
              <a:rPr lang="fr-CH" dirty="0"/>
              <a:t>Permit </a:t>
            </a:r>
            <a:r>
              <a:rPr lang="fr-CH" dirty="0" err="1"/>
              <a:t>database</a:t>
            </a:r>
            <a:r>
              <a:rPr lang="fr-CH" dirty="0"/>
              <a:t> </a:t>
            </a:r>
            <a:r>
              <a:rPr lang="fr-CH" dirty="0" err="1"/>
              <a:t>replication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servers</a:t>
            </a:r>
          </a:p>
          <a:p>
            <a:endParaRPr lang="fr-CH" dirty="0"/>
          </a:p>
          <a:p>
            <a:r>
              <a:rPr lang="fr-CH" dirty="0"/>
              <a:t>Permit </a:t>
            </a:r>
            <a:r>
              <a:rPr lang="fr-CH" dirty="0" err="1"/>
              <a:t>load</a:t>
            </a:r>
            <a:r>
              <a:rPr lang="fr-CH" dirty="0"/>
              <a:t>-balancing (</a:t>
            </a:r>
            <a:r>
              <a:rPr lang="fr-CH" dirty="0" err="1"/>
              <a:t>read-only</a:t>
            </a:r>
            <a:r>
              <a:rPr lang="fr-CH" dirty="0"/>
              <a:t> </a:t>
            </a:r>
            <a:r>
              <a:rPr lang="fr-CH" dirty="0" err="1"/>
              <a:t>request</a:t>
            </a:r>
            <a:r>
              <a:rPr lang="fr-CH" dirty="0"/>
              <a:t> or </a:t>
            </a:r>
            <a:r>
              <a:rPr lang="fr-CH" dirty="0" err="1"/>
              <a:t>write</a:t>
            </a:r>
            <a:r>
              <a:rPr lang="fr-CH" dirty="0"/>
              <a:t> </a:t>
            </a:r>
            <a:r>
              <a:rPr lang="fr-CH" dirty="0" err="1"/>
              <a:t>dispatched</a:t>
            </a:r>
            <a:r>
              <a:rPr lang="fr-CH" dirty="0"/>
              <a:t> </a:t>
            </a:r>
            <a:r>
              <a:rPr lang="fr-CH" dirty="0" err="1"/>
              <a:t>between</a:t>
            </a:r>
            <a:r>
              <a:rPr lang="fr-CH" dirty="0"/>
              <a:t> servers).</a:t>
            </a:r>
          </a:p>
          <a:p>
            <a:endParaRPr lang="fr-CH" dirty="0"/>
          </a:p>
          <a:p>
            <a:r>
              <a:rPr lang="fr-CH" dirty="0" err="1"/>
              <a:t>Give</a:t>
            </a:r>
            <a:r>
              <a:rPr lang="fr-CH" dirty="0"/>
              <a:t> one </a:t>
            </a:r>
            <a:r>
              <a:rPr lang="fr-CH" dirty="0" err="1"/>
              <a:t>accesspoint</a:t>
            </a:r>
            <a:r>
              <a:rPr lang="fr-CH" dirty="0"/>
              <a:t> for </a:t>
            </a:r>
            <a:r>
              <a:rPr lang="fr-CH" dirty="0" err="1"/>
              <a:t>external</a:t>
            </a:r>
            <a:r>
              <a:rPr lang="fr-CH" dirty="0"/>
              <a:t> applications</a:t>
            </a:r>
          </a:p>
          <a:p>
            <a:endParaRPr lang="fr-CH" dirty="0"/>
          </a:p>
          <a:p>
            <a:r>
              <a:rPr lang="fr-CH" dirty="0"/>
              <a:t>PASSIVE-ACTIVE clustering (</a:t>
            </a:r>
            <a:r>
              <a:rPr lang="fr-CH" dirty="0" err="1"/>
              <a:t>only</a:t>
            </a:r>
            <a:r>
              <a:rPr lang="fr-CH" dirty="0"/>
              <a:t> on server </a:t>
            </a:r>
            <a:r>
              <a:rPr lang="fr-CH" dirty="0" err="1"/>
              <a:t>write</a:t>
            </a:r>
            <a:r>
              <a:rPr lang="fr-CH" dirty="0"/>
              <a:t> data, ACID…)</a:t>
            </a:r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146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C24FA-DBF4-44DE-B0F4-126A22A4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How </a:t>
            </a:r>
            <a:r>
              <a:rPr lang="fr-CH" dirty="0" err="1"/>
              <a:t>work</a:t>
            </a:r>
            <a:r>
              <a:rPr lang="fr-CH" dirty="0"/>
              <a:t> the Windows Failover Cluster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14667-95BF-4B69-ACB6-90467436C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84" y="3321078"/>
            <a:ext cx="7905431" cy="1550084"/>
          </a:xfr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321A249-A271-48A7-9E03-ADAAB6DB12F0}"/>
              </a:ext>
            </a:extLst>
          </p:cNvPr>
          <p:cNvSpPr txBox="1">
            <a:spLocks/>
          </p:cNvSpPr>
          <p:nvPr/>
        </p:nvSpPr>
        <p:spPr>
          <a:xfrm>
            <a:off x="2592925" y="524355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1800" dirty="0"/>
              <a:t>Even </a:t>
            </a:r>
            <a:r>
              <a:rPr lang="fr-CH" sz="1800" dirty="0" err="1"/>
              <a:t>nodes</a:t>
            </a:r>
            <a:r>
              <a:rPr lang="fr-CH" sz="1800" dirty="0"/>
              <a:t> = </a:t>
            </a:r>
            <a:r>
              <a:rPr lang="fr-CH" sz="1800" dirty="0" err="1"/>
              <a:t>need</a:t>
            </a:r>
            <a:r>
              <a:rPr lang="fr-CH" sz="1800" dirty="0"/>
              <a:t> a </a:t>
            </a:r>
            <a:r>
              <a:rPr lang="fr-CH" sz="1800" dirty="0" err="1"/>
              <a:t>witness</a:t>
            </a:r>
            <a:r>
              <a:rPr lang="fr-CH" sz="1800" dirty="0"/>
              <a:t> (to </a:t>
            </a:r>
            <a:r>
              <a:rPr lang="fr-CH" sz="1800" dirty="0" err="1"/>
              <a:t>pass</a:t>
            </a:r>
            <a:r>
              <a:rPr lang="fr-CH" sz="1800" dirty="0"/>
              <a:t> power to the </a:t>
            </a:r>
            <a:r>
              <a:rPr lang="fr-CH" sz="1800" dirty="0" err="1"/>
              <a:t>node</a:t>
            </a:r>
            <a:r>
              <a:rPr lang="fr-CH" sz="1800" dirty="0"/>
              <a:t>)</a:t>
            </a:r>
          </a:p>
          <a:p>
            <a:r>
              <a:rPr lang="fr-CH" sz="1800" dirty="0" err="1"/>
              <a:t>Uneven</a:t>
            </a:r>
            <a:r>
              <a:rPr lang="fr-CH" sz="1800" dirty="0"/>
              <a:t> </a:t>
            </a:r>
            <a:r>
              <a:rPr lang="fr-CH" sz="1800" dirty="0" err="1"/>
              <a:t>nodes</a:t>
            </a:r>
            <a:r>
              <a:rPr lang="fr-CH" sz="1800" dirty="0"/>
              <a:t> = No </a:t>
            </a:r>
            <a:r>
              <a:rPr lang="fr-CH" sz="1800" dirty="0" err="1"/>
              <a:t>need</a:t>
            </a:r>
            <a:r>
              <a:rPr lang="fr-CH" sz="1800" dirty="0"/>
              <a:t> for a </a:t>
            </a:r>
            <a:r>
              <a:rPr lang="fr-CH" sz="1800" dirty="0" err="1"/>
              <a:t>witness</a:t>
            </a:r>
            <a:r>
              <a:rPr lang="fr-CH" sz="1800" dirty="0"/>
              <a:t> but </a:t>
            </a:r>
            <a:r>
              <a:rPr lang="fr-CH" sz="1800" dirty="0" err="1"/>
              <a:t>is</a:t>
            </a:r>
            <a:r>
              <a:rPr lang="fr-CH" sz="1800" dirty="0"/>
              <a:t> </a:t>
            </a:r>
            <a:r>
              <a:rPr lang="fr-CH" sz="1800" dirty="0" err="1"/>
              <a:t>advised</a:t>
            </a:r>
            <a:endParaRPr lang="fr-CH" sz="1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8B56239-A863-442D-9ED7-24A317FFAAED}"/>
              </a:ext>
            </a:extLst>
          </p:cNvPr>
          <p:cNvSpPr txBox="1"/>
          <p:nvPr/>
        </p:nvSpPr>
        <p:spPr>
          <a:xfrm>
            <a:off x="2760292" y="1934551"/>
            <a:ext cx="7288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One </a:t>
            </a:r>
            <a:r>
              <a:rPr lang="fr-CH" dirty="0" err="1"/>
              <a:t>node</a:t>
            </a:r>
            <a:r>
              <a:rPr lang="fr-CH" dirty="0"/>
              <a:t> = one vote</a:t>
            </a:r>
          </a:p>
          <a:p>
            <a:r>
              <a:rPr lang="fr-CH" dirty="0"/>
              <a:t>If more </a:t>
            </a:r>
            <a:r>
              <a:rPr lang="fr-CH" dirty="0" err="1"/>
              <a:t>than</a:t>
            </a:r>
            <a:r>
              <a:rPr lang="fr-CH" dirty="0"/>
              <a:t> </a:t>
            </a:r>
            <a:r>
              <a:rPr lang="fr-CH" dirty="0" err="1"/>
              <a:t>half</a:t>
            </a:r>
            <a:r>
              <a:rPr lang="fr-CH" dirty="0"/>
              <a:t> the </a:t>
            </a:r>
            <a:r>
              <a:rPr lang="fr-CH" dirty="0" err="1"/>
              <a:t>node</a:t>
            </a:r>
            <a:r>
              <a:rPr lang="fr-CH" dirty="0"/>
              <a:t> are up, the cluster </a:t>
            </a:r>
            <a:r>
              <a:rPr lang="fr-CH" dirty="0" err="1"/>
              <a:t>stay</a:t>
            </a:r>
            <a:r>
              <a:rPr lang="fr-CH" dirty="0"/>
              <a:t> active</a:t>
            </a:r>
          </a:p>
          <a:p>
            <a:endParaRPr lang="fr-CH" b="1" dirty="0"/>
          </a:p>
          <a:p>
            <a:r>
              <a:rPr lang="fr-CH" b="1" dirty="0"/>
              <a:t>QUORUM GOAL :</a:t>
            </a:r>
            <a:r>
              <a:rPr lang="fr-CH" dirty="0"/>
              <a:t> </a:t>
            </a:r>
            <a:r>
              <a:rPr lang="fr-CH" dirty="0" err="1"/>
              <a:t>verify</a:t>
            </a:r>
            <a:r>
              <a:rPr lang="fr-CH" dirty="0"/>
              <a:t> the </a:t>
            </a:r>
            <a:r>
              <a:rPr lang="fr-CH" dirty="0" err="1"/>
              <a:t>majority</a:t>
            </a:r>
            <a:r>
              <a:rPr lang="fr-CH" dirty="0"/>
              <a:t> of </a:t>
            </a:r>
            <a:r>
              <a:rPr lang="fr-CH" dirty="0" err="1"/>
              <a:t>nodes</a:t>
            </a:r>
            <a:r>
              <a:rPr lang="fr-CH" dirty="0"/>
              <a:t> are online…</a:t>
            </a:r>
          </a:p>
        </p:txBody>
      </p:sp>
    </p:spTree>
    <p:extLst>
      <p:ext uri="{BB962C8B-B14F-4D97-AF65-F5344CB8AC3E}">
        <p14:creationId xmlns:p14="http://schemas.microsoft.com/office/powerpoint/2010/main" val="67146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2A246-71FB-484F-9B2E-256A0748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Once the failover cluster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created</a:t>
            </a:r>
            <a:r>
              <a:rPr lang="fr-CH" dirty="0"/>
              <a:t>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228FE-37D5-40DD-BF4E-1226A51E4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add</a:t>
            </a:r>
            <a:r>
              <a:rPr lang="fr-CH" dirty="0"/>
              <a:t> </a:t>
            </a:r>
            <a:r>
              <a:rPr lang="fr-CH" dirty="0" err="1"/>
              <a:t>again</a:t>
            </a:r>
            <a:r>
              <a:rPr lang="fr-CH" dirty="0"/>
              <a:t> more SQL </a:t>
            </a:r>
            <a:r>
              <a:rPr lang="fr-CH"/>
              <a:t>Server if </a:t>
            </a:r>
            <a:r>
              <a:rPr lang="fr-CH" dirty="0" err="1"/>
              <a:t>we</a:t>
            </a:r>
            <a:r>
              <a:rPr lang="fr-CH" dirty="0"/>
              <a:t> </a:t>
            </a:r>
            <a:r>
              <a:rPr lang="fr-CH" dirty="0" err="1"/>
              <a:t>want</a:t>
            </a:r>
            <a:endParaRPr lang="fr-CH" dirty="0"/>
          </a:p>
          <a:p>
            <a:pPr lvl="1"/>
            <a:r>
              <a:rPr lang="fr-CH" dirty="0"/>
              <a:t>In the </a:t>
            </a:r>
            <a:r>
              <a:rPr lang="fr-CH" dirty="0" err="1"/>
              <a:t>example</a:t>
            </a:r>
            <a:r>
              <a:rPr lang="fr-CH" dirty="0"/>
              <a:t> : </a:t>
            </a:r>
            <a:r>
              <a:rPr lang="fr-CH" dirty="0" err="1"/>
              <a:t>three</a:t>
            </a:r>
            <a:r>
              <a:rPr lang="fr-CH" dirty="0"/>
              <a:t> SQL Servers</a:t>
            </a:r>
          </a:p>
          <a:p>
            <a:pPr lvl="1"/>
            <a:endParaRPr lang="fr-CH" dirty="0"/>
          </a:p>
          <a:p>
            <a:r>
              <a:rPr lang="fr-CH" dirty="0"/>
              <a:t>Servers </a:t>
            </a:r>
            <a:r>
              <a:rPr lang="fr-CH" dirty="0" err="1"/>
              <a:t>need</a:t>
            </a:r>
            <a:r>
              <a:rPr lang="fr-CH" dirty="0"/>
              <a:t> to have the </a:t>
            </a:r>
            <a:r>
              <a:rPr lang="fr-CH" dirty="0" err="1"/>
              <a:t>same</a:t>
            </a:r>
            <a:r>
              <a:rPr lang="fr-CH" dirty="0"/>
              <a:t> SQL Server and Windows versions…</a:t>
            </a:r>
          </a:p>
          <a:p>
            <a:endParaRPr lang="fr-CH" dirty="0"/>
          </a:p>
          <a:p>
            <a:r>
              <a:rPr lang="fr-CH" dirty="0" err="1"/>
              <a:t>We</a:t>
            </a:r>
            <a:r>
              <a:rPr lang="fr-CH" dirty="0"/>
              <a:t> can </a:t>
            </a:r>
            <a:r>
              <a:rPr lang="fr-CH" dirty="0" err="1"/>
              <a:t>now</a:t>
            </a:r>
            <a:r>
              <a:rPr lang="fr-CH" dirty="0"/>
              <a:t> </a:t>
            </a:r>
            <a:r>
              <a:rPr lang="fr-CH" dirty="0" err="1"/>
              <a:t>create</a:t>
            </a:r>
            <a:r>
              <a:rPr lang="fr-CH" dirty="0"/>
              <a:t> an high-</a:t>
            </a:r>
            <a:r>
              <a:rPr lang="fr-CH" dirty="0" err="1"/>
              <a:t>availability</a:t>
            </a:r>
            <a:r>
              <a:rPr lang="fr-CH" dirty="0"/>
              <a:t> group in SQL Server ! </a:t>
            </a:r>
          </a:p>
        </p:txBody>
      </p:sp>
    </p:spTree>
    <p:extLst>
      <p:ext uri="{BB962C8B-B14F-4D97-AF65-F5344CB8AC3E}">
        <p14:creationId xmlns:p14="http://schemas.microsoft.com/office/powerpoint/2010/main" val="1298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69A40-B6D3-41C2-8FD6-5EB51823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CH" dirty="0"/>
              <a:t>SQL Server </a:t>
            </a:r>
            <a:r>
              <a:rPr lang="fr-CH" dirty="0" err="1"/>
              <a:t>AlwaysOn</a:t>
            </a:r>
            <a:r>
              <a:rPr lang="fr-CH" dirty="0"/>
              <a:t> </a:t>
            </a:r>
            <a:r>
              <a:rPr lang="fr-CH" dirty="0" err="1"/>
              <a:t>Availability</a:t>
            </a:r>
            <a:r>
              <a:rPr lang="fr-CH" dirty="0"/>
              <a:t> Groups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3C3B3D-EA9D-4ADE-A10A-C31954398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It’s</a:t>
            </a:r>
            <a:r>
              <a:rPr lang="fr-CH" dirty="0"/>
              <a:t> an SQL Server </a:t>
            </a:r>
            <a:r>
              <a:rPr lang="fr-CH" dirty="0" err="1"/>
              <a:t>specific</a:t>
            </a:r>
            <a:r>
              <a:rPr lang="fr-CH" dirty="0"/>
              <a:t> failover cluster service, </a:t>
            </a:r>
            <a:r>
              <a:rPr lang="fr-CH" dirty="0" err="1"/>
              <a:t>who</a:t>
            </a:r>
            <a:r>
              <a:rPr lang="fr-CH" dirty="0"/>
              <a:t> </a:t>
            </a:r>
            <a:r>
              <a:rPr lang="fr-CH" dirty="0" err="1"/>
              <a:t>lay</a:t>
            </a:r>
            <a:r>
              <a:rPr lang="fr-CH" dirty="0"/>
              <a:t> on the failover cluster </a:t>
            </a:r>
            <a:r>
              <a:rPr lang="fr-CH" dirty="0" err="1"/>
              <a:t>from</a:t>
            </a:r>
            <a:r>
              <a:rPr lang="fr-CH" dirty="0"/>
              <a:t> Windows.</a:t>
            </a:r>
          </a:p>
          <a:p>
            <a:endParaRPr lang="fr-CH" dirty="0"/>
          </a:p>
          <a:p>
            <a:r>
              <a:rPr lang="fr-CH" dirty="0"/>
              <a:t>It </a:t>
            </a:r>
            <a:r>
              <a:rPr lang="fr-CH" dirty="0" err="1"/>
              <a:t>assign</a:t>
            </a:r>
            <a:r>
              <a:rPr lang="fr-CH" dirty="0"/>
              <a:t> </a:t>
            </a:r>
            <a:r>
              <a:rPr lang="fr-CH" dirty="0" err="1"/>
              <a:t>roles</a:t>
            </a:r>
            <a:r>
              <a:rPr lang="fr-CH" dirty="0"/>
              <a:t> to servers (</a:t>
            </a:r>
            <a:r>
              <a:rPr lang="fr-CH" dirty="0" err="1"/>
              <a:t>primary</a:t>
            </a:r>
            <a:r>
              <a:rPr lang="fr-CH" dirty="0"/>
              <a:t>, </a:t>
            </a:r>
            <a:r>
              <a:rPr lang="fr-CH" dirty="0" err="1"/>
              <a:t>secondary</a:t>
            </a:r>
            <a:r>
              <a:rPr lang="fr-CH" dirty="0"/>
              <a:t>)</a:t>
            </a:r>
          </a:p>
          <a:p>
            <a:endParaRPr lang="fr-CH" dirty="0"/>
          </a:p>
          <a:p>
            <a:r>
              <a:rPr lang="fr-CH" dirty="0"/>
              <a:t>It </a:t>
            </a:r>
            <a:r>
              <a:rPr lang="fr-CH" dirty="0" err="1"/>
              <a:t>take</a:t>
            </a:r>
            <a:r>
              <a:rPr lang="fr-CH" dirty="0"/>
              <a:t> note of </a:t>
            </a:r>
            <a:r>
              <a:rPr lang="fr-CH" dirty="0" err="1"/>
              <a:t>wich</a:t>
            </a:r>
            <a:r>
              <a:rPr lang="fr-CH" dirty="0"/>
              <a:t> </a:t>
            </a:r>
            <a:r>
              <a:rPr lang="fr-CH" dirty="0" err="1"/>
              <a:t>database</a:t>
            </a:r>
            <a:r>
              <a:rPr lang="fr-CH" dirty="0"/>
              <a:t> must </a:t>
            </a:r>
            <a:r>
              <a:rPr lang="fr-CH" dirty="0" err="1"/>
              <a:t>be</a:t>
            </a:r>
            <a:r>
              <a:rPr lang="fr-CH" dirty="0"/>
              <a:t> </a:t>
            </a:r>
            <a:r>
              <a:rPr lang="fr-CH" dirty="0" err="1"/>
              <a:t>replicated</a:t>
            </a:r>
            <a:endParaRPr lang="fr-CH" dirty="0"/>
          </a:p>
          <a:p>
            <a:endParaRPr lang="fr-CH" dirty="0"/>
          </a:p>
          <a:p>
            <a:r>
              <a:rPr lang="fr-CH" dirty="0"/>
              <a:t>It </a:t>
            </a:r>
            <a:r>
              <a:rPr lang="fr-CH" dirty="0" err="1"/>
              <a:t>take</a:t>
            </a:r>
            <a:r>
              <a:rPr lang="fr-CH" dirty="0"/>
              <a:t> note of the </a:t>
            </a:r>
            <a:r>
              <a:rPr lang="fr-CH" dirty="0" err="1"/>
              <a:t>assigned</a:t>
            </a:r>
            <a:r>
              <a:rPr lang="fr-CH" dirty="0"/>
              <a:t> configuration for SQL </a:t>
            </a:r>
            <a:r>
              <a:rPr lang="fr-CH" dirty="0" err="1"/>
              <a:t>requests</a:t>
            </a:r>
            <a:r>
              <a:rPr lang="fr-CH" dirty="0"/>
              <a:t> (</a:t>
            </a:r>
            <a:r>
              <a:rPr lang="fr-CH" dirty="0" err="1"/>
              <a:t>write</a:t>
            </a:r>
            <a:r>
              <a:rPr lang="fr-CH" dirty="0"/>
              <a:t> </a:t>
            </a:r>
            <a:r>
              <a:rPr lang="fr-CH" dirty="0" err="1"/>
              <a:t>only</a:t>
            </a:r>
            <a:r>
              <a:rPr lang="fr-CH" dirty="0"/>
              <a:t>) for </a:t>
            </a:r>
            <a:r>
              <a:rPr lang="fr-CH" dirty="0" err="1"/>
              <a:t>load</a:t>
            </a:r>
            <a:r>
              <a:rPr lang="fr-CH" dirty="0"/>
              <a:t>-balancing</a:t>
            </a:r>
          </a:p>
        </p:txBody>
      </p:sp>
    </p:spTree>
    <p:extLst>
      <p:ext uri="{BB962C8B-B14F-4D97-AF65-F5344CB8AC3E}">
        <p14:creationId xmlns:p14="http://schemas.microsoft.com/office/powerpoint/2010/main" val="196815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259</TotalTime>
  <Words>915</Words>
  <Application>Microsoft Office PowerPoint</Application>
  <PresentationFormat>Grand écran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Brin</vt:lpstr>
      <vt:lpstr>High availability on SQL Server</vt:lpstr>
      <vt:lpstr>High availability, what is it ?</vt:lpstr>
      <vt:lpstr>SQL Server what is it ?</vt:lpstr>
      <vt:lpstr>Functionning of a SQL Server transaction</vt:lpstr>
      <vt:lpstr>P&amp;RL case</vt:lpstr>
      <vt:lpstr>High availability solution from SQL Server</vt:lpstr>
      <vt:lpstr>How work the Windows Failover Cluster</vt:lpstr>
      <vt:lpstr>Once the failover cluster is created…</vt:lpstr>
      <vt:lpstr>SQL Server AlwaysOn Availability Groups</vt:lpstr>
      <vt:lpstr>Example : datacenter replication</vt:lpstr>
      <vt:lpstr>Cluster manage the computers…    …the group manage the databases</vt:lpstr>
      <vt:lpstr>The listener can separate requests</vt:lpstr>
      <vt:lpstr>In case of failure of the primary node</vt:lpstr>
      <vt:lpstr>In practice…</vt:lpstr>
      <vt:lpstr>Présentation PowerPoint</vt:lpstr>
      <vt:lpstr>Présentation PowerPoint</vt:lpstr>
      <vt:lpstr>Dernières réflexions Last toughts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haute-disponibilité sur SQL Server</dc:title>
  <dc:creator>Alain Despont</dc:creator>
  <cp:lastModifiedBy>Alain Despont</cp:lastModifiedBy>
  <cp:revision>67</cp:revision>
  <dcterms:created xsi:type="dcterms:W3CDTF">2021-06-04T07:29:15Z</dcterms:created>
  <dcterms:modified xsi:type="dcterms:W3CDTF">2021-06-16T11:13:05Z</dcterms:modified>
</cp:coreProperties>
</file>