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58" r:id="rId5"/>
    <p:sldId id="269" r:id="rId6"/>
    <p:sldId id="270" r:id="rId7"/>
    <p:sldId id="271" r:id="rId8"/>
    <p:sldId id="263" r:id="rId9"/>
    <p:sldId id="261" r:id="rId10"/>
    <p:sldId id="264" r:id="rId11"/>
    <p:sldId id="265" r:id="rId12"/>
    <p:sldId id="266" r:id="rId13"/>
    <p:sldId id="257" r:id="rId14"/>
    <p:sldId id="267" r:id="rId15"/>
    <p:sldId id="268" r:id="rId16"/>
    <p:sldId id="275" r:id="rId17"/>
    <p:sldId id="272" r:id="rId18"/>
    <p:sldId id="273" r:id="rId19"/>
    <p:sldId id="274" r:id="rId20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4"/>
    <p:restoredTop sz="96327"/>
  </p:normalViewPr>
  <p:slideViewPr>
    <p:cSldViewPr snapToGrid="0" snapToObjects="1">
      <p:cViewPr varScale="1">
        <p:scale>
          <a:sx n="68" d="100"/>
          <a:sy n="68" d="100"/>
        </p:scale>
        <p:origin x="26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F74ABA-C640-4DD3-A00E-B21DB5F7DD31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B2BAC7-9E7D-4F38-AB71-2C897719F8FC}">
      <dgm:prSet/>
      <dgm:spPr/>
      <dgm:t>
        <a:bodyPr/>
        <a:lstStyle/>
        <a:p>
          <a:r>
            <a:rPr lang="en-KE"/>
            <a:t>Growth</a:t>
          </a:r>
          <a:endParaRPr lang="en-US"/>
        </a:p>
      </dgm:t>
    </dgm:pt>
    <dgm:pt modelId="{A9C5FF3D-0997-49E1-B3A3-470949126EB8}" type="parTrans" cxnId="{26CD0166-1B3A-42AD-8308-2221CBBAFD13}">
      <dgm:prSet/>
      <dgm:spPr/>
      <dgm:t>
        <a:bodyPr/>
        <a:lstStyle/>
        <a:p>
          <a:endParaRPr lang="en-US"/>
        </a:p>
      </dgm:t>
    </dgm:pt>
    <dgm:pt modelId="{6A11011E-851C-4864-A3D4-F119AEDFCC3E}" type="sibTrans" cxnId="{26CD0166-1B3A-42AD-8308-2221CBBAFD13}">
      <dgm:prSet/>
      <dgm:spPr/>
      <dgm:t>
        <a:bodyPr/>
        <a:lstStyle/>
        <a:p>
          <a:endParaRPr lang="en-US"/>
        </a:p>
      </dgm:t>
    </dgm:pt>
    <dgm:pt modelId="{DD3E29F1-E541-496B-A58C-B8845A84955E}">
      <dgm:prSet/>
      <dgm:spPr/>
      <dgm:t>
        <a:bodyPr/>
        <a:lstStyle/>
        <a:p>
          <a:r>
            <a:rPr lang="en-KE"/>
            <a:t>Governance</a:t>
          </a:r>
          <a:endParaRPr lang="en-US"/>
        </a:p>
      </dgm:t>
    </dgm:pt>
    <dgm:pt modelId="{A3079CEE-3392-4C48-81E9-F1ABC2B04D62}" type="parTrans" cxnId="{A074DCF2-0296-4026-96AF-848F1DBFFC5B}">
      <dgm:prSet/>
      <dgm:spPr/>
      <dgm:t>
        <a:bodyPr/>
        <a:lstStyle/>
        <a:p>
          <a:endParaRPr lang="en-US"/>
        </a:p>
      </dgm:t>
    </dgm:pt>
    <dgm:pt modelId="{91099547-53A8-4F0D-8065-176C2386D3C1}" type="sibTrans" cxnId="{A074DCF2-0296-4026-96AF-848F1DBFFC5B}">
      <dgm:prSet/>
      <dgm:spPr/>
      <dgm:t>
        <a:bodyPr/>
        <a:lstStyle/>
        <a:p>
          <a:endParaRPr lang="en-US"/>
        </a:p>
      </dgm:t>
    </dgm:pt>
    <dgm:pt modelId="{51461002-3C26-45FC-840F-6D339E966F24}">
      <dgm:prSet/>
      <dgm:spPr/>
      <dgm:t>
        <a:bodyPr/>
        <a:lstStyle/>
        <a:p>
          <a:r>
            <a:rPr lang="en-KE"/>
            <a:t>Engagement</a:t>
          </a:r>
          <a:endParaRPr lang="en-US"/>
        </a:p>
      </dgm:t>
    </dgm:pt>
    <dgm:pt modelId="{6F3B2A6A-802A-4786-AE2F-05B5AD4FED03}" type="parTrans" cxnId="{6680388A-8B42-40B4-8977-D777185E0771}">
      <dgm:prSet/>
      <dgm:spPr/>
      <dgm:t>
        <a:bodyPr/>
        <a:lstStyle/>
        <a:p>
          <a:endParaRPr lang="en-US"/>
        </a:p>
      </dgm:t>
    </dgm:pt>
    <dgm:pt modelId="{D468994A-9A81-4E80-AC4F-6B1D5FE2AB9A}" type="sibTrans" cxnId="{6680388A-8B42-40B4-8977-D777185E0771}">
      <dgm:prSet/>
      <dgm:spPr/>
      <dgm:t>
        <a:bodyPr/>
        <a:lstStyle/>
        <a:p>
          <a:endParaRPr lang="en-US"/>
        </a:p>
      </dgm:t>
    </dgm:pt>
    <dgm:pt modelId="{FE996E81-BF70-415A-9458-08CA8332E704}">
      <dgm:prSet/>
      <dgm:spPr/>
      <dgm:t>
        <a:bodyPr/>
        <a:lstStyle/>
        <a:p>
          <a:r>
            <a:rPr lang="en-KE"/>
            <a:t>Strategy</a:t>
          </a:r>
          <a:endParaRPr lang="en-US"/>
        </a:p>
      </dgm:t>
    </dgm:pt>
    <dgm:pt modelId="{6203CD0F-3D8E-4E63-A848-2A94EFA13AAA}" type="parTrans" cxnId="{9152E5B1-EDB6-4921-B67D-1A9B6249D9CD}">
      <dgm:prSet/>
      <dgm:spPr/>
      <dgm:t>
        <a:bodyPr/>
        <a:lstStyle/>
        <a:p>
          <a:endParaRPr lang="en-US"/>
        </a:p>
      </dgm:t>
    </dgm:pt>
    <dgm:pt modelId="{D4AF5F94-E6FA-4CBF-8D61-62C59172CE6D}" type="sibTrans" cxnId="{9152E5B1-EDB6-4921-B67D-1A9B6249D9CD}">
      <dgm:prSet/>
      <dgm:spPr/>
      <dgm:t>
        <a:bodyPr/>
        <a:lstStyle/>
        <a:p>
          <a:endParaRPr lang="en-US"/>
        </a:p>
      </dgm:t>
    </dgm:pt>
    <dgm:pt modelId="{1992444B-DB0E-1547-BCCB-5E141A9A1A56}" type="pres">
      <dgm:prSet presAssocID="{8AF74ABA-C640-4DD3-A00E-B21DB5F7DD31}" presName="linear" presStyleCnt="0">
        <dgm:presLayoutVars>
          <dgm:animLvl val="lvl"/>
          <dgm:resizeHandles val="exact"/>
        </dgm:presLayoutVars>
      </dgm:prSet>
      <dgm:spPr/>
    </dgm:pt>
    <dgm:pt modelId="{F5BD7B61-BBF2-9648-8D80-EAFF350962D6}" type="pres">
      <dgm:prSet presAssocID="{2AB2BAC7-9E7D-4F38-AB71-2C897719F8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840C97-D797-3949-9D26-B07D0FD967FB}" type="pres">
      <dgm:prSet presAssocID="{6A11011E-851C-4864-A3D4-F119AEDFCC3E}" presName="spacer" presStyleCnt="0"/>
      <dgm:spPr/>
    </dgm:pt>
    <dgm:pt modelId="{DDED18C9-B2E4-E041-A983-EFDAF2A74E26}" type="pres">
      <dgm:prSet presAssocID="{DD3E29F1-E541-496B-A58C-B8845A8495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D626959-B012-DB44-9589-C18E021D8792}" type="pres">
      <dgm:prSet presAssocID="{91099547-53A8-4F0D-8065-176C2386D3C1}" presName="spacer" presStyleCnt="0"/>
      <dgm:spPr/>
    </dgm:pt>
    <dgm:pt modelId="{E62C7858-8089-1F4D-8AB6-AC5AF413154B}" type="pres">
      <dgm:prSet presAssocID="{51461002-3C26-45FC-840F-6D339E966F2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FF58AD3-B86A-C043-8FBF-41E6A86E973C}" type="pres">
      <dgm:prSet presAssocID="{D468994A-9A81-4E80-AC4F-6B1D5FE2AB9A}" presName="spacer" presStyleCnt="0"/>
      <dgm:spPr/>
    </dgm:pt>
    <dgm:pt modelId="{B8320CAC-4DE8-AB49-920B-7356E39FF6FA}" type="pres">
      <dgm:prSet presAssocID="{FE996E81-BF70-415A-9458-08CA8332E7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23E642E-B45F-A642-B678-E4232483D46D}" type="presOf" srcId="{2AB2BAC7-9E7D-4F38-AB71-2C897719F8FC}" destId="{F5BD7B61-BBF2-9648-8D80-EAFF350962D6}" srcOrd="0" destOrd="0" presId="urn:microsoft.com/office/officeart/2005/8/layout/vList2"/>
    <dgm:cxn modelId="{26CD0166-1B3A-42AD-8308-2221CBBAFD13}" srcId="{8AF74ABA-C640-4DD3-A00E-B21DB5F7DD31}" destId="{2AB2BAC7-9E7D-4F38-AB71-2C897719F8FC}" srcOrd="0" destOrd="0" parTransId="{A9C5FF3D-0997-49E1-B3A3-470949126EB8}" sibTransId="{6A11011E-851C-4864-A3D4-F119AEDFCC3E}"/>
    <dgm:cxn modelId="{B915946E-E9E3-2248-BC2A-ECC4D5D80733}" type="presOf" srcId="{51461002-3C26-45FC-840F-6D339E966F24}" destId="{E62C7858-8089-1F4D-8AB6-AC5AF413154B}" srcOrd="0" destOrd="0" presId="urn:microsoft.com/office/officeart/2005/8/layout/vList2"/>
    <dgm:cxn modelId="{6680388A-8B42-40B4-8977-D777185E0771}" srcId="{8AF74ABA-C640-4DD3-A00E-B21DB5F7DD31}" destId="{51461002-3C26-45FC-840F-6D339E966F24}" srcOrd="2" destOrd="0" parTransId="{6F3B2A6A-802A-4786-AE2F-05B5AD4FED03}" sibTransId="{D468994A-9A81-4E80-AC4F-6B1D5FE2AB9A}"/>
    <dgm:cxn modelId="{9152E5B1-EDB6-4921-B67D-1A9B6249D9CD}" srcId="{8AF74ABA-C640-4DD3-A00E-B21DB5F7DD31}" destId="{FE996E81-BF70-415A-9458-08CA8332E704}" srcOrd="3" destOrd="0" parTransId="{6203CD0F-3D8E-4E63-A848-2A94EFA13AAA}" sibTransId="{D4AF5F94-E6FA-4CBF-8D61-62C59172CE6D}"/>
    <dgm:cxn modelId="{C21E2AB6-D65D-9142-8925-C679FA750122}" type="presOf" srcId="{DD3E29F1-E541-496B-A58C-B8845A84955E}" destId="{DDED18C9-B2E4-E041-A983-EFDAF2A74E26}" srcOrd="0" destOrd="0" presId="urn:microsoft.com/office/officeart/2005/8/layout/vList2"/>
    <dgm:cxn modelId="{9FBF4DE5-EBAA-FD45-B874-DBCCF986FFBA}" type="presOf" srcId="{8AF74ABA-C640-4DD3-A00E-B21DB5F7DD31}" destId="{1992444B-DB0E-1547-BCCB-5E141A9A1A56}" srcOrd="0" destOrd="0" presId="urn:microsoft.com/office/officeart/2005/8/layout/vList2"/>
    <dgm:cxn modelId="{A074DCF2-0296-4026-96AF-848F1DBFFC5B}" srcId="{8AF74ABA-C640-4DD3-A00E-B21DB5F7DD31}" destId="{DD3E29F1-E541-496B-A58C-B8845A84955E}" srcOrd="1" destOrd="0" parTransId="{A3079CEE-3392-4C48-81E9-F1ABC2B04D62}" sibTransId="{91099547-53A8-4F0D-8065-176C2386D3C1}"/>
    <dgm:cxn modelId="{96D878F5-CCF5-E047-8053-9CB5AA3F3492}" type="presOf" srcId="{FE996E81-BF70-415A-9458-08CA8332E704}" destId="{B8320CAC-4DE8-AB49-920B-7356E39FF6FA}" srcOrd="0" destOrd="0" presId="urn:microsoft.com/office/officeart/2005/8/layout/vList2"/>
    <dgm:cxn modelId="{F24DEFD0-2444-CE4A-87C3-FC51F51E6FB9}" type="presParOf" srcId="{1992444B-DB0E-1547-BCCB-5E141A9A1A56}" destId="{F5BD7B61-BBF2-9648-8D80-EAFF350962D6}" srcOrd="0" destOrd="0" presId="urn:microsoft.com/office/officeart/2005/8/layout/vList2"/>
    <dgm:cxn modelId="{074952E6-0026-0641-8D5E-5FCC405B1E18}" type="presParOf" srcId="{1992444B-DB0E-1547-BCCB-5E141A9A1A56}" destId="{08840C97-D797-3949-9D26-B07D0FD967FB}" srcOrd="1" destOrd="0" presId="urn:microsoft.com/office/officeart/2005/8/layout/vList2"/>
    <dgm:cxn modelId="{208BDEAC-402D-B640-B8F9-1B775D6EA486}" type="presParOf" srcId="{1992444B-DB0E-1547-BCCB-5E141A9A1A56}" destId="{DDED18C9-B2E4-E041-A983-EFDAF2A74E26}" srcOrd="2" destOrd="0" presId="urn:microsoft.com/office/officeart/2005/8/layout/vList2"/>
    <dgm:cxn modelId="{D01976B9-EA2C-2741-AD0A-25F1944F5BCB}" type="presParOf" srcId="{1992444B-DB0E-1547-BCCB-5E141A9A1A56}" destId="{9D626959-B012-DB44-9589-C18E021D8792}" srcOrd="3" destOrd="0" presId="urn:microsoft.com/office/officeart/2005/8/layout/vList2"/>
    <dgm:cxn modelId="{F146E9AA-2690-A548-BBE6-D285ED40A455}" type="presParOf" srcId="{1992444B-DB0E-1547-BCCB-5E141A9A1A56}" destId="{E62C7858-8089-1F4D-8AB6-AC5AF413154B}" srcOrd="4" destOrd="0" presId="urn:microsoft.com/office/officeart/2005/8/layout/vList2"/>
    <dgm:cxn modelId="{EF98738A-1F42-7348-B083-732987072623}" type="presParOf" srcId="{1992444B-DB0E-1547-BCCB-5E141A9A1A56}" destId="{0FF58AD3-B86A-C043-8FBF-41E6A86E973C}" srcOrd="5" destOrd="0" presId="urn:microsoft.com/office/officeart/2005/8/layout/vList2"/>
    <dgm:cxn modelId="{07EDC968-5071-4547-A568-1F8F41DA0469}" type="presParOf" srcId="{1992444B-DB0E-1547-BCCB-5E141A9A1A56}" destId="{B8320CAC-4DE8-AB49-920B-7356E39FF6F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E0C52-656D-4062-A56C-42C4DC4D5DD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967B9-C0F7-4535-8234-1840468E8D26}">
      <dgm:prSet/>
      <dgm:spPr/>
      <dgm:t>
        <a:bodyPr/>
        <a:lstStyle/>
        <a:p>
          <a:pPr>
            <a:defRPr cap="all"/>
          </a:pPr>
          <a:r>
            <a:rPr lang="en-KE" cap="none"/>
            <a:t>Transition from funded development to open source</a:t>
          </a:r>
          <a:endParaRPr lang="en-US" cap="none"/>
        </a:p>
      </dgm:t>
    </dgm:pt>
    <dgm:pt modelId="{393FA579-F6F9-4600-8F19-C8E5D9781398}" type="parTrans" cxnId="{FC434F99-A94D-425A-AECB-98C962821695}">
      <dgm:prSet/>
      <dgm:spPr/>
      <dgm:t>
        <a:bodyPr/>
        <a:lstStyle/>
        <a:p>
          <a:endParaRPr lang="en-US"/>
        </a:p>
      </dgm:t>
    </dgm:pt>
    <dgm:pt modelId="{E08438E1-094A-47BC-ABED-1B16CFA64472}" type="sibTrans" cxnId="{FC434F99-A94D-425A-AECB-98C962821695}">
      <dgm:prSet/>
      <dgm:spPr/>
      <dgm:t>
        <a:bodyPr/>
        <a:lstStyle/>
        <a:p>
          <a:endParaRPr lang="en-US"/>
        </a:p>
      </dgm:t>
    </dgm:pt>
    <dgm:pt modelId="{E0230714-462D-4444-AA8D-A00F39E349BA}">
      <dgm:prSet/>
      <dgm:spPr/>
      <dgm:t>
        <a:bodyPr/>
        <a:lstStyle/>
        <a:p>
          <a:pPr>
            <a:defRPr cap="all"/>
          </a:pPr>
          <a:r>
            <a:rPr lang="en-KE" cap="none"/>
            <a:t>Mojaloop vNext</a:t>
          </a:r>
          <a:endParaRPr lang="en-US" cap="none"/>
        </a:p>
      </dgm:t>
    </dgm:pt>
    <dgm:pt modelId="{00FBED6A-DD1B-4971-8476-5A9A1544C01D}" type="parTrans" cxnId="{66987D50-E056-4D59-BD90-E529553CFF10}">
      <dgm:prSet/>
      <dgm:spPr/>
      <dgm:t>
        <a:bodyPr/>
        <a:lstStyle/>
        <a:p>
          <a:endParaRPr lang="en-US"/>
        </a:p>
      </dgm:t>
    </dgm:pt>
    <dgm:pt modelId="{4F8C73F4-3939-4E0A-99D3-4544E18D360E}" type="sibTrans" cxnId="{66987D50-E056-4D59-BD90-E529553CFF10}">
      <dgm:prSet/>
      <dgm:spPr/>
      <dgm:t>
        <a:bodyPr/>
        <a:lstStyle/>
        <a:p>
          <a:endParaRPr lang="en-US"/>
        </a:p>
      </dgm:t>
    </dgm:pt>
    <dgm:pt modelId="{1575FFDD-585B-4A4C-A2AA-4FC4197FA1B9}">
      <dgm:prSet/>
      <dgm:spPr/>
      <dgm:t>
        <a:bodyPr/>
        <a:lstStyle/>
        <a:p>
          <a:pPr>
            <a:defRPr cap="all"/>
          </a:pPr>
          <a:r>
            <a:rPr lang="en-KE" cap="none"/>
            <a:t>Incentive &amp; recognition</a:t>
          </a:r>
          <a:endParaRPr lang="en-US" cap="none"/>
        </a:p>
      </dgm:t>
    </dgm:pt>
    <dgm:pt modelId="{416F54B0-3ACA-4080-BF34-0012F5743F95}" type="parTrans" cxnId="{F3E6619A-82E8-4611-8126-53B71E4521FF}">
      <dgm:prSet/>
      <dgm:spPr/>
      <dgm:t>
        <a:bodyPr/>
        <a:lstStyle/>
        <a:p>
          <a:endParaRPr lang="en-US"/>
        </a:p>
      </dgm:t>
    </dgm:pt>
    <dgm:pt modelId="{EC843032-FB05-4225-A764-9CE1F7BD7AC6}" type="sibTrans" cxnId="{F3E6619A-82E8-4611-8126-53B71E4521FF}">
      <dgm:prSet/>
      <dgm:spPr/>
      <dgm:t>
        <a:bodyPr/>
        <a:lstStyle/>
        <a:p>
          <a:endParaRPr lang="en-US"/>
        </a:p>
      </dgm:t>
    </dgm:pt>
    <dgm:pt modelId="{B145C8DC-A48E-4E06-B320-69EB9B7EFEBC}" type="pres">
      <dgm:prSet presAssocID="{560E0C52-656D-4062-A56C-42C4DC4D5DD1}" presName="root" presStyleCnt="0">
        <dgm:presLayoutVars>
          <dgm:dir/>
          <dgm:resizeHandles val="exact"/>
        </dgm:presLayoutVars>
      </dgm:prSet>
      <dgm:spPr/>
    </dgm:pt>
    <dgm:pt modelId="{01A76341-669B-41F0-A4DF-EF6CCE46B16F}" type="pres">
      <dgm:prSet presAssocID="{B7E967B9-C0F7-4535-8234-1840468E8D26}" presName="compNode" presStyleCnt="0"/>
      <dgm:spPr/>
    </dgm:pt>
    <dgm:pt modelId="{0CEFA808-5679-40D7-95DC-0575B7D57BD7}" type="pres">
      <dgm:prSet presAssocID="{B7E967B9-C0F7-4535-8234-1840468E8D26}" presName="iconBgRect" presStyleLbl="bgShp" presStyleIdx="0" presStyleCnt="3"/>
      <dgm:spPr/>
    </dgm:pt>
    <dgm:pt modelId="{5E5563C5-030A-4826-8600-1EC1069DE30A}" type="pres">
      <dgm:prSet presAssocID="{B7E967B9-C0F7-4535-8234-1840468E8D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321D763-FE87-4608-8ECB-7184DBBB6C56}" type="pres">
      <dgm:prSet presAssocID="{B7E967B9-C0F7-4535-8234-1840468E8D26}" presName="spaceRect" presStyleCnt="0"/>
      <dgm:spPr/>
    </dgm:pt>
    <dgm:pt modelId="{867629FD-9B54-4529-9B52-1FBF2D289776}" type="pres">
      <dgm:prSet presAssocID="{B7E967B9-C0F7-4535-8234-1840468E8D26}" presName="textRect" presStyleLbl="revTx" presStyleIdx="0" presStyleCnt="3">
        <dgm:presLayoutVars>
          <dgm:chMax val="1"/>
          <dgm:chPref val="1"/>
        </dgm:presLayoutVars>
      </dgm:prSet>
      <dgm:spPr/>
    </dgm:pt>
    <dgm:pt modelId="{AFA46CD7-6683-4FF8-8981-5E702125BB9C}" type="pres">
      <dgm:prSet presAssocID="{E08438E1-094A-47BC-ABED-1B16CFA64472}" presName="sibTrans" presStyleCnt="0"/>
      <dgm:spPr/>
    </dgm:pt>
    <dgm:pt modelId="{BE4C7577-E873-4EC4-81D2-9E011D009C60}" type="pres">
      <dgm:prSet presAssocID="{E0230714-462D-4444-AA8D-A00F39E349BA}" presName="compNode" presStyleCnt="0"/>
      <dgm:spPr/>
    </dgm:pt>
    <dgm:pt modelId="{6033F659-823A-4629-98DA-68A5AA1A2C65}" type="pres">
      <dgm:prSet presAssocID="{E0230714-462D-4444-AA8D-A00F39E349BA}" presName="iconBgRect" presStyleLbl="bgShp" presStyleIdx="1" presStyleCnt="3"/>
      <dgm:spPr/>
    </dgm:pt>
    <dgm:pt modelId="{2A01DD21-6902-4285-8B9D-599C3C641A11}" type="pres">
      <dgm:prSet presAssocID="{E0230714-462D-4444-AA8D-A00F39E349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C920031-B3FE-4A02-9B26-C006F81848EE}" type="pres">
      <dgm:prSet presAssocID="{E0230714-462D-4444-AA8D-A00F39E349BA}" presName="spaceRect" presStyleCnt="0"/>
      <dgm:spPr/>
    </dgm:pt>
    <dgm:pt modelId="{F089B7D1-2976-475A-887C-40AB9807509E}" type="pres">
      <dgm:prSet presAssocID="{E0230714-462D-4444-AA8D-A00F39E349BA}" presName="textRect" presStyleLbl="revTx" presStyleIdx="1" presStyleCnt="3">
        <dgm:presLayoutVars>
          <dgm:chMax val="1"/>
          <dgm:chPref val="1"/>
        </dgm:presLayoutVars>
      </dgm:prSet>
      <dgm:spPr/>
    </dgm:pt>
    <dgm:pt modelId="{8435712E-3B69-4522-807F-FC300CC72469}" type="pres">
      <dgm:prSet presAssocID="{4F8C73F4-3939-4E0A-99D3-4544E18D360E}" presName="sibTrans" presStyleCnt="0"/>
      <dgm:spPr/>
    </dgm:pt>
    <dgm:pt modelId="{25D15B87-0E0B-4517-90EA-018B57BFAB0C}" type="pres">
      <dgm:prSet presAssocID="{1575FFDD-585B-4A4C-A2AA-4FC4197FA1B9}" presName="compNode" presStyleCnt="0"/>
      <dgm:spPr/>
    </dgm:pt>
    <dgm:pt modelId="{365F2DF3-2118-4D39-9EC7-7518777BD30F}" type="pres">
      <dgm:prSet presAssocID="{1575FFDD-585B-4A4C-A2AA-4FC4197FA1B9}" presName="iconBgRect" presStyleLbl="bgShp" presStyleIdx="2" presStyleCnt="3"/>
      <dgm:spPr/>
    </dgm:pt>
    <dgm:pt modelId="{2A9C3D2F-D155-41B0-9844-B9AA1F4C06F5}" type="pres">
      <dgm:prSet presAssocID="{1575FFDD-585B-4A4C-A2AA-4FC4197FA1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7CCE4372-9080-4C5E-BC0C-93AAA6480C3D}" type="pres">
      <dgm:prSet presAssocID="{1575FFDD-585B-4A4C-A2AA-4FC4197FA1B9}" presName="spaceRect" presStyleCnt="0"/>
      <dgm:spPr/>
    </dgm:pt>
    <dgm:pt modelId="{F2469057-4ED2-4704-A216-0B57F5D7AB0E}" type="pres">
      <dgm:prSet presAssocID="{1575FFDD-585B-4A4C-A2AA-4FC4197FA1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B4180D-5005-4454-8988-64B49927796C}" type="presOf" srcId="{1575FFDD-585B-4A4C-A2AA-4FC4197FA1B9}" destId="{F2469057-4ED2-4704-A216-0B57F5D7AB0E}" srcOrd="0" destOrd="0" presId="urn:microsoft.com/office/officeart/2018/5/layout/IconCircleLabelList"/>
    <dgm:cxn modelId="{E97A5A1A-28CC-454C-B72F-5C6989FEC552}" type="presOf" srcId="{B7E967B9-C0F7-4535-8234-1840468E8D26}" destId="{867629FD-9B54-4529-9B52-1FBF2D289776}" srcOrd="0" destOrd="0" presId="urn:microsoft.com/office/officeart/2018/5/layout/IconCircleLabelList"/>
    <dgm:cxn modelId="{01B60325-0E41-47A4-8692-FE6D4E9885A8}" type="presOf" srcId="{E0230714-462D-4444-AA8D-A00F39E349BA}" destId="{F089B7D1-2976-475A-887C-40AB9807509E}" srcOrd="0" destOrd="0" presId="urn:microsoft.com/office/officeart/2018/5/layout/IconCircleLabelList"/>
    <dgm:cxn modelId="{66987D50-E056-4D59-BD90-E529553CFF10}" srcId="{560E0C52-656D-4062-A56C-42C4DC4D5DD1}" destId="{E0230714-462D-4444-AA8D-A00F39E349BA}" srcOrd="1" destOrd="0" parTransId="{00FBED6A-DD1B-4971-8476-5A9A1544C01D}" sibTransId="{4F8C73F4-3939-4E0A-99D3-4544E18D360E}"/>
    <dgm:cxn modelId="{7ED70089-A8A7-418C-A23B-9768653510F2}" type="presOf" srcId="{560E0C52-656D-4062-A56C-42C4DC4D5DD1}" destId="{B145C8DC-A48E-4E06-B320-69EB9B7EFEBC}" srcOrd="0" destOrd="0" presId="urn:microsoft.com/office/officeart/2018/5/layout/IconCircleLabelList"/>
    <dgm:cxn modelId="{FC434F99-A94D-425A-AECB-98C962821695}" srcId="{560E0C52-656D-4062-A56C-42C4DC4D5DD1}" destId="{B7E967B9-C0F7-4535-8234-1840468E8D26}" srcOrd="0" destOrd="0" parTransId="{393FA579-F6F9-4600-8F19-C8E5D9781398}" sibTransId="{E08438E1-094A-47BC-ABED-1B16CFA64472}"/>
    <dgm:cxn modelId="{F3E6619A-82E8-4611-8126-53B71E4521FF}" srcId="{560E0C52-656D-4062-A56C-42C4DC4D5DD1}" destId="{1575FFDD-585B-4A4C-A2AA-4FC4197FA1B9}" srcOrd="2" destOrd="0" parTransId="{416F54B0-3ACA-4080-BF34-0012F5743F95}" sibTransId="{EC843032-FB05-4225-A764-9CE1F7BD7AC6}"/>
    <dgm:cxn modelId="{B734DA4E-2BF1-4315-AB83-DBFA8EAE880A}" type="presParOf" srcId="{B145C8DC-A48E-4E06-B320-69EB9B7EFEBC}" destId="{01A76341-669B-41F0-A4DF-EF6CCE46B16F}" srcOrd="0" destOrd="0" presId="urn:microsoft.com/office/officeart/2018/5/layout/IconCircleLabelList"/>
    <dgm:cxn modelId="{165A47A1-AE13-4FFD-833E-6DB03BD24EC7}" type="presParOf" srcId="{01A76341-669B-41F0-A4DF-EF6CCE46B16F}" destId="{0CEFA808-5679-40D7-95DC-0575B7D57BD7}" srcOrd="0" destOrd="0" presId="urn:microsoft.com/office/officeart/2018/5/layout/IconCircleLabelList"/>
    <dgm:cxn modelId="{8D09E27F-BA4B-4BB6-ABC3-DCF9113A07C7}" type="presParOf" srcId="{01A76341-669B-41F0-A4DF-EF6CCE46B16F}" destId="{5E5563C5-030A-4826-8600-1EC1069DE30A}" srcOrd="1" destOrd="0" presId="urn:microsoft.com/office/officeart/2018/5/layout/IconCircleLabelList"/>
    <dgm:cxn modelId="{06F1C42C-6DB8-4D57-A613-B03958C94FC4}" type="presParOf" srcId="{01A76341-669B-41F0-A4DF-EF6CCE46B16F}" destId="{5321D763-FE87-4608-8ECB-7184DBBB6C56}" srcOrd="2" destOrd="0" presId="urn:microsoft.com/office/officeart/2018/5/layout/IconCircleLabelList"/>
    <dgm:cxn modelId="{F4139B85-F2F9-4EE3-9373-176C55433424}" type="presParOf" srcId="{01A76341-669B-41F0-A4DF-EF6CCE46B16F}" destId="{867629FD-9B54-4529-9B52-1FBF2D289776}" srcOrd="3" destOrd="0" presId="urn:microsoft.com/office/officeart/2018/5/layout/IconCircleLabelList"/>
    <dgm:cxn modelId="{4B7E0001-0A41-4AA5-A61D-628BC2E482EC}" type="presParOf" srcId="{B145C8DC-A48E-4E06-B320-69EB9B7EFEBC}" destId="{AFA46CD7-6683-4FF8-8981-5E702125BB9C}" srcOrd="1" destOrd="0" presId="urn:microsoft.com/office/officeart/2018/5/layout/IconCircleLabelList"/>
    <dgm:cxn modelId="{AD471D9D-9DB5-49E8-8586-EE901B971408}" type="presParOf" srcId="{B145C8DC-A48E-4E06-B320-69EB9B7EFEBC}" destId="{BE4C7577-E873-4EC4-81D2-9E011D009C60}" srcOrd="2" destOrd="0" presId="urn:microsoft.com/office/officeart/2018/5/layout/IconCircleLabelList"/>
    <dgm:cxn modelId="{489F66BF-B365-449C-AB82-51864EBE6C85}" type="presParOf" srcId="{BE4C7577-E873-4EC4-81D2-9E011D009C60}" destId="{6033F659-823A-4629-98DA-68A5AA1A2C65}" srcOrd="0" destOrd="0" presId="urn:microsoft.com/office/officeart/2018/5/layout/IconCircleLabelList"/>
    <dgm:cxn modelId="{5FA46AB0-DB20-412E-8C7D-6414608613AC}" type="presParOf" srcId="{BE4C7577-E873-4EC4-81D2-9E011D009C60}" destId="{2A01DD21-6902-4285-8B9D-599C3C641A11}" srcOrd="1" destOrd="0" presId="urn:microsoft.com/office/officeart/2018/5/layout/IconCircleLabelList"/>
    <dgm:cxn modelId="{197A8897-1E18-41AA-8F3D-4816E93B55F2}" type="presParOf" srcId="{BE4C7577-E873-4EC4-81D2-9E011D009C60}" destId="{0C920031-B3FE-4A02-9B26-C006F81848EE}" srcOrd="2" destOrd="0" presId="urn:microsoft.com/office/officeart/2018/5/layout/IconCircleLabelList"/>
    <dgm:cxn modelId="{2A2FACB1-E8A0-415E-9DD3-B407991C410A}" type="presParOf" srcId="{BE4C7577-E873-4EC4-81D2-9E011D009C60}" destId="{F089B7D1-2976-475A-887C-40AB9807509E}" srcOrd="3" destOrd="0" presId="urn:microsoft.com/office/officeart/2018/5/layout/IconCircleLabelList"/>
    <dgm:cxn modelId="{933138E3-C447-4598-8A9B-B2E0DA7F0178}" type="presParOf" srcId="{B145C8DC-A48E-4E06-B320-69EB9B7EFEBC}" destId="{8435712E-3B69-4522-807F-FC300CC72469}" srcOrd="3" destOrd="0" presId="urn:microsoft.com/office/officeart/2018/5/layout/IconCircleLabelList"/>
    <dgm:cxn modelId="{C07F0088-B8E6-46C4-ABE8-3903D8613A44}" type="presParOf" srcId="{B145C8DC-A48E-4E06-B320-69EB9B7EFEBC}" destId="{25D15B87-0E0B-4517-90EA-018B57BFAB0C}" srcOrd="4" destOrd="0" presId="urn:microsoft.com/office/officeart/2018/5/layout/IconCircleLabelList"/>
    <dgm:cxn modelId="{234B4FDA-EED4-4F5C-B98E-E956A61E2551}" type="presParOf" srcId="{25D15B87-0E0B-4517-90EA-018B57BFAB0C}" destId="{365F2DF3-2118-4D39-9EC7-7518777BD30F}" srcOrd="0" destOrd="0" presId="urn:microsoft.com/office/officeart/2018/5/layout/IconCircleLabelList"/>
    <dgm:cxn modelId="{0EE8036F-994A-4D4E-AA3D-E34A25722C41}" type="presParOf" srcId="{25D15B87-0E0B-4517-90EA-018B57BFAB0C}" destId="{2A9C3D2F-D155-41B0-9844-B9AA1F4C06F5}" srcOrd="1" destOrd="0" presId="urn:microsoft.com/office/officeart/2018/5/layout/IconCircleLabelList"/>
    <dgm:cxn modelId="{591FE31E-BA6B-4ABE-AD13-7D65B58B9728}" type="presParOf" srcId="{25D15B87-0E0B-4517-90EA-018B57BFAB0C}" destId="{7CCE4372-9080-4C5E-BC0C-93AAA6480C3D}" srcOrd="2" destOrd="0" presId="urn:microsoft.com/office/officeart/2018/5/layout/IconCircleLabelList"/>
    <dgm:cxn modelId="{87B50BD3-AEF7-4A04-A83C-381675EC7AB0}" type="presParOf" srcId="{25D15B87-0E0B-4517-90EA-018B57BFAB0C}" destId="{F2469057-4ED2-4704-A216-0B57F5D7AB0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D7B61-BBF2-9648-8D80-EAFF350962D6}">
      <dsp:nvSpPr>
        <dsp:cNvPr id="0" name=""/>
        <dsp:cNvSpPr/>
      </dsp:nvSpPr>
      <dsp:spPr>
        <a:xfrm>
          <a:off x="0" y="1028538"/>
          <a:ext cx="21033938" cy="152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6500" kern="1200"/>
            <a:t>Growth</a:t>
          </a:r>
          <a:endParaRPr lang="en-US" sz="6500" kern="1200"/>
        </a:p>
      </dsp:txBody>
      <dsp:txXfrm>
        <a:off x="74249" y="1102787"/>
        <a:ext cx="20885440" cy="1372502"/>
      </dsp:txXfrm>
    </dsp:sp>
    <dsp:sp modelId="{DDED18C9-B2E4-E041-A983-EFDAF2A74E26}">
      <dsp:nvSpPr>
        <dsp:cNvPr id="0" name=""/>
        <dsp:cNvSpPr/>
      </dsp:nvSpPr>
      <dsp:spPr>
        <a:xfrm>
          <a:off x="0" y="2736738"/>
          <a:ext cx="21033938" cy="152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6500" kern="1200"/>
            <a:t>Governance</a:t>
          </a:r>
          <a:endParaRPr lang="en-US" sz="6500" kern="1200"/>
        </a:p>
      </dsp:txBody>
      <dsp:txXfrm>
        <a:off x="74249" y="2810987"/>
        <a:ext cx="20885440" cy="1372502"/>
      </dsp:txXfrm>
    </dsp:sp>
    <dsp:sp modelId="{E62C7858-8089-1F4D-8AB6-AC5AF413154B}">
      <dsp:nvSpPr>
        <dsp:cNvPr id="0" name=""/>
        <dsp:cNvSpPr/>
      </dsp:nvSpPr>
      <dsp:spPr>
        <a:xfrm>
          <a:off x="0" y="4444938"/>
          <a:ext cx="21033938" cy="152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6500" kern="1200"/>
            <a:t>Engagement</a:t>
          </a:r>
          <a:endParaRPr lang="en-US" sz="6500" kern="1200"/>
        </a:p>
      </dsp:txBody>
      <dsp:txXfrm>
        <a:off x="74249" y="4519187"/>
        <a:ext cx="20885440" cy="1372502"/>
      </dsp:txXfrm>
    </dsp:sp>
    <dsp:sp modelId="{B8320CAC-4DE8-AB49-920B-7356E39FF6FA}">
      <dsp:nvSpPr>
        <dsp:cNvPr id="0" name=""/>
        <dsp:cNvSpPr/>
      </dsp:nvSpPr>
      <dsp:spPr>
        <a:xfrm>
          <a:off x="0" y="6153138"/>
          <a:ext cx="21033938" cy="1521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6500" kern="1200"/>
            <a:t>Strategy</a:t>
          </a:r>
          <a:endParaRPr lang="en-US" sz="6500" kern="1200"/>
        </a:p>
      </dsp:txBody>
      <dsp:txXfrm>
        <a:off x="74249" y="6227387"/>
        <a:ext cx="20885440" cy="13725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EFA808-5679-40D7-95DC-0575B7D57BD7}">
      <dsp:nvSpPr>
        <dsp:cNvPr id="0" name=""/>
        <dsp:cNvSpPr/>
      </dsp:nvSpPr>
      <dsp:spPr>
        <a:xfrm>
          <a:off x="5188969" y="2551337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563C5-030A-4826-8600-1EC1069DE30A}">
      <dsp:nvSpPr>
        <dsp:cNvPr id="0" name=""/>
        <dsp:cNvSpPr/>
      </dsp:nvSpPr>
      <dsp:spPr>
        <a:xfrm>
          <a:off x="5656969" y="30193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7629FD-9B54-4529-9B52-1FBF2D289776}">
      <dsp:nvSpPr>
        <dsp:cNvPr id="0" name=""/>
        <dsp:cNvSpPr/>
      </dsp:nvSpPr>
      <dsp:spPr>
        <a:xfrm>
          <a:off x="4486969" y="54313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2200" kern="1200" cap="none"/>
            <a:t>Transition from funded development to open source</a:t>
          </a:r>
          <a:endParaRPr lang="en-US" sz="2200" kern="1200" cap="none"/>
        </a:p>
      </dsp:txBody>
      <dsp:txXfrm>
        <a:off x="4486969" y="5431338"/>
        <a:ext cx="3600000" cy="720000"/>
      </dsp:txXfrm>
    </dsp:sp>
    <dsp:sp modelId="{6033F659-823A-4629-98DA-68A5AA1A2C65}">
      <dsp:nvSpPr>
        <dsp:cNvPr id="0" name=""/>
        <dsp:cNvSpPr/>
      </dsp:nvSpPr>
      <dsp:spPr>
        <a:xfrm>
          <a:off x="9418969" y="2551337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01DD21-6902-4285-8B9D-599C3C641A11}">
      <dsp:nvSpPr>
        <dsp:cNvPr id="0" name=""/>
        <dsp:cNvSpPr/>
      </dsp:nvSpPr>
      <dsp:spPr>
        <a:xfrm>
          <a:off x="9886969" y="30193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9B7D1-2976-475A-887C-40AB9807509E}">
      <dsp:nvSpPr>
        <dsp:cNvPr id="0" name=""/>
        <dsp:cNvSpPr/>
      </dsp:nvSpPr>
      <dsp:spPr>
        <a:xfrm>
          <a:off x="8716969" y="54313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2200" kern="1200" cap="none"/>
            <a:t>Mojaloop vNext</a:t>
          </a:r>
          <a:endParaRPr lang="en-US" sz="2200" kern="1200" cap="none"/>
        </a:p>
      </dsp:txBody>
      <dsp:txXfrm>
        <a:off x="8716969" y="5431338"/>
        <a:ext cx="3600000" cy="720000"/>
      </dsp:txXfrm>
    </dsp:sp>
    <dsp:sp modelId="{365F2DF3-2118-4D39-9EC7-7518777BD30F}">
      <dsp:nvSpPr>
        <dsp:cNvPr id="0" name=""/>
        <dsp:cNvSpPr/>
      </dsp:nvSpPr>
      <dsp:spPr>
        <a:xfrm>
          <a:off x="13648969" y="2551337"/>
          <a:ext cx="2196000" cy="2196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C3D2F-D155-41B0-9844-B9AA1F4C06F5}">
      <dsp:nvSpPr>
        <dsp:cNvPr id="0" name=""/>
        <dsp:cNvSpPr/>
      </dsp:nvSpPr>
      <dsp:spPr>
        <a:xfrm>
          <a:off x="14116969" y="3019337"/>
          <a:ext cx="1260000" cy="126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69057-4ED2-4704-A216-0B57F5D7AB0E}">
      <dsp:nvSpPr>
        <dsp:cNvPr id="0" name=""/>
        <dsp:cNvSpPr/>
      </dsp:nvSpPr>
      <dsp:spPr>
        <a:xfrm>
          <a:off x="12946969" y="54313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KE" sz="2200" kern="1200" cap="none"/>
            <a:t>Incentive &amp; recognition</a:t>
          </a:r>
          <a:endParaRPr lang="en-US" sz="2200" kern="1200" cap="none"/>
        </a:p>
      </dsp:txBody>
      <dsp:txXfrm>
        <a:off x="12946969" y="543133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oriko@mojaloop.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5527596" cy="4519609"/>
          </a:xfrm>
        </p:spPr>
        <p:txBody>
          <a:bodyPr>
            <a:normAutofit fontScale="90000"/>
          </a:bodyPr>
          <a:lstStyle/>
          <a:p>
            <a:r>
              <a:rPr lang="en-US" dirty="0"/>
              <a:t>Community Reflections &amp; Directions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Mojaloop PI-18 Community Meeting</a:t>
            </a:r>
          </a:p>
          <a:p>
            <a:r>
              <a:rPr lang="en-US" dirty="0"/>
              <a:t>Simeon </a:t>
            </a:r>
            <a:r>
              <a:rPr lang="en-US" dirty="0" err="1"/>
              <a:t>Oriko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8A70-4C9E-A12F-764C-4E3B94B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Payment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271-523F-E514-C969-4772CE49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KE" dirty="0"/>
              <a:t>Contributed back to the Mojaloop Foundation</a:t>
            </a:r>
          </a:p>
          <a:p>
            <a:pPr>
              <a:lnSpc>
                <a:spcPct val="200000"/>
              </a:lnSpc>
            </a:pPr>
            <a:r>
              <a:rPr lang="en-KE" dirty="0"/>
              <a:t>Ongoing review by Community Governance Councils</a:t>
            </a:r>
          </a:p>
          <a:p>
            <a:pPr>
              <a:lnSpc>
                <a:spcPct val="200000"/>
              </a:lnSpc>
            </a:pPr>
            <a:r>
              <a:rPr lang="en-KE" b="1" dirty="0"/>
              <a:t>ASK</a:t>
            </a:r>
            <a:r>
              <a:rPr lang="en-KE" dirty="0"/>
              <a:t>: Community resources to work on it</a:t>
            </a:r>
            <a:endParaRPr lang="en-KE" b="1" dirty="0"/>
          </a:p>
          <a:p>
            <a:pPr>
              <a:lnSpc>
                <a:spcPct val="200000"/>
              </a:lnSpc>
            </a:pPr>
            <a:endParaRPr lang="en-KE" dirty="0"/>
          </a:p>
          <a:p>
            <a:pPr>
              <a:lnSpc>
                <a:spcPct val="200000"/>
              </a:lnSpc>
            </a:pP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Mojaloop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20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8A70-4C9E-A12F-764C-4E3B94B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Vanilla Mojaloop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271-523F-E514-C969-4772CE49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KE" dirty="0"/>
              <a:t>Product definition</a:t>
            </a:r>
          </a:p>
          <a:p>
            <a:pPr>
              <a:lnSpc>
                <a:spcPct val="200000"/>
              </a:lnSpc>
            </a:pPr>
            <a:r>
              <a:rPr lang="en-KE" dirty="0"/>
              <a:t>Product roadmap</a:t>
            </a:r>
          </a:p>
          <a:p>
            <a:pPr>
              <a:lnSpc>
                <a:spcPct val="200000"/>
              </a:lnSpc>
            </a:pPr>
            <a:r>
              <a:rPr lang="en-KE" dirty="0"/>
              <a:t>Technical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5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8A70-4C9E-A12F-764C-4E3B94B80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Vanilla Mojaloop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BE271-523F-E514-C969-4772CE49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KE" dirty="0"/>
              <a:t>Mojaloop Product orientation</a:t>
            </a:r>
          </a:p>
          <a:p>
            <a:pPr>
              <a:lnSpc>
                <a:spcPct val="200000"/>
              </a:lnSpc>
            </a:pPr>
            <a:r>
              <a:rPr lang="en-KE" dirty="0"/>
              <a:t>Mojaloop Services orientation?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97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Mojaloop Training Program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8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6F42474-C6D7-5FB7-01BC-EDDD3727C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Q2 &amp; Q3 2022 Plans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D2DEE-A993-A7A6-EBFC-6C7553C55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KE" dirty="0"/>
              <a:t>Ongoing migration to Moodle US + reskinning existing Moodle instance</a:t>
            </a:r>
          </a:p>
          <a:p>
            <a:pPr>
              <a:lnSpc>
                <a:spcPct val="200000"/>
              </a:lnSpc>
            </a:pPr>
            <a:r>
              <a:rPr lang="en-KE" dirty="0"/>
              <a:t>Course development:</a:t>
            </a:r>
          </a:p>
          <a:p>
            <a:pPr lvl="1">
              <a:lnSpc>
                <a:spcPct val="200000"/>
              </a:lnSpc>
            </a:pPr>
            <a:r>
              <a:rPr lang="en-KE" dirty="0"/>
              <a:t>Executive Series</a:t>
            </a:r>
          </a:p>
          <a:p>
            <a:pPr lvl="1">
              <a:lnSpc>
                <a:spcPct val="200000"/>
              </a:lnSpc>
            </a:pPr>
            <a:r>
              <a:rPr lang="en-KE" dirty="0"/>
              <a:t>Third-party Payment Initiation (3PPI)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054C7-61DB-4CEA-229C-53884B8E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003386-40C6-CDC7-635C-F27DEBC184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FAEC659-47FE-A425-99C3-424E3A27C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soriko@mojaloop.io</a:t>
            </a: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C19B6-B2DC-5BA4-0CE7-7ED640ED8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C9C8FC-DF2C-F6FB-18DF-85F7D64F1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 anchor="ctr">
            <a:normAutofit/>
          </a:bodyPr>
          <a:lstStyle/>
          <a:p>
            <a:pPr algn="ctr"/>
            <a:r>
              <a:rPr lang="en-KE" dirty="0"/>
              <a:t>Community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CAB55-605E-AA45-40C2-EFB88CB13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AF9D7A-5BEE-9245-944A-197F51D542D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45244F6-994C-65BF-7F85-A3BD00C39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05988"/>
              </p:ext>
            </p:extLst>
          </p:nvPr>
        </p:nvGraphicFramePr>
        <p:xfrm>
          <a:off x="1676619" y="3651250"/>
          <a:ext cx="21033938" cy="8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515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7286-1EA6-EED3-81F1-0F6FD4C9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 anchor="ctr">
            <a:normAutofit/>
          </a:bodyPr>
          <a:lstStyle/>
          <a:p>
            <a:r>
              <a:rPr lang="en-KE" dirty="0"/>
              <a:t>2022 CoCo Objectives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8DF5E-E636-B2E0-C261-32F92D7B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AF9D7A-5BEE-9245-944A-197F51D542D9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5C64D8-BBB8-2CF0-CF77-E9680BD29B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032981"/>
              </p:ext>
            </p:extLst>
          </p:nvPr>
        </p:nvGraphicFramePr>
        <p:xfrm>
          <a:off x="1676619" y="3651250"/>
          <a:ext cx="21033938" cy="8702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06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457690-04A4-9C33-21E5-42E6C1D0B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CoCo resolution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7276E-1623-C0FA-550D-F49DF91C7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Get an approved high level product definition from the Product Council</a:t>
            </a:r>
          </a:p>
          <a:p>
            <a:pPr>
              <a:lnSpc>
                <a:spcPct val="200000"/>
              </a:lnSpc>
            </a:pPr>
            <a:r>
              <a:rPr lang="en-GB" dirty="0"/>
              <a:t>With it create a product roadmap: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Which features are essential, which ones are nice to have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What must be fixed now, with rationale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These should have timelines and a minimal business case justification attached to them</a:t>
            </a:r>
          </a:p>
          <a:p>
            <a:pPr>
              <a:lnSpc>
                <a:spcPct val="200000"/>
              </a:lnSpc>
            </a:pPr>
            <a:r>
              <a:rPr lang="en-GB" dirty="0"/>
              <a:t>Design </a:t>
            </a:r>
            <a:r>
              <a:rPr lang="en-GB" dirty="0" err="1"/>
              <a:t>Authorirty</a:t>
            </a:r>
            <a:r>
              <a:rPr lang="en-GB" dirty="0"/>
              <a:t> takes the product roadmap and produces a technical roadmap</a:t>
            </a:r>
          </a:p>
          <a:p>
            <a:pPr>
              <a:lnSpc>
                <a:spcPct val="200000"/>
              </a:lnSpc>
            </a:pPr>
            <a:r>
              <a:rPr lang="en-GB" dirty="0"/>
              <a:t>(this can go back and forward until everyone is happy)</a:t>
            </a:r>
          </a:p>
          <a:p>
            <a:pPr>
              <a:lnSpc>
                <a:spcPct val="200000"/>
              </a:lnSpc>
            </a:pPr>
            <a:endParaRPr lang="en-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9B99F-FCE5-8B2A-90CE-67CCAB3C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Infrastructure</a:t>
            </a:r>
          </a:p>
          <a:p>
            <a:pPr>
              <a:lnSpc>
                <a:spcPct val="200000"/>
              </a:lnSpc>
            </a:pPr>
            <a:r>
              <a:rPr lang="en-US" dirty="0"/>
              <a:t>Payment Manager</a:t>
            </a:r>
          </a:p>
          <a:p>
            <a:pPr>
              <a:lnSpc>
                <a:spcPct val="200000"/>
              </a:lnSpc>
            </a:pPr>
            <a:r>
              <a:rPr lang="en-US" dirty="0"/>
              <a:t>Vanilla Mojaloop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1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03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Bottleneck around installations</a:t>
            </a:r>
          </a:p>
          <a:p>
            <a:pPr>
              <a:lnSpc>
                <a:spcPct val="200000"/>
              </a:lnSpc>
            </a:pPr>
            <a:r>
              <a:rPr lang="en-US" dirty="0"/>
              <a:t>Various Tools: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Mini-loop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Payment Manager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Payment Hub EE </a:t>
            </a:r>
            <a:r>
              <a:rPr lang="en-US" dirty="0" err="1"/>
              <a:t>etc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Initiatives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Mojaloop on Azure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Interest around Google Cloud and 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2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8D430F-6E67-5949-A1ED-5C85DDDA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Proposal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2CEDC6-2A98-0144-9884-13FE465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New workstream</a:t>
            </a:r>
          </a:p>
          <a:p>
            <a:pPr>
              <a:lnSpc>
                <a:spcPct val="200000"/>
              </a:lnSpc>
            </a:pPr>
            <a:r>
              <a:rPr lang="en-US" b="1" dirty="0"/>
              <a:t>Objective</a:t>
            </a:r>
            <a:r>
              <a:rPr lang="en-US" dirty="0"/>
              <a:t>: Collaborate to get Mojaloop on Microsoft Azure, Google Cloud and Amazon Web Services.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43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Manager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6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jaloop Community Meeting PPT Template (1)" id="{7F79573D-7DC8-CF4A-8D2D-8B405F82749C}" vid="{4323EEAB-3574-A746-A29E-E2B25B3468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2" ma:contentTypeDescription="Create a new document." ma:contentTypeScope="" ma:versionID="77ac94815fee3c457d929011a368b53d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e201c9244ba7a4a609a784ffcd53c305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www.w3.org/XML/1998/namespace"/>
    <ds:schemaRef ds:uri="6354f033-77ec-451f-a4b1-89785309665d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B9DBFE-81CB-46DA-8F15-25D52B850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253</Words>
  <Application>Microsoft Macintosh PowerPoint</Application>
  <PresentationFormat>Custom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Community Reflections &amp; Directions</vt:lpstr>
      <vt:lpstr>Community Management</vt:lpstr>
      <vt:lpstr>2022 CoCo Objectives</vt:lpstr>
      <vt:lpstr>CoCo resolution</vt:lpstr>
      <vt:lpstr>Directions</vt:lpstr>
      <vt:lpstr>Infrastructure</vt:lpstr>
      <vt:lpstr>Infrastructure</vt:lpstr>
      <vt:lpstr>Infrastructure Proposal</vt:lpstr>
      <vt:lpstr>Payment Manager</vt:lpstr>
      <vt:lpstr>Payment Manager</vt:lpstr>
      <vt:lpstr>Vanilla Mojaloop</vt:lpstr>
      <vt:lpstr>Vanilla Mojaloop</vt:lpstr>
      <vt:lpstr>Vanilla Mojaloop</vt:lpstr>
      <vt:lpstr>Mojaloop Training Program</vt:lpstr>
      <vt:lpstr>Q2 &amp; Q3 2022 Plans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Directions</dc:title>
  <dc:creator>Simeon Oriko</dc:creator>
  <cp:lastModifiedBy>Simeon Oriko</cp:lastModifiedBy>
  <cp:revision>10</cp:revision>
  <dcterms:created xsi:type="dcterms:W3CDTF">2022-04-26T01:45:59Z</dcterms:created>
  <dcterms:modified xsi:type="dcterms:W3CDTF">2022-04-26T05:57:49Z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