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1" r:id="rId4"/>
  </p:sldMasterIdLst>
  <p:notesMasterIdLst>
    <p:notesMasterId r:id="rId28"/>
  </p:notesMasterIdLst>
  <p:sldIdLst>
    <p:sldId id="256" r:id="rId5"/>
    <p:sldId id="372" r:id="rId6"/>
    <p:sldId id="4397" r:id="rId7"/>
    <p:sldId id="350" r:id="rId8"/>
    <p:sldId id="367" r:id="rId9"/>
    <p:sldId id="366" r:id="rId10"/>
    <p:sldId id="332" r:id="rId11"/>
    <p:sldId id="359" r:id="rId12"/>
    <p:sldId id="327" r:id="rId13"/>
    <p:sldId id="4399" r:id="rId14"/>
    <p:sldId id="4400" r:id="rId15"/>
    <p:sldId id="329" r:id="rId16"/>
    <p:sldId id="4392" r:id="rId17"/>
    <p:sldId id="4394" r:id="rId18"/>
    <p:sldId id="4395" r:id="rId19"/>
    <p:sldId id="4396" r:id="rId20"/>
    <p:sldId id="301" r:id="rId21"/>
    <p:sldId id="303" r:id="rId22"/>
    <p:sldId id="4393" r:id="rId23"/>
    <p:sldId id="4385" r:id="rId24"/>
    <p:sldId id="285" r:id="rId25"/>
    <p:sldId id="280" r:id="rId26"/>
    <p:sldId id="347" r:id="rId27"/>
  </p:sldIdLst>
  <p:sldSz cx="12192000" cy="6858000"/>
  <p:notesSz cx="7023100" cy="93091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Introduction" id="{F24AC305-6DAE-994A-BA60-E7414090B4AF}">
          <p14:sldIdLst>
            <p14:sldId id="256"/>
          </p14:sldIdLst>
        </p14:section>
        <p14:section name="Why An OSS TMS" id="{2464CC9F-811A-1D49-8A3A-F115D821AEF0}">
          <p14:sldIdLst>
            <p14:sldId id="372"/>
            <p14:sldId id="4397"/>
            <p14:sldId id="350"/>
            <p14:sldId id="367"/>
            <p14:sldId id="366"/>
            <p14:sldId id="332"/>
            <p14:sldId id="359"/>
          </p14:sldIdLst>
        </p14:section>
        <p14:section name="An Update" id="{07633A4A-462A-4F3D-9710-A8C166792F74}">
          <p14:sldIdLst>
            <p14:sldId id="327"/>
            <p14:sldId id="4399"/>
            <p14:sldId id="4400"/>
            <p14:sldId id="329"/>
            <p14:sldId id="4392"/>
            <p14:sldId id="4394"/>
            <p14:sldId id="4395"/>
            <p14:sldId id="4396"/>
            <p14:sldId id="301"/>
            <p14:sldId id="303"/>
            <p14:sldId id="4393"/>
          </p14:sldIdLst>
        </p14:section>
        <p14:section name="Errata" id="{3EA81122-1EA6-B043-A635-12AC51B84197}">
          <p14:sldIdLst>
            <p14:sldId id="4385"/>
            <p14:sldId id="285"/>
            <p14:sldId id="280"/>
            <p14:sldId id="34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620E24-4C2B-4887-4D1F-4959977C580D}" name="Greg McCormick" initials="GM" userId="S::greg@team.frms.io::fc1f3bc6-f755-4903-9378-7a031eca0175" providerId="AD"/>
  <p188:author id="{B7F0122D-D559-6C28-E842-50B392C7AEA3}" name="Jeff Culver" initials="JC" userId="b9b3ca0da04cc0c3" providerId="Windows Live"/>
  <p188:author id="{695D586A-30B3-826C-4335-923AD0D022BA}" name="Charity Elkins" initials="CE" userId="S::CharityE@crosslaketech.com::286d7a35-ba71-48c4-9f2a-051d2e6e654e" providerId="AD"/>
  <p188:author id="{9A602CBB-1330-0547-0898-01FE3B312859}" name="Johannes Foley" initials="JF" userId="S::JFoley@sybrin.co.za::3e9f0f38-3083-438f-b55b-89413df519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rik Hedblom" initials="EH" lastIdx="1" clrIdx="0"/>
  <p:cmAuthor id="2" name="Travis Reindl" initials="TR" lastIdx="33" clrIdx="1"/>
  <p:cmAuthor id="3" name="Sarah Buhayar" initials="SB" lastIdx="14" clrIdx="2"/>
  <p:cmAuthor id="4" name="Sarah Z. Buhayar" initials="szb" lastIdx="3" clrIdx="3"/>
  <p:cmAuthor id="5" name="Jamie McKee" initials="JM" lastIdx="6" clrIdx="4"/>
  <p:cmAuthor id="6" name="Chrystie Hill" initials="CH" lastIdx="179" clrIdx="5"/>
  <p:cmAuthor id="7" name="Jim Howe (Boston Consulting Group)" initials="JH(CG" lastIdx="245" clrIdx="6"/>
  <p:cmAuthor id="8" name="Francesca Mazzola" initials="FM" lastIdx="127" clrIdx="7"/>
  <p:cmAuthor id="9" name="Randy Pinol" initials="RP" lastIdx="21" clrIdx="8">
    <p:extLst>
      <p:ext uri="{19B8F6BF-5375-455C-9EA6-DF929625EA0E}">
        <p15:presenceInfo xmlns:p15="http://schemas.microsoft.com/office/powerpoint/2012/main" userId="S-1-5-21-1229272821-879983540-682003330-101046" providerId="AD"/>
      </p:ext>
    </p:extLst>
  </p:cmAuthor>
  <p:cmAuthor id="10" name="Kate Coxon" initials="KC" lastIdx="76" clrIdx="9">
    <p:extLst>
      <p:ext uri="{19B8F6BF-5375-455C-9EA6-DF929625EA0E}">
        <p15:presenceInfo xmlns:p15="http://schemas.microsoft.com/office/powerpoint/2012/main" userId="S-1-5-21-1229272821-879983540-682003330-405781" providerId="AD"/>
      </p:ext>
    </p:extLst>
  </p:cmAuthor>
  <p:cmAuthor id="11" name="Jeff Culver" initials="JC" lastIdx="82" clrIdx="10">
    <p:extLst>
      <p:ext uri="{19B8F6BF-5375-455C-9EA6-DF929625EA0E}">
        <p15:presenceInfo xmlns:p15="http://schemas.microsoft.com/office/powerpoint/2012/main" userId="b9b3ca0da04cc0c3" providerId="Windows Live"/>
      </p:ext>
    </p:extLst>
  </p:cmAuthor>
  <p:cmAuthor id="12" name="Andrew Corcoran" initials="AC" lastIdx="4" clrIdx="11">
    <p:extLst>
      <p:ext uri="{19B8F6BF-5375-455C-9EA6-DF929625EA0E}">
        <p15:presenceInfo xmlns:p15="http://schemas.microsoft.com/office/powerpoint/2012/main" userId="S::andrew.corcoran@gatesfoundation.org::41ed8e19-d3c2-4a31-b442-033a508134c0" providerId="AD"/>
      </p:ext>
    </p:extLst>
  </p:cmAuthor>
  <p:cmAuthor id="13" name="Kate Coxon" initials="KC [2]" lastIdx="10" clrIdx="12">
    <p:extLst>
      <p:ext uri="{19B8F6BF-5375-455C-9EA6-DF929625EA0E}">
        <p15:presenceInfo xmlns:p15="http://schemas.microsoft.com/office/powerpoint/2012/main" userId="S::kate.coxon@gatesfoundation.org::7d19b73f-47c8-4c12-aae5-0c3f84787d94" providerId="AD"/>
      </p:ext>
    </p:extLst>
  </p:cmAuthor>
  <p:cmAuthor id="14" name="Janet Salm" initials="JS" lastIdx="5" clrIdx="13">
    <p:extLst>
      <p:ext uri="{19B8F6BF-5375-455C-9EA6-DF929625EA0E}">
        <p15:presenceInfo xmlns:p15="http://schemas.microsoft.com/office/powerpoint/2012/main" userId="S::janet.salm@gatesfoundation.org::43e25be8-8551-42ae-bf60-9681fae2b310" providerId="AD"/>
      </p:ext>
    </p:extLst>
  </p:cmAuthor>
  <p:cmAuthor id="15" name="Patrick Methvin" initials="PM" lastIdx="4" clrIdx="14">
    <p:extLst>
      <p:ext uri="{19B8F6BF-5375-455C-9EA6-DF929625EA0E}">
        <p15:presenceInfo xmlns:p15="http://schemas.microsoft.com/office/powerpoint/2012/main" userId="S-1-5-21-1229272821-879983540-682003330-299296" providerId="AD"/>
      </p:ext>
    </p:extLst>
  </p:cmAuthor>
  <p:cmAuthor id="16" name="Juan Sanchez" initials="JS" lastIdx="8" clrIdx="15">
    <p:extLst>
      <p:ext uri="{19B8F6BF-5375-455C-9EA6-DF929625EA0E}">
        <p15:presenceInfo xmlns:p15="http://schemas.microsoft.com/office/powerpoint/2012/main" userId="S::juan.sanchez@gatesfoundation.org::c81902c4-f6b0-4e32-82b5-4f65e10c7a42" providerId="AD"/>
      </p:ext>
    </p:extLst>
  </p:cmAuthor>
  <p:cmAuthor id="17" name="Neil Roche" initials="NR" lastIdx="33" clrIdx="16">
    <p:extLst>
      <p:ext uri="{19B8F6BF-5375-455C-9EA6-DF929625EA0E}">
        <p15:presenceInfo xmlns:p15="http://schemas.microsoft.com/office/powerpoint/2012/main" userId="S::neil.roche@gatesfoundation.org::7a02975a-98af-4dba-a736-ff5a776e6660" providerId="AD"/>
      </p:ext>
    </p:extLst>
  </p:cmAuthor>
  <p:cmAuthor id="18" name="David Cagen" initials="DC" lastIdx="7" clrIdx="17">
    <p:extLst>
      <p:ext uri="{19B8F6BF-5375-455C-9EA6-DF929625EA0E}">
        <p15:presenceInfo xmlns:p15="http://schemas.microsoft.com/office/powerpoint/2012/main" userId="S::david.cagen@gatesfoundation.org::6f871007-ea05-470e-9470-c4dbbcd4358b" providerId="AD"/>
      </p:ext>
    </p:extLst>
  </p:cmAuthor>
  <p:cmAuthor id="19" name="Russell Cannon" initials="RC" lastIdx="4" clrIdx="18">
    <p:extLst>
      <p:ext uri="{19B8F6BF-5375-455C-9EA6-DF929625EA0E}">
        <p15:presenceInfo xmlns:p15="http://schemas.microsoft.com/office/powerpoint/2012/main" userId="S::russell.cannon@gatesfoundation.org::d60f5369-8112-4b7a-8b10-a578999dc733" providerId="AD"/>
      </p:ext>
    </p:extLst>
  </p:cmAuthor>
  <p:cmAuthor id="20" name="Jennifer Engle" initials="JE" lastIdx="62" clrIdx="19">
    <p:extLst>
      <p:ext uri="{19B8F6BF-5375-455C-9EA6-DF929625EA0E}">
        <p15:presenceInfo xmlns:p15="http://schemas.microsoft.com/office/powerpoint/2012/main" userId="S-1-5-21-1229272821-879983540-682003330-356010" providerId="AD"/>
      </p:ext>
    </p:extLst>
  </p:cmAuthor>
  <p:cmAuthor id="21" name="Michelle Rojas" initials="" lastIdx="3" clrIdx="20"/>
  <p:cmAuthor id="22" name="Mariana Preciado" initials="" lastIdx="2" clrIdx="21"/>
  <p:cmAuthor id="23" name="Ryen Borden" initials="" lastIdx="1" clrIdx="2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D1B"/>
    <a:srgbClr val="C6E0B4"/>
    <a:srgbClr val="F3B9A1"/>
    <a:srgbClr val="CCC6BE"/>
    <a:srgbClr val="595959"/>
    <a:srgbClr val="E8F1F4"/>
    <a:srgbClr val="6F8E18"/>
    <a:srgbClr val="F4E833"/>
    <a:srgbClr val="0D5EB5"/>
    <a:srgbClr val="D0D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3" autoAdjust="0"/>
    <p:restoredTop sz="78231"/>
  </p:normalViewPr>
  <p:slideViewPr>
    <p:cSldViewPr snapToGrid="0">
      <p:cViewPr varScale="1">
        <p:scale>
          <a:sx n="99" d="100"/>
          <a:sy n="99" d="100"/>
        </p:scale>
        <p:origin x="1816"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0973" cy="474856"/>
          </a:xfrm>
          <a:prstGeom prst="rect">
            <a:avLst/>
          </a:prstGeom>
        </p:spPr>
        <p:txBody>
          <a:bodyPr vert="horz" lIns="95096" tIns="47549" rIns="95096" bIns="47549" rtlCol="0"/>
          <a:lstStyle>
            <a:lvl1pPr algn="l">
              <a:defRPr sz="1200"/>
            </a:lvl1pPr>
          </a:lstStyle>
          <a:p>
            <a:endParaRPr lang="en-US" dirty="0"/>
          </a:p>
        </p:txBody>
      </p:sp>
      <p:sp>
        <p:nvSpPr>
          <p:cNvPr id="3" name="Date Placeholder 2"/>
          <p:cNvSpPr>
            <a:spLocks noGrp="1"/>
          </p:cNvSpPr>
          <p:nvPr>
            <p:ph type="dt" idx="1"/>
          </p:nvPr>
        </p:nvSpPr>
        <p:spPr>
          <a:xfrm>
            <a:off x="4066535" y="0"/>
            <a:ext cx="3110973" cy="474856"/>
          </a:xfrm>
          <a:prstGeom prst="rect">
            <a:avLst/>
          </a:prstGeom>
        </p:spPr>
        <p:txBody>
          <a:bodyPr vert="horz" lIns="95096" tIns="47549" rIns="95096" bIns="47549" rtlCol="0"/>
          <a:lstStyle>
            <a:lvl1pPr algn="r">
              <a:defRPr sz="1200"/>
            </a:lvl1pPr>
          </a:lstStyle>
          <a:p>
            <a:fld id="{68FD4928-D360-42C4-BC0E-7428D3266A10}" type="datetimeFigureOut">
              <a:rPr lang="en-US" smtClean="0"/>
              <a:t>10/21/22</a:t>
            </a:fld>
            <a:endParaRPr lang="en-US" dirty="0"/>
          </a:p>
        </p:txBody>
      </p:sp>
      <p:sp>
        <p:nvSpPr>
          <p:cNvPr id="4" name="Slide Image Placeholder 3"/>
          <p:cNvSpPr>
            <a:spLocks noGrp="1" noRot="1" noChangeAspect="1"/>
          </p:cNvSpPr>
          <p:nvPr>
            <p:ph type="sldImg" idx="2"/>
          </p:nvPr>
        </p:nvSpPr>
        <p:spPr>
          <a:xfrm>
            <a:off x="750888" y="1182688"/>
            <a:ext cx="5676900" cy="3194050"/>
          </a:xfrm>
          <a:prstGeom prst="rect">
            <a:avLst/>
          </a:prstGeom>
          <a:noFill/>
          <a:ln w="12700">
            <a:solidFill>
              <a:prstClr val="black"/>
            </a:solidFill>
          </a:ln>
        </p:spPr>
        <p:txBody>
          <a:bodyPr vert="horz" lIns="95096" tIns="47549" rIns="95096" bIns="47549" rtlCol="0" anchor="ctr"/>
          <a:lstStyle/>
          <a:p>
            <a:endParaRPr lang="en-US" dirty="0"/>
          </a:p>
        </p:txBody>
      </p:sp>
      <p:sp>
        <p:nvSpPr>
          <p:cNvPr id="5" name="Notes Placeholder 4"/>
          <p:cNvSpPr>
            <a:spLocks noGrp="1"/>
          </p:cNvSpPr>
          <p:nvPr>
            <p:ph type="body" sz="quarter" idx="3"/>
          </p:nvPr>
        </p:nvSpPr>
        <p:spPr>
          <a:xfrm>
            <a:off x="717917" y="4554670"/>
            <a:ext cx="5743335" cy="3726550"/>
          </a:xfrm>
          <a:prstGeom prst="rect">
            <a:avLst/>
          </a:prstGeom>
        </p:spPr>
        <p:txBody>
          <a:bodyPr vert="horz" lIns="95096" tIns="47549" rIns="95096" bIns="475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89397"/>
            <a:ext cx="3110973" cy="474855"/>
          </a:xfrm>
          <a:prstGeom prst="rect">
            <a:avLst/>
          </a:prstGeom>
        </p:spPr>
        <p:txBody>
          <a:bodyPr vert="horz" lIns="95096" tIns="47549" rIns="95096" bIns="475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66535" y="8989397"/>
            <a:ext cx="3110973" cy="474855"/>
          </a:xfrm>
          <a:prstGeom prst="rect">
            <a:avLst/>
          </a:prstGeom>
        </p:spPr>
        <p:txBody>
          <a:bodyPr vert="horz" lIns="95096" tIns="47549" rIns="95096" bIns="47549" rtlCol="0" anchor="b"/>
          <a:lstStyle>
            <a:lvl1pPr algn="r">
              <a:defRPr sz="1200"/>
            </a:lvl1pPr>
          </a:lstStyle>
          <a:p>
            <a:fld id="{EB1D5857-974C-44A3-9B3E-35C56152A48B}" type="slidenum">
              <a:rPr lang="en-US" smtClean="0"/>
              <a:t>‹#›</a:t>
            </a:fld>
            <a:endParaRPr lang="en-US" dirty="0"/>
          </a:p>
        </p:txBody>
      </p:sp>
    </p:spTree>
    <p:extLst>
      <p:ext uri="{BB962C8B-B14F-4D97-AF65-F5344CB8AC3E}">
        <p14:creationId xmlns:p14="http://schemas.microsoft.com/office/powerpoint/2010/main" val="402128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a:t>
            </a:fld>
            <a:endParaRPr lang="en-US" dirty="0"/>
          </a:p>
        </p:txBody>
      </p:sp>
    </p:spTree>
    <p:extLst>
      <p:ext uri="{BB962C8B-B14F-4D97-AF65-F5344CB8AC3E}">
        <p14:creationId xmlns:p14="http://schemas.microsoft.com/office/powerpoint/2010/main" val="3597379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16</a:t>
            </a:fld>
            <a:endParaRPr lang="en-US" dirty="0"/>
          </a:p>
        </p:txBody>
      </p:sp>
    </p:spTree>
    <p:extLst>
      <p:ext uri="{BB962C8B-B14F-4D97-AF65-F5344CB8AC3E}">
        <p14:creationId xmlns:p14="http://schemas.microsoft.com/office/powerpoint/2010/main" val="33924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B1D5857-974C-44A3-9B3E-35C56152A48B}" type="slidenum">
              <a:rPr lang="en-US" smtClean="0"/>
              <a:t>18</a:t>
            </a:fld>
            <a:endParaRPr lang="en-US" dirty="0"/>
          </a:p>
        </p:txBody>
      </p:sp>
    </p:spTree>
    <p:extLst>
      <p:ext uri="{BB962C8B-B14F-4D97-AF65-F5344CB8AC3E}">
        <p14:creationId xmlns:p14="http://schemas.microsoft.com/office/powerpoint/2010/main" val="88855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1D5857-974C-44A3-9B3E-35C56152A48B}" type="slidenum">
              <a:rPr lang="en-US" smtClean="0"/>
              <a:t>22</a:t>
            </a:fld>
            <a:endParaRPr lang="en-US"/>
          </a:p>
        </p:txBody>
      </p:sp>
    </p:spTree>
    <p:extLst>
      <p:ext uri="{BB962C8B-B14F-4D97-AF65-F5344CB8AC3E}">
        <p14:creationId xmlns:p14="http://schemas.microsoft.com/office/powerpoint/2010/main" val="307525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the patterns</a:t>
            </a:r>
          </a:p>
          <a:p>
            <a:endParaRPr lang="en-US" dirty="0"/>
          </a:p>
          <a:p>
            <a:r>
              <a:rPr lang="en-US" dirty="0"/>
              <a:t>Patterns equal typologies</a:t>
            </a:r>
          </a:p>
          <a:p>
            <a:endParaRPr lang="en-US" dirty="0"/>
          </a:p>
          <a:p>
            <a:r>
              <a:rPr lang="en-US" dirty="0"/>
              <a:t>We are still protecting our typologies and have to work out access.</a:t>
            </a:r>
          </a:p>
          <a:p>
            <a:endParaRPr lang="en-US" dirty="0"/>
          </a:p>
          <a:p>
            <a:r>
              <a:rPr lang="en-US" dirty="0"/>
              <a:t>The Deloitte project that happened earlier on identified 232 main typologies.</a:t>
            </a:r>
          </a:p>
          <a:p>
            <a:endParaRPr lang="en-US" dirty="0"/>
          </a:p>
          <a:p>
            <a:r>
              <a:rPr lang="en-US" dirty="0"/>
              <a:t>For the MVP we enabled 32</a:t>
            </a:r>
          </a:p>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23</a:t>
            </a:fld>
            <a:endParaRPr lang="en-US" dirty="0"/>
          </a:p>
        </p:txBody>
      </p:sp>
    </p:spTree>
    <p:extLst>
      <p:ext uri="{BB962C8B-B14F-4D97-AF65-F5344CB8AC3E}">
        <p14:creationId xmlns:p14="http://schemas.microsoft.com/office/powerpoint/2010/main" val="156206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2</a:t>
            </a:fld>
            <a:endParaRPr lang="en-US" dirty="0"/>
          </a:p>
        </p:txBody>
      </p:sp>
    </p:spTree>
    <p:extLst>
      <p:ext uri="{BB962C8B-B14F-4D97-AF65-F5344CB8AC3E}">
        <p14:creationId xmlns:p14="http://schemas.microsoft.com/office/powerpoint/2010/main" val="351702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3</a:t>
            </a:fld>
            <a:endParaRPr lang="en-US" dirty="0"/>
          </a:p>
        </p:txBody>
      </p:sp>
    </p:spTree>
    <p:extLst>
      <p:ext uri="{BB962C8B-B14F-4D97-AF65-F5344CB8AC3E}">
        <p14:creationId xmlns:p14="http://schemas.microsoft.com/office/powerpoint/2010/main" val="128879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we built this.</a:t>
            </a:r>
          </a:p>
        </p:txBody>
      </p:sp>
      <p:sp>
        <p:nvSpPr>
          <p:cNvPr id="4" name="Slide Number Placeholder 3"/>
          <p:cNvSpPr>
            <a:spLocks noGrp="1"/>
          </p:cNvSpPr>
          <p:nvPr>
            <p:ph type="sldNum" sz="quarter" idx="5"/>
          </p:nvPr>
        </p:nvSpPr>
        <p:spPr/>
        <p:txBody>
          <a:bodyPr/>
          <a:lstStyle/>
          <a:p>
            <a:fld id="{EB1D5857-974C-44A3-9B3E-35C56152A48B}" type="slidenum">
              <a:rPr lang="en-US" smtClean="0"/>
              <a:t>4</a:t>
            </a:fld>
            <a:endParaRPr lang="en-US" dirty="0"/>
          </a:p>
        </p:txBody>
      </p:sp>
    </p:spTree>
    <p:extLst>
      <p:ext uri="{BB962C8B-B14F-4D97-AF65-F5344CB8AC3E}">
        <p14:creationId xmlns:p14="http://schemas.microsoft.com/office/powerpoint/2010/main" val="155049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area</a:t>
            </a:r>
          </a:p>
        </p:txBody>
      </p:sp>
      <p:sp>
        <p:nvSpPr>
          <p:cNvPr id="4" name="Slide Number Placeholder 3"/>
          <p:cNvSpPr>
            <a:spLocks noGrp="1"/>
          </p:cNvSpPr>
          <p:nvPr>
            <p:ph type="sldNum" sz="quarter" idx="5"/>
          </p:nvPr>
        </p:nvSpPr>
        <p:spPr/>
        <p:txBody>
          <a:bodyPr/>
          <a:lstStyle/>
          <a:p>
            <a:fld id="{EB1D5857-974C-44A3-9B3E-35C56152A48B}" type="slidenum">
              <a:rPr lang="en-US" smtClean="0"/>
              <a:t>6</a:t>
            </a:fld>
            <a:endParaRPr lang="en-US" dirty="0"/>
          </a:p>
        </p:txBody>
      </p:sp>
    </p:spTree>
    <p:extLst>
      <p:ext uri="{BB962C8B-B14F-4D97-AF65-F5344CB8AC3E}">
        <p14:creationId xmlns:p14="http://schemas.microsoft.com/office/powerpoint/2010/main" val="1052873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most …</a:t>
            </a:r>
          </a:p>
          <a:p>
            <a:r>
              <a:rPr lang="en-US" dirty="0"/>
              <a:t>Typologies are patterns of fraud</a:t>
            </a:r>
          </a:p>
          <a:p>
            <a:endParaRPr lang="en-US" dirty="0"/>
          </a:p>
          <a:p>
            <a:r>
              <a:rPr lang="en-US" dirty="0"/>
              <a:t>Built to work with what you already have for systems and data</a:t>
            </a:r>
          </a:p>
          <a:p>
            <a:endParaRPr lang="en-US" dirty="0"/>
          </a:p>
          <a:p>
            <a:r>
              <a:rPr lang="en-US" dirty="0"/>
              <a:t>So, all of your </a:t>
            </a:r>
            <a:r>
              <a:rPr lang="en-US" dirty="0" err="1"/>
              <a:t>kyc</a:t>
            </a:r>
            <a:r>
              <a:rPr lang="en-US" dirty="0"/>
              <a:t> and </a:t>
            </a:r>
            <a:r>
              <a:rPr lang="en-US" dirty="0" err="1"/>
              <a:t>ubo</a:t>
            </a:r>
            <a:r>
              <a:rPr lang="en-US" dirty="0"/>
              <a:t> information, what you have in your risk mitigations systems like block lists.</a:t>
            </a:r>
          </a:p>
        </p:txBody>
      </p:sp>
      <p:sp>
        <p:nvSpPr>
          <p:cNvPr id="4" name="Slide Number Placeholder 3"/>
          <p:cNvSpPr>
            <a:spLocks noGrp="1"/>
          </p:cNvSpPr>
          <p:nvPr>
            <p:ph type="sldNum" sz="quarter" idx="5"/>
          </p:nvPr>
        </p:nvSpPr>
        <p:spPr/>
        <p:txBody>
          <a:bodyPr/>
          <a:lstStyle/>
          <a:p>
            <a:fld id="{EB1D5857-974C-44A3-9B3E-35C56152A48B}" type="slidenum">
              <a:rPr lang="en-US" smtClean="0"/>
              <a:t>7</a:t>
            </a:fld>
            <a:endParaRPr lang="en-US" dirty="0"/>
          </a:p>
        </p:txBody>
      </p:sp>
    </p:spTree>
    <p:extLst>
      <p:ext uri="{BB962C8B-B14F-4D97-AF65-F5344CB8AC3E}">
        <p14:creationId xmlns:p14="http://schemas.microsoft.com/office/powerpoint/2010/main" val="162679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engine only and designed to work in your environment.</a:t>
            </a:r>
          </a:p>
          <a:p>
            <a:endParaRPr lang="en-US" dirty="0"/>
          </a:p>
          <a:p>
            <a:r>
              <a:rPr lang="en-US" dirty="0"/>
              <a:t>We have provided easy to use hooks to integrate with your alerting system or case management system for investigation purposes.</a:t>
            </a:r>
          </a:p>
          <a:p>
            <a:endParaRPr lang="en-US" dirty="0"/>
          </a:p>
          <a:p>
            <a:r>
              <a:rPr lang="en-US" dirty="0"/>
              <a:t>Scale up to run for the largest enterprise, and scale down to run on a laptop</a:t>
            </a:r>
          </a:p>
          <a:p>
            <a:endParaRPr lang="en-US" dirty="0"/>
          </a:p>
          <a:p>
            <a:r>
              <a:rPr lang="en-US" dirty="0"/>
              <a:t>It is hard enough to create something that can run at scale just as hard to create something that can scale down and run lean.</a:t>
            </a:r>
          </a:p>
          <a:p>
            <a:endParaRPr lang="en-US" dirty="0"/>
          </a:p>
          <a:p>
            <a:r>
              <a:rPr lang="en-US" dirty="0"/>
              <a:t>We‘ve built a system that does both.</a:t>
            </a:r>
          </a:p>
          <a:p>
            <a:endParaRPr lang="en-US" dirty="0"/>
          </a:p>
          <a:p>
            <a:r>
              <a:rPr lang="en-US" dirty="0"/>
              <a:t>To keep you on the right side of personal information laws  ,,</a:t>
            </a:r>
          </a:p>
          <a:p>
            <a:r>
              <a:rPr lang="en-US" dirty="0"/>
              <a:t>We do </a:t>
            </a:r>
            <a:r>
              <a:rPr lang="en-US" sz="1200" dirty="0">
                <a:solidFill>
                  <a:schemeClr val="accent6"/>
                </a:solidFill>
              </a:rPr>
              <a:t>pseudonymization in the system to no expose PII data, but we did not implement all of the controls and processes necessary to implement GDPR or similar programs.</a:t>
            </a:r>
          </a:p>
          <a:p>
            <a:r>
              <a:rPr lang="en-US" sz="1200" dirty="0">
                <a:solidFill>
                  <a:schemeClr val="accent6"/>
                </a:solidFill>
              </a:rPr>
              <a:t>A reminder:</a:t>
            </a:r>
          </a:p>
          <a:p>
            <a:r>
              <a:rPr lang="en-US" sz="1200" b="0" i="0" u="sng" strike="noStrike" kern="1200" dirty="0">
                <a:solidFill>
                  <a:schemeClr val="tx1"/>
                </a:solidFill>
                <a:effectLst/>
                <a:latin typeface="+mn-lt"/>
                <a:ea typeface="+mn-ea"/>
                <a:cs typeface="+mn-cs"/>
              </a:rPr>
              <a:t>Personally Identifiable Information (PII)</a:t>
            </a:r>
            <a:r>
              <a:rPr lang="en-US" sz="1200" b="0" i="0" u="none" strike="noStrike" kern="1200" dirty="0">
                <a:solidFill>
                  <a:schemeClr val="tx1"/>
                </a:solidFill>
                <a:effectLst/>
                <a:latin typeface="+mn-lt"/>
                <a:ea typeface="+mn-ea"/>
                <a:cs typeface="+mn-cs"/>
              </a:rPr>
              <a:t> - Information that, when used alone or with other relevant data, can identify an individual. This information that can be used to get a person’s identity, location, or contact details</a:t>
            </a:r>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8</a:t>
            </a:fld>
            <a:endParaRPr lang="en-US" dirty="0"/>
          </a:p>
        </p:txBody>
      </p:sp>
    </p:spTree>
    <p:extLst>
      <p:ext uri="{BB962C8B-B14F-4D97-AF65-F5344CB8AC3E}">
        <p14:creationId xmlns:p14="http://schemas.microsoft.com/office/powerpoint/2010/main" val="36934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5857-974C-44A3-9B3E-35C56152A48B}" type="slidenum">
              <a:rPr lang="en-US" smtClean="0"/>
              <a:t>12</a:t>
            </a:fld>
            <a:endParaRPr lang="en-US" dirty="0"/>
          </a:p>
        </p:txBody>
      </p:sp>
    </p:spTree>
    <p:extLst>
      <p:ext uri="{BB962C8B-B14F-4D97-AF65-F5344CB8AC3E}">
        <p14:creationId xmlns:p14="http://schemas.microsoft.com/office/powerpoint/2010/main" val="104473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B1D5857-974C-44A3-9B3E-35C56152A48B}" type="slidenum">
              <a:rPr lang="en-US" smtClean="0"/>
              <a:t>13</a:t>
            </a:fld>
            <a:endParaRPr lang="en-US" dirty="0"/>
          </a:p>
        </p:txBody>
      </p:sp>
    </p:spTree>
    <p:extLst>
      <p:ext uri="{BB962C8B-B14F-4D97-AF65-F5344CB8AC3E}">
        <p14:creationId xmlns:p14="http://schemas.microsoft.com/office/powerpoint/2010/main" val="55420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 Text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6835" y="2486273"/>
            <a:ext cx="11129432" cy="949079"/>
          </a:xfrm>
          <a:prstGeom prst="rect">
            <a:avLst/>
          </a:prstGeom>
        </p:spPr>
        <p:txBody>
          <a:bodyPr anchor="ctr"/>
          <a:lstStyle>
            <a:lvl1pPr>
              <a:lnSpc>
                <a:spcPts val="3067"/>
              </a:lnSpc>
              <a:defRPr sz="3067" b="0" baseline="0">
                <a:solidFill>
                  <a:schemeClr val="accent6"/>
                </a:solidFill>
              </a:defRPr>
            </a:lvl1pPr>
          </a:lstStyle>
          <a:p>
            <a:r>
              <a:rPr lang="en-US"/>
              <a:t>INSERT MAIN TITLE HERE – UP TO 2 FULL-WIDTH LINES (ALL CAPS)</a:t>
            </a:r>
          </a:p>
        </p:txBody>
      </p:sp>
      <p:sp>
        <p:nvSpPr>
          <p:cNvPr id="3" name="Subtitle 2"/>
          <p:cNvSpPr>
            <a:spLocks noGrp="1"/>
          </p:cNvSpPr>
          <p:nvPr>
            <p:ph type="subTitle" idx="1" hasCustomPrompt="1"/>
          </p:nvPr>
        </p:nvSpPr>
        <p:spPr>
          <a:xfrm>
            <a:off x="486834" y="3501610"/>
            <a:ext cx="11129433" cy="586885"/>
          </a:xfrm>
        </p:spPr>
        <p:txBody>
          <a:bodyPr anchor="ctr"/>
          <a:lstStyle>
            <a:lvl1pPr marL="0" indent="0" algn="l">
              <a:spcBef>
                <a:spcPts val="0"/>
              </a:spcBef>
              <a:buNone/>
              <a:defRPr sz="1867" b="0">
                <a:solidFill>
                  <a:schemeClr val="accent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Insert Sub-Title Here – Up To 2 Lines (Initial Caps)</a:t>
            </a:r>
          </a:p>
        </p:txBody>
      </p:sp>
      <p:sp>
        <p:nvSpPr>
          <p:cNvPr id="7" name="Text Placeholder 5"/>
          <p:cNvSpPr>
            <a:spLocks noGrp="1"/>
          </p:cNvSpPr>
          <p:nvPr>
            <p:ph type="body" sz="quarter" idx="14" hasCustomPrompt="1"/>
          </p:nvPr>
        </p:nvSpPr>
        <p:spPr>
          <a:xfrm>
            <a:off x="486834" y="5413248"/>
            <a:ext cx="11106151" cy="1014491"/>
          </a:xfrm>
        </p:spPr>
        <p:txBody>
          <a:bodyPr/>
          <a:lstStyle>
            <a:lvl1pPr marL="2117" indent="0">
              <a:lnSpc>
                <a:spcPts val="2267"/>
              </a:lnSpc>
              <a:spcBef>
                <a:spcPts val="0"/>
              </a:spcBef>
              <a:buNone/>
              <a:defRPr sz="1600">
                <a:solidFill>
                  <a:schemeClr val="accent6">
                    <a:lumMod val="50000"/>
                    <a:lumOff val="50000"/>
                  </a:schemeClr>
                </a:solidFill>
              </a:defRPr>
            </a:lvl1pPr>
            <a:lvl2pPr marL="2117" indent="0">
              <a:lnSpc>
                <a:spcPts val="2267"/>
              </a:lnSpc>
              <a:spcBef>
                <a:spcPts val="0"/>
              </a:spcBef>
              <a:buFont typeface="Arial" panose="020B0604020202020204" pitchFamily="34" charset="0"/>
              <a:buNone/>
              <a:defRPr sz="1600">
                <a:solidFill>
                  <a:schemeClr val="bg1"/>
                </a:solidFill>
              </a:defRPr>
            </a:lvl2pPr>
            <a:lvl3pPr marL="2117" indent="0">
              <a:lnSpc>
                <a:spcPts val="2267"/>
              </a:lnSpc>
              <a:spcBef>
                <a:spcPts val="0"/>
              </a:spcBef>
              <a:buNone/>
              <a:defRPr sz="1600">
                <a:solidFill>
                  <a:schemeClr val="accent6">
                    <a:lumMod val="50000"/>
                    <a:lumOff val="50000"/>
                  </a:schemeClr>
                </a:solidFill>
              </a:defRPr>
            </a:lvl3pPr>
            <a:lvl4pPr marL="2117" indent="0">
              <a:lnSpc>
                <a:spcPts val="2267"/>
              </a:lnSpc>
              <a:spcBef>
                <a:spcPts val="0"/>
              </a:spcBef>
              <a:buNone/>
              <a:defRPr sz="1600">
                <a:solidFill>
                  <a:schemeClr val="bg1"/>
                </a:solidFill>
              </a:defRPr>
            </a:lvl4pPr>
            <a:lvl5pPr marL="2117" indent="0">
              <a:lnSpc>
                <a:spcPts val="2267"/>
              </a:lnSpc>
              <a:spcBef>
                <a:spcPts val="0"/>
              </a:spcBef>
              <a:buNone/>
              <a:defRPr sz="1600">
                <a:solidFill>
                  <a:schemeClr val="accent6">
                    <a:lumMod val="50000"/>
                    <a:lumOff val="50000"/>
                  </a:schemeClr>
                </a:solidFill>
              </a:defRPr>
            </a:lvl5pPr>
          </a:lstStyle>
          <a:p>
            <a:pPr lvl="0"/>
            <a:r>
              <a:rPr lang="en-US"/>
              <a:t>Presenter Name 1</a:t>
            </a:r>
          </a:p>
          <a:p>
            <a:pPr lvl="2"/>
            <a:r>
              <a:rPr lang="en-US"/>
              <a:t>Presenter Name 2</a:t>
            </a:r>
          </a:p>
          <a:p>
            <a:pPr lvl="4"/>
            <a:r>
              <a:rPr lang="en-US"/>
              <a:t>Presenter Name 3</a:t>
            </a:r>
          </a:p>
        </p:txBody>
      </p:sp>
      <p:sp>
        <p:nvSpPr>
          <p:cNvPr id="9" name="Date Placeholder 3"/>
          <p:cNvSpPr>
            <a:spLocks noGrp="1"/>
          </p:cNvSpPr>
          <p:nvPr>
            <p:ph type="dt" sz="half" idx="2"/>
          </p:nvPr>
        </p:nvSpPr>
        <p:spPr>
          <a:xfrm>
            <a:off x="486834" y="4657345"/>
            <a:ext cx="11129433" cy="366183"/>
          </a:xfrm>
          <a:prstGeom prst="rect">
            <a:avLst/>
          </a:prstGeom>
        </p:spPr>
        <p:txBody>
          <a:bodyPr vert="horz" lIns="0" tIns="0" rIns="0" bIns="0" rtlCol="0" anchor="ctr"/>
          <a:lstStyle>
            <a:lvl1pPr algn="l">
              <a:defRPr sz="1600">
                <a:solidFill>
                  <a:schemeClr val="accent6">
                    <a:lumMod val="50000"/>
                    <a:lumOff val="50000"/>
                  </a:schemeClr>
                </a:solidFill>
                <a:latin typeface="Arial" panose="020B0604020202020204" pitchFamily="34" charset="0"/>
                <a:cs typeface="Arial" panose="020B0604020202020204" pitchFamily="34" charset="0"/>
              </a:defRPr>
            </a:lvl1pPr>
          </a:lstStyle>
          <a:p>
            <a:r>
              <a:rPr lang="en-US"/>
              <a:t>September 2022</a:t>
            </a:r>
            <a:endParaRPr lang="en-US" dirty="0"/>
          </a:p>
        </p:txBody>
      </p:sp>
      <p:cxnSp>
        <p:nvCxnSpPr>
          <p:cNvPr id="11" name="Straight Connector 10"/>
          <p:cNvCxnSpPr/>
          <p:nvPr/>
        </p:nvCxnSpPr>
        <p:spPr>
          <a:xfrm>
            <a:off x="486834" y="4293719"/>
            <a:ext cx="11129433"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5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ext-Only Transition Slide">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0" y="0"/>
            <a:ext cx="12192000" cy="6858000"/>
          </a:xfrm>
          <a:solidFill>
            <a:schemeClr val="accent3">
              <a:lumMod val="75000"/>
            </a:schemeClr>
          </a:solidFill>
        </p:spPr>
        <p:txBody>
          <a:bodyPr lIns="365760" tIns="685800" rIns="365760" bIns="1828800"/>
          <a:lstStyle>
            <a:lvl1pPr marL="0" indent="0">
              <a:lnSpc>
                <a:spcPts val="4533"/>
              </a:lnSpc>
              <a:spcBef>
                <a:spcPts val="1600"/>
              </a:spcBef>
              <a:buNone/>
              <a:defRPr lang="en-US" sz="4000" kern="1200" cap="all" baseline="0" smtClean="0">
                <a:solidFill>
                  <a:schemeClr val="bg1"/>
                </a:solidFill>
                <a:latin typeface="Arial" pitchFamily="34" charset="0"/>
                <a:ea typeface="+mn-ea"/>
                <a:cs typeface="Arial" pitchFamily="34" charset="0"/>
              </a:defRPr>
            </a:lvl1pPr>
            <a:lvl2pPr marL="0" indent="0">
              <a:buFont typeface="Arial" pitchFamily="34" charset="0"/>
              <a:buNone/>
              <a:defRPr lang="en-US" sz="4800" kern="1200" smtClean="0">
                <a:solidFill>
                  <a:schemeClr val="accent3">
                    <a:lumMod val="75000"/>
                  </a:schemeClr>
                </a:solidFill>
                <a:latin typeface="Arial" pitchFamily="34" charset="0"/>
                <a:ea typeface="+mn-ea"/>
                <a:cs typeface="Arial" pitchFamily="34" charset="0"/>
              </a:defRPr>
            </a:lvl2pPr>
            <a:lvl3pPr marL="0" indent="0">
              <a:buNone/>
              <a:defRPr lang="en-US" sz="4800" kern="1200" smtClean="0">
                <a:solidFill>
                  <a:schemeClr val="accent3">
                    <a:lumMod val="75000"/>
                  </a:schemeClr>
                </a:solidFill>
                <a:latin typeface="Arial" pitchFamily="34" charset="0"/>
                <a:ea typeface="+mn-ea"/>
                <a:cs typeface="Arial" pitchFamily="34" charset="0"/>
              </a:defRPr>
            </a:lvl3pPr>
            <a:lvl4pPr marL="0" indent="0">
              <a:buNone/>
              <a:defRPr lang="en-US" sz="4800" kern="1200" smtClean="0">
                <a:solidFill>
                  <a:schemeClr val="accent3">
                    <a:lumMod val="75000"/>
                  </a:schemeClr>
                </a:solidFill>
                <a:latin typeface="Arial" pitchFamily="34" charset="0"/>
                <a:ea typeface="+mn-ea"/>
                <a:cs typeface="Arial" pitchFamily="34" charset="0"/>
              </a:defRPr>
            </a:lvl4pPr>
            <a:lvl5pPr marL="0" indent="0">
              <a:buNone/>
              <a:defRPr lang="en-US" sz="4800" kern="1200">
                <a:solidFill>
                  <a:schemeClr val="accent3">
                    <a:lumMod val="75000"/>
                  </a:schemeClr>
                </a:solidFill>
                <a:latin typeface="Arial" pitchFamily="34" charset="0"/>
                <a:ea typeface="+mn-ea"/>
                <a:cs typeface="Arial" pitchFamily="34" charset="0"/>
              </a:defRPr>
            </a:lvl5pPr>
          </a:lstStyle>
          <a:p>
            <a:pPr lvl="0"/>
            <a:r>
              <a:rPr lang="en-US" dirty="0"/>
              <a:t>CLICK TO EDIT TEXT</a:t>
            </a:r>
          </a:p>
        </p:txBody>
      </p:sp>
    </p:spTree>
    <p:extLst>
      <p:ext uri="{BB962C8B-B14F-4D97-AF65-F5344CB8AC3E}">
        <p14:creationId xmlns:p14="http://schemas.microsoft.com/office/powerpoint/2010/main" val="8591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es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299" y="646177"/>
            <a:ext cx="11112501"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7779" cy="197426"/>
          </a:xfrm>
        </p:spPr>
        <p:txBody>
          <a:bodyPr/>
          <a:lstStyle>
            <a:lvl1pPr>
              <a:defRPr sz="700" i="1">
                <a:solidFill>
                  <a:schemeClr val="accent5">
                    <a:lumMod val="50000"/>
                  </a:schemeClr>
                </a:solidFill>
              </a:defRPr>
            </a:lvl1pPr>
          </a:lstStyle>
          <a:p>
            <a:pPr lvl="0"/>
            <a:r>
              <a:rPr lang="en-US" dirty="0"/>
              <a:t>Click to edit Source</a:t>
            </a:r>
          </a:p>
        </p:txBody>
      </p:sp>
      <p:sp>
        <p:nvSpPr>
          <p:cNvPr id="16" name="Rectangle 15">
            <a:extLst>
              <a:ext uri="{FF2B5EF4-FFF2-40B4-BE49-F238E27FC236}">
                <a16:creationId xmlns:a16="http://schemas.microsoft.com/office/drawing/2014/main" id="{1CA2521E-50BF-AD4F-BE68-5804882FEE1A}"/>
              </a:ext>
            </a:extLst>
          </p:cNvPr>
          <p:cNvSpPr/>
          <p:nvPr userDrawn="1"/>
        </p:nvSpPr>
        <p:spPr>
          <a:xfrm>
            <a:off x="2425700" y="1566041"/>
            <a:ext cx="9187379" cy="460353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b="1" dirty="0">
              <a:solidFill>
                <a:schemeClr val="accent6"/>
              </a:solidFill>
            </a:endParaRP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495300" y="1566041"/>
            <a:ext cx="1859017" cy="460353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73152" rtlCol="0" anchor="t"/>
          <a:lstStyle/>
          <a:p>
            <a:pPr>
              <a:spcAft>
                <a:spcPts val="600"/>
              </a:spcAft>
            </a:pPr>
            <a:endParaRPr lang="en-US" sz="9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BAAB0B58-34FE-3C44-BCD0-62A8E308A62A}"/>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Date Placeholder 3">
            <a:extLst>
              <a:ext uri="{FF2B5EF4-FFF2-40B4-BE49-F238E27FC236}">
                <a16:creationId xmlns:a16="http://schemas.microsoft.com/office/drawing/2014/main" id="{8895E4C0-1300-BE4C-BD7B-928440C627D5}"/>
              </a:ext>
            </a:extLst>
          </p:cNvPr>
          <p:cNvSpPr>
            <a:spLocks noGrp="1"/>
          </p:cNvSpPr>
          <p:nvPr>
            <p:ph type="dt" sz="half" idx="23"/>
          </p:nvPr>
        </p:nvSpPr>
        <p:spPr/>
        <p:txBody>
          <a:bodyPr/>
          <a:lstStyle/>
          <a:p>
            <a:r>
              <a:rPr lang="en-US"/>
              <a:t>September 2022</a:t>
            </a:r>
            <a:endParaRPr lang="en-US" dirty="0"/>
          </a:p>
        </p:txBody>
      </p:sp>
      <p:sp>
        <p:nvSpPr>
          <p:cNvPr id="3" name="Footer Placeholder 1">
            <a:extLst>
              <a:ext uri="{FF2B5EF4-FFF2-40B4-BE49-F238E27FC236}">
                <a16:creationId xmlns:a16="http://schemas.microsoft.com/office/drawing/2014/main" id="{AB59A654-F455-9822-BC7E-5279E57DA344}"/>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250056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300" y="1052688"/>
            <a:ext cx="11112499"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17" name="Rectangle 16">
            <a:extLst>
              <a:ext uri="{FF2B5EF4-FFF2-40B4-BE49-F238E27FC236}">
                <a16:creationId xmlns:a16="http://schemas.microsoft.com/office/drawing/2014/main" id="{2CF1E7D4-28C8-E245-B51D-1270F5C9C060}"/>
              </a:ext>
            </a:extLst>
          </p:cNvPr>
          <p:cNvSpPr/>
          <p:nvPr userDrawn="1"/>
        </p:nvSpPr>
        <p:spPr>
          <a:xfrm>
            <a:off x="495300" y="1566041"/>
            <a:ext cx="1859017" cy="460353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152" tIns="73152" rtlCol="0" anchor="t"/>
          <a:lstStyle/>
          <a:p>
            <a:pPr>
              <a:spcAft>
                <a:spcPts val="600"/>
              </a:spcAft>
            </a:pPr>
            <a:endParaRPr lang="en-US" sz="900" dirty="0">
              <a:solidFill>
                <a:schemeClr val="accent6"/>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7FA1DDF2-063B-314C-A62C-261F6CCE6893}"/>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5" name="Date Placeholder 4">
            <a:extLst>
              <a:ext uri="{FF2B5EF4-FFF2-40B4-BE49-F238E27FC236}">
                <a16:creationId xmlns:a16="http://schemas.microsoft.com/office/drawing/2014/main" id="{A83ED131-6591-984B-A6E8-DC5832DD63E8}"/>
              </a:ext>
            </a:extLst>
          </p:cNvPr>
          <p:cNvSpPr>
            <a:spLocks noGrp="1"/>
          </p:cNvSpPr>
          <p:nvPr>
            <p:ph type="dt" sz="half" idx="23"/>
          </p:nvPr>
        </p:nvSpPr>
        <p:spPr/>
        <p:txBody>
          <a:bodyPr/>
          <a:lstStyle/>
          <a:p>
            <a:r>
              <a:rPr lang="en-US"/>
              <a:t>September 2022</a:t>
            </a:r>
            <a:endParaRPr lang="en-US" dirty="0"/>
          </a:p>
        </p:txBody>
      </p:sp>
      <p:sp>
        <p:nvSpPr>
          <p:cNvPr id="3" name="Footer Placeholder 1">
            <a:extLst>
              <a:ext uri="{FF2B5EF4-FFF2-40B4-BE49-F238E27FC236}">
                <a16:creationId xmlns:a16="http://schemas.microsoft.com/office/drawing/2014/main" id="{B5D281F6-F8B8-980D-B9BD-E179B3FC5D03}"/>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179866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3" pos="7251">
          <p15:clr>
            <a:srgbClr val="FBAE40"/>
          </p15:clr>
        </p15:guide>
        <p15:guide id="4" orient="horz" pos="3883">
          <p15:clr>
            <a:srgbClr val="FBAE40"/>
          </p15:clr>
        </p15:guide>
        <p15:guide id="6" orient="horz" pos="752">
          <p15:clr>
            <a:srgbClr val="FBAE40"/>
          </p15:clr>
        </p15:guide>
        <p15:guide id="7" pos="1480">
          <p15:clr>
            <a:srgbClr val="FBAE40"/>
          </p15:clr>
        </p15:guide>
        <p15:guide id="8" pos="1528">
          <p15:clr>
            <a:srgbClr val="FBAE40"/>
          </p15:clr>
        </p15:guide>
        <p15:guide id="9" pos="1581">
          <p15:clr>
            <a:srgbClr val="FBAE40"/>
          </p15:clr>
        </p15:guide>
        <p15:guide id="10" pos="7312">
          <p15:clr>
            <a:srgbClr val="FBAE40"/>
          </p15:clr>
        </p15:guide>
        <p15:guide id="11" orient="horz" pos="1293">
          <p15:clr>
            <a:srgbClr val="FBAE40"/>
          </p15:clr>
        </p15:guide>
        <p15:guide id="12" orient="horz" pos="3827">
          <p15:clr>
            <a:srgbClr val="FBAE40"/>
          </p15:clr>
        </p15:guide>
        <p15:guide id="13" orient="horz" pos="10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 Tan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0"/>
            <a:ext cx="11117779" cy="4602163"/>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DD16C6DE-8706-BE43-B5D0-E2C6FF27320A}"/>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5" name="Date Placeholder 4">
            <a:extLst>
              <a:ext uri="{FF2B5EF4-FFF2-40B4-BE49-F238E27FC236}">
                <a16:creationId xmlns:a16="http://schemas.microsoft.com/office/drawing/2014/main" id="{B5D25815-C509-994D-88DC-DCFE470CB318}"/>
              </a:ext>
            </a:extLst>
          </p:cNvPr>
          <p:cNvSpPr>
            <a:spLocks noGrp="1"/>
          </p:cNvSpPr>
          <p:nvPr>
            <p:ph type="dt" sz="half" idx="23"/>
          </p:nvPr>
        </p:nvSpPr>
        <p:spPr/>
        <p:txBody>
          <a:bodyPr/>
          <a:lstStyle/>
          <a:p>
            <a:r>
              <a:rPr lang="en-US"/>
              <a:t>September 2022</a:t>
            </a:r>
            <a:endParaRPr lang="en-US" dirty="0"/>
          </a:p>
        </p:txBody>
      </p:sp>
      <p:sp>
        <p:nvSpPr>
          <p:cNvPr id="4" name="Footer Placeholder 1">
            <a:extLst>
              <a:ext uri="{FF2B5EF4-FFF2-40B4-BE49-F238E27FC236}">
                <a16:creationId xmlns:a16="http://schemas.microsoft.com/office/drawing/2014/main" id="{8FE1F5E9-7886-BC70-56FF-22522601D587}"/>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4234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 Medium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0"/>
            <a:ext cx="11112500" cy="46021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6F56A8AC-C80A-1D41-9C5D-FC4AE0CCCDF1}"/>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5" name="Date Placeholder 4">
            <a:extLst>
              <a:ext uri="{FF2B5EF4-FFF2-40B4-BE49-F238E27FC236}">
                <a16:creationId xmlns:a16="http://schemas.microsoft.com/office/drawing/2014/main" id="{807CB70F-7458-814F-939D-1D22FCDC0180}"/>
              </a:ext>
            </a:extLst>
          </p:cNvPr>
          <p:cNvSpPr>
            <a:spLocks noGrp="1"/>
          </p:cNvSpPr>
          <p:nvPr>
            <p:ph type="dt" sz="half" idx="23"/>
          </p:nvPr>
        </p:nvSpPr>
        <p:spPr/>
        <p:txBody>
          <a:bodyPr/>
          <a:lstStyle/>
          <a:p>
            <a:r>
              <a:rPr lang="en-US"/>
              <a:t>September 2022</a:t>
            </a:r>
            <a:endParaRPr lang="en-US" dirty="0"/>
          </a:p>
        </p:txBody>
      </p:sp>
      <p:sp>
        <p:nvSpPr>
          <p:cNvPr id="4" name="Footer Placeholder 1">
            <a:extLst>
              <a:ext uri="{FF2B5EF4-FFF2-40B4-BE49-F238E27FC236}">
                <a16:creationId xmlns:a16="http://schemas.microsoft.com/office/drawing/2014/main" id="{3EC83246-BD83-26DA-A5A0-130B9C174F85}"/>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207470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499"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300" y="6265718"/>
            <a:ext cx="11112500" cy="173182"/>
          </a:xfrm>
        </p:spPr>
        <p:txBody>
          <a:bodyPr/>
          <a:lstStyle>
            <a:lvl1pPr>
              <a:defRPr sz="700" i="1">
                <a:solidFill>
                  <a:schemeClr val="accent5">
                    <a:lumMod val="50000"/>
                  </a:schemeClr>
                </a:solidFill>
              </a:defRPr>
            </a:lvl1pPr>
          </a:lstStyle>
          <a:p>
            <a:pPr lvl="0"/>
            <a:r>
              <a:rPr lang="en-US" dirty="0"/>
              <a:t>Click to edit Source</a:t>
            </a:r>
          </a:p>
        </p:txBody>
      </p:sp>
      <p:sp>
        <p:nvSpPr>
          <p:cNvPr id="3" name="Rectangle 2">
            <a:extLst>
              <a:ext uri="{FF2B5EF4-FFF2-40B4-BE49-F238E27FC236}">
                <a16:creationId xmlns:a16="http://schemas.microsoft.com/office/drawing/2014/main" id="{4897DCF9-60C0-514D-BFED-C7D7EEC27DBA}"/>
              </a:ext>
            </a:extLst>
          </p:cNvPr>
          <p:cNvSpPr/>
          <p:nvPr userDrawn="1"/>
        </p:nvSpPr>
        <p:spPr>
          <a:xfrm>
            <a:off x="495300" y="1562101"/>
            <a:ext cx="11112500" cy="460216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0F06D1B3-422E-EF46-86FE-AFBA382F2230}"/>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lang="en-US" dirty="0">
                <a:solidFill>
                  <a:schemeClr val="accent6"/>
                </a:solidFill>
              </a:defRPr>
            </a:lvl1pPr>
          </a:lstStyle>
          <a:p>
            <a:fld id="{4290442A-A587-DA4A-80BE-9E74F9AF5476}" type="slidenum">
              <a:rPr smtClean="0"/>
              <a:pPr/>
              <a:t>‹#›</a:t>
            </a:fld>
            <a:endParaRPr dirty="0"/>
          </a:p>
        </p:txBody>
      </p:sp>
      <p:sp>
        <p:nvSpPr>
          <p:cNvPr id="5" name="Date Placeholder 4">
            <a:extLst>
              <a:ext uri="{FF2B5EF4-FFF2-40B4-BE49-F238E27FC236}">
                <a16:creationId xmlns:a16="http://schemas.microsoft.com/office/drawing/2014/main" id="{203A64A9-C7EB-9342-B299-89743F7BC70B}"/>
              </a:ext>
            </a:extLst>
          </p:cNvPr>
          <p:cNvSpPr>
            <a:spLocks noGrp="1"/>
          </p:cNvSpPr>
          <p:nvPr>
            <p:ph type="dt" sz="half" idx="23"/>
          </p:nvPr>
        </p:nvSpPr>
        <p:spPr/>
        <p:txBody>
          <a:bodyPr/>
          <a:lstStyle/>
          <a:p>
            <a:r>
              <a:rPr lang="en-US"/>
              <a:t>September 2022</a:t>
            </a:r>
            <a:endParaRPr lang="en-US" dirty="0"/>
          </a:p>
        </p:txBody>
      </p:sp>
      <p:sp>
        <p:nvSpPr>
          <p:cNvPr id="4" name="Footer Placeholder 1">
            <a:extLst>
              <a:ext uri="{FF2B5EF4-FFF2-40B4-BE49-F238E27FC236}">
                <a16:creationId xmlns:a16="http://schemas.microsoft.com/office/drawing/2014/main" id="{D779F30A-1708-D963-D735-645B3CFEE9FB}"/>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175827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 No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646177"/>
            <a:ext cx="11112500" cy="292608"/>
          </a:xfrm>
        </p:spPr>
        <p:txBody>
          <a:bodyPr anchor="ctr"/>
          <a:lstStyle>
            <a:lvl1pPr>
              <a:defRPr sz="2300" b="1" cap="all" baseline="0"/>
            </a:lvl1pPr>
          </a:lstStyle>
          <a:p>
            <a:r>
              <a:rPr lang="en-US" dirty="0"/>
              <a:t>Insert headline here</a:t>
            </a:r>
          </a:p>
        </p:txBody>
      </p:sp>
      <p:sp>
        <p:nvSpPr>
          <p:cNvPr id="7" name="Text Placeholder 9"/>
          <p:cNvSpPr>
            <a:spLocks noGrp="1"/>
          </p:cNvSpPr>
          <p:nvPr>
            <p:ph type="body" sz="quarter" idx="20" hasCustomPrompt="1"/>
          </p:nvPr>
        </p:nvSpPr>
        <p:spPr>
          <a:xfrm>
            <a:off x="495299" y="1052688"/>
            <a:ext cx="11112501" cy="285750"/>
          </a:xfrm>
        </p:spPr>
        <p:txBody>
          <a:bodyPr/>
          <a:lstStyle>
            <a:lvl1pPr>
              <a:defRPr sz="1100" b="1" i="1">
                <a:solidFill>
                  <a:schemeClr val="accent2"/>
                </a:solidFill>
              </a:defRPr>
            </a:lvl1pPr>
          </a:lstStyle>
          <a:p>
            <a:pPr lvl="0"/>
            <a:r>
              <a:rPr lang="en-US" dirty="0"/>
              <a:t>Page description / narrative text</a:t>
            </a:r>
          </a:p>
        </p:txBody>
      </p:sp>
      <p:sp>
        <p:nvSpPr>
          <p:cNvPr id="8" name="Text Placeholder 9"/>
          <p:cNvSpPr>
            <a:spLocks noGrp="1"/>
          </p:cNvSpPr>
          <p:nvPr>
            <p:ph type="body" sz="quarter" idx="21" hasCustomPrompt="1"/>
          </p:nvPr>
        </p:nvSpPr>
        <p:spPr>
          <a:xfrm>
            <a:off x="495299" y="6265718"/>
            <a:ext cx="11112501" cy="197426"/>
          </a:xfrm>
        </p:spPr>
        <p:txBody>
          <a:bodyPr/>
          <a:lstStyle>
            <a:lvl1pPr>
              <a:defRPr sz="700" i="1">
                <a:solidFill>
                  <a:schemeClr val="accent5">
                    <a:lumMod val="50000"/>
                  </a:schemeClr>
                </a:solidFill>
              </a:defRPr>
            </a:lvl1pPr>
          </a:lstStyle>
          <a:p>
            <a:pPr lvl="0"/>
            <a:r>
              <a:rPr lang="en-US" dirty="0"/>
              <a:t>Click to edit Source</a:t>
            </a:r>
          </a:p>
        </p:txBody>
      </p:sp>
      <p:sp>
        <p:nvSpPr>
          <p:cNvPr id="9" name="Slide Number Placeholder 5">
            <a:extLst>
              <a:ext uri="{FF2B5EF4-FFF2-40B4-BE49-F238E27FC236}">
                <a16:creationId xmlns:a16="http://schemas.microsoft.com/office/drawing/2014/main" id="{206CC56D-0CAA-3D4A-B5D0-68212404F234}"/>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4" name="Date Placeholder 3">
            <a:extLst>
              <a:ext uri="{FF2B5EF4-FFF2-40B4-BE49-F238E27FC236}">
                <a16:creationId xmlns:a16="http://schemas.microsoft.com/office/drawing/2014/main" id="{BFD8B0FD-A1EB-4741-A810-A2137D5F5065}"/>
              </a:ext>
            </a:extLst>
          </p:cNvPr>
          <p:cNvSpPr>
            <a:spLocks noGrp="1"/>
          </p:cNvSpPr>
          <p:nvPr>
            <p:ph type="dt" sz="half" idx="23"/>
          </p:nvPr>
        </p:nvSpPr>
        <p:spPr/>
        <p:txBody>
          <a:bodyPr/>
          <a:lstStyle/>
          <a:p>
            <a:r>
              <a:rPr lang="en-US"/>
              <a:t>September 2022</a:t>
            </a:r>
            <a:endParaRPr lang="en-US" dirty="0"/>
          </a:p>
        </p:txBody>
      </p:sp>
      <p:sp>
        <p:nvSpPr>
          <p:cNvPr id="3" name="Footer Placeholder 1">
            <a:extLst>
              <a:ext uri="{FF2B5EF4-FFF2-40B4-BE49-F238E27FC236}">
                <a16:creationId xmlns:a16="http://schemas.microsoft.com/office/drawing/2014/main" id="{662C5818-9C0F-05D2-DE02-7D5566ED20B6}"/>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Tree>
    <p:extLst>
      <p:ext uri="{BB962C8B-B14F-4D97-AF65-F5344CB8AC3E}">
        <p14:creationId xmlns:p14="http://schemas.microsoft.com/office/powerpoint/2010/main" val="18051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84">
          <p15:clr>
            <a:srgbClr val="FBAE40"/>
          </p15:clr>
        </p15:guide>
        <p15:guide id="2" pos="312">
          <p15:clr>
            <a:srgbClr val="FBAE40"/>
          </p15:clr>
        </p15:guide>
        <p15:guide id="4" orient="horz" pos="3883">
          <p15:clr>
            <a:srgbClr val="FBAE40"/>
          </p15:clr>
        </p15:guide>
        <p15:guide id="6" orient="horz" pos="752">
          <p15:clr>
            <a:srgbClr val="FBAE40"/>
          </p15:clr>
        </p15:guide>
        <p15:guide id="10" pos="7312">
          <p15:clr>
            <a:srgbClr val="FBAE40"/>
          </p15:clr>
        </p15:guide>
        <p15:guide id="11" pos="3767" userDrawn="1">
          <p15:clr>
            <a:srgbClr val="FBAE40"/>
          </p15:clr>
        </p15:guide>
        <p15:guide id="12" pos="38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74684" y="707270"/>
            <a:ext cx="6733115" cy="554112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9310"/>
            <a:ext cx="268224" cy="268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 name="Straight Connector 11"/>
          <p:cNvCxnSpPr/>
          <p:nvPr userDrawn="1"/>
        </p:nvCxnSpPr>
        <p:spPr>
          <a:xfrm>
            <a:off x="486834" y="6465243"/>
            <a:ext cx="11120967" cy="0"/>
          </a:xfrm>
          <a:prstGeom prst="line">
            <a:avLst/>
          </a:prstGeom>
          <a:ln w="63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486833" y="637827"/>
            <a:ext cx="4226984" cy="862195"/>
          </a:xfrm>
          <a:prstGeom prst="rect">
            <a:avLst/>
          </a:prstGeom>
        </p:spPr>
        <p:txBody>
          <a:bodyPr vert="horz" lIns="0" tIns="0" rIns="0" bIns="0" rtlCol="0" anchor="t" anchorCtr="0">
            <a:noAutofit/>
          </a:bodyPr>
          <a:lstStyle/>
          <a:p>
            <a:r>
              <a:rPr lang="en-US"/>
              <a:t>Click to edit Master title style</a:t>
            </a:r>
          </a:p>
        </p:txBody>
      </p:sp>
      <p:sp>
        <p:nvSpPr>
          <p:cNvPr id="6" name="Slide Number Placeholder 5">
            <a:extLst>
              <a:ext uri="{FF2B5EF4-FFF2-40B4-BE49-F238E27FC236}">
                <a16:creationId xmlns:a16="http://schemas.microsoft.com/office/drawing/2014/main" id="{1E7D7FCF-2D24-A54D-B43D-423705300CA1}"/>
              </a:ext>
            </a:extLst>
          </p:cNvPr>
          <p:cNvSpPr>
            <a:spLocks noGrp="1"/>
          </p:cNvSpPr>
          <p:nvPr>
            <p:ph type="sldNum" sz="quarter" idx="4"/>
          </p:nvPr>
        </p:nvSpPr>
        <p:spPr>
          <a:xfrm>
            <a:off x="11048104" y="6524509"/>
            <a:ext cx="549177" cy="210312"/>
          </a:xfrm>
          <a:prstGeom prst="rect">
            <a:avLst/>
          </a:prstGeom>
        </p:spPr>
        <p:txBody>
          <a:bodyPr vert="horz" lIns="0" tIns="45720" rIns="0" bIns="45720" rtlCol="0" anchor="ctr"/>
          <a:lstStyle>
            <a:lvl1pPr algn="r">
              <a:defRPr sz="700">
                <a:solidFill>
                  <a:schemeClr val="accent6"/>
                </a:solidFill>
                <a:latin typeface="Arial" panose="020B0604020202020204" pitchFamily="34" charset="0"/>
                <a:cs typeface="Arial" panose="020B0604020202020204" pitchFamily="34" charset="0"/>
              </a:defRPr>
            </a:lvl1pPr>
          </a:lstStyle>
          <a:p>
            <a:fld id="{4290442A-A587-DA4A-80BE-9E74F9AF5476}" type="slidenum">
              <a:rPr lang="en-US" smtClean="0"/>
              <a:pPr/>
              <a:t>‹#›</a:t>
            </a:fld>
            <a:endParaRPr lang="en-US" dirty="0"/>
          </a:p>
        </p:txBody>
      </p:sp>
      <p:sp>
        <p:nvSpPr>
          <p:cNvPr id="2" name="Footer Placeholder 1">
            <a:extLst>
              <a:ext uri="{FF2B5EF4-FFF2-40B4-BE49-F238E27FC236}">
                <a16:creationId xmlns:a16="http://schemas.microsoft.com/office/drawing/2014/main" id="{FA5CF2A8-392F-CC42-A50D-C36DEDE54814}"/>
              </a:ext>
            </a:extLst>
          </p:cNvPr>
          <p:cNvSpPr>
            <a:spLocks noGrp="1"/>
          </p:cNvSpPr>
          <p:nvPr>
            <p:ph type="ftr" sz="quarter" idx="3"/>
          </p:nvPr>
        </p:nvSpPr>
        <p:spPr>
          <a:xfrm>
            <a:off x="7162585" y="6524509"/>
            <a:ext cx="41148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pPr algn="r"/>
            <a:r>
              <a:rPr lang="en-US" dirty="0"/>
              <a:t>The Open Source FRMS Solution</a:t>
            </a:r>
          </a:p>
        </p:txBody>
      </p:sp>
      <p:sp>
        <p:nvSpPr>
          <p:cNvPr id="5" name="Date Placeholder 4">
            <a:extLst>
              <a:ext uri="{FF2B5EF4-FFF2-40B4-BE49-F238E27FC236}">
                <a16:creationId xmlns:a16="http://schemas.microsoft.com/office/drawing/2014/main" id="{ACF6DF1A-DDBD-A347-9EC5-4C0C1A269DB7}"/>
              </a:ext>
            </a:extLst>
          </p:cNvPr>
          <p:cNvSpPr>
            <a:spLocks noGrp="1"/>
          </p:cNvSpPr>
          <p:nvPr>
            <p:ph type="dt" sz="half" idx="2"/>
          </p:nvPr>
        </p:nvSpPr>
        <p:spPr>
          <a:xfrm>
            <a:off x="486833" y="6524509"/>
            <a:ext cx="1143000" cy="210312"/>
          </a:xfrm>
          <a:prstGeom prst="rect">
            <a:avLst/>
          </a:prstGeom>
        </p:spPr>
        <p:txBody>
          <a:bodyPr vert="horz" lIns="0" tIns="0" rIns="0" bIns="0" rtlCol="0" anchor="ctr" anchorCtr="0"/>
          <a:lstStyle>
            <a:lvl1pPr>
              <a:defRPr lang="en-US" sz="700" spc="20" baseline="0" smtClean="0">
                <a:solidFill>
                  <a:schemeClr val="accent6"/>
                </a:solidFill>
                <a:latin typeface="Arial" pitchFamily="34" charset="0"/>
                <a:cs typeface="Arial" pitchFamily="34" charset="0"/>
              </a:defRPr>
            </a:lvl1pPr>
          </a:lstStyle>
          <a:p>
            <a:r>
              <a:rPr lang="en-US"/>
              <a:t>September 2022</a:t>
            </a:r>
            <a:endParaRPr lang="en-US" dirty="0"/>
          </a:p>
        </p:txBody>
      </p:sp>
    </p:spTree>
    <p:extLst>
      <p:ext uri="{BB962C8B-B14F-4D97-AF65-F5344CB8AC3E}">
        <p14:creationId xmlns:p14="http://schemas.microsoft.com/office/powerpoint/2010/main" val="3493986052"/>
      </p:ext>
    </p:extLst>
  </p:cSld>
  <p:clrMap bg1="lt1" tx1="dk1" bg2="lt2" tx2="dk2" accent1="accent1" accent2="accent2" accent3="accent3" accent4="accent4" accent5="accent5" accent6="accent6" hlink="hlink" folHlink="folHlink"/>
  <p:sldLayoutIdLst>
    <p:sldLayoutId id="2147483790" r:id="rId1"/>
    <p:sldLayoutId id="2147483773" r:id="rId2"/>
    <p:sldLayoutId id="2147483777" r:id="rId3"/>
    <p:sldLayoutId id="2147483779" r:id="rId4"/>
    <p:sldLayoutId id="2147483775" r:id="rId5"/>
    <p:sldLayoutId id="2147483776" r:id="rId6"/>
    <p:sldLayoutId id="2147483780" r:id="rId7"/>
    <p:sldLayoutId id="214748377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9170" rtl="0" eaLnBrk="1" latinLnBrk="0" hangingPunct="1">
        <a:lnSpc>
          <a:spcPts val="3067"/>
        </a:lnSpc>
        <a:spcBef>
          <a:spcPct val="0"/>
        </a:spcBef>
        <a:buNone/>
        <a:defRPr sz="3067" kern="1200" cap="all" baseline="0">
          <a:solidFill>
            <a:schemeClr val="accent6"/>
          </a:solidFill>
          <a:latin typeface="Arial" pitchFamily="34" charset="0"/>
          <a:ea typeface="+mj-ea"/>
          <a:cs typeface="Arial" pitchFamily="34" charset="0"/>
        </a:defRPr>
      </a:lvl1pPr>
    </p:titleStyle>
    <p:bodyStyle>
      <a:lvl1pPr marL="0" indent="0" algn="l" defTabSz="1219170" rtl="0" eaLnBrk="1" latinLnBrk="0" hangingPunct="1">
        <a:spcBef>
          <a:spcPts val="800"/>
        </a:spcBef>
        <a:buClr>
          <a:srgbClr val="2F85AA"/>
        </a:buClr>
        <a:buFont typeface="Wingdings" pitchFamily="2" charset="2"/>
        <a:buNone/>
        <a:defRPr sz="1867" kern="1200">
          <a:solidFill>
            <a:schemeClr val="accent6"/>
          </a:solidFill>
          <a:latin typeface="Arial" pitchFamily="34" charset="0"/>
          <a:ea typeface="+mn-ea"/>
          <a:cs typeface="Arial" pitchFamily="34" charset="0"/>
        </a:defRPr>
      </a:lvl1pPr>
      <a:lvl2pPr marL="243411" indent="-243411" algn="l" defTabSz="1219170" rtl="0" eaLnBrk="1" latinLnBrk="0" hangingPunct="1">
        <a:spcBef>
          <a:spcPts val="800"/>
        </a:spcBef>
        <a:buClr>
          <a:schemeClr val="accent3">
            <a:lumMod val="75000"/>
          </a:schemeClr>
        </a:buClr>
        <a:buFont typeface="Wingdings" panose="05000000000000000000" pitchFamily="2" charset="2"/>
        <a:buChar char="§"/>
        <a:defRPr sz="1733" kern="1200">
          <a:solidFill>
            <a:schemeClr val="accent6"/>
          </a:solidFill>
          <a:latin typeface="Arial" pitchFamily="34" charset="0"/>
          <a:ea typeface="+mn-ea"/>
          <a:cs typeface="Arial" pitchFamily="34" charset="0"/>
        </a:defRPr>
      </a:lvl2pPr>
      <a:lvl3pPr marL="459306" indent="-198962" algn="l" defTabSz="1219170" rtl="0" eaLnBrk="1" latinLnBrk="0" hangingPunct="1">
        <a:spcBef>
          <a:spcPts val="800"/>
        </a:spcBef>
        <a:buClr>
          <a:schemeClr val="accent3">
            <a:lumMod val="75000"/>
          </a:schemeClr>
        </a:buClr>
        <a:buFont typeface="Arial" pitchFamily="34" charset="0"/>
        <a:buChar char="•"/>
        <a:tabLst>
          <a:tab pos="533387" algn="l"/>
        </a:tabLst>
        <a:defRPr sz="1600" kern="1200">
          <a:solidFill>
            <a:schemeClr val="accent6"/>
          </a:solidFill>
          <a:latin typeface="Arial" pitchFamily="34" charset="0"/>
          <a:ea typeface="+mn-ea"/>
          <a:cs typeface="Arial" pitchFamily="34" charset="0"/>
        </a:defRPr>
      </a:lvl3pPr>
      <a:lvl4pPr marL="685783" indent="-228594" algn="l" defTabSz="1219170" rtl="0" eaLnBrk="1" latinLnBrk="0" hangingPunct="1">
        <a:spcBef>
          <a:spcPts val="800"/>
        </a:spcBef>
        <a:buClr>
          <a:schemeClr val="accent3">
            <a:lumMod val="75000"/>
          </a:schemeClr>
        </a:buClr>
        <a:buFont typeface="Arial" panose="020B0604020202020204" pitchFamily="34" charset="0"/>
        <a:buChar char="-"/>
        <a:defRPr sz="1467" kern="1200">
          <a:solidFill>
            <a:schemeClr val="accent6"/>
          </a:solidFill>
          <a:latin typeface="Arial" pitchFamily="34" charset="0"/>
          <a:ea typeface="+mn-ea"/>
          <a:cs typeface="Arial" pitchFamily="34" charset="0"/>
        </a:defRPr>
      </a:lvl4pPr>
      <a:lvl5pPr marL="914377" indent="-228594" algn="l" defTabSz="1219170" rtl="0" eaLnBrk="1" latinLnBrk="0" hangingPunct="1">
        <a:spcBef>
          <a:spcPts val="800"/>
        </a:spcBef>
        <a:buClr>
          <a:schemeClr val="accent3">
            <a:lumMod val="75000"/>
          </a:schemeClr>
        </a:buClr>
        <a:buSzPct val="100000"/>
        <a:buFont typeface="Arial" panose="020B0604020202020204" pitchFamily="34" charset="0"/>
        <a:buChar char="◦"/>
        <a:defRPr sz="1467" kern="1200">
          <a:solidFill>
            <a:schemeClr val="accent6"/>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reg@frms.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Johannes.Foley@sybrin.com" TargetMode="External"/><Relationship Id="rId4" Type="http://schemas.openxmlformats.org/officeDocument/2006/relationships/hyperlink" Target="mailto:johannes@frms.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8AB-1AFB-7F47-AF0C-49F9D4DC47CD}"/>
              </a:ext>
            </a:extLst>
          </p:cNvPr>
          <p:cNvSpPr>
            <a:spLocks noGrp="1"/>
          </p:cNvSpPr>
          <p:nvPr>
            <p:ph type="ctrTitle"/>
          </p:nvPr>
        </p:nvSpPr>
        <p:spPr>
          <a:xfrm>
            <a:off x="486835" y="2452717"/>
            <a:ext cx="11129432" cy="949079"/>
          </a:xfrm>
        </p:spPr>
        <p:txBody>
          <a:bodyPr/>
          <a:lstStyle/>
          <a:p>
            <a:pPr>
              <a:lnSpc>
                <a:spcPct val="100000"/>
              </a:lnSpc>
            </a:pPr>
            <a:r>
              <a:rPr lang="en-US" b="1" dirty="0"/>
              <a:t>FRMS Update</a:t>
            </a:r>
          </a:p>
        </p:txBody>
      </p:sp>
      <p:sp>
        <p:nvSpPr>
          <p:cNvPr id="3" name="Subtitle 2">
            <a:extLst>
              <a:ext uri="{FF2B5EF4-FFF2-40B4-BE49-F238E27FC236}">
                <a16:creationId xmlns:a16="http://schemas.microsoft.com/office/drawing/2014/main" id="{DD9C3249-CDDB-8E45-8214-BBC31CA22727}"/>
              </a:ext>
            </a:extLst>
          </p:cNvPr>
          <p:cNvSpPr>
            <a:spLocks noGrp="1"/>
          </p:cNvSpPr>
          <p:nvPr>
            <p:ph type="subTitle" idx="1"/>
          </p:nvPr>
        </p:nvSpPr>
        <p:spPr/>
        <p:txBody>
          <a:bodyPr/>
          <a:lstStyle/>
          <a:p>
            <a:r>
              <a:rPr lang="en-US" b="1" dirty="0"/>
              <a:t>“Actio”: Open-Source Transaction Monitoring System</a:t>
            </a:r>
          </a:p>
        </p:txBody>
      </p:sp>
      <p:sp>
        <p:nvSpPr>
          <p:cNvPr id="4" name="Text Placeholder 3">
            <a:extLst>
              <a:ext uri="{FF2B5EF4-FFF2-40B4-BE49-F238E27FC236}">
                <a16:creationId xmlns:a16="http://schemas.microsoft.com/office/drawing/2014/main" id="{F408615D-3516-6D43-A3DA-CD6BE380FF55}"/>
              </a:ext>
            </a:extLst>
          </p:cNvPr>
          <p:cNvSpPr>
            <a:spLocks noGrp="1"/>
          </p:cNvSpPr>
          <p:nvPr>
            <p:ph type="body" sz="quarter" idx="14"/>
          </p:nvPr>
        </p:nvSpPr>
        <p:spPr>
          <a:xfrm>
            <a:off x="486834" y="5350188"/>
            <a:ext cx="11106151" cy="1014491"/>
          </a:xfrm>
        </p:spPr>
        <p:txBody>
          <a:bodyPr/>
          <a:lstStyle/>
          <a:p>
            <a:r>
              <a:rPr lang="en-US" dirty="0"/>
              <a:t>October 2022		Greg McCormick		Johanne Foley</a:t>
            </a:r>
          </a:p>
          <a:p>
            <a:r>
              <a:rPr lang="en-US" dirty="0"/>
              <a:t>			Executive Director		Head of Engineering</a:t>
            </a:r>
          </a:p>
          <a:p>
            <a:r>
              <a:rPr lang="en-US" dirty="0"/>
              <a:t>			FRMS </a:t>
            </a:r>
            <a:r>
              <a:rPr lang="en-US" dirty="0" err="1"/>
              <a:t>CoE</a:t>
            </a:r>
            <a:r>
              <a:rPr lang="en-US" dirty="0"/>
              <a:t>			FRMS </a:t>
            </a:r>
            <a:r>
              <a:rPr lang="en-US" dirty="0" err="1"/>
              <a:t>CoE</a:t>
            </a:r>
            <a:endParaRPr lang="en-US" dirty="0"/>
          </a:p>
          <a:p>
            <a:r>
              <a:rPr lang="en-US" dirty="0"/>
              <a:t>			</a:t>
            </a:r>
            <a:r>
              <a:rPr lang="en-US" dirty="0">
                <a:hlinkClick r:id="rId3"/>
              </a:rPr>
              <a:t>greg@frms.io</a:t>
            </a:r>
            <a:r>
              <a:rPr lang="en-US" dirty="0"/>
              <a:t>		</a:t>
            </a:r>
            <a:r>
              <a:rPr lang="en-US" dirty="0">
                <a:hlinkClick r:id="rId4"/>
              </a:rPr>
              <a:t>johannes@frms.io</a:t>
            </a:r>
            <a:r>
              <a:rPr lang="en-US" dirty="0"/>
              <a:t> </a:t>
            </a:r>
          </a:p>
          <a:p>
            <a:r>
              <a:rPr lang="en-US" dirty="0"/>
              <a:t>						</a:t>
            </a:r>
            <a:r>
              <a:rPr lang="en-US" dirty="0">
                <a:hlinkClick r:id="rId5"/>
              </a:rPr>
              <a:t>Johannes.Foley@sybrin.com</a:t>
            </a:r>
            <a:r>
              <a:rPr lang="en-US" dirty="0"/>
              <a:t> </a:t>
            </a:r>
          </a:p>
        </p:txBody>
      </p:sp>
    </p:spTree>
    <p:extLst>
      <p:ext uri="{BB962C8B-B14F-4D97-AF65-F5344CB8AC3E}">
        <p14:creationId xmlns:p14="http://schemas.microsoft.com/office/powerpoint/2010/main" val="3449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A660-34A0-3E86-6FAC-F320ED645F9D}"/>
              </a:ext>
            </a:extLst>
          </p:cNvPr>
          <p:cNvSpPr>
            <a:spLocks noGrp="1"/>
          </p:cNvSpPr>
          <p:nvPr>
            <p:ph type="title"/>
          </p:nvPr>
        </p:nvSpPr>
        <p:spPr/>
        <p:txBody>
          <a:bodyPr/>
          <a:lstStyle/>
          <a:p>
            <a:r>
              <a:rPr lang="en-US" dirty="0"/>
              <a:t>Accomplished</a:t>
            </a:r>
          </a:p>
        </p:txBody>
      </p:sp>
      <p:sp>
        <p:nvSpPr>
          <p:cNvPr id="3" name="Text Placeholder 2">
            <a:extLst>
              <a:ext uri="{FF2B5EF4-FFF2-40B4-BE49-F238E27FC236}">
                <a16:creationId xmlns:a16="http://schemas.microsoft.com/office/drawing/2014/main" id="{05C536CF-D91F-66BC-8B64-A4AB3EB2CEE5}"/>
              </a:ext>
            </a:extLst>
          </p:cNvPr>
          <p:cNvSpPr>
            <a:spLocks noGrp="1"/>
          </p:cNvSpPr>
          <p:nvPr>
            <p:ph type="body" sz="quarter" idx="20"/>
          </p:nvPr>
        </p:nvSpPr>
        <p:spPr/>
        <p:txBody>
          <a:bodyPr/>
          <a:lstStyle/>
          <a:p>
            <a:r>
              <a:rPr lang="en-US" dirty="0"/>
              <a:t>Completed to date</a:t>
            </a:r>
          </a:p>
        </p:txBody>
      </p:sp>
      <p:sp>
        <p:nvSpPr>
          <p:cNvPr id="4" name="Text Placeholder 3">
            <a:extLst>
              <a:ext uri="{FF2B5EF4-FFF2-40B4-BE49-F238E27FC236}">
                <a16:creationId xmlns:a16="http://schemas.microsoft.com/office/drawing/2014/main" id="{785938F9-03D5-9FC3-D12E-12893CB20D0A}"/>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107922E0-4619-5059-9E05-2ED6CDEEC6F5}"/>
              </a:ext>
            </a:extLst>
          </p:cNvPr>
          <p:cNvSpPr>
            <a:spLocks noGrp="1"/>
          </p:cNvSpPr>
          <p:nvPr>
            <p:ph type="sldNum" sz="quarter" idx="4"/>
          </p:nvPr>
        </p:nvSpPr>
        <p:spPr/>
        <p:txBody>
          <a:bodyPr/>
          <a:lstStyle/>
          <a:p>
            <a:fld id="{4290442A-A587-DA4A-80BE-9E74F9AF5476}" type="slidenum">
              <a:rPr lang="en-US" smtClean="0"/>
              <a:pPr/>
              <a:t>10</a:t>
            </a:fld>
            <a:endParaRPr lang="en-US" dirty="0"/>
          </a:p>
        </p:txBody>
      </p:sp>
      <p:sp>
        <p:nvSpPr>
          <p:cNvPr id="6" name="Date Placeholder 5">
            <a:extLst>
              <a:ext uri="{FF2B5EF4-FFF2-40B4-BE49-F238E27FC236}">
                <a16:creationId xmlns:a16="http://schemas.microsoft.com/office/drawing/2014/main" id="{4C7D8398-D36D-A2D4-C86D-F4A6B4B0AF8C}"/>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685CFDEF-5AA8-96E9-D811-CD97365A9BEF}"/>
              </a:ext>
            </a:extLst>
          </p:cNvPr>
          <p:cNvSpPr>
            <a:spLocks noGrp="1"/>
          </p:cNvSpPr>
          <p:nvPr>
            <p:ph type="ftr" sz="quarter" idx="3"/>
          </p:nvPr>
        </p:nvSpPr>
        <p:spPr/>
        <p:txBody>
          <a:bodyPr/>
          <a:lstStyle/>
          <a:p>
            <a:pPr algn="r"/>
            <a:r>
              <a:rPr lang="en-US"/>
              <a:t>The Open Source FRMS Solution</a:t>
            </a:r>
            <a:endParaRPr lang="en-US" dirty="0"/>
          </a:p>
        </p:txBody>
      </p:sp>
      <p:sp>
        <p:nvSpPr>
          <p:cNvPr id="8" name="TextBox 7">
            <a:extLst>
              <a:ext uri="{FF2B5EF4-FFF2-40B4-BE49-F238E27FC236}">
                <a16:creationId xmlns:a16="http://schemas.microsoft.com/office/drawing/2014/main" id="{D61A1F6A-1393-B7EB-5A4C-5E3C9F0A7DE1}"/>
              </a:ext>
            </a:extLst>
          </p:cNvPr>
          <p:cNvSpPr txBox="1"/>
          <p:nvPr/>
        </p:nvSpPr>
        <p:spPr>
          <a:xfrm>
            <a:off x="2627290" y="1790162"/>
            <a:ext cx="914400" cy="914400"/>
          </a:xfrm>
          <a:prstGeom prst="rect">
            <a:avLst/>
          </a:prstGeom>
          <a:noFill/>
        </p:spPr>
        <p:txBody>
          <a:bodyPr wrap="none" lIns="0" tIns="0" rIns="0" bIns="0" rtlCol="0">
            <a:noAutofit/>
          </a:bodyPr>
          <a:lstStyle/>
          <a:p>
            <a:pPr marL="342900" indent="-342900">
              <a:buFont typeface="+mj-lt"/>
              <a:buAutoNum type="arabicPeriod"/>
            </a:pPr>
            <a:r>
              <a:rPr lang="en-US" sz="2000" dirty="0">
                <a:solidFill>
                  <a:schemeClr val="accent6"/>
                </a:solidFill>
                <a:latin typeface="Arial" pitchFamily="34" charset="0"/>
                <a:cs typeface="Arial" pitchFamily="34" charset="0"/>
              </a:rPr>
              <a:t>MVP Complete April</a:t>
            </a:r>
          </a:p>
          <a:p>
            <a:pPr marL="342900" indent="-342900">
              <a:buFont typeface="+mj-lt"/>
              <a:buAutoNum type="arabicPeriod"/>
            </a:pPr>
            <a:r>
              <a:rPr lang="en-US" sz="2000" dirty="0">
                <a:solidFill>
                  <a:schemeClr val="accent6"/>
                </a:solidFill>
                <a:latin typeface="Arial" pitchFamily="34" charset="0"/>
                <a:cs typeface="Arial" pitchFamily="34" charset="0"/>
              </a:rPr>
              <a:t>FRMS </a:t>
            </a:r>
            <a:r>
              <a:rPr lang="en-US" sz="2000" dirty="0" err="1">
                <a:solidFill>
                  <a:schemeClr val="accent6"/>
                </a:solidFill>
                <a:latin typeface="Arial" pitchFamily="34" charset="0"/>
                <a:cs typeface="Arial" pitchFamily="34" charset="0"/>
              </a:rPr>
              <a:t>CoE</a:t>
            </a:r>
            <a:r>
              <a:rPr lang="en-US" sz="2000" dirty="0">
                <a:solidFill>
                  <a:schemeClr val="accent6"/>
                </a:solidFill>
                <a:latin typeface="Arial" pitchFamily="34" charset="0"/>
                <a:cs typeface="Arial" pitchFamily="34" charset="0"/>
              </a:rPr>
              <a:t> ”Theoretically Created”</a:t>
            </a:r>
          </a:p>
          <a:p>
            <a:pPr marL="342900" indent="-342900">
              <a:buFont typeface="+mj-lt"/>
              <a:buAutoNum type="arabicPeriod"/>
            </a:pPr>
            <a:r>
              <a:rPr lang="en-US" sz="2000" dirty="0">
                <a:solidFill>
                  <a:schemeClr val="accent6"/>
                </a:solidFill>
                <a:latin typeface="Arial" pitchFamily="34" charset="0"/>
                <a:cs typeface="Arial" pitchFamily="34" charset="0"/>
              </a:rPr>
              <a:t>Implementation of Neutral Systems for</a:t>
            </a:r>
          </a:p>
          <a:p>
            <a:pPr marL="800100" lvl="1" indent="-342900">
              <a:buFont typeface="+mj-lt"/>
              <a:buAutoNum type="alphaUcPeriod"/>
            </a:pPr>
            <a:r>
              <a:rPr lang="en-US" sz="2000" dirty="0">
                <a:solidFill>
                  <a:schemeClr val="accent6"/>
                </a:solidFill>
                <a:latin typeface="Arial" pitchFamily="34" charset="0"/>
                <a:cs typeface="Arial" pitchFamily="34" charset="0"/>
              </a:rPr>
              <a:t>Documentation</a:t>
            </a:r>
          </a:p>
          <a:p>
            <a:pPr marL="800100" lvl="1" indent="-342900">
              <a:buFont typeface="+mj-lt"/>
              <a:buAutoNum type="alphaUcPeriod"/>
            </a:pPr>
            <a:r>
              <a:rPr lang="en-US" sz="2000" dirty="0">
                <a:solidFill>
                  <a:schemeClr val="accent6"/>
                </a:solidFill>
                <a:latin typeface="Arial" pitchFamily="34" charset="0"/>
                <a:cs typeface="Arial" pitchFamily="34" charset="0"/>
              </a:rPr>
              <a:t>Code</a:t>
            </a:r>
          </a:p>
          <a:p>
            <a:pPr marL="800100" lvl="1" indent="-342900">
              <a:buFont typeface="+mj-lt"/>
              <a:buAutoNum type="alphaUcPeriod"/>
            </a:pPr>
            <a:r>
              <a:rPr lang="en-US" sz="2000" dirty="0">
                <a:solidFill>
                  <a:schemeClr val="accent6"/>
                </a:solidFill>
                <a:latin typeface="Arial" pitchFamily="34" charset="0"/>
                <a:cs typeface="Arial" pitchFamily="34" charset="0"/>
              </a:rPr>
              <a:t>Access Control Defined</a:t>
            </a:r>
          </a:p>
          <a:p>
            <a:pPr marL="342900" indent="-342900">
              <a:buFont typeface="+mj-lt"/>
              <a:buAutoNum type="arabicPeriod"/>
            </a:pPr>
            <a:r>
              <a:rPr lang="en-US" sz="2000" dirty="0">
                <a:solidFill>
                  <a:schemeClr val="accent6"/>
                </a:solidFill>
                <a:latin typeface="Arial" pitchFamily="34" charset="0"/>
                <a:cs typeface="Arial" pitchFamily="34" charset="0"/>
              </a:rPr>
              <a:t>Completion of conversion to </a:t>
            </a:r>
            <a:r>
              <a:rPr lang="en-US" sz="2000" dirty="0" err="1">
                <a:solidFill>
                  <a:schemeClr val="accent6"/>
                </a:solidFill>
                <a:latin typeface="Arial" pitchFamily="34" charset="0"/>
                <a:cs typeface="Arial" pitchFamily="34" charset="0"/>
              </a:rPr>
              <a:t>CoE</a:t>
            </a:r>
            <a:r>
              <a:rPr lang="en-US" sz="2000" dirty="0">
                <a:solidFill>
                  <a:schemeClr val="accent6"/>
                </a:solidFill>
                <a:latin typeface="Arial" pitchFamily="34" charset="0"/>
                <a:cs typeface="Arial" pitchFamily="34" charset="0"/>
              </a:rPr>
              <a:t> Neutral Systems</a:t>
            </a:r>
          </a:p>
          <a:p>
            <a:pPr marL="342900" indent="-342900">
              <a:buFont typeface="+mj-lt"/>
              <a:buAutoNum type="arabicPeriod"/>
            </a:pPr>
            <a:r>
              <a:rPr lang="en-US" sz="2000" dirty="0">
                <a:solidFill>
                  <a:schemeClr val="accent6"/>
                </a:solidFill>
                <a:latin typeface="Arial" pitchFamily="34" charset="0"/>
                <a:cs typeface="Arial" pitchFamily="34" charset="0"/>
              </a:rPr>
              <a:t>Approved Messaging</a:t>
            </a:r>
          </a:p>
          <a:p>
            <a:pPr marL="342900" indent="-342900">
              <a:buFont typeface="+mj-lt"/>
              <a:buAutoNum type="arabicPeriod"/>
            </a:pPr>
            <a:r>
              <a:rPr lang="en-US" sz="2000" dirty="0">
                <a:solidFill>
                  <a:schemeClr val="accent6"/>
                </a:solidFill>
                <a:latin typeface="Arial" pitchFamily="34" charset="0"/>
                <a:cs typeface="Arial" pitchFamily="34" charset="0"/>
              </a:rPr>
              <a:t>Planning of Convening for potential testers</a:t>
            </a:r>
          </a:p>
          <a:p>
            <a:pPr marL="342900" indent="-342900">
              <a:buFont typeface="+mj-lt"/>
              <a:buAutoNum type="arabicPeriod"/>
            </a:pPr>
            <a:r>
              <a:rPr lang="en-US" sz="2000" dirty="0">
                <a:solidFill>
                  <a:schemeClr val="accent6"/>
                </a:solidFill>
                <a:latin typeface="Arial" pitchFamily="34" charset="0"/>
                <a:cs typeface="Arial" pitchFamily="34" charset="0"/>
              </a:rPr>
              <a:t>Identification of potential early adopters</a:t>
            </a:r>
          </a:p>
          <a:p>
            <a:pPr marL="800100" lvl="1" indent="-342900">
              <a:buFont typeface="+mj-lt"/>
              <a:buAutoNum type="alphaUcPeriod"/>
            </a:pPr>
            <a:r>
              <a:rPr lang="en-US" sz="2000" dirty="0">
                <a:solidFill>
                  <a:schemeClr val="accent6"/>
                </a:solidFill>
                <a:latin typeface="Arial" pitchFamily="34" charset="0"/>
                <a:cs typeface="Arial" pitchFamily="34" charset="0"/>
              </a:rPr>
              <a:t>One Commercial Fork Already with customers.</a:t>
            </a:r>
          </a:p>
          <a:p>
            <a:pPr marL="342900" indent="-342900">
              <a:buFont typeface="+mj-lt"/>
              <a:buAutoNum type="arabicPeriod"/>
            </a:pPr>
            <a:r>
              <a:rPr lang="en-US" sz="2000" dirty="0">
                <a:solidFill>
                  <a:schemeClr val="accent6"/>
                </a:solidFill>
                <a:latin typeface="Arial" pitchFamily="34" charset="0"/>
                <a:cs typeface="Arial" pitchFamily="34" charset="0"/>
              </a:rPr>
              <a:t>The great UX debate</a:t>
            </a:r>
          </a:p>
          <a:p>
            <a:pPr marL="800100" lvl="1" indent="-342900">
              <a:buFont typeface="+mj-lt"/>
              <a:buAutoNum type="alphaUcPeriod"/>
            </a:pPr>
            <a:r>
              <a:rPr lang="en-US" sz="2000" dirty="0">
                <a:solidFill>
                  <a:schemeClr val="accent6"/>
                </a:solidFill>
                <a:latin typeface="Arial" pitchFamily="34" charset="0"/>
                <a:cs typeface="Arial" pitchFamily="34" charset="0"/>
              </a:rPr>
              <a:t>Created 1 OSS CMS Integration</a:t>
            </a:r>
          </a:p>
          <a:p>
            <a:pPr marL="800100" lvl="1" indent="-342900">
              <a:buFont typeface="+mj-lt"/>
              <a:buAutoNum type="alphaUcPeriod"/>
            </a:pPr>
            <a:r>
              <a:rPr lang="en-US" sz="2000" dirty="0" err="1">
                <a:solidFill>
                  <a:schemeClr val="accent6"/>
                </a:solidFill>
                <a:latin typeface="Arial" pitchFamily="34" charset="0"/>
                <a:cs typeface="Arial" pitchFamily="34" charset="0"/>
              </a:rPr>
              <a:t>Sybrin</a:t>
            </a:r>
            <a:r>
              <a:rPr lang="en-US" sz="2000" dirty="0">
                <a:solidFill>
                  <a:schemeClr val="accent6"/>
                </a:solidFill>
                <a:latin typeface="Arial" pitchFamily="34" charset="0"/>
                <a:cs typeface="Arial" pitchFamily="34" charset="0"/>
              </a:rPr>
              <a:t> to allow evaluators and testers to use their more complete UX</a:t>
            </a:r>
          </a:p>
        </p:txBody>
      </p:sp>
      <p:sp>
        <p:nvSpPr>
          <p:cNvPr id="9" name="TextBox 8">
            <a:extLst>
              <a:ext uri="{FF2B5EF4-FFF2-40B4-BE49-F238E27FC236}">
                <a16:creationId xmlns:a16="http://schemas.microsoft.com/office/drawing/2014/main" id="{83CE65F1-B6D3-E003-CED5-7C9F45D07C94}"/>
              </a:ext>
            </a:extLst>
          </p:cNvPr>
          <p:cNvSpPr txBox="1"/>
          <p:nvPr/>
        </p:nvSpPr>
        <p:spPr>
          <a:xfrm>
            <a:off x="612400" y="1790161"/>
            <a:ext cx="1628523" cy="4211393"/>
          </a:xfrm>
          <a:prstGeom prst="rect">
            <a:avLst/>
          </a:prstGeom>
          <a:noFill/>
        </p:spPr>
        <p:txBody>
          <a:bodyPr wrap="none" lIns="0" tIns="0" rIns="0" bIns="0" rtlCol="0" anchor="ctr">
            <a:noAutofit/>
          </a:bodyPr>
          <a:lstStyle/>
          <a:p>
            <a:pPr algn="ctr"/>
            <a:r>
              <a:rPr lang="en-US" sz="2000" b="1" dirty="0">
                <a:solidFill>
                  <a:schemeClr val="accent6"/>
                </a:solidFill>
                <a:latin typeface="Arial" pitchFamily="34" charset="0"/>
                <a:cs typeface="Arial" pitchFamily="34" charset="0"/>
              </a:rPr>
              <a:t>Not Everything</a:t>
            </a:r>
          </a:p>
          <a:p>
            <a:pPr algn="ctr"/>
            <a:endParaRPr lang="en-US" sz="2000" b="1" dirty="0">
              <a:solidFill>
                <a:schemeClr val="accent6"/>
              </a:solidFill>
              <a:latin typeface="Arial" pitchFamily="34" charset="0"/>
              <a:cs typeface="Arial" pitchFamily="34" charset="0"/>
            </a:endParaRPr>
          </a:p>
          <a:p>
            <a:pPr algn="ctr"/>
            <a:r>
              <a:rPr lang="en-US" sz="2000" b="1" dirty="0">
                <a:solidFill>
                  <a:schemeClr val="accent6"/>
                </a:solidFill>
                <a:latin typeface="Arial" pitchFamily="34" charset="0"/>
                <a:cs typeface="Arial" pitchFamily="34" charset="0"/>
              </a:rPr>
              <a:t>We’ve </a:t>
            </a:r>
          </a:p>
          <a:p>
            <a:pPr algn="ctr"/>
            <a:endParaRPr lang="en-US" sz="2000" b="1" dirty="0">
              <a:solidFill>
                <a:schemeClr val="accent6"/>
              </a:solidFill>
              <a:latin typeface="Arial" pitchFamily="34" charset="0"/>
              <a:cs typeface="Arial" pitchFamily="34" charset="0"/>
            </a:endParaRPr>
          </a:p>
          <a:p>
            <a:pPr algn="ctr"/>
            <a:r>
              <a:rPr lang="en-US" sz="2000" b="1" dirty="0">
                <a:solidFill>
                  <a:schemeClr val="accent6"/>
                </a:solidFill>
                <a:latin typeface="Arial" pitchFamily="34" charset="0"/>
                <a:cs typeface="Arial" pitchFamily="34" charset="0"/>
              </a:rPr>
              <a:t>Been Busy</a:t>
            </a:r>
          </a:p>
        </p:txBody>
      </p:sp>
      <p:grpSp>
        <p:nvGrpSpPr>
          <p:cNvPr id="10" name="Group 9">
            <a:extLst>
              <a:ext uri="{FF2B5EF4-FFF2-40B4-BE49-F238E27FC236}">
                <a16:creationId xmlns:a16="http://schemas.microsoft.com/office/drawing/2014/main" id="{C8033197-B646-320C-E9C6-F80571E88CB8}"/>
              </a:ext>
            </a:extLst>
          </p:cNvPr>
          <p:cNvGrpSpPr/>
          <p:nvPr/>
        </p:nvGrpSpPr>
        <p:grpSpPr>
          <a:xfrm>
            <a:off x="1" y="52"/>
            <a:ext cx="12188824" cy="267578"/>
            <a:chOff x="1" y="52"/>
            <a:chExt cx="12188824" cy="267578"/>
          </a:xfrm>
        </p:grpSpPr>
        <p:grpSp>
          <p:nvGrpSpPr>
            <p:cNvPr id="11" name="Group 10">
              <a:extLst>
                <a:ext uri="{FF2B5EF4-FFF2-40B4-BE49-F238E27FC236}">
                  <a16:creationId xmlns:a16="http://schemas.microsoft.com/office/drawing/2014/main" id="{A5438AC3-2BA7-8B6F-57F0-32A506FB65B9}"/>
                </a:ext>
              </a:extLst>
            </p:cNvPr>
            <p:cNvGrpSpPr/>
            <p:nvPr/>
          </p:nvGrpSpPr>
          <p:grpSpPr>
            <a:xfrm>
              <a:off x="495299" y="52"/>
              <a:ext cx="8933836" cy="267578"/>
              <a:chOff x="495299" y="52"/>
              <a:chExt cx="7150194" cy="267578"/>
            </a:xfrm>
          </p:grpSpPr>
          <p:sp>
            <p:nvSpPr>
              <p:cNvPr id="13" name="Rounded Rectangle 12">
                <a:extLst>
                  <a:ext uri="{FF2B5EF4-FFF2-40B4-BE49-F238E27FC236}">
                    <a16:creationId xmlns:a16="http://schemas.microsoft.com/office/drawing/2014/main" id="{7C257A3E-284E-43F7-0389-D2129A3F6980}"/>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4" name="Rounded Rectangle 13">
                <a:extLst>
                  <a:ext uri="{FF2B5EF4-FFF2-40B4-BE49-F238E27FC236}">
                    <a16:creationId xmlns:a16="http://schemas.microsoft.com/office/drawing/2014/main" id="{3D8009A2-0CA2-3277-6D23-1F7FF6B8179C}"/>
                  </a:ext>
                </a:extLst>
              </p:cNvPr>
              <p:cNvSpPr/>
              <p:nvPr/>
            </p:nvSpPr>
            <p:spPr>
              <a:xfrm rot="10800000" flipV="1">
                <a:off x="6236075"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5" name="Rounded Rectangle 14">
                <a:extLst>
                  <a:ext uri="{FF2B5EF4-FFF2-40B4-BE49-F238E27FC236}">
                    <a16:creationId xmlns:a16="http://schemas.microsoft.com/office/drawing/2014/main" id="{3686F400-79B0-D9DE-4259-22A1BFCA6F00}"/>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6" name="Rounded Rectangle 15">
                <a:extLst>
                  <a:ext uri="{FF2B5EF4-FFF2-40B4-BE49-F238E27FC236}">
                    <a16:creationId xmlns:a16="http://schemas.microsoft.com/office/drawing/2014/main" id="{EB4AA2DA-EB82-DC33-0ABC-45289E5B3142}"/>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7" name="Rounded Rectangle 16">
                <a:extLst>
                  <a:ext uri="{FF2B5EF4-FFF2-40B4-BE49-F238E27FC236}">
                    <a16:creationId xmlns:a16="http://schemas.microsoft.com/office/drawing/2014/main" id="{A47C6F26-B54D-02B6-0F7E-59A7F7DB07B2}"/>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2" name="Rectangle 11">
              <a:extLst>
                <a:ext uri="{FF2B5EF4-FFF2-40B4-BE49-F238E27FC236}">
                  <a16:creationId xmlns:a16="http://schemas.microsoft.com/office/drawing/2014/main" id="{33B51931-FAAD-5160-45F6-90F1D361F48B}"/>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13231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A660-34A0-3E86-6FAC-F320ED645F9D}"/>
              </a:ext>
            </a:extLst>
          </p:cNvPr>
          <p:cNvSpPr>
            <a:spLocks noGrp="1"/>
          </p:cNvSpPr>
          <p:nvPr>
            <p:ph type="title"/>
          </p:nvPr>
        </p:nvSpPr>
        <p:spPr/>
        <p:txBody>
          <a:bodyPr/>
          <a:lstStyle/>
          <a:p>
            <a:r>
              <a:rPr lang="en-US" dirty="0"/>
              <a:t>To do</a:t>
            </a:r>
          </a:p>
        </p:txBody>
      </p:sp>
      <p:sp>
        <p:nvSpPr>
          <p:cNvPr id="3" name="Text Placeholder 2">
            <a:extLst>
              <a:ext uri="{FF2B5EF4-FFF2-40B4-BE49-F238E27FC236}">
                <a16:creationId xmlns:a16="http://schemas.microsoft.com/office/drawing/2014/main" id="{05C536CF-D91F-66BC-8B64-A4AB3EB2CEE5}"/>
              </a:ext>
            </a:extLst>
          </p:cNvPr>
          <p:cNvSpPr>
            <a:spLocks noGrp="1"/>
          </p:cNvSpPr>
          <p:nvPr>
            <p:ph type="body" sz="quarter" idx="20"/>
          </p:nvPr>
        </p:nvSpPr>
        <p:spPr/>
        <p:txBody>
          <a:bodyPr/>
          <a:lstStyle/>
          <a:p>
            <a:r>
              <a:rPr lang="en-US" dirty="0"/>
              <a:t>Some of what there is to do …</a:t>
            </a:r>
          </a:p>
        </p:txBody>
      </p:sp>
      <p:sp>
        <p:nvSpPr>
          <p:cNvPr id="4" name="Text Placeholder 3">
            <a:extLst>
              <a:ext uri="{FF2B5EF4-FFF2-40B4-BE49-F238E27FC236}">
                <a16:creationId xmlns:a16="http://schemas.microsoft.com/office/drawing/2014/main" id="{785938F9-03D5-9FC3-D12E-12893CB20D0A}"/>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107922E0-4619-5059-9E05-2ED6CDEEC6F5}"/>
              </a:ext>
            </a:extLst>
          </p:cNvPr>
          <p:cNvSpPr>
            <a:spLocks noGrp="1"/>
          </p:cNvSpPr>
          <p:nvPr>
            <p:ph type="sldNum" sz="quarter" idx="4"/>
          </p:nvPr>
        </p:nvSpPr>
        <p:spPr/>
        <p:txBody>
          <a:bodyPr/>
          <a:lstStyle/>
          <a:p>
            <a:fld id="{4290442A-A587-DA4A-80BE-9E74F9AF5476}" type="slidenum">
              <a:rPr lang="en-US" smtClean="0"/>
              <a:pPr/>
              <a:t>11</a:t>
            </a:fld>
            <a:endParaRPr lang="en-US" dirty="0"/>
          </a:p>
        </p:txBody>
      </p:sp>
      <p:sp>
        <p:nvSpPr>
          <p:cNvPr id="6" name="Date Placeholder 5">
            <a:extLst>
              <a:ext uri="{FF2B5EF4-FFF2-40B4-BE49-F238E27FC236}">
                <a16:creationId xmlns:a16="http://schemas.microsoft.com/office/drawing/2014/main" id="{4C7D8398-D36D-A2D4-C86D-F4A6B4B0AF8C}"/>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685CFDEF-5AA8-96E9-D811-CD97365A9BEF}"/>
              </a:ext>
            </a:extLst>
          </p:cNvPr>
          <p:cNvSpPr>
            <a:spLocks noGrp="1"/>
          </p:cNvSpPr>
          <p:nvPr>
            <p:ph type="ftr" sz="quarter" idx="3"/>
          </p:nvPr>
        </p:nvSpPr>
        <p:spPr/>
        <p:txBody>
          <a:bodyPr/>
          <a:lstStyle/>
          <a:p>
            <a:pPr algn="r"/>
            <a:r>
              <a:rPr lang="en-US"/>
              <a:t>The Open Source FRMS Solution</a:t>
            </a:r>
            <a:endParaRPr lang="en-US" dirty="0"/>
          </a:p>
        </p:txBody>
      </p:sp>
      <p:sp>
        <p:nvSpPr>
          <p:cNvPr id="8" name="TextBox 7">
            <a:extLst>
              <a:ext uri="{FF2B5EF4-FFF2-40B4-BE49-F238E27FC236}">
                <a16:creationId xmlns:a16="http://schemas.microsoft.com/office/drawing/2014/main" id="{D61A1F6A-1393-B7EB-5A4C-5E3C9F0A7DE1}"/>
              </a:ext>
            </a:extLst>
          </p:cNvPr>
          <p:cNvSpPr txBox="1"/>
          <p:nvPr/>
        </p:nvSpPr>
        <p:spPr>
          <a:xfrm>
            <a:off x="2627290" y="1790162"/>
            <a:ext cx="914400" cy="914400"/>
          </a:xfrm>
          <a:prstGeom prst="rect">
            <a:avLst/>
          </a:prstGeom>
          <a:noFill/>
        </p:spPr>
        <p:txBody>
          <a:bodyPr wrap="none" lIns="0" tIns="0" rIns="0" bIns="0" rtlCol="0">
            <a:noAutofit/>
          </a:bodyPr>
          <a:lstStyle/>
          <a:p>
            <a:pPr marL="342900" indent="-342900">
              <a:buFont typeface="+mj-lt"/>
              <a:buAutoNum type="arabicPeriod"/>
            </a:pPr>
            <a:r>
              <a:rPr lang="en-US" sz="2000" dirty="0">
                <a:solidFill>
                  <a:schemeClr val="accent6"/>
                </a:solidFill>
                <a:latin typeface="Arial" pitchFamily="34" charset="0"/>
                <a:cs typeface="Arial" pitchFamily="34" charset="0"/>
              </a:rPr>
              <a:t>Underway, what OSS Group do we fall under?</a:t>
            </a:r>
          </a:p>
          <a:p>
            <a:pPr marL="342900" indent="-342900">
              <a:buFont typeface="+mj-lt"/>
              <a:buAutoNum type="arabicPeriod"/>
            </a:pPr>
            <a:r>
              <a:rPr lang="en-US" sz="2000" dirty="0">
                <a:solidFill>
                  <a:schemeClr val="accent6"/>
                </a:solidFill>
                <a:latin typeface="Arial" pitchFamily="34" charset="0"/>
                <a:cs typeface="Arial" pitchFamily="34" charset="0"/>
              </a:rPr>
              <a:t>Creation of the actual Center of Excellence, governance et al</a:t>
            </a:r>
          </a:p>
          <a:p>
            <a:pPr marL="342900" indent="-342900">
              <a:buFont typeface="+mj-lt"/>
              <a:buAutoNum type="arabicPeriod"/>
            </a:pPr>
            <a:r>
              <a:rPr lang="en-US" sz="2000" dirty="0">
                <a:solidFill>
                  <a:schemeClr val="accent6"/>
                </a:solidFill>
                <a:latin typeface="Arial" pitchFamily="34" charset="0"/>
                <a:cs typeface="Arial" pitchFamily="34" charset="0"/>
              </a:rPr>
              <a:t>Funding partnerships actively being sought</a:t>
            </a:r>
          </a:p>
          <a:p>
            <a:pPr marL="342900" indent="-342900">
              <a:buFont typeface="+mj-lt"/>
              <a:buAutoNum type="arabicPeriod"/>
            </a:pPr>
            <a:r>
              <a:rPr lang="en-US" sz="2000" dirty="0">
                <a:solidFill>
                  <a:schemeClr val="accent6"/>
                </a:solidFill>
                <a:latin typeface="Arial" pitchFamily="34" charset="0"/>
                <a:cs typeface="Arial" pitchFamily="34" charset="0"/>
              </a:rPr>
              <a:t>Initial Implementations</a:t>
            </a:r>
          </a:p>
          <a:p>
            <a:pPr marL="914400" lvl="1" indent="-457200">
              <a:buFont typeface="+mj-lt"/>
              <a:buAutoNum type="alphaUcPeriod"/>
            </a:pPr>
            <a:r>
              <a:rPr lang="en-US" sz="2000" dirty="0">
                <a:solidFill>
                  <a:schemeClr val="accent6"/>
                </a:solidFill>
                <a:latin typeface="Arial" pitchFamily="34" charset="0"/>
                <a:cs typeface="Arial" pitchFamily="34" charset="0"/>
              </a:rPr>
              <a:t>Potentials So far – 5</a:t>
            </a:r>
          </a:p>
          <a:p>
            <a:pPr marL="342900" indent="-342900">
              <a:buFont typeface="+mj-lt"/>
              <a:buAutoNum type="arabicPeriod"/>
            </a:pPr>
            <a:r>
              <a:rPr lang="en-US" sz="2000" dirty="0">
                <a:solidFill>
                  <a:schemeClr val="accent6"/>
                </a:solidFill>
                <a:latin typeface="Arial" pitchFamily="34" charset="0"/>
                <a:cs typeface="Arial" pitchFamily="34" charset="0"/>
              </a:rPr>
              <a:t>Performance Case Study</a:t>
            </a:r>
          </a:p>
          <a:p>
            <a:pPr marL="342900" indent="-342900">
              <a:buFont typeface="+mj-lt"/>
              <a:buAutoNum type="arabicPeriod"/>
            </a:pPr>
            <a:r>
              <a:rPr lang="en-US" sz="2000" dirty="0">
                <a:solidFill>
                  <a:schemeClr val="accent6"/>
                </a:solidFill>
                <a:latin typeface="Arial" pitchFamily="34" charset="0"/>
                <a:cs typeface="Arial" pitchFamily="34" charset="0"/>
              </a:rPr>
              <a:t>Potential Guidebooks</a:t>
            </a:r>
          </a:p>
          <a:p>
            <a:pPr marL="800100" lvl="1" indent="-342900">
              <a:buFont typeface="+mj-lt"/>
              <a:buAutoNum type="arabicPeriod"/>
            </a:pPr>
            <a:r>
              <a:rPr lang="en-US" sz="2000" dirty="0">
                <a:solidFill>
                  <a:schemeClr val="accent6"/>
                </a:solidFill>
                <a:latin typeface="Arial" pitchFamily="34" charset="0"/>
                <a:cs typeface="Arial" pitchFamily="34" charset="0"/>
              </a:rPr>
              <a:t>How to implement, Analysis and Typologies</a:t>
            </a:r>
          </a:p>
          <a:p>
            <a:pPr marL="800100" lvl="1" indent="-342900">
              <a:buFont typeface="+mj-lt"/>
              <a:buAutoNum type="arabicPeriod"/>
            </a:pPr>
            <a:r>
              <a:rPr lang="en-US" sz="2000" dirty="0">
                <a:solidFill>
                  <a:schemeClr val="accent6"/>
                </a:solidFill>
                <a:latin typeface="Arial" pitchFamily="34" charset="0"/>
                <a:cs typeface="Arial" pitchFamily="34" charset="0"/>
              </a:rPr>
              <a:t>Typology accuracy testing with FCA Synthetic and Real Data</a:t>
            </a:r>
          </a:p>
          <a:p>
            <a:pPr marL="342900" indent="-342900">
              <a:buFont typeface="+mj-lt"/>
              <a:buAutoNum type="arabicPeriod"/>
            </a:pPr>
            <a:r>
              <a:rPr lang="en-US" sz="2000" dirty="0">
                <a:solidFill>
                  <a:schemeClr val="accent6"/>
                </a:solidFill>
                <a:latin typeface="Arial" pitchFamily="34" charset="0"/>
                <a:cs typeface="Arial" pitchFamily="34" charset="0"/>
              </a:rPr>
              <a:t>Match Implementations Needs to Product Roadmap (and Build)</a:t>
            </a:r>
          </a:p>
          <a:p>
            <a:pPr marL="342900" indent="-342900">
              <a:buFont typeface="+mj-lt"/>
              <a:buAutoNum type="arabicPeriod"/>
            </a:pPr>
            <a:r>
              <a:rPr lang="en-US" sz="2000" dirty="0">
                <a:solidFill>
                  <a:schemeClr val="accent6"/>
                </a:solidFill>
                <a:latin typeface="Arial" pitchFamily="34" charset="0"/>
                <a:cs typeface="Arial" pitchFamily="34" charset="0"/>
              </a:rPr>
              <a:t>Refinement of mission based on market and funder inputs</a:t>
            </a:r>
          </a:p>
          <a:p>
            <a:pPr marL="342900" indent="-342900">
              <a:buFont typeface="+mj-lt"/>
              <a:buAutoNum type="arabicPeriod"/>
            </a:pPr>
            <a:r>
              <a:rPr lang="en-US" sz="2000" dirty="0">
                <a:solidFill>
                  <a:schemeClr val="accent6"/>
                </a:solidFill>
                <a:latin typeface="Arial" pitchFamily="34" charset="0"/>
                <a:cs typeface="Arial" pitchFamily="34" charset="0"/>
              </a:rPr>
              <a:t>Much later in the year look for synergies</a:t>
            </a:r>
          </a:p>
          <a:p>
            <a:pPr marL="914400" lvl="1" indent="-457200">
              <a:buFont typeface="+mj-lt"/>
              <a:buAutoNum type="alphaUcPeriod"/>
            </a:pPr>
            <a:r>
              <a:rPr lang="en-US" sz="2000" dirty="0">
                <a:solidFill>
                  <a:schemeClr val="accent6"/>
                </a:solidFill>
                <a:latin typeface="Arial" pitchFamily="34" charset="0"/>
                <a:cs typeface="Arial" pitchFamily="34" charset="0"/>
              </a:rPr>
              <a:t>Consumer Protection Mappings</a:t>
            </a:r>
          </a:p>
          <a:p>
            <a:pPr marL="914400" lvl="1" indent="-457200">
              <a:buFont typeface="+mj-lt"/>
              <a:buAutoNum type="alphaUcPeriod"/>
            </a:pPr>
            <a:r>
              <a:rPr lang="en-US" sz="2000" dirty="0">
                <a:solidFill>
                  <a:schemeClr val="accent6"/>
                </a:solidFill>
                <a:latin typeface="Arial" pitchFamily="34" charset="0"/>
                <a:cs typeface="Arial" pitchFamily="34" charset="0"/>
              </a:rPr>
              <a:t>To support Regulators</a:t>
            </a:r>
          </a:p>
        </p:txBody>
      </p:sp>
      <p:sp>
        <p:nvSpPr>
          <p:cNvPr id="9" name="TextBox 8">
            <a:extLst>
              <a:ext uri="{FF2B5EF4-FFF2-40B4-BE49-F238E27FC236}">
                <a16:creationId xmlns:a16="http://schemas.microsoft.com/office/drawing/2014/main" id="{83CE65F1-B6D3-E003-CED5-7C9F45D07C94}"/>
              </a:ext>
            </a:extLst>
          </p:cNvPr>
          <p:cNvSpPr txBox="1"/>
          <p:nvPr/>
        </p:nvSpPr>
        <p:spPr>
          <a:xfrm>
            <a:off x="612400" y="1790161"/>
            <a:ext cx="1628523" cy="4211393"/>
          </a:xfrm>
          <a:prstGeom prst="rect">
            <a:avLst/>
          </a:prstGeom>
          <a:noFill/>
        </p:spPr>
        <p:txBody>
          <a:bodyPr wrap="none" lIns="0" tIns="0" rIns="0" bIns="0" rtlCol="0" anchor="ctr">
            <a:noAutofit/>
          </a:bodyPr>
          <a:lstStyle/>
          <a:p>
            <a:pPr algn="ctr"/>
            <a:r>
              <a:rPr lang="en-US" sz="2000" b="1" dirty="0">
                <a:solidFill>
                  <a:schemeClr val="accent6"/>
                </a:solidFill>
                <a:latin typeface="Arial" pitchFamily="34" charset="0"/>
                <a:cs typeface="Arial" pitchFamily="34" charset="0"/>
              </a:rPr>
              <a:t>Not Everything</a:t>
            </a:r>
          </a:p>
          <a:p>
            <a:pPr algn="ctr"/>
            <a:endParaRPr lang="en-US" sz="2000" b="1" dirty="0">
              <a:solidFill>
                <a:schemeClr val="accent6"/>
              </a:solidFill>
              <a:latin typeface="Arial" pitchFamily="34" charset="0"/>
              <a:cs typeface="Arial" pitchFamily="34" charset="0"/>
            </a:endParaRPr>
          </a:p>
          <a:p>
            <a:pPr algn="ctr"/>
            <a:r>
              <a:rPr lang="en-US" sz="2000" b="1" dirty="0">
                <a:solidFill>
                  <a:schemeClr val="accent6"/>
                </a:solidFill>
                <a:latin typeface="Arial" pitchFamily="34" charset="0"/>
                <a:cs typeface="Arial" pitchFamily="34" charset="0"/>
              </a:rPr>
              <a:t>There Will</a:t>
            </a:r>
          </a:p>
          <a:p>
            <a:pPr algn="ctr"/>
            <a:endParaRPr lang="en-US" sz="2000" b="1" dirty="0">
              <a:solidFill>
                <a:schemeClr val="accent6"/>
              </a:solidFill>
              <a:latin typeface="Arial" pitchFamily="34" charset="0"/>
              <a:cs typeface="Arial" pitchFamily="34" charset="0"/>
            </a:endParaRPr>
          </a:p>
          <a:p>
            <a:pPr algn="ctr"/>
            <a:r>
              <a:rPr lang="en-US" sz="2000" b="1" dirty="0">
                <a:solidFill>
                  <a:schemeClr val="accent6"/>
                </a:solidFill>
                <a:latin typeface="Arial" pitchFamily="34" charset="0"/>
                <a:cs typeface="Arial" pitchFamily="34" charset="0"/>
              </a:rPr>
              <a:t>Be More</a:t>
            </a:r>
          </a:p>
        </p:txBody>
      </p:sp>
      <p:grpSp>
        <p:nvGrpSpPr>
          <p:cNvPr id="10" name="Group 9">
            <a:extLst>
              <a:ext uri="{FF2B5EF4-FFF2-40B4-BE49-F238E27FC236}">
                <a16:creationId xmlns:a16="http://schemas.microsoft.com/office/drawing/2014/main" id="{A2F67F45-AFC9-D576-66E0-BFD2A4C63EFE}"/>
              </a:ext>
            </a:extLst>
          </p:cNvPr>
          <p:cNvGrpSpPr/>
          <p:nvPr/>
        </p:nvGrpSpPr>
        <p:grpSpPr>
          <a:xfrm>
            <a:off x="1" y="52"/>
            <a:ext cx="12188824" cy="267578"/>
            <a:chOff x="1" y="52"/>
            <a:chExt cx="12188824" cy="267578"/>
          </a:xfrm>
        </p:grpSpPr>
        <p:grpSp>
          <p:nvGrpSpPr>
            <p:cNvPr id="11" name="Group 10">
              <a:extLst>
                <a:ext uri="{FF2B5EF4-FFF2-40B4-BE49-F238E27FC236}">
                  <a16:creationId xmlns:a16="http://schemas.microsoft.com/office/drawing/2014/main" id="{FB928C38-C1CF-FC56-7CB4-3D411688303E}"/>
                </a:ext>
              </a:extLst>
            </p:cNvPr>
            <p:cNvGrpSpPr/>
            <p:nvPr/>
          </p:nvGrpSpPr>
          <p:grpSpPr>
            <a:xfrm>
              <a:off x="495299" y="52"/>
              <a:ext cx="8933836" cy="267578"/>
              <a:chOff x="495299" y="52"/>
              <a:chExt cx="7150194" cy="267578"/>
            </a:xfrm>
          </p:grpSpPr>
          <p:sp>
            <p:nvSpPr>
              <p:cNvPr id="13" name="Rounded Rectangle 12">
                <a:extLst>
                  <a:ext uri="{FF2B5EF4-FFF2-40B4-BE49-F238E27FC236}">
                    <a16:creationId xmlns:a16="http://schemas.microsoft.com/office/drawing/2014/main" id="{32D8FC51-5A59-437F-EAFE-2DB3DBBDBCE2}"/>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4" name="Rounded Rectangle 13">
                <a:extLst>
                  <a:ext uri="{FF2B5EF4-FFF2-40B4-BE49-F238E27FC236}">
                    <a16:creationId xmlns:a16="http://schemas.microsoft.com/office/drawing/2014/main" id="{4DF7E8B3-4795-EC6A-2744-6ADCA23241B0}"/>
                  </a:ext>
                </a:extLst>
              </p:cNvPr>
              <p:cNvSpPr/>
              <p:nvPr/>
            </p:nvSpPr>
            <p:spPr>
              <a:xfrm rot="10800000" flipV="1">
                <a:off x="6236075"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5" name="Rounded Rectangle 14">
                <a:extLst>
                  <a:ext uri="{FF2B5EF4-FFF2-40B4-BE49-F238E27FC236}">
                    <a16:creationId xmlns:a16="http://schemas.microsoft.com/office/drawing/2014/main" id="{ADE01BCD-B102-5EAE-F876-6E322756F45C}"/>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6" name="Rounded Rectangle 15">
                <a:extLst>
                  <a:ext uri="{FF2B5EF4-FFF2-40B4-BE49-F238E27FC236}">
                    <a16:creationId xmlns:a16="http://schemas.microsoft.com/office/drawing/2014/main" id="{B05C6347-E3CC-675E-F47F-10E200F3EB1F}"/>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7" name="Rounded Rectangle 16">
                <a:extLst>
                  <a:ext uri="{FF2B5EF4-FFF2-40B4-BE49-F238E27FC236}">
                    <a16:creationId xmlns:a16="http://schemas.microsoft.com/office/drawing/2014/main" id="{0854B4A8-CCFE-10BD-A632-3E046A693C3A}"/>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2" name="Rectangle 11">
              <a:extLst>
                <a:ext uri="{FF2B5EF4-FFF2-40B4-BE49-F238E27FC236}">
                  <a16:creationId xmlns:a16="http://schemas.microsoft.com/office/drawing/2014/main" id="{2B1045B1-DB8C-9FB4-05EA-BD9718C08A6E}"/>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10677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B03E1B-FCFE-3FC2-6F25-1B02E85A3703}"/>
              </a:ext>
            </a:extLst>
          </p:cNvPr>
          <p:cNvSpPr>
            <a:spLocks noGrp="1"/>
          </p:cNvSpPr>
          <p:nvPr>
            <p:ph type="body" sz="quarter" idx="13"/>
          </p:nvPr>
        </p:nvSpPr>
        <p:spPr/>
        <p:txBody>
          <a:bodyPr/>
          <a:lstStyle/>
          <a:p>
            <a:r>
              <a:rPr lang="en-US" dirty="0"/>
              <a:t>Technical deliverables</a:t>
            </a:r>
          </a:p>
          <a:p>
            <a:endParaRPr lang="en-US" dirty="0"/>
          </a:p>
          <a:p>
            <a:pPr algn="ctr"/>
            <a:endParaRPr lang="en-US" dirty="0"/>
          </a:p>
          <a:p>
            <a:pPr algn="ctr"/>
            <a:endParaRPr lang="en-US" dirty="0"/>
          </a:p>
        </p:txBody>
      </p:sp>
      <p:sp>
        <p:nvSpPr>
          <p:cNvPr id="16" name="TextBox 15">
            <a:extLst>
              <a:ext uri="{FF2B5EF4-FFF2-40B4-BE49-F238E27FC236}">
                <a16:creationId xmlns:a16="http://schemas.microsoft.com/office/drawing/2014/main" id="{826DE213-8FF5-D032-8D88-3A0D1E8C1127}"/>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3</a:t>
            </a:r>
          </a:p>
        </p:txBody>
      </p:sp>
    </p:spTree>
    <p:extLst>
      <p:ext uri="{BB962C8B-B14F-4D97-AF65-F5344CB8AC3E}">
        <p14:creationId xmlns:p14="http://schemas.microsoft.com/office/powerpoint/2010/main" val="244662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81B6-CD29-7859-2E06-86050CBEA0AF}"/>
              </a:ext>
            </a:extLst>
          </p:cNvPr>
          <p:cNvSpPr>
            <a:spLocks noGrp="1"/>
          </p:cNvSpPr>
          <p:nvPr>
            <p:ph type="title"/>
          </p:nvPr>
        </p:nvSpPr>
        <p:spPr/>
        <p:txBody>
          <a:bodyPr/>
          <a:lstStyle/>
          <a:p>
            <a:r>
              <a:rPr lang="en-ZA" dirty="0"/>
              <a:t>deliverables</a:t>
            </a:r>
          </a:p>
        </p:txBody>
      </p:sp>
      <p:sp>
        <p:nvSpPr>
          <p:cNvPr id="3" name="Text Placeholder 2">
            <a:extLst>
              <a:ext uri="{FF2B5EF4-FFF2-40B4-BE49-F238E27FC236}">
                <a16:creationId xmlns:a16="http://schemas.microsoft.com/office/drawing/2014/main" id="{C44C7438-3802-1A46-1104-8651E8E4C2FB}"/>
              </a:ext>
            </a:extLst>
          </p:cNvPr>
          <p:cNvSpPr>
            <a:spLocks noGrp="1"/>
          </p:cNvSpPr>
          <p:nvPr>
            <p:ph type="body" sz="quarter" idx="20"/>
          </p:nvPr>
        </p:nvSpPr>
        <p:spPr/>
        <p:txBody>
          <a:bodyPr/>
          <a:lstStyle/>
          <a:p>
            <a:r>
              <a:rPr lang="en-ZA" dirty="0"/>
              <a:t>Create FRMS </a:t>
            </a:r>
            <a:r>
              <a:rPr lang="en-ZA" dirty="0" err="1"/>
              <a:t>CoE</a:t>
            </a:r>
            <a:endParaRPr lang="en-ZA" dirty="0"/>
          </a:p>
        </p:txBody>
      </p:sp>
      <p:sp>
        <p:nvSpPr>
          <p:cNvPr id="4" name="Text Placeholder 3">
            <a:extLst>
              <a:ext uri="{FF2B5EF4-FFF2-40B4-BE49-F238E27FC236}">
                <a16:creationId xmlns:a16="http://schemas.microsoft.com/office/drawing/2014/main" id="{1E3EDC0C-BC02-0236-2DDE-C73054CB6AEE}"/>
              </a:ext>
            </a:extLst>
          </p:cNvPr>
          <p:cNvSpPr>
            <a:spLocks noGrp="1"/>
          </p:cNvSpPr>
          <p:nvPr>
            <p:ph type="body" sz="quarter" idx="21"/>
          </p:nvPr>
        </p:nvSpPr>
        <p:spPr/>
        <p:txBody>
          <a:bodyPr/>
          <a:lstStyle/>
          <a:p>
            <a:endParaRPr lang="en-ZA" dirty="0"/>
          </a:p>
        </p:txBody>
      </p:sp>
      <p:sp>
        <p:nvSpPr>
          <p:cNvPr id="5" name="Slide Number Placeholder 4">
            <a:extLst>
              <a:ext uri="{FF2B5EF4-FFF2-40B4-BE49-F238E27FC236}">
                <a16:creationId xmlns:a16="http://schemas.microsoft.com/office/drawing/2014/main" id="{BCC26D31-AE0F-8189-B185-215026F2CA93}"/>
              </a:ext>
            </a:extLst>
          </p:cNvPr>
          <p:cNvSpPr>
            <a:spLocks noGrp="1"/>
          </p:cNvSpPr>
          <p:nvPr>
            <p:ph type="sldNum" sz="quarter" idx="4"/>
          </p:nvPr>
        </p:nvSpPr>
        <p:spPr/>
        <p:txBody>
          <a:bodyPr/>
          <a:lstStyle/>
          <a:p>
            <a:fld id="{4290442A-A587-DA4A-80BE-9E74F9AF5476}" type="slidenum">
              <a:rPr lang="en-US" smtClean="0"/>
              <a:pPr/>
              <a:t>13</a:t>
            </a:fld>
            <a:endParaRPr lang="en-US" dirty="0"/>
          </a:p>
        </p:txBody>
      </p:sp>
      <p:sp>
        <p:nvSpPr>
          <p:cNvPr id="6" name="Date Placeholder 5">
            <a:extLst>
              <a:ext uri="{FF2B5EF4-FFF2-40B4-BE49-F238E27FC236}">
                <a16:creationId xmlns:a16="http://schemas.microsoft.com/office/drawing/2014/main" id="{CF5E680C-915E-3740-35E0-5AC691672FF6}"/>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E459E21B-2EF7-7E69-7F16-DF744746A49E}"/>
              </a:ext>
            </a:extLst>
          </p:cNvPr>
          <p:cNvSpPr>
            <a:spLocks noGrp="1"/>
          </p:cNvSpPr>
          <p:nvPr>
            <p:ph type="ftr" sz="quarter" idx="3"/>
          </p:nvPr>
        </p:nvSpPr>
        <p:spPr/>
        <p:txBody>
          <a:bodyPr/>
          <a:lstStyle/>
          <a:p>
            <a:pPr algn="r"/>
            <a:r>
              <a:rPr lang="en-US"/>
              <a:t>The Open Source FRMS Solution</a:t>
            </a:r>
            <a:endParaRPr lang="en-US" dirty="0"/>
          </a:p>
        </p:txBody>
      </p:sp>
      <p:sp>
        <p:nvSpPr>
          <p:cNvPr id="9" name="TextBox 8">
            <a:extLst>
              <a:ext uri="{FF2B5EF4-FFF2-40B4-BE49-F238E27FC236}">
                <a16:creationId xmlns:a16="http://schemas.microsoft.com/office/drawing/2014/main" id="{7B78FFCC-1BE0-5FC6-7A53-EAA539D31275}"/>
              </a:ext>
            </a:extLst>
          </p:cNvPr>
          <p:cNvSpPr txBox="1"/>
          <p:nvPr/>
        </p:nvSpPr>
        <p:spPr>
          <a:xfrm>
            <a:off x="505818" y="1549543"/>
            <a:ext cx="8101000" cy="4524315"/>
          </a:xfrm>
          <a:prstGeom prst="rect">
            <a:avLst/>
          </a:prstGeom>
          <a:noFill/>
        </p:spPr>
        <p:txBody>
          <a:bodyPr wrap="square">
            <a:spAutoFit/>
          </a:bodyPr>
          <a:lstStyle/>
          <a:p>
            <a:r>
              <a:rPr lang="en-ZA" dirty="0"/>
              <a:t>Implementation of the FRMS </a:t>
            </a:r>
            <a:r>
              <a:rPr lang="en-ZA" dirty="0" err="1"/>
              <a:t>CoE</a:t>
            </a:r>
            <a:r>
              <a:rPr lang="en-ZA" dirty="0"/>
              <a:t>, Systems, Governance, Access Control:</a:t>
            </a:r>
          </a:p>
          <a:p>
            <a:pPr marL="285750" indent="-285750">
              <a:buFont typeface="Arial" panose="020B0604020202020204" pitchFamily="34" charset="0"/>
              <a:buChar char="•"/>
            </a:pPr>
            <a:r>
              <a:rPr lang="en-ZA" dirty="0"/>
              <a:t>Create neutral </a:t>
            </a:r>
            <a:r>
              <a:rPr lang="en-ZA" dirty="0" err="1"/>
              <a:t>CoE</a:t>
            </a:r>
            <a:r>
              <a:rPr lang="en-ZA" dirty="0"/>
              <a:t> for FRMS code repositories - </a:t>
            </a:r>
            <a:r>
              <a:rPr lang="en-ZA" u="sng" dirty="0"/>
              <a:t>https://github.com/FRMSCoE</a:t>
            </a:r>
          </a:p>
          <a:p>
            <a:pPr marL="285750" indent="-285750">
              <a:buFont typeface="Arial" panose="020B0604020202020204" pitchFamily="34" charset="0"/>
              <a:buChar char="•"/>
            </a:pPr>
            <a:r>
              <a:rPr lang="en-ZA" dirty="0"/>
              <a:t>Create neutral </a:t>
            </a:r>
            <a:r>
              <a:rPr lang="en-ZA" dirty="0" err="1"/>
              <a:t>CoE</a:t>
            </a:r>
            <a:r>
              <a:rPr lang="en-ZA" dirty="0"/>
              <a:t> for FRMS document repositories - </a:t>
            </a:r>
            <a:r>
              <a:rPr lang="en-ZA" u="sng" dirty="0"/>
              <a:t>https://frmscoe.atlassian.net/wiki/home</a:t>
            </a:r>
          </a:p>
          <a:p>
            <a:pPr marL="285750" indent="-285750">
              <a:buFont typeface="Arial" panose="020B0604020202020204" pitchFamily="34" charset="0"/>
              <a:buChar char="•"/>
            </a:pPr>
            <a:r>
              <a:rPr lang="en-ZA" dirty="0"/>
              <a:t>Create neutral </a:t>
            </a:r>
            <a:r>
              <a:rPr lang="en-ZA" dirty="0" err="1"/>
              <a:t>CoE</a:t>
            </a:r>
            <a:r>
              <a:rPr lang="en-ZA" dirty="0"/>
              <a:t> for FRMS CI/CD pipeline </a:t>
            </a:r>
          </a:p>
          <a:p>
            <a:pPr marL="285750" indent="-285750">
              <a:buFont typeface="Arial" panose="020B0604020202020204" pitchFamily="34" charset="0"/>
              <a:buChar char="•"/>
            </a:pPr>
            <a:r>
              <a:rPr lang="en-ZA" dirty="0"/>
              <a:t>Define operational procedures </a:t>
            </a:r>
          </a:p>
          <a:p>
            <a:pPr marL="285750" indent="-285750">
              <a:buFont typeface="Arial" panose="020B0604020202020204" pitchFamily="34" charset="0"/>
              <a:buChar char="•"/>
            </a:pPr>
            <a:r>
              <a:rPr lang="en-ZA" dirty="0"/>
              <a:t>Creation of the Payment Platform Adapter for </a:t>
            </a:r>
            <a:r>
              <a:rPr lang="en-ZA" dirty="0" err="1"/>
              <a:t>Mojaloop</a:t>
            </a:r>
            <a:r>
              <a:rPr lang="en-ZA" dirty="0"/>
              <a:t> </a:t>
            </a:r>
          </a:p>
          <a:p>
            <a:pPr marL="285750" indent="-285750">
              <a:buFont typeface="Arial" panose="020B0604020202020204" pitchFamily="34" charset="0"/>
              <a:buChar char="•"/>
            </a:pPr>
            <a:r>
              <a:rPr lang="en-ZA" dirty="0"/>
              <a:t>Integrate with 1 OSINT data source for sanctions - FIC</a:t>
            </a:r>
          </a:p>
          <a:p>
            <a:pPr marL="285750" indent="-285750">
              <a:buFont typeface="Arial" panose="020B0604020202020204" pitchFamily="34" charset="0"/>
              <a:buChar char="•"/>
            </a:pPr>
            <a:r>
              <a:rPr lang="en-ZA" dirty="0"/>
              <a:t>Integration with Case Management Systems for investigations: </a:t>
            </a:r>
          </a:p>
          <a:p>
            <a:pPr marL="742950" lvl="1" indent="-285750">
              <a:buFont typeface="Wingdings" panose="05000000000000000000" pitchFamily="2" charset="2"/>
              <a:buChar char="§"/>
            </a:pPr>
            <a:r>
              <a:rPr lang="en-ZA" dirty="0"/>
              <a:t>Open-source CMS: </a:t>
            </a:r>
            <a:r>
              <a:rPr lang="en-ZA" dirty="0" err="1"/>
              <a:t>Nuxeo</a:t>
            </a:r>
            <a:endParaRPr lang="en-ZA" dirty="0"/>
          </a:p>
          <a:p>
            <a:pPr marL="742950" lvl="1" indent="-285750">
              <a:buFont typeface="Wingdings" panose="05000000000000000000" pitchFamily="2" charset="2"/>
              <a:buChar char="§"/>
            </a:pPr>
            <a:r>
              <a:rPr lang="en-ZA" dirty="0"/>
              <a:t>Commercial CMS: </a:t>
            </a:r>
            <a:r>
              <a:rPr lang="en-ZA" dirty="0" err="1"/>
              <a:t>Sybrin</a:t>
            </a:r>
            <a:endParaRPr lang="en-ZA" dirty="0"/>
          </a:p>
          <a:p>
            <a:endParaRPr lang="en-ZA" dirty="0"/>
          </a:p>
          <a:p>
            <a:r>
              <a:rPr lang="en-ZA" dirty="0"/>
              <a:t>On-boarding:</a:t>
            </a:r>
          </a:p>
          <a:p>
            <a:pPr marL="285750" indent="-285750">
              <a:buFont typeface="Arial" panose="020B0604020202020204" pitchFamily="34" charset="0"/>
              <a:buChar char="•"/>
            </a:pPr>
            <a:r>
              <a:rPr lang="en-ZA" dirty="0" err="1"/>
              <a:t>Thitsaworks</a:t>
            </a:r>
            <a:r>
              <a:rPr lang="en-ZA" dirty="0"/>
              <a:t>, Glenbrook, </a:t>
            </a:r>
            <a:r>
              <a:rPr lang="en-ZA" dirty="0" err="1"/>
              <a:t>Mifos</a:t>
            </a:r>
            <a:r>
              <a:rPr lang="en-ZA" dirty="0"/>
              <a:t> and Converge Solutions have all shown interest and has been on-boarded to the new </a:t>
            </a:r>
            <a:r>
              <a:rPr lang="en-ZA" dirty="0" err="1"/>
              <a:t>CoE</a:t>
            </a:r>
            <a:r>
              <a:rPr lang="en-ZA" dirty="0"/>
              <a:t> controlled repositories</a:t>
            </a:r>
          </a:p>
        </p:txBody>
      </p:sp>
      <p:pic>
        <p:nvPicPr>
          <p:cNvPr id="11" name="Picture 10">
            <a:extLst>
              <a:ext uri="{FF2B5EF4-FFF2-40B4-BE49-F238E27FC236}">
                <a16:creationId xmlns:a16="http://schemas.microsoft.com/office/drawing/2014/main" id="{B861ACFB-34D4-D87F-8C5C-D113C8659075}"/>
              </a:ext>
            </a:extLst>
          </p:cNvPr>
          <p:cNvPicPr>
            <a:picLocks noChangeAspect="1"/>
          </p:cNvPicPr>
          <p:nvPr/>
        </p:nvPicPr>
        <p:blipFill>
          <a:blip r:embed="rId3"/>
          <a:stretch>
            <a:fillRect/>
          </a:stretch>
        </p:blipFill>
        <p:spPr>
          <a:xfrm>
            <a:off x="8501718" y="462314"/>
            <a:ext cx="3585182" cy="5933371"/>
          </a:xfrm>
          <a:prstGeom prst="rect">
            <a:avLst/>
          </a:prstGeom>
          <a:ln>
            <a:solidFill>
              <a:schemeClr val="accent1"/>
            </a:solidFill>
          </a:ln>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5C7261E6-4337-5113-1BD1-EF8A36357532}"/>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CC5E0E4B-C7E6-6025-5C1D-6B9BD3D28E2F}"/>
                </a:ext>
              </a:extLst>
            </p:cNvPr>
            <p:cNvGrpSpPr/>
            <p:nvPr/>
          </p:nvGrpSpPr>
          <p:grpSpPr>
            <a:xfrm>
              <a:off x="495299" y="52"/>
              <a:ext cx="8933836" cy="267578"/>
              <a:chOff x="495299" y="52"/>
              <a:chExt cx="7150194" cy="267578"/>
            </a:xfrm>
          </p:grpSpPr>
          <p:sp>
            <p:nvSpPr>
              <p:cNvPr id="13" name="Rounded Rectangle 12">
                <a:extLst>
                  <a:ext uri="{FF2B5EF4-FFF2-40B4-BE49-F238E27FC236}">
                    <a16:creationId xmlns:a16="http://schemas.microsoft.com/office/drawing/2014/main" id="{47B289BF-5AC5-D534-6F7A-845AC48475D3}"/>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4" name="Rounded Rectangle 13">
                <a:extLst>
                  <a:ext uri="{FF2B5EF4-FFF2-40B4-BE49-F238E27FC236}">
                    <a16:creationId xmlns:a16="http://schemas.microsoft.com/office/drawing/2014/main" id="{A16638B6-4C94-CD50-1CFA-D764528E1861}"/>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5" name="Rounded Rectangle 14">
                <a:extLst>
                  <a:ext uri="{FF2B5EF4-FFF2-40B4-BE49-F238E27FC236}">
                    <a16:creationId xmlns:a16="http://schemas.microsoft.com/office/drawing/2014/main" id="{A1C95CE2-5B75-78BF-CFEA-692FA1185AED}"/>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6" name="Rounded Rectangle 15">
                <a:extLst>
                  <a:ext uri="{FF2B5EF4-FFF2-40B4-BE49-F238E27FC236}">
                    <a16:creationId xmlns:a16="http://schemas.microsoft.com/office/drawing/2014/main" id="{300C1588-F7B1-6072-76E5-BED4DD0FD026}"/>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7" name="Rounded Rectangle 16">
                <a:extLst>
                  <a:ext uri="{FF2B5EF4-FFF2-40B4-BE49-F238E27FC236}">
                    <a16:creationId xmlns:a16="http://schemas.microsoft.com/office/drawing/2014/main" id="{50B7D7C8-4001-CDFC-1942-41A717E55E79}"/>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2" name="Rectangle 11">
              <a:extLst>
                <a:ext uri="{FF2B5EF4-FFF2-40B4-BE49-F238E27FC236}">
                  <a16:creationId xmlns:a16="http://schemas.microsoft.com/office/drawing/2014/main" id="{1B8F47AA-F58F-D240-2FB1-410DCEDDA5A8}"/>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148484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2E556-345C-D0A0-C08D-7FE059A24D3B}"/>
              </a:ext>
            </a:extLst>
          </p:cNvPr>
          <p:cNvSpPr>
            <a:spLocks noGrp="1"/>
          </p:cNvSpPr>
          <p:nvPr>
            <p:ph type="title"/>
          </p:nvPr>
        </p:nvSpPr>
        <p:spPr/>
        <p:txBody>
          <a:bodyPr/>
          <a:lstStyle/>
          <a:p>
            <a:r>
              <a:rPr lang="en-ZA" dirty="0"/>
              <a:t>Investigation flow</a:t>
            </a:r>
            <a:endParaRPr lang="en-US" dirty="0"/>
          </a:p>
        </p:txBody>
      </p:sp>
      <p:sp>
        <p:nvSpPr>
          <p:cNvPr id="3" name="Text Placeholder 2">
            <a:extLst>
              <a:ext uri="{FF2B5EF4-FFF2-40B4-BE49-F238E27FC236}">
                <a16:creationId xmlns:a16="http://schemas.microsoft.com/office/drawing/2014/main" id="{6E2F0D6C-8B18-A962-C067-ADAAB71608F6}"/>
              </a:ext>
            </a:extLst>
          </p:cNvPr>
          <p:cNvSpPr>
            <a:spLocks noGrp="1"/>
          </p:cNvSpPr>
          <p:nvPr>
            <p:ph type="body" sz="quarter" idx="20"/>
          </p:nvPr>
        </p:nvSpPr>
        <p:spPr/>
        <p:txBody>
          <a:bodyPr/>
          <a:lstStyle/>
          <a:p>
            <a:r>
              <a:rPr lang="en-US" dirty="0" err="1"/>
              <a:t>Nuxeo</a:t>
            </a:r>
            <a:r>
              <a:rPr lang="en-US" dirty="0"/>
              <a:t> OSS Case Management</a:t>
            </a:r>
          </a:p>
        </p:txBody>
      </p:sp>
      <p:sp>
        <p:nvSpPr>
          <p:cNvPr id="4" name="Text Placeholder 3">
            <a:extLst>
              <a:ext uri="{FF2B5EF4-FFF2-40B4-BE49-F238E27FC236}">
                <a16:creationId xmlns:a16="http://schemas.microsoft.com/office/drawing/2014/main" id="{AE81144A-30F0-9717-F452-EC020711F394}"/>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E9DD83B7-7EF4-564C-45EA-3D9F75629F57}"/>
              </a:ext>
            </a:extLst>
          </p:cNvPr>
          <p:cNvSpPr>
            <a:spLocks noGrp="1"/>
          </p:cNvSpPr>
          <p:nvPr>
            <p:ph type="sldNum" sz="quarter" idx="4"/>
          </p:nvPr>
        </p:nvSpPr>
        <p:spPr/>
        <p:txBody>
          <a:bodyPr/>
          <a:lstStyle/>
          <a:p>
            <a:fld id="{4290442A-A587-DA4A-80BE-9E74F9AF5476}" type="slidenum">
              <a:rPr lang="en-US" smtClean="0"/>
              <a:pPr/>
              <a:t>14</a:t>
            </a:fld>
            <a:endParaRPr lang="en-US" dirty="0"/>
          </a:p>
        </p:txBody>
      </p:sp>
      <p:sp>
        <p:nvSpPr>
          <p:cNvPr id="6" name="Date Placeholder 5">
            <a:extLst>
              <a:ext uri="{FF2B5EF4-FFF2-40B4-BE49-F238E27FC236}">
                <a16:creationId xmlns:a16="http://schemas.microsoft.com/office/drawing/2014/main" id="{CC085959-6DF0-48A3-84C9-DE9976698BEA}"/>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55410713-11D4-837B-D50F-0036F1A9F57B}"/>
              </a:ext>
            </a:extLst>
          </p:cNvPr>
          <p:cNvSpPr>
            <a:spLocks noGrp="1"/>
          </p:cNvSpPr>
          <p:nvPr>
            <p:ph type="ftr" sz="quarter" idx="3"/>
          </p:nvPr>
        </p:nvSpPr>
        <p:spPr/>
        <p:txBody>
          <a:bodyPr/>
          <a:lstStyle/>
          <a:p>
            <a:pPr algn="r"/>
            <a:r>
              <a:rPr lang="en-US"/>
              <a:t>The Open Source FRMS Solution</a:t>
            </a:r>
            <a:endParaRPr lang="en-US" dirty="0"/>
          </a:p>
        </p:txBody>
      </p:sp>
      <p:pic>
        <p:nvPicPr>
          <p:cNvPr id="8" name="Picture 7">
            <a:extLst>
              <a:ext uri="{FF2B5EF4-FFF2-40B4-BE49-F238E27FC236}">
                <a16:creationId xmlns:a16="http://schemas.microsoft.com/office/drawing/2014/main" id="{64435FA1-2C06-2A22-FF44-BF42031D1B08}"/>
              </a:ext>
            </a:extLst>
          </p:cNvPr>
          <p:cNvPicPr>
            <a:picLocks noChangeAspect="1"/>
          </p:cNvPicPr>
          <p:nvPr/>
        </p:nvPicPr>
        <p:blipFill>
          <a:blip r:embed="rId2"/>
          <a:stretch>
            <a:fillRect/>
          </a:stretch>
        </p:blipFill>
        <p:spPr>
          <a:xfrm>
            <a:off x="3391270" y="1528869"/>
            <a:ext cx="5143132" cy="4894499"/>
          </a:xfrm>
          <a:prstGeom prst="rect">
            <a:avLst/>
          </a:prstGeom>
          <a:ln>
            <a:solidFill>
              <a:schemeClr val="accent1"/>
            </a:solidFill>
          </a:ln>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EA72FC16-3C4A-3421-CB92-ED5C1AE60D6A}"/>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51D85EC8-98AB-36B3-EB7C-9B7C0569FF34}"/>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DF2C78B6-D9BE-439F-B42E-635187EC75E9}"/>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1A646D2C-8FAD-C987-C846-38F5F746E4C4}"/>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FF461CA1-5602-9F9C-43E6-C7AA0684498E}"/>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CE701119-1594-9651-E820-61DA414E49CC}"/>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36E41CA0-2F38-159B-A3EB-A0369D56C161}"/>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505F78AD-62E3-7F90-DD76-8AE684BC64F1}"/>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273110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94C9-3713-D7AB-D787-83E1AF1ADFD7}"/>
              </a:ext>
            </a:extLst>
          </p:cNvPr>
          <p:cNvSpPr>
            <a:spLocks noGrp="1"/>
          </p:cNvSpPr>
          <p:nvPr>
            <p:ph type="title"/>
          </p:nvPr>
        </p:nvSpPr>
        <p:spPr/>
        <p:txBody>
          <a:bodyPr/>
          <a:lstStyle/>
          <a:p>
            <a:r>
              <a:rPr lang="en-ZA" dirty="0"/>
              <a:t>Assign participants</a:t>
            </a:r>
            <a:endParaRPr lang="en-US" dirty="0"/>
          </a:p>
        </p:txBody>
      </p:sp>
      <p:sp>
        <p:nvSpPr>
          <p:cNvPr id="3" name="Text Placeholder 2">
            <a:extLst>
              <a:ext uri="{FF2B5EF4-FFF2-40B4-BE49-F238E27FC236}">
                <a16:creationId xmlns:a16="http://schemas.microsoft.com/office/drawing/2014/main" id="{B79EA04E-C6B8-20BA-FE7E-3DBEAC14762F}"/>
              </a:ext>
            </a:extLst>
          </p:cNvPr>
          <p:cNvSpPr>
            <a:spLocks noGrp="1"/>
          </p:cNvSpPr>
          <p:nvPr>
            <p:ph type="body" sz="quarter" idx="20"/>
          </p:nvPr>
        </p:nvSpPr>
        <p:spPr/>
        <p:txBody>
          <a:bodyPr/>
          <a:lstStyle/>
          <a:p>
            <a:r>
              <a:rPr lang="en-US" dirty="0" err="1"/>
              <a:t>Nuxeo</a:t>
            </a:r>
            <a:r>
              <a:rPr lang="en-US" dirty="0"/>
              <a:t> OSS Case Management</a:t>
            </a:r>
          </a:p>
        </p:txBody>
      </p:sp>
      <p:sp>
        <p:nvSpPr>
          <p:cNvPr id="4" name="Text Placeholder 3">
            <a:extLst>
              <a:ext uri="{FF2B5EF4-FFF2-40B4-BE49-F238E27FC236}">
                <a16:creationId xmlns:a16="http://schemas.microsoft.com/office/drawing/2014/main" id="{81EF52A3-CDE1-01F5-811C-944417371EBE}"/>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91A348CD-1CDD-90D4-8CF7-579C2C716022}"/>
              </a:ext>
            </a:extLst>
          </p:cNvPr>
          <p:cNvSpPr>
            <a:spLocks noGrp="1"/>
          </p:cNvSpPr>
          <p:nvPr>
            <p:ph type="sldNum" sz="quarter" idx="4"/>
          </p:nvPr>
        </p:nvSpPr>
        <p:spPr/>
        <p:txBody>
          <a:bodyPr/>
          <a:lstStyle/>
          <a:p>
            <a:fld id="{4290442A-A587-DA4A-80BE-9E74F9AF5476}" type="slidenum">
              <a:rPr lang="en-US" smtClean="0"/>
              <a:pPr/>
              <a:t>15</a:t>
            </a:fld>
            <a:endParaRPr lang="en-US" dirty="0"/>
          </a:p>
        </p:txBody>
      </p:sp>
      <p:sp>
        <p:nvSpPr>
          <p:cNvPr id="6" name="Date Placeholder 5">
            <a:extLst>
              <a:ext uri="{FF2B5EF4-FFF2-40B4-BE49-F238E27FC236}">
                <a16:creationId xmlns:a16="http://schemas.microsoft.com/office/drawing/2014/main" id="{861FE966-7618-0AC4-BD15-7EBFC55CB68F}"/>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DCD1BCAD-E3AA-BBEF-B710-87EF42C1F860}"/>
              </a:ext>
            </a:extLst>
          </p:cNvPr>
          <p:cNvSpPr>
            <a:spLocks noGrp="1"/>
          </p:cNvSpPr>
          <p:nvPr>
            <p:ph type="ftr" sz="quarter" idx="3"/>
          </p:nvPr>
        </p:nvSpPr>
        <p:spPr/>
        <p:txBody>
          <a:bodyPr/>
          <a:lstStyle/>
          <a:p>
            <a:pPr algn="r"/>
            <a:r>
              <a:rPr lang="en-US"/>
              <a:t>The Open Source FRMS Solution</a:t>
            </a:r>
            <a:endParaRPr lang="en-US" dirty="0"/>
          </a:p>
        </p:txBody>
      </p:sp>
      <p:pic>
        <p:nvPicPr>
          <p:cNvPr id="8" name="Picture 7">
            <a:extLst>
              <a:ext uri="{FF2B5EF4-FFF2-40B4-BE49-F238E27FC236}">
                <a16:creationId xmlns:a16="http://schemas.microsoft.com/office/drawing/2014/main" id="{0D1011D6-0B7A-9FEF-3566-D6C1FB364ADD}"/>
              </a:ext>
            </a:extLst>
          </p:cNvPr>
          <p:cNvPicPr>
            <a:picLocks noChangeAspect="1"/>
          </p:cNvPicPr>
          <p:nvPr/>
        </p:nvPicPr>
        <p:blipFill>
          <a:blip r:embed="rId2"/>
          <a:stretch>
            <a:fillRect/>
          </a:stretch>
        </p:blipFill>
        <p:spPr>
          <a:xfrm>
            <a:off x="10510" y="1764074"/>
            <a:ext cx="12115562" cy="4184781"/>
          </a:xfrm>
          <a:prstGeom prst="rect">
            <a:avLst/>
          </a:prstGeom>
          <a:ln>
            <a:solidFill>
              <a:schemeClr val="accent1"/>
            </a:solidFill>
          </a:ln>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2614331C-281E-5BA6-533D-EEAAD661C5EF}"/>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2A5AA8CE-ECC3-D3E4-B4EC-6A08F0D47FB2}"/>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CEF97275-3A09-9A58-9851-DE087E74C5F9}"/>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4F8C3A61-75BD-75EC-039F-E5D7C6D6EAAC}"/>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216F91B0-4141-C7EF-2D03-817C7E694927}"/>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961CB941-601F-43EA-EED3-64B9C8ACE939}"/>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745FD5F7-3822-0E4B-B145-0E6957C04AE7}"/>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1601FA37-2D36-5131-D25D-98ED2A16A242}"/>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13707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9469-0ADF-E118-2AAE-B2224FEFD4A9}"/>
              </a:ext>
            </a:extLst>
          </p:cNvPr>
          <p:cNvSpPr>
            <a:spLocks noGrp="1"/>
          </p:cNvSpPr>
          <p:nvPr>
            <p:ph type="title"/>
          </p:nvPr>
        </p:nvSpPr>
        <p:spPr/>
        <p:txBody>
          <a:bodyPr/>
          <a:lstStyle/>
          <a:p>
            <a:r>
              <a:rPr lang="en-ZA" dirty="0"/>
              <a:t>investigate</a:t>
            </a:r>
            <a:endParaRPr lang="en-US" dirty="0"/>
          </a:p>
        </p:txBody>
      </p:sp>
      <p:sp>
        <p:nvSpPr>
          <p:cNvPr id="3" name="Text Placeholder 2">
            <a:extLst>
              <a:ext uri="{FF2B5EF4-FFF2-40B4-BE49-F238E27FC236}">
                <a16:creationId xmlns:a16="http://schemas.microsoft.com/office/drawing/2014/main" id="{A215AC31-B8B2-D91E-4AA0-04761A519611}"/>
              </a:ext>
            </a:extLst>
          </p:cNvPr>
          <p:cNvSpPr>
            <a:spLocks noGrp="1"/>
          </p:cNvSpPr>
          <p:nvPr>
            <p:ph type="body" sz="quarter" idx="20"/>
          </p:nvPr>
        </p:nvSpPr>
        <p:spPr/>
        <p:txBody>
          <a:bodyPr/>
          <a:lstStyle/>
          <a:p>
            <a:r>
              <a:rPr lang="en-US" dirty="0" err="1"/>
              <a:t>Nuxeo</a:t>
            </a:r>
            <a:r>
              <a:rPr lang="en-US" dirty="0"/>
              <a:t> OSS Case Management</a:t>
            </a:r>
          </a:p>
          <a:p>
            <a:endParaRPr lang="en-US" dirty="0"/>
          </a:p>
        </p:txBody>
      </p:sp>
      <p:sp>
        <p:nvSpPr>
          <p:cNvPr id="4" name="Text Placeholder 3">
            <a:extLst>
              <a:ext uri="{FF2B5EF4-FFF2-40B4-BE49-F238E27FC236}">
                <a16:creationId xmlns:a16="http://schemas.microsoft.com/office/drawing/2014/main" id="{3298CE7A-3E8D-25BC-1361-A101C7137D23}"/>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ABA99186-6538-3167-F69D-4482D6252E11}"/>
              </a:ext>
            </a:extLst>
          </p:cNvPr>
          <p:cNvSpPr>
            <a:spLocks noGrp="1"/>
          </p:cNvSpPr>
          <p:nvPr>
            <p:ph type="sldNum" sz="quarter" idx="4"/>
          </p:nvPr>
        </p:nvSpPr>
        <p:spPr/>
        <p:txBody>
          <a:bodyPr/>
          <a:lstStyle/>
          <a:p>
            <a:fld id="{4290442A-A587-DA4A-80BE-9E74F9AF5476}" type="slidenum">
              <a:rPr lang="en-US" smtClean="0"/>
              <a:pPr/>
              <a:t>16</a:t>
            </a:fld>
            <a:endParaRPr lang="en-US" dirty="0"/>
          </a:p>
        </p:txBody>
      </p:sp>
      <p:sp>
        <p:nvSpPr>
          <p:cNvPr id="6" name="Date Placeholder 5">
            <a:extLst>
              <a:ext uri="{FF2B5EF4-FFF2-40B4-BE49-F238E27FC236}">
                <a16:creationId xmlns:a16="http://schemas.microsoft.com/office/drawing/2014/main" id="{F01EB637-9393-8EE4-9DA0-ABF985465ACD}"/>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88119F86-9A9F-3E20-DCB6-C74016EF9114}"/>
              </a:ext>
            </a:extLst>
          </p:cNvPr>
          <p:cNvSpPr>
            <a:spLocks noGrp="1"/>
          </p:cNvSpPr>
          <p:nvPr>
            <p:ph type="ftr" sz="quarter" idx="3"/>
          </p:nvPr>
        </p:nvSpPr>
        <p:spPr/>
        <p:txBody>
          <a:bodyPr/>
          <a:lstStyle/>
          <a:p>
            <a:pPr algn="r"/>
            <a:r>
              <a:rPr lang="en-US"/>
              <a:t>The Open Source FRMS Solution</a:t>
            </a:r>
            <a:endParaRPr lang="en-US" dirty="0"/>
          </a:p>
        </p:txBody>
      </p:sp>
      <p:pic>
        <p:nvPicPr>
          <p:cNvPr id="8" name="Picture 7">
            <a:extLst>
              <a:ext uri="{FF2B5EF4-FFF2-40B4-BE49-F238E27FC236}">
                <a16:creationId xmlns:a16="http://schemas.microsoft.com/office/drawing/2014/main" id="{74479FBE-5A62-35BC-0893-A4BAE8F65916}"/>
              </a:ext>
            </a:extLst>
          </p:cNvPr>
          <p:cNvPicPr>
            <a:picLocks noChangeAspect="1"/>
          </p:cNvPicPr>
          <p:nvPr/>
        </p:nvPicPr>
        <p:blipFill>
          <a:blip r:embed="rId3"/>
          <a:stretch>
            <a:fillRect/>
          </a:stretch>
        </p:blipFill>
        <p:spPr>
          <a:xfrm>
            <a:off x="10510" y="1868291"/>
            <a:ext cx="12127017" cy="3985064"/>
          </a:xfrm>
          <a:prstGeom prst="rect">
            <a:avLst/>
          </a:prstGeom>
          <a:ln>
            <a:solidFill>
              <a:schemeClr val="accent1"/>
            </a:solidFill>
          </a:ln>
          <a:effectLst>
            <a:outerShdw blurRad="50800" dist="38100" dir="2700000" algn="tl" rotWithShape="0">
              <a:prstClr val="black">
                <a:alpha val="40000"/>
              </a:prstClr>
            </a:outerShdw>
          </a:effectLst>
        </p:spPr>
      </p:pic>
      <p:grpSp>
        <p:nvGrpSpPr>
          <p:cNvPr id="9" name="Group 8">
            <a:extLst>
              <a:ext uri="{FF2B5EF4-FFF2-40B4-BE49-F238E27FC236}">
                <a16:creationId xmlns:a16="http://schemas.microsoft.com/office/drawing/2014/main" id="{0F1149A7-A654-1205-FB98-7AFDEFD26112}"/>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A2F07328-DB44-EFB2-F107-B4704580E30D}"/>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054C559B-A3B8-EE14-DECC-DA6C04DF2606}"/>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C6BFD747-6458-5D12-9B68-73E7424BBF63}"/>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97F9FB53-E611-FDAC-8043-00353C4B5FAF}"/>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F25990C7-D807-7852-3A6A-8B90F64CE798}"/>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4DFC39C6-86EF-C719-3277-0134C46F6618}"/>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D7F81E90-B410-1F9B-D1D0-94C9B5777B36}"/>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307424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E5-6761-058B-F5E9-B1E09DE355E3}"/>
              </a:ext>
            </a:extLst>
          </p:cNvPr>
          <p:cNvSpPr>
            <a:spLocks noGrp="1"/>
          </p:cNvSpPr>
          <p:nvPr>
            <p:ph type="title"/>
          </p:nvPr>
        </p:nvSpPr>
        <p:spPr/>
        <p:txBody>
          <a:bodyPr/>
          <a:lstStyle/>
          <a:p>
            <a:r>
              <a:rPr lang="en-ZA" dirty="0"/>
              <a:t>Case history</a:t>
            </a:r>
          </a:p>
        </p:txBody>
      </p:sp>
      <p:sp>
        <p:nvSpPr>
          <p:cNvPr id="3" name="Text Placeholder 2">
            <a:extLst>
              <a:ext uri="{FF2B5EF4-FFF2-40B4-BE49-F238E27FC236}">
                <a16:creationId xmlns:a16="http://schemas.microsoft.com/office/drawing/2014/main" id="{121E736C-C137-5C78-0125-7BF35A41BBC0}"/>
              </a:ext>
            </a:extLst>
          </p:cNvPr>
          <p:cNvSpPr>
            <a:spLocks noGrp="1"/>
          </p:cNvSpPr>
          <p:nvPr>
            <p:ph type="body" sz="quarter" idx="20"/>
          </p:nvPr>
        </p:nvSpPr>
        <p:spPr/>
        <p:txBody>
          <a:bodyPr/>
          <a:lstStyle/>
          <a:p>
            <a:r>
              <a:rPr lang="en-ZA" dirty="0" err="1"/>
              <a:t>Nuxeo</a:t>
            </a:r>
            <a:r>
              <a:rPr lang="en-ZA" dirty="0"/>
              <a:t> OSS Case Management</a:t>
            </a:r>
          </a:p>
        </p:txBody>
      </p:sp>
      <p:sp>
        <p:nvSpPr>
          <p:cNvPr id="4" name="Text Placeholder 3">
            <a:extLst>
              <a:ext uri="{FF2B5EF4-FFF2-40B4-BE49-F238E27FC236}">
                <a16:creationId xmlns:a16="http://schemas.microsoft.com/office/drawing/2014/main" id="{8D0FB977-A113-144E-81F1-7EA89871513E}"/>
              </a:ext>
            </a:extLst>
          </p:cNvPr>
          <p:cNvSpPr>
            <a:spLocks noGrp="1"/>
          </p:cNvSpPr>
          <p:nvPr>
            <p:ph type="body" sz="quarter" idx="21"/>
          </p:nvPr>
        </p:nvSpPr>
        <p:spPr/>
        <p:txBody>
          <a:bodyPr/>
          <a:lstStyle/>
          <a:p>
            <a:endParaRPr lang="en-ZA"/>
          </a:p>
        </p:txBody>
      </p:sp>
      <p:sp>
        <p:nvSpPr>
          <p:cNvPr id="5" name="Slide Number Placeholder 4">
            <a:extLst>
              <a:ext uri="{FF2B5EF4-FFF2-40B4-BE49-F238E27FC236}">
                <a16:creationId xmlns:a16="http://schemas.microsoft.com/office/drawing/2014/main" id="{EC4B4983-7A0E-BBF0-A188-E2E33904DA9D}"/>
              </a:ext>
            </a:extLst>
          </p:cNvPr>
          <p:cNvSpPr>
            <a:spLocks noGrp="1"/>
          </p:cNvSpPr>
          <p:nvPr>
            <p:ph type="sldNum" sz="quarter" idx="4"/>
          </p:nvPr>
        </p:nvSpPr>
        <p:spPr/>
        <p:txBody>
          <a:bodyPr/>
          <a:lstStyle/>
          <a:p>
            <a:fld id="{4290442A-A587-DA4A-80BE-9E74F9AF5476}" type="slidenum">
              <a:rPr lang="en-US" smtClean="0"/>
              <a:pPr/>
              <a:t>17</a:t>
            </a:fld>
            <a:endParaRPr lang="en-US"/>
          </a:p>
        </p:txBody>
      </p:sp>
      <p:sp>
        <p:nvSpPr>
          <p:cNvPr id="6" name="Footer Placeholder 5">
            <a:extLst>
              <a:ext uri="{FF2B5EF4-FFF2-40B4-BE49-F238E27FC236}">
                <a16:creationId xmlns:a16="http://schemas.microsoft.com/office/drawing/2014/main" id="{660BFA16-5765-56F1-8162-DB253746552F}"/>
              </a:ext>
            </a:extLst>
          </p:cNvPr>
          <p:cNvSpPr>
            <a:spLocks noGrp="1"/>
          </p:cNvSpPr>
          <p:nvPr>
            <p:ph type="ftr" sz="quarter" idx="22"/>
          </p:nvPr>
        </p:nvSpPr>
        <p:spPr>
          <a:xfrm>
            <a:off x="7162585" y="6524509"/>
            <a:ext cx="4114800" cy="210312"/>
          </a:xfrm>
          <a:prstGeom prst="rect">
            <a:avLst/>
          </a:prstGeom>
        </p:spPr>
        <p:txBody>
          <a:bodyPr vert="horz" lIns="0" tIns="0" rIns="0" bIns="0" rtlCol="0" anchor="ctr" anchorCtr="0"/>
          <a:lstStyle>
            <a:defPPr>
              <a:defRPr lang="en-US"/>
            </a:defPPr>
            <a:lvl1pPr marL="0" algn="l" defTabSz="914400" rtl="0" eaLnBrk="1" latinLnBrk="0" hangingPunct="1">
              <a:defRPr lang="en-US" sz="700" kern="1200" spc="20" baseline="0" smtClean="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The Open Source FRMS Solution</a:t>
            </a:r>
          </a:p>
        </p:txBody>
      </p:sp>
      <p:sp>
        <p:nvSpPr>
          <p:cNvPr id="7" name="Date Placeholder 6">
            <a:extLst>
              <a:ext uri="{FF2B5EF4-FFF2-40B4-BE49-F238E27FC236}">
                <a16:creationId xmlns:a16="http://schemas.microsoft.com/office/drawing/2014/main" id="{E4C863C5-7E5F-311B-88BC-B9B54CD29BCC}"/>
              </a:ext>
            </a:extLst>
          </p:cNvPr>
          <p:cNvSpPr>
            <a:spLocks noGrp="1"/>
          </p:cNvSpPr>
          <p:nvPr>
            <p:ph type="dt" sz="half" idx="23"/>
          </p:nvPr>
        </p:nvSpPr>
        <p:spPr/>
        <p:txBody>
          <a:bodyPr/>
          <a:lstStyle/>
          <a:p>
            <a:r>
              <a:rPr lang="en-US"/>
              <a:t>July 2022</a:t>
            </a:r>
          </a:p>
        </p:txBody>
      </p:sp>
      <p:pic>
        <p:nvPicPr>
          <p:cNvPr id="9" name="Picture 8">
            <a:extLst>
              <a:ext uri="{FF2B5EF4-FFF2-40B4-BE49-F238E27FC236}">
                <a16:creationId xmlns:a16="http://schemas.microsoft.com/office/drawing/2014/main" id="{BE14B71C-211F-EF85-75F6-CB91C373A618}"/>
              </a:ext>
            </a:extLst>
          </p:cNvPr>
          <p:cNvPicPr>
            <a:picLocks noChangeAspect="1"/>
          </p:cNvPicPr>
          <p:nvPr/>
        </p:nvPicPr>
        <p:blipFill>
          <a:blip r:embed="rId2"/>
          <a:stretch>
            <a:fillRect/>
          </a:stretch>
        </p:blipFill>
        <p:spPr>
          <a:xfrm>
            <a:off x="37557" y="1338438"/>
            <a:ext cx="12091044" cy="5200695"/>
          </a:xfrm>
          <a:prstGeom prst="rect">
            <a:avLst/>
          </a:prstGeom>
          <a:ln>
            <a:solidFill>
              <a:schemeClr val="accent1"/>
            </a:solidFill>
          </a:ln>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594002ED-51F6-461E-C96B-E195D4BF8561}"/>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4598692F-3B6E-50ED-A00E-E31A3960F9BC}"/>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AB77CCD4-476E-434E-FF2A-BA50863702DC}"/>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959AEC21-2CC8-2D1D-0D44-9E2B1F7B4DCC}"/>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3F8588F7-8D0F-4A4B-0A87-8A5B640AD5D7}"/>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9FB295E7-9016-E749-64C5-837FE2DA34AD}"/>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4C24F690-595E-300C-D963-D28064C8C597}"/>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D200E1C2-A0AD-6D60-660D-FD72B94E3C0F}"/>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53014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E5-6761-058B-F5E9-B1E09DE355E3}"/>
              </a:ext>
            </a:extLst>
          </p:cNvPr>
          <p:cNvSpPr>
            <a:spLocks noGrp="1"/>
          </p:cNvSpPr>
          <p:nvPr>
            <p:ph type="title"/>
          </p:nvPr>
        </p:nvSpPr>
        <p:spPr/>
        <p:txBody>
          <a:bodyPr/>
          <a:lstStyle/>
          <a:p>
            <a:r>
              <a:rPr lang="en-ZA" dirty="0"/>
              <a:t>Dashboard</a:t>
            </a:r>
          </a:p>
        </p:txBody>
      </p:sp>
      <p:sp>
        <p:nvSpPr>
          <p:cNvPr id="3" name="Text Placeholder 2">
            <a:extLst>
              <a:ext uri="{FF2B5EF4-FFF2-40B4-BE49-F238E27FC236}">
                <a16:creationId xmlns:a16="http://schemas.microsoft.com/office/drawing/2014/main" id="{121E736C-C137-5C78-0125-7BF35A41BBC0}"/>
              </a:ext>
            </a:extLst>
          </p:cNvPr>
          <p:cNvSpPr>
            <a:spLocks noGrp="1"/>
          </p:cNvSpPr>
          <p:nvPr>
            <p:ph type="body" sz="quarter" idx="20"/>
          </p:nvPr>
        </p:nvSpPr>
        <p:spPr/>
        <p:txBody>
          <a:bodyPr/>
          <a:lstStyle/>
          <a:p>
            <a:r>
              <a:rPr lang="en-ZA" dirty="0" err="1"/>
              <a:t>Nuxeo</a:t>
            </a:r>
            <a:r>
              <a:rPr lang="en-ZA" dirty="0"/>
              <a:t> OSS Case Management</a:t>
            </a:r>
          </a:p>
        </p:txBody>
      </p:sp>
      <p:sp>
        <p:nvSpPr>
          <p:cNvPr id="4" name="Text Placeholder 3">
            <a:extLst>
              <a:ext uri="{FF2B5EF4-FFF2-40B4-BE49-F238E27FC236}">
                <a16:creationId xmlns:a16="http://schemas.microsoft.com/office/drawing/2014/main" id="{8D0FB977-A113-144E-81F1-7EA89871513E}"/>
              </a:ext>
            </a:extLst>
          </p:cNvPr>
          <p:cNvSpPr>
            <a:spLocks noGrp="1"/>
          </p:cNvSpPr>
          <p:nvPr>
            <p:ph type="body" sz="quarter" idx="21"/>
          </p:nvPr>
        </p:nvSpPr>
        <p:spPr/>
        <p:txBody>
          <a:bodyPr/>
          <a:lstStyle/>
          <a:p>
            <a:endParaRPr lang="en-ZA"/>
          </a:p>
        </p:txBody>
      </p:sp>
      <p:sp>
        <p:nvSpPr>
          <p:cNvPr id="5" name="Slide Number Placeholder 4">
            <a:extLst>
              <a:ext uri="{FF2B5EF4-FFF2-40B4-BE49-F238E27FC236}">
                <a16:creationId xmlns:a16="http://schemas.microsoft.com/office/drawing/2014/main" id="{EC4B4983-7A0E-BBF0-A188-E2E33904DA9D}"/>
              </a:ext>
            </a:extLst>
          </p:cNvPr>
          <p:cNvSpPr>
            <a:spLocks noGrp="1"/>
          </p:cNvSpPr>
          <p:nvPr>
            <p:ph type="sldNum" sz="quarter" idx="4"/>
          </p:nvPr>
        </p:nvSpPr>
        <p:spPr/>
        <p:txBody>
          <a:bodyPr/>
          <a:lstStyle/>
          <a:p>
            <a:fld id="{4290442A-A587-DA4A-80BE-9E74F9AF5476}" type="slidenum">
              <a:rPr lang="en-US" smtClean="0"/>
              <a:pPr/>
              <a:t>18</a:t>
            </a:fld>
            <a:endParaRPr lang="en-US"/>
          </a:p>
        </p:txBody>
      </p:sp>
      <p:sp>
        <p:nvSpPr>
          <p:cNvPr id="6" name="Footer Placeholder 5">
            <a:extLst>
              <a:ext uri="{FF2B5EF4-FFF2-40B4-BE49-F238E27FC236}">
                <a16:creationId xmlns:a16="http://schemas.microsoft.com/office/drawing/2014/main" id="{660BFA16-5765-56F1-8162-DB253746552F}"/>
              </a:ext>
            </a:extLst>
          </p:cNvPr>
          <p:cNvSpPr>
            <a:spLocks noGrp="1"/>
          </p:cNvSpPr>
          <p:nvPr>
            <p:ph type="ftr" sz="quarter" idx="22"/>
          </p:nvPr>
        </p:nvSpPr>
        <p:spPr>
          <a:xfrm>
            <a:off x="7162585" y="6524509"/>
            <a:ext cx="4114800" cy="210312"/>
          </a:xfrm>
          <a:prstGeom prst="rect">
            <a:avLst/>
          </a:prstGeom>
        </p:spPr>
        <p:txBody>
          <a:bodyPr vert="horz" lIns="0" tIns="0" rIns="0" bIns="0" rtlCol="0" anchor="ctr" anchorCtr="0"/>
          <a:lstStyle>
            <a:defPPr>
              <a:defRPr lang="en-US"/>
            </a:defPPr>
            <a:lvl1pPr marL="0" algn="l" defTabSz="914400" rtl="0" eaLnBrk="1" latinLnBrk="0" hangingPunct="1">
              <a:defRPr lang="en-US" sz="700" kern="1200" spc="20" baseline="0" smtClean="0">
                <a:solidFill>
                  <a:schemeClr val="accent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The Open Source FRMS Solution</a:t>
            </a:r>
          </a:p>
        </p:txBody>
      </p:sp>
      <p:sp>
        <p:nvSpPr>
          <p:cNvPr id="7" name="Date Placeholder 6">
            <a:extLst>
              <a:ext uri="{FF2B5EF4-FFF2-40B4-BE49-F238E27FC236}">
                <a16:creationId xmlns:a16="http://schemas.microsoft.com/office/drawing/2014/main" id="{E4C863C5-7E5F-311B-88BC-B9B54CD29BCC}"/>
              </a:ext>
            </a:extLst>
          </p:cNvPr>
          <p:cNvSpPr>
            <a:spLocks noGrp="1"/>
          </p:cNvSpPr>
          <p:nvPr>
            <p:ph type="dt" sz="half" idx="23"/>
          </p:nvPr>
        </p:nvSpPr>
        <p:spPr/>
        <p:txBody>
          <a:bodyPr/>
          <a:lstStyle/>
          <a:p>
            <a:r>
              <a:rPr lang="en-US"/>
              <a:t>July 2022</a:t>
            </a:r>
          </a:p>
        </p:txBody>
      </p:sp>
      <p:pic>
        <p:nvPicPr>
          <p:cNvPr id="10" name="Picture 9">
            <a:extLst>
              <a:ext uri="{FF2B5EF4-FFF2-40B4-BE49-F238E27FC236}">
                <a16:creationId xmlns:a16="http://schemas.microsoft.com/office/drawing/2014/main" id="{42623218-677D-0860-3441-148DCBA98492}"/>
              </a:ext>
            </a:extLst>
          </p:cNvPr>
          <p:cNvPicPr>
            <a:picLocks noChangeAspect="1"/>
          </p:cNvPicPr>
          <p:nvPr/>
        </p:nvPicPr>
        <p:blipFill>
          <a:blip r:embed="rId3"/>
          <a:stretch>
            <a:fillRect/>
          </a:stretch>
        </p:blipFill>
        <p:spPr>
          <a:xfrm>
            <a:off x="21020" y="1399803"/>
            <a:ext cx="12107917" cy="5084585"/>
          </a:xfrm>
          <a:prstGeom prst="rect">
            <a:avLst/>
          </a:prstGeom>
          <a:ln>
            <a:solidFill>
              <a:schemeClr val="accent1"/>
            </a:solidFill>
          </a:ln>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4E98238A-BAA7-6DED-4F4C-280354203C7C}"/>
              </a:ext>
            </a:extLst>
          </p:cNvPr>
          <p:cNvGrpSpPr/>
          <p:nvPr/>
        </p:nvGrpSpPr>
        <p:grpSpPr>
          <a:xfrm>
            <a:off x="1" y="52"/>
            <a:ext cx="12188824" cy="267578"/>
            <a:chOff x="1" y="52"/>
            <a:chExt cx="12188824" cy="267578"/>
          </a:xfrm>
        </p:grpSpPr>
        <p:grpSp>
          <p:nvGrpSpPr>
            <p:cNvPr id="9" name="Group 8">
              <a:extLst>
                <a:ext uri="{FF2B5EF4-FFF2-40B4-BE49-F238E27FC236}">
                  <a16:creationId xmlns:a16="http://schemas.microsoft.com/office/drawing/2014/main" id="{1F423F25-1689-AEE7-AD75-2DC31E72F789}"/>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605385A2-6681-712E-E692-5691A3DE015A}"/>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A59F07E6-6BB9-DC88-8D76-03CCF4BE64EB}"/>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650F2581-BB44-A5C4-1B41-BE0B18CAAED9}"/>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30850376-62D7-2DDE-8722-6C20A85B0485}"/>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3F209319-858D-F8B5-1C9F-D02F9D7AC5BC}"/>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1C9F40E2-DD3C-886F-1A7A-157C988593B6}"/>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94016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8120-D742-8AD2-CC25-551A687F8D6C}"/>
              </a:ext>
            </a:extLst>
          </p:cNvPr>
          <p:cNvSpPr>
            <a:spLocks noGrp="1"/>
          </p:cNvSpPr>
          <p:nvPr>
            <p:ph type="title"/>
          </p:nvPr>
        </p:nvSpPr>
        <p:spPr/>
        <p:txBody>
          <a:bodyPr/>
          <a:lstStyle/>
          <a:p>
            <a:r>
              <a:rPr lang="en-ZA" dirty="0"/>
              <a:t>What’s next - Performance</a:t>
            </a:r>
          </a:p>
        </p:txBody>
      </p:sp>
      <p:sp>
        <p:nvSpPr>
          <p:cNvPr id="3" name="Text Placeholder 2">
            <a:extLst>
              <a:ext uri="{FF2B5EF4-FFF2-40B4-BE49-F238E27FC236}">
                <a16:creationId xmlns:a16="http://schemas.microsoft.com/office/drawing/2014/main" id="{7D3DE82B-C8C6-22BC-9240-A01B35074834}"/>
              </a:ext>
            </a:extLst>
          </p:cNvPr>
          <p:cNvSpPr>
            <a:spLocks noGrp="1"/>
          </p:cNvSpPr>
          <p:nvPr>
            <p:ph type="body" sz="quarter" idx="20"/>
          </p:nvPr>
        </p:nvSpPr>
        <p:spPr/>
        <p:txBody>
          <a:bodyPr/>
          <a:lstStyle/>
          <a:p>
            <a:r>
              <a:rPr lang="en-ZA" dirty="0"/>
              <a:t>Performance benchmark	</a:t>
            </a:r>
          </a:p>
        </p:txBody>
      </p:sp>
      <p:sp>
        <p:nvSpPr>
          <p:cNvPr id="4" name="Text Placeholder 3">
            <a:extLst>
              <a:ext uri="{FF2B5EF4-FFF2-40B4-BE49-F238E27FC236}">
                <a16:creationId xmlns:a16="http://schemas.microsoft.com/office/drawing/2014/main" id="{8C0FB4F2-AD49-BA91-1D6B-F1A00A3D3CE9}"/>
              </a:ext>
            </a:extLst>
          </p:cNvPr>
          <p:cNvSpPr>
            <a:spLocks noGrp="1"/>
          </p:cNvSpPr>
          <p:nvPr>
            <p:ph type="body" sz="quarter" idx="21"/>
          </p:nvPr>
        </p:nvSpPr>
        <p:spPr/>
        <p:txBody>
          <a:bodyPr/>
          <a:lstStyle/>
          <a:p>
            <a:endParaRPr lang="en-ZA"/>
          </a:p>
        </p:txBody>
      </p:sp>
      <p:sp>
        <p:nvSpPr>
          <p:cNvPr id="5" name="Slide Number Placeholder 4">
            <a:extLst>
              <a:ext uri="{FF2B5EF4-FFF2-40B4-BE49-F238E27FC236}">
                <a16:creationId xmlns:a16="http://schemas.microsoft.com/office/drawing/2014/main" id="{B799A902-BFE6-65DB-EACF-74742E35DF77}"/>
              </a:ext>
            </a:extLst>
          </p:cNvPr>
          <p:cNvSpPr>
            <a:spLocks noGrp="1"/>
          </p:cNvSpPr>
          <p:nvPr>
            <p:ph type="sldNum" sz="quarter" idx="4"/>
          </p:nvPr>
        </p:nvSpPr>
        <p:spPr/>
        <p:txBody>
          <a:bodyPr/>
          <a:lstStyle/>
          <a:p>
            <a:fld id="{4290442A-A587-DA4A-80BE-9E74F9AF5476}" type="slidenum">
              <a:rPr lang="en-US" smtClean="0"/>
              <a:pPr/>
              <a:t>19</a:t>
            </a:fld>
            <a:endParaRPr lang="en-US" dirty="0"/>
          </a:p>
        </p:txBody>
      </p:sp>
      <p:sp>
        <p:nvSpPr>
          <p:cNvPr id="6" name="Date Placeholder 5">
            <a:extLst>
              <a:ext uri="{FF2B5EF4-FFF2-40B4-BE49-F238E27FC236}">
                <a16:creationId xmlns:a16="http://schemas.microsoft.com/office/drawing/2014/main" id="{6A9908D8-182A-D3D3-122E-4B15189CD8D0}"/>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339C32E8-017A-21A9-7869-3A0B98A28A75}"/>
              </a:ext>
            </a:extLst>
          </p:cNvPr>
          <p:cNvSpPr>
            <a:spLocks noGrp="1"/>
          </p:cNvSpPr>
          <p:nvPr>
            <p:ph type="ftr" sz="quarter" idx="3"/>
          </p:nvPr>
        </p:nvSpPr>
        <p:spPr/>
        <p:txBody>
          <a:bodyPr/>
          <a:lstStyle/>
          <a:p>
            <a:pPr algn="r"/>
            <a:r>
              <a:rPr lang="en-US"/>
              <a:t>The Open Source FRMS Solution</a:t>
            </a:r>
            <a:endParaRPr lang="en-US" dirty="0"/>
          </a:p>
        </p:txBody>
      </p:sp>
      <p:sp>
        <p:nvSpPr>
          <p:cNvPr id="13" name="TextBox 12">
            <a:extLst>
              <a:ext uri="{FF2B5EF4-FFF2-40B4-BE49-F238E27FC236}">
                <a16:creationId xmlns:a16="http://schemas.microsoft.com/office/drawing/2014/main" id="{C9ACA8DA-189F-6814-FF3A-68CC273A09AF}"/>
              </a:ext>
            </a:extLst>
          </p:cNvPr>
          <p:cNvSpPr txBox="1"/>
          <p:nvPr/>
        </p:nvSpPr>
        <p:spPr>
          <a:xfrm>
            <a:off x="495299" y="1570616"/>
            <a:ext cx="11101982" cy="4278094"/>
          </a:xfrm>
          <a:prstGeom prst="rect">
            <a:avLst/>
          </a:prstGeom>
          <a:noFill/>
        </p:spPr>
        <p:txBody>
          <a:bodyPr wrap="square">
            <a:spAutoFit/>
          </a:bodyPr>
          <a:lstStyle/>
          <a:p>
            <a:pPr marL="342900" indent="-342900">
              <a:buFont typeface="+mj-lt"/>
              <a:buAutoNum type="arabicPeriod"/>
            </a:pPr>
            <a:r>
              <a:rPr lang="en-ZA" sz="1600" dirty="0"/>
              <a:t>Optimizations</a:t>
            </a:r>
          </a:p>
          <a:p>
            <a:pPr marL="342900" indent="-342900">
              <a:buFont typeface="+mj-lt"/>
              <a:buAutoNum type="arabicPeriod"/>
            </a:pPr>
            <a:r>
              <a:rPr lang="en-ZA" sz="1600" dirty="0"/>
              <a:t>Scale up components - </a:t>
            </a:r>
            <a:r>
              <a:rPr lang="en-ZA" sz="1600" dirty="0" err="1"/>
              <a:t>Nifi</a:t>
            </a:r>
            <a:r>
              <a:rPr lang="en-ZA" sz="1600" dirty="0"/>
              <a:t>, Arango (from standalone to cluster), Redis, ELK (convert to cluster deployment)</a:t>
            </a:r>
          </a:p>
          <a:p>
            <a:pPr marL="342900" indent="-342900">
              <a:buFont typeface="+mj-lt"/>
              <a:buAutoNum type="arabicPeriod"/>
            </a:pPr>
            <a:r>
              <a:rPr lang="en-ZA" sz="1600" dirty="0"/>
              <a:t>Performance testing (run performance test at scale to aim to achieve 3000 </a:t>
            </a:r>
            <a:r>
              <a:rPr lang="en-ZA" sz="1600" dirty="0" err="1"/>
              <a:t>tps</a:t>
            </a:r>
            <a:r>
              <a:rPr lang="en-ZA" sz="1600" dirty="0"/>
              <a:t>) </a:t>
            </a:r>
          </a:p>
          <a:p>
            <a:pPr marL="342900" indent="-342900">
              <a:buFont typeface="+mj-lt"/>
              <a:buAutoNum type="arabicPeriod"/>
            </a:pPr>
            <a:r>
              <a:rPr lang="en-ZA" sz="1600" dirty="0"/>
              <a:t>Benchmark</a:t>
            </a:r>
          </a:p>
          <a:p>
            <a:pPr marL="800100" lvl="1" indent="-342900">
              <a:buFont typeface="Arial" panose="020B0604020202020204" pitchFamily="34" charset="0"/>
              <a:buChar char="•"/>
            </a:pPr>
            <a:r>
              <a:rPr lang="en-ZA" sz="1600" dirty="0"/>
              <a:t>Requirements for 3000 </a:t>
            </a:r>
            <a:r>
              <a:rPr lang="en-ZA" sz="1600" dirty="0" err="1"/>
              <a:t>tps</a:t>
            </a:r>
            <a:endParaRPr lang="en-ZA" sz="1600" dirty="0"/>
          </a:p>
          <a:p>
            <a:pPr marL="742950" lvl="1" indent="-285750">
              <a:buFont typeface="Arial" panose="020B0604020202020204" pitchFamily="34" charset="0"/>
              <a:buChar char="•"/>
            </a:pPr>
            <a:r>
              <a:rPr lang="en-ZA" sz="1600" dirty="0"/>
              <a:t>Minimum spec required to run Platform</a:t>
            </a:r>
          </a:p>
          <a:p>
            <a:pPr marL="742950" lvl="1" indent="-285750">
              <a:buFont typeface="Arial" panose="020B0604020202020204" pitchFamily="34" charset="0"/>
              <a:buChar char="•"/>
            </a:pPr>
            <a:r>
              <a:rPr lang="en-ZA" sz="1600" dirty="0"/>
              <a:t>Cost / cloud requirement Estimate per 1k </a:t>
            </a:r>
            <a:r>
              <a:rPr lang="en-ZA" sz="1600" dirty="0" err="1"/>
              <a:t>tps</a:t>
            </a:r>
            <a:r>
              <a:rPr lang="en-ZA" sz="1600" dirty="0"/>
              <a:t> (</a:t>
            </a:r>
            <a:r>
              <a:rPr lang="en-ZA" sz="1600" dirty="0" err="1"/>
              <a:t>eg</a:t>
            </a:r>
            <a:r>
              <a:rPr lang="en-ZA" sz="1600" dirty="0"/>
              <a:t> 1k, 2k, 3k) </a:t>
            </a:r>
          </a:p>
          <a:p>
            <a:pPr marL="742950" lvl="1" indent="-285750">
              <a:buFont typeface="Arial" panose="020B0604020202020204" pitchFamily="34" charset="0"/>
              <a:buChar char="•"/>
            </a:pPr>
            <a:r>
              <a:rPr lang="en-ZA" sz="1600" dirty="0"/>
              <a:t>Propose optimized infrastructure architecture document for &gt; 3k </a:t>
            </a:r>
            <a:r>
              <a:rPr lang="en-ZA" sz="1600" dirty="0" err="1"/>
              <a:t>tps</a:t>
            </a:r>
            <a:r>
              <a:rPr lang="en-ZA" sz="1600" dirty="0"/>
              <a:t> </a:t>
            </a:r>
          </a:p>
          <a:p>
            <a:pPr marL="742950" lvl="1" indent="-285750">
              <a:buFont typeface="Arial" panose="020B0604020202020204" pitchFamily="34" charset="0"/>
              <a:buChar char="•"/>
            </a:pPr>
            <a:r>
              <a:rPr lang="en-ZA" sz="1600" dirty="0"/>
              <a:t>Scaling of processors in </a:t>
            </a:r>
            <a:r>
              <a:rPr lang="en-ZA" sz="1600" dirty="0" err="1"/>
              <a:t>OpenFaas</a:t>
            </a:r>
            <a:r>
              <a:rPr lang="en-ZA" sz="1600" dirty="0"/>
              <a:t> (force up / down scaling of a processor)</a:t>
            </a:r>
          </a:p>
          <a:p>
            <a:pPr marL="742950" lvl="1" indent="-285750">
              <a:buFont typeface="Arial" panose="020B0604020202020204" pitchFamily="34" charset="0"/>
              <a:buChar char="•"/>
            </a:pPr>
            <a:r>
              <a:rPr lang="en-ZA" sz="1600" dirty="0"/>
              <a:t>System sizing-related performance - Costs for 3000 </a:t>
            </a:r>
            <a:r>
              <a:rPr lang="en-ZA" sz="1600" dirty="0" err="1"/>
              <a:t>tps</a:t>
            </a:r>
            <a:r>
              <a:rPr lang="en-ZA" sz="1600" dirty="0"/>
              <a:t> &amp; Minimum cost</a:t>
            </a:r>
          </a:p>
          <a:p>
            <a:pPr marL="342900" indent="-342900">
              <a:buFont typeface="+mj-lt"/>
              <a:buAutoNum type="arabicPeriod"/>
            </a:pPr>
            <a:r>
              <a:rPr lang="en-ZA" sz="1600" dirty="0"/>
              <a:t>Endurance test</a:t>
            </a:r>
          </a:p>
          <a:p>
            <a:pPr marL="800100" lvl="1" indent="-342900">
              <a:buFont typeface="Arial" panose="020B0604020202020204" pitchFamily="34" charset="0"/>
              <a:buChar char="•"/>
            </a:pPr>
            <a:r>
              <a:rPr lang="en-US" sz="1600" dirty="0"/>
              <a:t>A 3 day real world scenario, that fluctuates the load e.g. (Idle at 50 TPS, medium load of 800 TPS, and peak load of 3,000 TPS) </a:t>
            </a:r>
          </a:p>
          <a:p>
            <a:pPr marL="800100" lvl="1" indent="-342900">
              <a:buFont typeface="Arial" panose="020B0604020202020204" pitchFamily="34" charset="0"/>
              <a:buChar char="•"/>
            </a:pPr>
            <a:r>
              <a:rPr lang="en-US" sz="1600" dirty="0"/>
              <a:t>Ability to provide a short and repeatable test scenario demonstrating the performance metrics. </a:t>
            </a:r>
          </a:p>
          <a:p>
            <a:pPr marL="800100" lvl="1" indent="-342900">
              <a:buFont typeface="Arial" panose="020B0604020202020204" pitchFamily="34" charset="0"/>
              <a:buChar char="•"/>
            </a:pPr>
            <a:r>
              <a:rPr lang="en-US" sz="1600" dirty="0"/>
              <a:t>Create test data that will contain representative volumes of fraud for each typology.  Ideally reach a 1% fraud rate triggering the different typologies on a repeating dataset of ~10 000 transactions</a:t>
            </a:r>
          </a:p>
          <a:p>
            <a:pPr marL="342900" indent="-342900">
              <a:buFont typeface="+mj-lt"/>
              <a:buAutoNum type="arabicPeriod"/>
            </a:pPr>
            <a:endParaRPr lang="en-ZA" sz="1600" dirty="0"/>
          </a:p>
        </p:txBody>
      </p:sp>
      <p:grpSp>
        <p:nvGrpSpPr>
          <p:cNvPr id="8" name="Group 7">
            <a:extLst>
              <a:ext uri="{FF2B5EF4-FFF2-40B4-BE49-F238E27FC236}">
                <a16:creationId xmlns:a16="http://schemas.microsoft.com/office/drawing/2014/main" id="{06CF78B3-3447-A9C3-71A1-915C422C932D}"/>
              </a:ext>
            </a:extLst>
          </p:cNvPr>
          <p:cNvGrpSpPr/>
          <p:nvPr/>
        </p:nvGrpSpPr>
        <p:grpSpPr>
          <a:xfrm>
            <a:off x="1" y="52"/>
            <a:ext cx="12188824" cy="267578"/>
            <a:chOff x="1" y="52"/>
            <a:chExt cx="12188824" cy="267578"/>
          </a:xfrm>
        </p:grpSpPr>
        <p:grpSp>
          <p:nvGrpSpPr>
            <p:cNvPr id="9" name="Group 8">
              <a:extLst>
                <a:ext uri="{FF2B5EF4-FFF2-40B4-BE49-F238E27FC236}">
                  <a16:creationId xmlns:a16="http://schemas.microsoft.com/office/drawing/2014/main" id="{1F198C88-1207-A3B0-F5DE-66C863AAC700}"/>
                </a:ext>
              </a:extLst>
            </p:cNvPr>
            <p:cNvGrpSpPr/>
            <p:nvPr/>
          </p:nvGrpSpPr>
          <p:grpSpPr>
            <a:xfrm>
              <a:off x="495299" y="52"/>
              <a:ext cx="8933836" cy="267578"/>
              <a:chOff x="495299" y="52"/>
              <a:chExt cx="7150194" cy="267578"/>
            </a:xfrm>
          </p:grpSpPr>
          <p:sp>
            <p:nvSpPr>
              <p:cNvPr id="11" name="Rounded Rectangle 10">
                <a:extLst>
                  <a:ext uri="{FF2B5EF4-FFF2-40B4-BE49-F238E27FC236}">
                    <a16:creationId xmlns:a16="http://schemas.microsoft.com/office/drawing/2014/main" id="{44002440-10FD-DB6B-658E-B7BFE3874A41}"/>
                  </a:ext>
                </a:extLst>
              </p:cNvPr>
              <p:cNvSpPr/>
              <p:nvPr/>
            </p:nvSpPr>
            <p:spPr>
              <a:xfrm rot="10800000" flipV="1">
                <a:off x="4800881"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2" name="Rounded Rectangle 11">
                <a:extLst>
                  <a:ext uri="{FF2B5EF4-FFF2-40B4-BE49-F238E27FC236}">
                    <a16:creationId xmlns:a16="http://schemas.microsoft.com/office/drawing/2014/main" id="{A8D35DCB-4021-6FA8-4E6E-0E0287ED8070}"/>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694DCC56-2D40-214C-F259-CAAAF5B7CD41}"/>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C81C7AFD-BB09-6E73-52B2-37AA83455B25}"/>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21E43378-C6FF-B485-7326-703E3F34D993}"/>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0" name="Rectangle 9">
              <a:extLst>
                <a:ext uri="{FF2B5EF4-FFF2-40B4-BE49-F238E27FC236}">
                  <a16:creationId xmlns:a16="http://schemas.microsoft.com/office/drawing/2014/main" id="{52B86CE7-D927-6AC8-F550-27A63F9C43DF}"/>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endParaRPr lang="en-US" sz="800" b="1" dirty="0">
                <a:solidFill>
                  <a:srgbClr val="FFFFFF"/>
                </a:solidFill>
                <a:latin typeface="Arial"/>
                <a:cs typeface="Arial"/>
              </a:endParaRPr>
            </a:p>
          </p:txBody>
        </p:sp>
      </p:grpSp>
    </p:spTree>
    <p:extLst>
      <p:ext uri="{BB962C8B-B14F-4D97-AF65-F5344CB8AC3E}">
        <p14:creationId xmlns:p14="http://schemas.microsoft.com/office/powerpoint/2010/main" val="225885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4E46D-7827-6534-2E4F-A528D468F7C9}"/>
              </a:ext>
            </a:extLst>
          </p:cNvPr>
          <p:cNvSpPr>
            <a:spLocks noGrp="1"/>
          </p:cNvSpPr>
          <p:nvPr>
            <p:ph type="body" sz="quarter" idx="13"/>
          </p:nvPr>
        </p:nvSpPr>
        <p:spPr>
          <a:solidFill>
            <a:schemeClr val="accent3">
              <a:lumMod val="75000"/>
            </a:schemeClr>
          </a:solidFill>
        </p:spPr>
        <p:txBody>
          <a:bodyPr/>
          <a:lstStyle/>
          <a:p>
            <a:r>
              <a:rPr lang="en-US" dirty="0"/>
              <a:t>A reminder of why we built the </a:t>
            </a:r>
          </a:p>
          <a:p>
            <a:r>
              <a:rPr lang="en-US" dirty="0"/>
              <a:t>Fraud Risk Management Solution</a:t>
            </a:r>
          </a:p>
          <a:p>
            <a:endParaRPr lang="en-US" sz="2800" dirty="0"/>
          </a:p>
          <a:p>
            <a:r>
              <a:rPr lang="en-US" sz="2800" dirty="0" err="1"/>
              <a:t>Actio</a:t>
            </a:r>
            <a:r>
              <a:rPr lang="en-US" sz="2800" dirty="0"/>
              <a:t> – Transaction monitoring system</a:t>
            </a:r>
          </a:p>
          <a:p>
            <a:endParaRPr lang="en-US" dirty="0"/>
          </a:p>
        </p:txBody>
      </p:sp>
      <p:sp>
        <p:nvSpPr>
          <p:cNvPr id="3" name="TextBox 2">
            <a:extLst>
              <a:ext uri="{FF2B5EF4-FFF2-40B4-BE49-F238E27FC236}">
                <a16:creationId xmlns:a16="http://schemas.microsoft.com/office/drawing/2014/main" id="{7EF914C3-565A-E802-03F7-E9A0611E7F3C}"/>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1</a:t>
            </a:r>
          </a:p>
        </p:txBody>
      </p:sp>
    </p:spTree>
    <p:extLst>
      <p:ext uri="{BB962C8B-B14F-4D97-AF65-F5344CB8AC3E}">
        <p14:creationId xmlns:p14="http://schemas.microsoft.com/office/powerpoint/2010/main" val="233599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B03E1B-FCFE-3FC2-6F25-1B02E85A3703}"/>
              </a:ext>
            </a:extLst>
          </p:cNvPr>
          <p:cNvSpPr>
            <a:spLocks noGrp="1"/>
          </p:cNvSpPr>
          <p:nvPr>
            <p:ph type="body" sz="quarter" idx="13"/>
          </p:nvPr>
        </p:nvSpPr>
        <p:spPr/>
        <p:txBody>
          <a:bodyPr/>
          <a:lstStyle/>
          <a:p>
            <a:endParaRPr lang="en-US" dirty="0"/>
          </a:p>
          <a:p>
            <a:endParaRPr lang="en-US" dirty="0"/>
          </a:p>
          <a:p>
            <a:endParaRPr lang="en-US" dirty="0"/>
          </a:p>
          <a:p>
            <a:pPr algn="ctr"/>
            <a:r>
              <a:rPr lang="en-US" dirty="0"/>
              <a:t>Index</a:t>
            </a:r>
          </a:p>
          <a:p>
            <a:endParaRPr lang="en-US" dirty="0"/>
          </a:p>
          <a:p>
            <a:pPr algn="ctr"/>
            <a:endParaRPr lang="en-US" dirty="0"/>
          </a:p>
          <a:p>
            <a:pPr algn="ctr"/>
            <a:endParaRPr lang="en-US" dirty="0"/>
          </a:p>
        </p:txBody>
      </p:sp>
      <p:sp>
        <p:nvSpPr>
          <p:cNvPr id="16" name="TextBox 15">
            <a:extLst>
              <a:ext uri="{FF2B5EF4-FFF2-40B4-BE49-F238E27FC236}">
                <a16:creationId xmlns:a16="http://schemas.microsoft.com/office/drawing/2014/main" id="{826DE213-8FF5-D032-8D88-3A0D1E8C1127}"/>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5</a:t>
            </a:r>
          </a:p>
        </p:txBody>
      </p:sp>
    </p:spTree>
    <p:extLst>
      <p:ext uri="{BB962C8B-B14F-4D97-AF65-F5344CB8AC3E}">
        <p14:creationId xmlns:p14="http://schemas.microsoft.com/office/powerpoint/2010/main" val="171553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25">
            <a:extLst>
              <a:ext uri="{FF2B5EF4-FFF2-40B4-BE49-F238E27FC236}">
                <a16:creationId xmlns:a16="http://schemas.microsoft.com/office/drawing/2014/main" id="{03306315-4558-F8AA-C67C-4375885B9BC3}"/>
              </a:ext>
            </a:extLst>
          </p:cNvPr>
          <p:cNvGraphicFramePr>
            <a:graphicFrameLocks noGrp="1"/>
          </p:cNvGraphicFramePr>
          <p:nvPr/>
        </p:nvGraphicFramePr>
        <p:xfrm>
          <a:off x="6122986" y="1562124"/>
          <a:ext cx="5484814" cy="4602132"/>
        </p:xfrm>
        <a:graphic>
          <a:graphicData uri="http://schemas.openxmlformats.org/drawingml/2006/table">
            <a:tbl>
              <a:tblPr>
                <a:tableStyleId>{5C22544A-7EE6-4342-B048-85BDC9FD1C3A}</a:tableStyleId>
              </a:tblPr>
              <a:tblGrid>
                <a:gridCol w="832742">
                  <a:extLst>
                    <a:ext uri="{9D8B030D-6E8A-4147-A177-3AD203B41FA5}">
                      <a16:colId xmlns:a16="http://schemas.microsoft.com/office/drawing/2014/main" val="2049067550"/>
                    </a:ext>
                  </a:extLst>
                </a:gridCol>
                <a:gridCol w="4652072">
                  <a:extLst>
                    <a:ext uri="{9D8B030D-6E8A-4147-A177-3AD203B41FA5}">
                      <a16:colId xmlns:a16="http://schemas.microsoft.com/office/drawing/2014/main" val="33046265"/>
                    </a:ext>
                  </a:extLst>
                </a:gridCol>
              </a:tblGrid>
              <a:tr h="255674">
                <a:tc gridSpan="2">
                  <a:txBody>
                    <a:bodyPr/>
                    <a:lstStyle/>
                    <a:p>
                      <a:pPr algn="l"/>
                      <a:r>
                        <a:rPr lang="en-US" sz="1000" b="1" dirty="0">
                          <a:solidFill>
                            <a:schemeClr val="bg1"/>
                          </a:solidFill>
                        </a:rPr>
                        <a:t>Example: Typology No. 28, Scams</a:t>
                      </a:r>
                    </a:p>
                  </a:txBody>
                  <a:tcPr>
                    <a:solidFill>
                      <a:schemeClr val="accent3">
                        <a:lumMod val="50000"/>
                      </a:schemeClr>
                    </a:solidFill>
                  </a:tcPr>
                </a:tc>
                <a:tc h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000" dirty="0">
                        <a:solidFill>
                          <a:schemeClr val="accent6"/>
                        </a:solidFill>
                      </a:endParaRP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975693344"/>
                  </a:ext>
                </a:extLst>
              </a:tr>
              <a:tr h="255674">
                <a:tc>
                  <a:txBody>
                    <a:bodyPr/>
                    <a:lstStyle/>
                    <a:p>
                      <a:pPr algn="r"/>
                      <a:r>
                        <a:rPr lang="en-GB" sz="1000" dirty="0">
                          <a:solidFill>
                            <a:schemeClr val="accent6"/>
                          </a:solidFill>
                        </a:rPr>
                        <a:t>003@1.1.0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Account Dormancy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313718954"/>
                  </a:ext>
                </a:extLst>
              </a:tr>
              <a:tr h="255674">
                <a:tc>
                  <a:txBody>
                    <a:bodyPr/>
                    <a:lstStyle/>
                    <a:p>
                      <a:pPr algn="r"/>
                      <a:r>
                        <a:rPr lang="en-GB" sz="1000" dirty="0">
                          <a:solidFill>
                            <a:schemeClr val="accent6"/>
                          </a:solidFill>
                        </a:rPr>
                        <a:t>008@1.0.0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Outgoing Transfer Similarity - Creditor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3255104777"/>
                  </a:ext>
                </a:extLst>
              </a:tr>
              <a:tr h="255674">
                <a:tc>
                  <a:txBody>
                    <a:bodyPr/>
                    <a:lstStyle/>
                    <a:p>
                      <a:pPr algn="r"/>
                      <a:r>
                        <a:rPr lang="en-GB" sz="1000" dirty="0">
                          <a:solidFill>
                            <a:schemeClr val="accent6"/>
                          </a:solidFill>
                        </a:rPr>
                        <a:t>010@1.0.0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Increased Account Activity - Debtor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256740237"/>
                  </a:ext>
                </a:extLst>
              </a:tr>
              <a:tr h="255674">
                <a:tc>
                  <a:txBody>
                    <a:bodyPr/>
                    <a:lstStyle/>
                    <a:p>
                      <a:pPr algn="r"/>
                      <a:r>
                        <a:rPr lang="en-GB" sz="1000" dirty="0">
                          <a:solidFill>
                            <a:schemeClr val="accent6"/>
                          </a:solidFill>
                        </a:rPr>
                        <a:t>011@1.0.0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Increased Account Activity - Creditor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608532416"/>
                  </a:ext>
                </a:extLst>
              </a:tr>
              <a:tr h="255674">
                <a:tc>
                  <a:txBody>
                    <a:bodyPr/>
                    <a:lstStyle/>
                    <a:p>
                      <a:pPr algn="r"/>
                      <a:r>
                        <a:rPr lang="en-GB" sz="1000" dirty="0">
                          <a:solidFill>
                            <a:schemeClr val="accent6"/>
                          </a:solidFill>
                        </a:rPr>
                        <a:t>016@1.0.0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Transaction Convergence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359944313"/>
                  </a:ext>
                </a:extLst>
              </a:tr>
              <a:tr h="255674">
                <a:tc>
                  <a:txBody>
                    <a:bodyPr/>
                    <a:lstStyle/>
                    <a:p>
                      <a:pPr algn="r"/>
                      <a:r>
                        <a:rPr lang="en-GB" sz="1000" dirty="0">
                          <a:solidFill>
                            <a:schemeClr val="accent6"/>
                          </a:solidFill>
                        </a:rPr>
                        <a:t>018@1.0.0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Exceptionally Large Outgoing Transfer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741606920"/>
                  </a:ext>
                </a:extLst>
              </a:tr>
              <a:tr h="255674">
                <a:tc>
                  <a:txBody>
                    <a:bodyPr/>
                    <a:lstStyle/>
                    <a:p>
                      <a:pPr algn="r"/>
                      <a:r>
                        <a:rPr lang="en-GB" sz="1000" dirty="0">
                          <a:solidFill>
                            <a:schemeClr val="accent6"/>
                          </a:solidFill>
                        </a:rPr>
                        <a:t>021@1.0.0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 Large Number of Similar Transaction Amounts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088530121"/>
                  </a:ext>
                </a:extLst>
              </a:tr>
              <a:tr h="255674">
                <a:tc>
                  <a:txBody>
                    <a:bodyPr/>
                    <a:lstStyle/>
                    <a:p>
                      <a:pPr algn="r"/>
                      <a:r>
                        <a:rPr lang="en-GB" sz="1000" dirty="0">
                          <a:solidFill>
                            <a:schemeClr val="accent6"/>
                          </a:solidFill>
                        </a:rPr>
                        <a:t>025@1.0.0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Aggregated Transaction Mirroring</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96779275"/>
                  </a:ext>
                </a:extLst>
              </a:tr>
              <a:tr h="255674">
                <a:tc>
                  <a:txBody>
                    <a:bodyPr/>
                    <a:lstStyle/>
                    <a:p>
                      <a:pPr algn="r"/>
                      <a:r>
                        <a:rPr lang="en-GB" sz="1000" dirty="0">
                          <a:solidFill>
                            <a:schemeClr val="accent6"/>
                          </a:solidFill>
                        </a:rPr>
                        <a:t>027@1.0.0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Immediate Transaction Mirroring</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645928930"/>
                  </a:ext>
                </a:extLst>
              </a:tr>
              <a:tr h="255674">
                <a:tc>
                  <a:txBody>
                    <a:bodyPr/>
                    <a:lstStyle/>
                    <a:p>
                      <a:pPr algn="r"/>
                      <a:r>
                        <a:rPr lang="en-GB" sz="1000" dirty="0">
                          <a:solidFill>
                            <a:schemeClr val="accent6"/>
                          </a:solidFill>
                        </a:rPr>
                        <a:t>028@1.1.0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Debtor age</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3535218428"/>
                  </a:ext>
                </a:extLst>
              </a:tr>
              <a:tr h="255674">
                <a:tc>
                  <a:txBody>
                    <a:bodyPr/>
                    <a:lstStyle/>
                    <a:p>
                      <a:pPr algn="r"/>
                      <a:r>
                        <a:rPr lang="en-GB" sz="1000" dirty="0">
                          <a:solidFill>
                            <a:schemeClr val="accent6"/>
                          </a:solidFill>
                        </a:rPr>
                        <a:t>030@1.0.0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New Creditor transfer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913400368"/>
                  </a:ext>
                </a:extLst>
              </a:tr>
              <a:tr h="255674">
                <a:tc>
                  <a:txBody>
                    <a:bodyPr/>
                    <a:lstStyle/>
                    <a:p>
                      <a:pPr algn="r"/>
                      <a:r>
                        <a:rPr lang="en-GB" sz="1000" dirty="0">
                          <a:solidFill>
                            <a:schemeClr val="accent6"/>
                          </a:solidFill>
                        </a:rPr>
                        <a:t>034@1.0.0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account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192488080"/>
                  </a:ext>
                </a:extLst>
              </a:tr>
              <a:tr h="255674">
                <a:tc>
                  <a:txBody>
                    <a:bodyPr/>
                    <a:lstStyle/>
                    <a:p>
                      <a:pPr algn="r"/>
                      <a:r>
                        <a:rPr lang="en-GB" sz="1000" dirty="0">
                          <a:solidFill>
                            <a:schemeClr val="accent6"/>
                          </a:solidFill>
                        </a:rPr>
                        <a:t>035@1.0.0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account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271481567"/>
                  </a:ext>
                </a:extLst>
              </a:tr>
              <a:tr h="255674">
                <a:tc>
                  <a:txBody>
                    <a:bodyPr/>
                    <a:lstStyle/>
                    <a:p>
                      <a:pPr algn="r"/>
                      <a:r>
                        <a:rPr lang="en-GB" sz="1000" dirty="0">
                          <a:solidFill>
                            <a:schemeClr val="accent6"/>
                          </a:solidFill>
                        </a:rPr>
                        <a:t>036@1.0.0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party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2136939429"/>
                  </a:ext>
                </a:extLst>
              </a:tr>
              <a:tr h="255674">
                <a:tc>
                  <a:txBody>
                    <a:bodyPr/>
                    <a:lstStyle/>
                    <a:p>
                      <a:pPr algn="r"/>
                      <a:r>
                        <a:rPr lang="en-GB" sz="1000" dirty="0">
                          <a:solidFill>
                            <a:schemeClr val="accent6"/>
                          </a:solidFill>
                        </a:rPr>
                        <a:t>037@1.0.0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party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106801664"/>
                  </a:ext>
                </a:extLst>
              </a:tr>
              <a:tr h="255674">
                <a:tc>
                  <a:txBody>
                    <a:bodyPr/>
                    <a:lstStyle/>
                    <a:p>
                      <a:pPr algn="r"/>
                      <a:r>
                        <a:rPr lang="en-GB" sz="1000" dirty="0">
                          <a:solidFill>
                            <a:schemeClr val="accent6"/>
                          </a:solidFill>
                        </a:rPr>
                        <a:t>048@1.0.0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Large transaction amount vs history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2233939841"/>
                  </a:ext>
                </a:extLst>
              </a:tr>
              <a:tr h="255674">
                <a:tc>
                  <a:txBody>
                    <a:bodyPr/>
                    <a:lstStyle/>
                    <a:p>
                      <a:pPr algn="r"/>
                      <a:r>
                        <a:rPr lang="en-GB" sz="1000" dirty="0">
                          <a:solidFill>
                            <a:schemeClr val="accent6"/>
                          </a:solidFill>
                        </a:rPr>
                        <a:t>063@1.0.0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Synthetic data check - Benford's Law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294173583"/>
                  </a:ext>
                </a:extLst>
              </a:tr>
            </a:tbl>
          </a:graphicData>
        </a:graphic>
      </p:graphicFrame>
      <p:sp>
        <p:nvSpPr>
          <p:cNvPr id="33" name="Rectangle 32">
            <a:extLst>
              <a:ext uri="{FF2B5EF4-FFF2-40B4-BE49-F238E27FC236}">
                <a16:creationId xmlns:a16="http://schemas.microsoft.com/office/drawing/2014/main" id="{53674AD5-2660-A73D-D927-3DD5CF3ED4EE}"/>
              </a:ext>
            </a:extLst>
          </p:cNvPr>
          <p:cNvSpPr/>
          <p:nvPr/>
        </p:nvSpPr>
        <p:spPr>
          <a:xfrm>
            <a:off x="495301" y="1562124"/>
            <a:ext cx="5484812" cy="4602139"/>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400" b="1" dirty="0"/>
              <a:t>The Typology Life Cycle</a:t>
            </a:r>
          </a:p>
        </p:txBody>
      </p:sp>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ZA" dirty="0"/>
              <a:t>Typologies – Patterns of fraud</a:t>
            </a:r>
            <a:endParaRPr lang="en-US" dirty="0"/>
          </a:p>
        </p:txBody>
      </p:sp>
      <p:grpSp>
        <p:nvGrpSpPr>
          <p:cNvPr id="6" name="Group 5">
            <a:extLst>
              <a:ext uri="{FF2B5EF4-FFF2-40B4-BE49-F238E27FC236}">
                <a16:creationId xmlns:a16="http://schemas.microsoft.com/office/drawing/2014/main" id="{15B8B746-3611-BB8D-F6D9-F0B747BCF098}"/>
              </a:ext>
            </a:extLst>
          </p:cNvPr>
          <p:cNvGrpSpPr/>
          <p:nvPr/>
        </p:nvGrpSpPr>
        <p:grpSpPr>
          <a:xfrm>
            <a:off x="1" y="52"/>
            <a:ext cx="12188824" cy="267578"/>
            <a:chOff x="1" y="52"/>
            <a:chExt cx="12188824" cy="267578"/>
          </a:xfrm>
        </p:grpSpPr>
        <p:grpSp>
          <p:nvGrpSpPr>
            <p:cNvPr id="9" name="Group 8">
              <a:extLst>
                <a:ext uri="{FF2B5EF4-FFF2-40B4-BE49-F238E27FC236}">
                  <a16:creationId xmlns:a16="http://schemas.microsoft.com/office/drawing/2014/main" id="{7386C5E7-AAAA-5E3C-38A1-024DA2FF8A7E}"/>
                </a:ext>
              </a:extLst>
            </p:cNvPr>
            <p:cNvGrpSpPr/>
            <p:nvPr/>
          </p:nvGrpSpPr>
          <p:grpSpPr>
            <a:xfrm>
              <a:off x="495299" y="52"/>
              <a:ext cx="8933836" cy="267578"/>
              <a:chOff x="495299" y="52"/>
              <a:chExt cx="7150194" cy="267578"/>
            </a:xfrm>
          </p:grpSpPr>
          <p:sp>
            <p:nvSpPr>
              <p:cNvPr id="27" name="Rounded Rectangle 26">
                <a:extLst>
                  <a:ext uri="{FF2B5EF4-FFF2-40B4-BE49-F238E27FC236}">
                    <a16:creationId xmlns:a16="http://schemas.microsoft.com/office/drawing/2014/main" id="{6F083C09-20B3-F4FD-4CFE-3739988CD11C}"/>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28" name="Rounded Rectangle 27">
                <a:extLst>
                  <a:ext uri="{FF2B5EF4-FFF2-40B4-BE49-F238E27FC236}">
                    <a16:creationId xmlns:a16="http://schemas.microsoft.com/office/drawing/2014/main" id="{24963DF8-4A8E-E3B7-A8B5-8C1DF65A5327}"/>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29" name="Rounded Rectangle 28">
                <a:extLst>
                  <a:ext uri="{FF2B5EF4-FFF2-40B4-BE49-F238E27FC236}">
                    <a16:creationId xmlns:a16="http://schemas.microsoft.com/office/drawing/2014/main" id="{4080EA79-043F-E3DE-9248-9382AAFAD829}"/>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30" name="Rounded Rectangle 29">
                <a:extLst>
                  <a:ext uri="{FF2B5EF4-FFF2-40B4-BE49-F238E27FC236}">
                    <a16:creationId xmlns:a16="http://schemas.microsoft.com/office/drawing/2014/main" id="{E641C6B9-4D37-7F70-DC89-F8D55343212A}"/>
                  </a:ext>
                </a:extLst>
              </p:cNvPr>
              <p:cNvSpPr/>
              <p:nvPr/>
            </p:nvSpPr>
            <p:spPr>
              <a:xfrm rot="10800000" flipV="1">
                <a:off x="1930493"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31" name="Rounded Rectangle 30">
                <a:extLst>
                  <a:ext uri="{FF2B5EF4-FFF2-40B4-BE49-F238E27FC236}">
                    <a16:creationId xmlns:a16="http://schemas.microsoft.com/office/drawing/2014/main" id="{4606E09F-3DD7-CFE8-D77A-393337AC79F5}"/>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0" name="Rectangle 9">
              <a:extLst>
                <a:ext uri="{FF2B5EF4-FFF2-40B4-BE49-F238E27FC236}">
                  <a16:creationId xmlns:a16="http://schemas.microsoft.com/office/drawing/2014/main" id="{FB3ED74D-155C-4536-0869-ED46D7623F1C}"/>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3" name="Group 2">
            <a:extLst>
              <a:ext uri="{FF2B5EF4-FFF2-40B4-BE49-F238E27FC236}">
                <a16:creationId xmlns:a16="http://schemas.microsoft.com/office/drawing/2014/main" id="{44A2423C-A03D-0580-6399-794181CD6BC5}"/>
              </a:ext>
            </a:extLst>
          </p:cNvPr>
          <p:cNvGrpSpPr/>
          <p:nvPr/>
        </p:nvGrpSpPr>
        <p:grpSpPr>
          <a:xfrm>
            <a:off x="798438" y="2047461"/>
            <a:ext cx="4878539" cy="3792900"/>
            <a:chOff x="798438" y="1896122"/>
            <a:chExt cx="4878539" cy="3944239"/>
          </a:xfrm>
        </p:grpSpPr>
        <p:grpSp>
          <p:nvGrpSpPr>
            <p:cNvPr id="39" name="Group 38">
              <a:extLst>
                <a:ext uri="{FF2B5EF4-FFF2-40B4-BE49-F238E27FC236}">
                  <a16:creationId xmlns:a16="http://schemas.microsoft.com/office/drawing/2014/main" id="{04A2E7A2-ED34-438C-0EEE-5BE6EC665991}"/>
                </a:ext>
              </a:extLst>
            </p:cNvPr>
            <p:cNvGrpSpPr/>
            <p:nvPr/>
          </p:nvGrpSpPr>
          <p:grpSpPr>
            <a:xfrm>
              <a:off x="798438" y="1896122"/>
              <a:ext cx="4878539" cy="3944239"/>
              <a:chOff x="6408692" y="1896122"/>
              <a:chExt cx="4878539" cy="3777091"/>
            </a:xfrm>
          </p:grpSpPr>
          <p:sp>
            <p:nvSpPr>
              <p:cNvPr id="35" name="Rounded Rectangle 34">
                <a:extLst>
                  <a:ext uri="{FF2B5EF4-FFF2-40B4-BE49-F238E27FC236}">
                    <a16:creationId xmlns:a16="http://schemas.microsoft.com/office/drawing/2014/main" id="{49CBA14B-AABC-B436-855E-7D8652F20237}"/>
                  </a:ext>
                </a:extLst>
              </p:cNvPr>
              <p:cNvSpPr/>
              <p:nvPr/>
            </p:nvSpPr>
            <p:spPr>
              <a:xfrm>
                <a:off x="6408692" y="1896122"/>
                <a:ext cx="4878539" cy="726852"/>
              </a:xfrm>
              <a:prstGeom prst="roundRect">
                <a:avLst/>
              </a:prstGeom>
              <a:solidFill>
                <a:schemeClr val="tx2">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 lvl="1" algn="ctr">
                  <a:spcAft>
                    <a:spcPts val="400"/>
                  </a:spcAft>
                </a:pPr>
                <a:r>
                  <a:rPr lang="en-US" b="1" dirty="0">
                    <a:solidFill>
                      <a:schemeClr val="accent2">
                        <a:lumMod val="75000"/>
                      </a:schemeClr>
                    </a:solidFill>
                  </a:rPr>
                  <a:t>Develop the Rules</a:t>
                </a:r>
              </a:p>
            </p:txBody>
          </p:sp>
          <p:sp>
            <p:nvSpPr>
              <p:cNvPr id="36" name="Rounded Rectangle 35">
                <a:extLst>
                  <a:ext uri="{FF2B5EF4-FFF2-40B4-BE49-F238E27FC236}">
                    <a16:creationId xmlns:a16="http://schemas.microsoft.com/office/drawing/2014/main" id="{EA1D17B3-E309-1A83-1652-38C2E7A539D0}"/>
                  </a:ext>
                </a:extLst>
              </p:cNvPr>
              <p:cNvSpPr/>
              <p:nvPr/>
            </p:nvSpPr>
            <p:spPr>
              <a:xfrm>
                <a:off x="6408692" y="2912868"/>
                <a:ext cx="4878539" cy="726852"/>
              </a:xfrm>
              <a:prstGeom prst="roundRect">
                <a:avLst/>
              </a:prstGeom>
              <a:solidFill>
                <a:schemeClr val="tx2">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 lvl="1" algn="ctr">
                  <a:spcAft>
                    <a:spcPts val="400"/>
                  </a:spcAft>
                </a:pPr>
                <a:r>
                  <a:rPr lang="en-US" b="1" dirty="0">
                    <a:solidFill>
                      <a:schemeClr val="accent2">
                        <a:lumMod val="75000"/>
                      </a:schemeClr>
                    </a:solidFill>
                  </a:rPr>
                  <a:t>Compose the Typology</a:t>
                </a:r>
              </a:p>
            </p:txBody>
          </p:sp>
          <p:sp>
            <p:nvSpPr>
              <p:cNvPr id="37" name="Rounded Rectangle 36">
                <a:extLst>
                  <a:ext uri="{FF2B5EF4-FFF2-40B4-BE49-F238E27FC236}">
                    <a16:creationId xmlns:a16="http://schemas.microsoft.com/office/drawing/2014/main" id="{E160CEEF-E085-7E25-8C9D-8AAFB080DB09}"/>
                  </a:ext>
                </a:extLst>
              </p:cNvPr>
              <p:cNvSpPr/>
              <p:nvPr/>
            </p:nvSpPr>
            <p:spPr>
              <a:xfrm>
                <a:off x="6408692" y="3929614"/>
                <a:ext cx="4878539" cy="726852"/>
              </a:xfrm>
              <a:prstGeom prst="roundRect">
                <a:avLst/>
              </a:prstGeom>
              <a:solidFill>
                <a:schemeClr val="tx2">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 lvl="1" algn="ctr">
                  <a:spcAft>
                    <a:spcPts val="400"/>
                  </a:spcAft>
                </a:pPr>
                <a:r>
                  <a:rPr lang="en-US" b="1" dirty="0">
                    <a:solidFill>
                      <a:schemeClr val="accent2">
                        <a:lumMod val="75000"/>
                      </a:schemeClr>
                    </a:solidFill>
                  </a:rPr>
                  <a:t>Deploy the Typology</a:t>
                </a:r>
              </a:p>
            </p:txBody>
          </p:sp>
          <p:sp>
            <p:nvSpPr>
              <p:cNvPr id="38" name="Rounded Rectangle 37">
                <a:extLst>
                  <a:ext uri="{FF2B5EF4-FFF2-40B4-BE49-F238E27FC236}">
                    <a16:creationId xmlns:a16="http://schemas.microsoft.com/office/drawing/2014/main" id="{DC08DB5A-0124-B322-C4D7-B04CD00B404C}"/>
                  </a:ext>
                </a:extLst>
              </p:cNvPr>
              <p:cNvSpPr/>
              <p:nvPr/>
            </p:nvSpPr>
            <p:spPr>
              <a:xfrm>
                <a:off x="6408692" y="4946361"/>
                <a:ext cx="4878539" cy="726852"/>
              </a:xfrm>
              <a:prstGeom prst="roundRect">
                <a:avLst/>
              </a:prstGeom>
              <a:solidFill>
                <a:schemeClr val="tx2">
                  <a:lumMod val="20000"/>
                  <a:lumOff val="8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525" lvl="1" algn="ctr">
                  <a:spcAft>
                    <a:spcPts val="400"/>
                  </a:spcAft>
                </a:pPr>
                <a:r>
                  <a:rPr lang="en-US" b="1" dirty="0">
                    <a:solidFill>
                      <a:schemeClr val="accent2">
                        <a:lumMod val="75000"/>
                      </a:schemeClr>
                    </a:solidFill>
                  </a:rPr>
                  <a:t>Calibration</a:t>
                </a:r>
              </a:p>
            </p:txBody>
          </p:sp>
        </p:grpSp>
        <p:sp>
          <p:nvSpPr>
            <p:cNvPr id="40" name="Triangle 39">
              <a:extLst>
                <a:ext uri="{FF2B5EF4-FFF2-40B4-BE49-F238E27FC236}">
                  <a16:creationId xmlns:a16="http://schemas.microsoft.com/office/drawing/2014/main" id="{6364CAFA-B8B5-FA33-C373-FCF7CE1E721F}"/>
                </a:ext>
              </a:extLst>
            </p:cNvPr>
            <p:cNvSpPr/>
            <p:nvPr/>
          </p:nvSpPr>
          <p:spPr>
            <a:xfrm rot="10800000">
              <a:off x="2721514" y="2655137"/>
              <a:ext cx="1032387" cy="244303"/>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iangle 40">
              <a:extLst>
                <a:ext uri="{FF2B5EF4-FFF2-40B4-BE49-F238E27FC236}">
                  <a16:creationId xmlns:a16="http://schemas.microsoft.com/office/drawing/2014/main" id="{73CBC691-1F51-99E8-5BAB-ADFEFA6457AB}"/>
                </a:ext>
              </a:extLst>
            </p:cNvPr>
            <p:cNvSpPr/>
            <p:nvPr/>
          </p:nvSpPr>
          <p:spPr>
            <a:xfrm rot="10800000">
              <a:off x="2721514" y="3716877"/>
              <a:ext cx="1032387" cy="244303"/>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riangle 41">
              <a:extLst>
                <a:ext uri="{FF2B5EF4-FFF2-40B4-BE49-F238E27FC236}">
                  <a16:creationId xmlns:a16="http://schemas.microsoft.com/office/drawing/2014/main" id="{DB0E774C-65CA-7D0A-C568-58D6995DD54B}"/>
                </a:ext>
              </a:extLst>
            </p:cNvPr>
            <p:cNvSpPr/>
            <p:nvPr/>
          </p:nvSpPr>
          <p:spPr>
            <a:xfrm rot="10800000">
              <a:off x="2721514" y="4778617"/>
              <a:ext cx="1032387" cy="244303"/>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Date Placeholder 49">
            <a:extLst>
              <a:ext uri="{FF2B5EF4-FFF2-40B4-BE49-F238E27FC236}">
                <a16:creationId xmlns:a16="http://schemas.microsoft.com/office/drawing/2014/main" id="{C4AEBCC0-2AFE-C4EC-6D31-CE9591150B11}"/>
              </a:ext>
            </a:extLst>
          </p:cNvPr>
          <p:cNvSpPr>
            <a:spLocks noGrp="1"/>
          </p:cNvSpPr>
          <p:nvPr>
            <p:ph type="dt" sz="half" idx="23"/>
          </p:nvPr>
        </p:nvSpPr>
        <p:spPr/>
        <p:txBody>
          <a:bodyPr/>
          <a:lstStyle/>
          <a:p>
            <a:r>
              <a:rPr lang="en-US"/>
              <a:t>September 2022</a:t>
            </a:r>
            <a:endParaRPr lang="en-US" dirty="0"/>
          </a:p>
        </p:txBody>
      </p:sp>
      <p:sp>
        <p:nvSpPr>
          <p:cNvPr id="51" name="Slide Number Placeholder 50">
            <a:extLst>
              <a:ext uri="{FF2B5EF4-FFF2-40B4-BE49-F238E27FC236}">
                <a16:creationId xmlns:a16="http://schemas.microsoft.com/office/drawing/2014/main" id="{C87C6BAB-B999-B23A-BDCE-7971ADC0C813}"/>
              </a:ext>
            </a:extLst>
          </p:cNvPr>
          <p:cNvSpPr>
            <a:spLocks noGrp="1"/>
          </p:cNvSpPr>
          <p:nvPr>
            <p:ph type="sldNum" sz="quarter" idx="4"/>
          </p:nvPr>
        </p:nvSpPr>
        <p:spPr/>
        <p:txBody>
          <a:bodyPr/>
          <a:lstStyle/>
          <a:p>
            <a:fld id="{4290442A-A587-DA4A-80BE-9E74F9AF5476}" type="slidenum">
              <a:rPr lang="en-US" smtClean="0"/>
              <a:pPr/>
              <a:t>21</a:t>
            </a:fld>
            <a:endParaRPr lang="en-US" dirty="0"/>
          </a:p>
        </p:txBody>
      </p:sp>
      <p:sp>
        <p:nvSpPr>
          <p:cNvPr id="52" name="Footer Placeholder 51">
            <a:extLst>
              <a:ext uri="{FF2B5EF4-FFF2-40B4-BE49-F238E27FC236}">
                <a16:creationId xmlns:a16="http://schemas.microsoft.com/office/drawing/2014/main" id="{A4628FB1-CEDC-0952-B851-5B5362CF8BBB}"/>
              </a:ext>
            </a:extLst>
          </p:cNvPr>
          <p:cNvSpPr>
            <a:spLocks noGrp="1"/>
          </p:cNvSpPr>
          <p:nvPr>
            <p:ph type="ftr" sz="quarter" idx="3"/>
          </p:nvPr>
        </p:nvSpPr>
        <p:spPr/>
        <p:txBody>
          <a:bodyPr/>
          <a:lstStyle/>
          <a:p>
            <a:pPr algn="r"/>
            <a:r>
              <a:rPr lang="en-US" dirty="0"/>
              <a:t>The Open Source FRMS Solution</a:t>
            </a:r>
          </a:p>
        </p:txBody>
      </p:sp>
    </p:spTree>
    <p:extLst>
      <p:ext uri="{BB962C8B-B14F-4D97-AF65-F5344CB8AC3E}">
        <p14:creationId xmlns:p14="http://schemas.microsoft.com/office/powerpoint/2010/main" val="23985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1FA3544-A723-85CF-36F3-B617B85C6949}"/>
              </a:ext>
            </a:extLst>
          </p:cNvPr>
          <p:cNvSpPr/>
          <p:nvPr/>
        </p:nvSpPr>
        <p:spPr>
          <a:xfrm>
            <a:off x="495300" y="2988324"/>
            <a:ext cx="11112500" cy="319610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8" name="Table 78">
            <a:extLst>
              <a:ext uri="{FF2B5EF4-FFF2-40B4-BE49-F238E27FC236}">
                <a16:creationId xmlns:a16="http://schemas.microsoft.com/office/drawing/2014/main" id="{BAC7E07C-B928-4AC0-F9BE-6A79B8886DF4}"/>
              </a:ext>
            </a:extLst>
          </p:cNvPr>
          <p:cNvGraphicFramePr>
            <a:graphicFrameLocks noGrp="1"/>
          </p:cNvGraphicFramePr>
          <p:nvPr/>
        </p:nvGraphicFramePr>
        <p:xfrm>
          <a:off x="629266" y="2991402"/>
          <a:ext cx="3910868" cy="3193026"/>
        </p:xfrm>
        <a:graphic>
          <a:graphicData uri="http://schemas.openxmlformats.org/drawingml/2006/table">
            <a:tbl>
              <a:tblPr bandRow="1">
                <a:tableStyleId>{5C22544A-7EE6-4342-B048-85BDC9FD1C3A}</a:tableStyleId>
              </a:tblPr>
              <a:tblGrid>
                <a:gridCol w="3910868">
                  <a:extLst>
                    <a:ext uri="{9D8B030D-6E8A-4147-A177-3AD203B41FA5}">
                      <a16:colId xmlns:a16="http://schemas.microsoft.com/office/drawing/2014/main" val="2128301828"/>
                    </a:ext>
                  </a:extLst>
                </a:gridCol>
              </a:tblGrid>
              <a:tr h="1064342">
                <a:tc>
                  <a:txBody>
                    <a:bodyPr/>
                    <a:lstStyle/>
                    <a:p>
                      <a:endParaRPr lang="en-US" dirty="0"/>
                    </a:p>
                  </a:txBody>
                  <a:tcPr>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4164"/>
                  </a:ext>
                </a:extLst>
              </a:tr>
              <a:tr h="1064342">
                <a:tc>
                  <a:txBody>
                    <a:bodyPr/>
                    <a:lstStyle/>
                    <a:p>
                      <a:endParaRPr lang="en-US" dirty="0"/>
                    </a:p>
                  </a:txBody>
                  <a:tcPr>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7093234"/>
                  </a:ext>
                </a:extLst>
              </a:tr>
              <a:tr h="1064342">
                <a:tc>
                  <a:txBody>
                    <a:bodyPr/>
                    <a:lstStyle/>
                    <a:p>
                      <a:endParaRPr lang="en-US" dirty="0"/>
                    </a:p>
                  </a:txBody>
                  <a:tcPr>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266214"/>
                  </a:ext>
                </a:extLst>
              </a:tr>
            </a:tbl>
          </a:graphicData>
        </a:graphic>
      </p:graphicFrame>
      <p:grpSp>
        <p:nvGrpSpPr>
          <p:cNvPr id="73" name="Group 72">
            <a:extLst>
              <a:ext uri="{FF2B5EF4-FFF2-40B4-BE49-F238E27FC236}">
                <a16:creationId xmlns:a16="http://schemas.microsoft.com/office/drawing/2014/main" id="{2DC83353-93DD-2D55-9AE8-8FC9C1FBED61}"/>
              </a:ext>
            </a:extLst>
          </p:cNvPr>
          <p:cNvGrpSpPr/>
          <p:nvPr/>
        </p:nvGrpSpPr>
        <p:grpSpPr>
          <a:xfrm>
            <a:off x="495300" y="1553781"/>
            <a:ext cx="11112501" cy="1297728"/>
            <a:chOff x="495300" y="1553781"/>
            <a:chExt cx="11112501" cy="1297728"/>
          </a:xfrm>
        </p:grpSpPr>
        <p:sp>
          <p:nvSpPr>
            <p:cNvPr id="68" name="TextBox 67">
              <a:extLst>
                <a:ext uri="{FF2B5EF4-FFF2-40B4-BE49-F238E27FC236}">
                  <a16:creationId xmlns:a16="http://schemas.microsoft.com/office/drawing/2014/main" id="{D103BBFA-6733-CBAF-42D5-923EC377FBFE}"/>
                </a:ext>
              </a:extLst>
            </p:cNvPr>
            <p:cNvSpPr txBox="1"/>
            <p:nvPr/>
          </p:nvSpPr>
          <p:spPr>
            <a:xfrm>
              <a:off x="7224378" y="1553781"/>
              <a:ext cx="2140398" cy="1297728"/>
            </a:xfrm>
            <a:prstGeom prst="rect">
              <a:avLst/>
            </a:prstGeom>
            <a:solidFill>
              <a:schemeClr val="accent3">
                <a:lumMod val="20000"/>
                <a:lumOff val="80000"/>
              </a:schemeClr>
            </a:solidFill>
            <a:ln w="12700">
              <a:solidFill>
                <a:schemeClr val="accent3">
                  <a:lumMod val="60000"/>
                  <a:lumOff val="40000"/>
                </a:schemeClr>
              </a:solidFill>
              <a:prstDash val="solid"/>
            </a:ln>
          </p:spPr>
          <p:txBody>
            <a:bodyPr wrap="square" rtlCol="0">
              <a:noAutofit/>
            </a:bodyPr>
            <a:lstStyle/>
            <a:p>
              <a:pPr defTabSz="228554"/>
              <a:r>
                <a:rPr lang="en-ZA" sz="1200" b="1" dirty="0">
                  <a:solidFill>
                    <a:prstClr val="black"/>
                  </a:solidFill>
                  <a:latin typeface="Arial" panose="020B0604020202020204" pitchFamily="34" charset="0"/>
                  <a:cs typeface="Arial" panose="020B0604020202020204" pitchFamily="34" charset="0"/>
                </a:rPr>
                <a:t>C. </a:t>
              </a:r>
              <a:r>
                <a:rPr lang="en-ZA" sz="1200" dirty="0">
                  <a:solidFill>
                    <a:prstClr val="black"/>
                  </a:solidFill>
                  <a:latin typeface="Arial" panose="020B0604020202020204" pitchFamily="34" charset="0"/>
                  <a:cs typeface="Arial" panose="020B0604020202020204" pitchFamily="34" charset="0"/>
                </a:rPr>
                <a:t>Adamu’s payment arrives after the money agent has closed for the day so Etana immediately transfers his payment to her associate, Dume.</a:t>
              </a:r>
            </a:p>
            <a:p>
              <a:pPr defTabSz="228554"/>
              <a:endParaRPr lang="en-ZA" sz="1200" dirty="0">
                <a:solidFill>
                  <a:prstClr val="black"/>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E9DA4414-CB46-CBE3-4048-E06784E66BFC}"/>
                </a:ext>
              </a:extLst>
            </p:cNvPr>
            <p:cNvSpPr txBox="1"/>
            <p:nvPr/>
          </p:nvSpPr>
          <p:spPr>
            <a:xfrm>
              <a:off x="495300" y="1553781"/>
              <a:ext cx="2140398" cy="1297728"/>
            </a:xfrm>
            <a:prstGeom prst="rect">
              <a:avLst/>
            </a:prstGeom>
            <a:solidFill>
              <a:schemeClr val="accent3">
                <a:lumMod val="20000"/>
                <a:lumOff val="80000"/>
              </a:schemeClr>
            </a:solidFill>
            <a:ln w="12700">
              <a:solidFill>
                <a:schemeClr val="accent3">
                  <a:lumMod val="60000"/>
                  <a:lumOff val="40000"/>
                </a:schemeClr>
              </a:solidFill>
              <a:prstDash val="solid"/>
            </a:ln>
          </p:spPr>
          <p:txBody>
            <a:bodyPr wrap="square" rtlCol="0">
              <a:noAutofit/>
            </a:bodyPr>
            <a:lstStyle/>
            <a:p>
              <a:pPr defTabSz="228554"/>
              <a:r>
                <a:rPr lang="en-ZA" sz="1200" dirty="0">
                  <a:solidFill>
                    <a:prstClr val="black"/>
                  </a:solidFill>
                  <a:latin typeface="Arial" panose="020B0604020202020204" pitchFamily="34" charset="0"/>
                  <a:cs typeface="Arial" panose="020B0604020202020204" pitchFamily="34" charset="0"/>
                </a:rPr>
                <a:t>Etana convinces Adamu, Bingwa and Chege that they’d won a prize and need to pay a small administration fee to process their winnings.</a:t>
              </a:r>
            </a:p>
          </p:txBody>
        </p:sp>
        <p:sp>
          <p:nvSpPr>
            <p:cNvPr id="43" name="TextBox 42">
              <a:extLst>
                <a:ext uri="{FF2B5EF4-FFF2-40B4-BE49-F238E27FC236}">
                  <a16:creationId xmlns:a16="http://schemas.microsoft.com/office/drawing/2014/main" id="{E771569C-332E-5CFC-53AB-CE54D02CE9B2}"/>
                </a:ext>
              </a:extLst>
            </p:cNvPr>
            <p:cNvSpPr txBox="1"/>
            <p:nvPr/>
          </p:nvSpPr>
          <p:spPr>
            <a:xfrm>
              <a:off x="2738326" y="1553781"/>
              <a:ext cx="2140398" cy="1297728"/>
            </a:xfrm>
            <a:prstGeom prst="rect">
              <a:avLst/>
            </a:prstGeom>
            <a:solidFill>
              <a:schemeClr val="accent3">
                <a:lumMod val="20000"/>
                <a:lumOff val="80000"/>
              </a:schemeClr>
            </a:solidFill>
            <a:ln w="12700">
              <a:solidFill>
                <a:schemeClr val="accent3">
                  <a:lumMod val="60000"/>
                  <a:lumOff val="40000"/>
                </a:schemeClr>
              </a:solidFill>
              <a:prstDash val="solid"/>
            </a:ln>
          </p:spPr>
          <p:txBody>
            <a:bodyPr wrap="square" rtlCol="0">
              <a:noAutofit/>
            </a:bodyPr>
            <a:lstStyle/>
            <a:p>
              <a:pPr defTabSz="228554"/>
              <a:r>
                <a:rPr lang="en-ZA" sz="1200" b="1" dirty="0">
                  <a:solidFill>
                    <a:prstClr val="black"/>
                  </a:solidFill>
                  <a:latin typeface="Arial" panose="020B0604020202020204" pitchFamily="34" charset="0"/>
                  <a:cs typeface="Arial" panose="020B0604020202020204" pitchFamily="34" charset="0"/>
                </a:rPr>
                <a:t>A. </a:t>
              </a:r>
              <a:r>
                <a:rPr lang="en-ZA" sz="1200" dirty="0">
                  <a:solidFill>
                    <a:prstClr val="black"/>
                  </a:solidFill>
                  <a:latin typeface="Arial" panose="020B0604020202020204" pitchFamily="34" charset="0"/>
                  <a:cs typeface="Arial" panose="020B0604020202020204" pitchFamily="34" charset="0"/>
                </a:rPr>
                <a:t>They each transfer the money to Etana’s account.</a:t>
              </a:r>
            </a:p>
            <a:p>
              <a:pPr defTabSz="228554"/>
              <a:r>
                <a:rPr lang="en-ZA" sz="1200" dirty="0">
                  <a:solidFill>
                    <a:prstClr val="black"/>
                  </a:solidFill>
                  <a:latin typeface="Arial" panose="020B0604020202020204" pitchFamily="34" charset="0"/>
                  <a:cs typeface="Arial" panose="020B0604020202020204" pitchFamily="34" charset="0"/>
                </a:rPr>
                <a:t>(Amounts are very similar for each transaction).</a:t>
              </a:r>
            </a:p>
          </p:txBody>
        </p:sp>
        <p:sp>
          <p:nvSpPr>
            <p:cNvPr id="67" name="TextBox 66">
              <a:extLst>
                <a:ext uri="{FF2B5EF4-FFF2-40B4-BE49-F238E27FC236}">
                  <a16:creationId xmlns:a16="http://schemas.microsoft.com/office/drawing/2014/main" id="{DDE1626E-F40D-947B-A070-34573201D6E0}"/>
                </a:ext>
              </a:extLst>
            </p:cNvPr>
            <p:cNvSpPr txBox="1"/>
            <p:nvPr/>
          </p:nvSpPr>
          <p:spPr>
            <a:xfrm>
              <a:off x="4981352" y="1553781"/>
              <a:ext cx="2140398" cy="1297728"/>
            </a:xfrm>
            <a:prstGeom prst="rect">
              <a:avLst/>
            </a:prstGeom>
            <a:solidFill>
              <a:schemeClr val="accent3">
                <a:lumMod val="20000"/>
                <a:lumOff val="80000"/>
              </a:schemeClr>
            </a:solidFill>
            <a:ln w="12700">
              <a:solidFill>
                <a:schemeClr val="accent3">
                  <a:lumMod val="60000"/>
                  <a:lumOff val="40000"/>
                </a:schemeClr>
              </a:solidFill>
              <a:prstDash val="solid"/>
            </a:ln>
          </p:spPr>
          <p:txBody>
            <a:bodyPr wrap="square" rtlCol="0">
              <a:noAutofit/>
            </a:bodyPr>
            <a:lstStyle/>
            <a:p>
              <a:pPr defTabSz="228554"/>
              <a:r>
                <a:rPr lang="en-ZA" sz="1200" b="1" dirty="0">
                  <a:solidFill>
                    <a:prstClr val="black"/>
                  </a:solidFill>
                  <a:latin typeface="Arial" panose="020B0604020202020204" pitchFamily="34" charset="0"/>
                  <a:cs typeface="Arial" panose="020B0604020202020204" pitchFamily="34" charset="0"/>
                </a:rPr>
                <a:t>B. </a:t>
              </a:r>
              <a:r>
                <a:rPr lang="en-ZA" sz="1200" dirty="0">
                  <a:solidFill>
                    <a:prstClr val="black"/>
                  </a:solidFill>
                  <a:latin typeface="Arial" panose="020B0604020202020204" pitchFamily="34" charset="0"/>
                  <a:cs typeface="Arial" panose="020B0604020202020204" pitchFamily="34" charset="0"/>
                </a:rPr>
                <a:t>As each payment arrives, Etana immediately cashes out the payment.</a:t>
              </a:r>
            </a:p>
          </p:txBody>
        </p:sp>
        <p:sp>
          <p:nvSpPr>
            <p:cNvPr id="71" name="TextBox 70">
              <a:extLst>
                <a:ext uri="{FF2B5EF4-FFF2-40B4-BE49-F238E27FC236}">
                  <a16:creationId xmlns:a16="http://schemas.microsoft.com/office/drawing/2014/main" id="{AC52DF28-05D2-8E16-8729-0D57F51BB763}"/>
                </a:ext>
              </a:extLst>
            </p:cNvPr>
            <p:cNvSpPr txBox="1"/>
            <p:nvPr/>
          </p:nvSpPr>
          <p:spPr>
            <a:xfrm>
              <a:off x="9467403" y="1553781"/>
              <a:ext cx="2140398" cy="1297728"/>
            </a:xfrm>
            <a:prstGeom prst="rect">
              <a:avLst/>
            </a:prstGeom>
            <a:solidFill>
              <a:schemeClr val="accent3">
                <a:lumMod val="20000"/>
                <a:lumOff val="80000"/>
              </a:schemeClr>
            </a:solidFill>
            <a:ln w="12700">
              <a:solidFill>
                <a:schemeClr val="accent3">
                  <a:lumMod val="60000"/>
                  <a:lumOff val="40000"/>
                </a:schemeClr>
              </a:solidFill>
              <a:prstDash val="solid"/>
            </a:ln>
          </p:spPr>
          <p:txBody>
            <a:bodyPr wrap="square" rtlCol="0">
              <a:noAutofit/>
            </a:bodyPr>
            <a:lstStyle/>
            <a:p>
              <a:pPr defTabSz="228554"/>
              <a:r>
                <a:rPr lang="en-ZA" sz="1200" b="1" dirty="0">
                  <a:solidFill>
                    <a:prstClr val="black"/>
                  </a:solidFill>
                  <a:latin typeface="Arial" panose="020B0604020202020204" pitchFamily="34" charset="0"/>
                  <a:cs typeface="Arial" panose="020B0604020202020204" pitchFamily="34" charset="0"/>
                </a:rPr>
                <a:t>D. </a:t>
              </a:r>
              <a:r>
                <a:rPr lang="en-ZA" sz="1200" dirty="0" err="1">
                  <a:solidFill>
                    <a:prstClr val="black"/>
                  </a:solidFill>
                  <a:latin typeface="Arial" panose="020B0604020202020204" pitchFamily="34" charset="0"/>
                  <a:cs typeface="Arial" panose="020B0604020202020204" pitchFamily="34" charset="0"/>
                </a:rPr>
                <a:t>Dume</a:t>
              </a:r>
              <a:r>
                <a:rPr lang="en-ZA" sz="1200" dirty="0">
                  <a:solidFill>
                    <a:prstClr val="black"/>
                  </a:solidFill>
                  <a:latin typeface="Arial" panose="020B0604020202020204" pitchFamily="34" charset="0"/>
                  <a:cs typeface="Arial" panose="020B0604020202020204" pitchFamily="34" charset="0"/>
                </a:rPr>
                <a:t> cashes out the payment first thing the next morning.</a:t>
              </a:r>
            </a:p>
          </p:txBody>
        </p:sp>
      </p:grpSp>
      <p:sp>
        <p:nvSpPr>
          <p:cNvPr id="2" name="Title 1">
            <a:extLst>
              <a:ext uri="{FF2B5EF4-FFF2-40B4-BE49-F238E27FC236}">
                <a16:creationId xmlns:a16="http://schemas.microsoft.com/office/drawing/2014/main" id="{C8AB87CF-7DE3-CE4A-18B9-62C0E88843A8}"/>
              </a:ext>
            </a:extLst>
          </p:cNvPr>
          <p:cNvSpPr>
            <a:spLocks noGrp="1"/>
          </p:cNvSpPr>
          <p:nvPr>
            <p:ph type="title"/>
          </p:nvPr>
        </p:nvSpPr>
        <p:spPr/>
        <p:txBody>
          <a:bodyPr/>
          <a:lstStyle/>
          <a:p>
            <a:r>
              <a:rPr lang="en-US" dirty="0"/>
              <a:t>A User Story</a:t>
            </a:r>
          </a:p>
        </p:txBody>
      </p:sp>
      <p:sp>
        <p:nvSpPr>
          <p:cNvPr id="3" name="Text Placeholder 2">
            <a:extLst>
              <a:ext uri="{FF2B5EF4-FFF2-40B4-BE49-F238E27FC236}">
                <a16:creationId xmlns:a16="http://schemas.microsoft.com/office/drawing/2014/main" id="{47653472-7EC2-0250-456F-AAC00B141486}"/>
              </a:ext>
            </a:extLst>
          </p:cNvPr>
          <p:cNvSpPr>
            <a:spLocks noGrp="1"/>
          </p:cNvSpPr>
          <p:nvPr>
            <p:ph type="body" sz="quarter" idx="20"/>
          </p:nvPr>
        </p:nvSpPr>
        <p:spPr/>
        <p:txBody>
          <a:bodyPr/>
          <a:lstStyle/>
          <a:p>
            <a:r>
              <a:rPr lang="en-US" sz="1400" dirty="0"/>
              <a:t>Users act, rules are assessed, and you look for patterns of fraud, or typologies.</a:t>
            </a:r>
          </a:p>
        </p:txBody>
      </p:sp>
      <p:cxnSp>
        <p:nvCxnSpPr>
          <p:cNvPr id="33" name="Straight Arrow Connector 32">
            <a:extLst>
              <a:ext uri="{FF2B5EF4-FFF2-40B4-BE49-F238E27FC236}">
                <a16:creationId xmlns:a16="http://schemas.microsoft.com/office/drawing/2014/main" id="{2B67424A-2526-6858-D4E6-EA6446F57E27}"/>
              </a:ext>
            </a:extLst>
          </p:cNvPr>
          <p:cNvCxnSpPr>
            <a:cxnSpLocks/>
          </p:cNvCxnSpPr>
          <p:nvPr/>
        </p:nvCxnSpPr>
        <p:spPr>
          <a:xfrm>
            <a:off x="1667460" y="3428573"/>
            <a:ext cx="1156220"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12B1EF-D481-BBE0-1803-F77DD19B11D6}"/>
              </a:ext>
            </a:extLst>
          </p:cNvPr>
          <p:cNvCxnSpPr>
            <a:cxnSpLocks/>
          </p:cNvCxnSpPr>
          <p:nvPr/>
        </p:nvCxnSpPr>
        <p:spPr>
          <a:xfrm flipV="1">
            <a:off x="1669498" y="4490951"/>
            <a:ext cx="1152144"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ADFAE33-90C5-FF73-7D3A-FA020D9265E0}"/>
              </a:ext>
            </a:extLst>
          </p:cNvPr>
          <p:cNvSpPr txBox="1"/>
          <p:nvPr/>
        </p:nvSpPr>
        <p:spPr>
          <a:xfrm>
            <a:off x="1659448" y="3494765"/>
            <a:ext cx="1172244" cy="400110"/>
          </a:xfrm>
          <a:prstGeom prst="rect">
            <a:avLst/>
          </a:prstGeom>
          <a:noFill/>
          <a:ln w="38100">
            <a:noFill/>
          </a:ln>
        </p:spPr>
        <p:txBody>
          <a:bodyPr wrap="square" rtlCol="0">
            <a:spAutoFit/>
          </a:bodyPr>
          <a:lstStyle/>
          <a:p>
            <a:pPr algn="ctr" defTabSz="914217"/>
            <a:r>
              <a:rPr lang="en-ZA" sz="1000" b="1" i="1" dirty="0">
                <a:solidFill>
                  <a:schemeClr val="accent2">
                    <a:lumMod val="75000"/>
                  </a:schemeClr>
                </a:solidFill>
                <a:latin typeface="Arial" panose="020B0604020202020204" pitchFamily="34" charset="0"/>
                <a:cs typeface="Arial" panose="020B0604020202020204" pitchFamily="34" charset="0"/>
              </a:rPr>
              <a:t>Electronic Funds Transfer</a:t>
            </a:r>
          </a:p>
        </p:txBody>
      </p:sp>
      <p:cxnSp>
        <p:nvCxnSpPr>
          <p:cNvPr id="39" name="Straight Arrow Connector 38">
            <a:extLst>
              <a:ext uri="{FF2B5EF4-FFF2-40B4-BE49-F238E27FC236}">
                <a16:creationId xmlns:a16="http://schemas.microsoft.com/office/drawing/2014/main" id="{5F32B3C4-4D59-F53F-7045-733809CCEBDB}"/>
              </a:ext>
            </a:extLst>
          </p:cNvPr>
          <p:cNvCxnSpPr>
            <a:cxnSpLocks/>
          </p:cNvCxnSpPr>
          <p:nvPr/>
        </p:nvCxnSpPr>
        <p:spPr>
          <a:xfrm>
            <a:off x="1669498" y="5539536"/>
            <a:ext cx="1152144"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C9FA0C4-4B2A-FBE4-6EF2-C96D65CF29B1}"/>
              </a:ext>
            </a:extLst>
          </p:cNvPr>
          <p:cNvSpPr/>
          <p:nvPr/>
        </p:nvSpPr>
        <p:spPr>
          <a:xfrm>
            <a:off x="584523" y="4837791"/>
            <a:ext cx="822718" cy="179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ZA" sz="1000" b="1" dirty="0" err="1">
                <a:solidFill>
                  <a:prstClr val="black"/>
                </a:solidFill>
                <a:latin typeface="Arial" panose="020B0604020202020204" pitchFamily="34" charset="0"/>
                <a:cs typeface="Arial" panose="020B0604020202020204" pitchFamily="34" charset="0"/>
              </a:rPr>
              <a:t>Bingwa</a:t>
            </a:r>
            <a:endParaRPr lang="en-ZA" sz="1000" b="1" dirty="0">
              <a:solidFill>
                <a:prstClr val="black"/>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84037DC3-2007-9C5B-BED2-DA2D1A49FA40}"/>
              </a:ext>
            </a:extLst>
          </p:cNvPr>
          <p:cNvSpPr/>
          <p:nvPr/>
        </p:nvSpPr>
        <p:spPr>
          <a:xfrm>
            <a:off x="483809" y="5873306"/>
            <a:ext cx="1024146" cy="179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ZA" sz="1000" b="1" err="1">
                <a:solidFill>
                  <a:prstClr val="black"/>
                </a:solidFill>
                <a:latin typeface="Arial" panose="020B0604020202020204" pitchFamily="34" charset="0"/>
                <a:cs typeface="Arial" panose="020B0604020202020204" pitchFamily="34" charset="0"/>
              </a:rPr>
              <a:t>Chege</a:t>
            </a:r>
            <a:endParaRPr lang="en-ZA" sz="1000" b="1">
              <a:solidFill>
                <a:prstClr val="black"/>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A4E5E243-6668-439B-4314-865FF378081E}"/>
              </a:ext>
            </a:extLst>
          </p:cNvPr>
          <p:cNvSpPr txBox="1"/>
          <p:nvPr/>
        </p:nvSpPr>
        <p:spPr>
          <a:xfrm>
            <a:off x="1659448" y="5620968"/>
            <a:ext cx="1172244" cy="400110"/>
          </a:xfrm>
          <a:prstGeom prst="rect">
            <a:avLst/>
          </a:prstGeom>
          <a:noFill/>
          <a:ln w="38100">
            <a:noFill/>
          </a:ln>
        </p:spPr>
        <p:txBody>
          <a:bodyPr wrap="square" rtlCol="0">
            <a:spAutoFit/>
          </a:bodyPr>
          <a:lstStyle/>
          <a:p>
            <a:pPr algn="ctr" defTabSz="914217"/>
            <a:r>
              <a:rPr lang="en-ZA" sz="1000" b="1" i="1" dirty="0">
                <a:solidFill>
                  <a:schemeClr val="accent2">
                    <a:lumMod val="75000"/>
                  </a:schemeClr>
                </a:solidFill>
                <a:latin typeface="Arial" panose="020B0604020202020204" pitchFamily="34" charset="0"/>
                <a:cs typeface="Arial" panose="020B0604020202020204" pitchFamily="34" charset="0"/>
              </a:rPr>
              <a:t>Cash </a:t>
            </a:r>
            <a:br>
              <a:rPr lang="en-ZA" sz="1000" b="1" i="1" dirty="0">
                <a:solidFill>
                  <a:schemeClr val="accent2">
                    <a:lumMod val="75000"/>
                  </a:schemeClr>
                </a:solidFill>
                <a:latin typeface="Arial" panose="020B0604020202020204" pitchFamily="34" charset="0"/>
                <a:cs typeface="Arial" panose="020B0604020202020204" pitchFamily="34" charset="0"/>
              </a:rPr>
            </a:br>
            <a:r>
              <a:rPr lang="en-ZA" sz="1000" b="1" i="1" dirty="0">
                <a:solidFill>
                  <a:schemeClr val="accent2">
                    <a:lumMod val="75000"/>
                  </a:schemeClr>
                </a:solidFill>
                <a:latin typeface="Arial" panose="020B0604020202020204" pitchFamily="34" charset="0"/>
                <a:cs typeface="Arial" panose="020B0604020202020204" pitchFamily="34" charset="0"/>
              </a:rPr>
              <a:t>Deposit</a:t>
            </a:r>
          </a:p>
        </p:txBody>
      </p:sp>
      <p:sp>
        <p:nvSpPr>
          <p:cNvPr id="53" name="TextBox 52">
            <a:extLst>
              <a:ext uri="{FF2B5EF4-FFF2-40B4-BE49-F238E27FC236}">
                <a16:creationId xmlns:a16="http://schemas.microsoft.com/office/drawing/2014/main" id="{EFF51D66-0B7D-B2E9-CDD8-8CAB1B2B373F}"/>
              </a:ext>
            </a:extLst>
          </p:cNvPr>
          <p:cNvSpPr txBox="1"/>
          <p:nvPr/>
        </p:nvSpPr>
        <p:spPr>
          <a:xfrm>
            <a:off x="1659448" y="4564459"/>
            <a:ext cx="1172244" cy="400110"/>
          </a:xfrm>
          <a:prstGeom prst="rect">
            <a:avLst/>
          </a:prstGeom>
          <a:noFill/>
          <a:ln w="38100">
            <a:noFill/>
          </a:ln>
        </p:spPr>
        <p:txBody>
          <a:bodyPr wrap="square" rtlCol="0">
            <a:spAutoFit/>
          </a:bodyPr>
          <a:lstStyle/>
          <a:p>
            <a:pPr algn="ctr" defTabSz="914217"/>
            <a:r>
              <a:rPr lang="en-ZA" sz="1000" b="1" i="1" dirty="0">
                <a:solidFill>
                  <a:schemeClr val="accent2">
                    <a:lumMod val="75000"/>
                  </a:schemeClr>
                </a:solidFill>
                <a:latin typeface="Arial" panose="020B0604020202020204" pitchFamily="34" charset="0"/>
                <a:cs typeface="Arial" panose="020B0604020202020204" pitchFamily="34" charset="0"/>
              </a:rPr>
              <a:t>Electronic Funds Transfer</a:t>
            </a:r>
          </a:p>
        </p:txBody>
      </p:sp>
      <p:sp>
        <p:nvSpPr>
          <p:cNvPr id="62" name="Rectangle 61">
            <a:extLst>
              <a:ext uri="{FF2B5EF4-FFF2-40B4-BE49-F238E27FC236}">
                <a16:creationId xmlns:a16="http://schemas.microsoft.com/office/drawing/2014/main" id="{C2B1963C-BE78-1DB0-771A-DB3CBD8D8681}"/>
              </a:ext>
            </a:extLst>
          </p:cNvPr>
          <p:cNvSpPr/>
          <p:nvPr/>
        </p:nvSpPr>
        <p:spPr>
          <a:xfrm>
            <a:off x="10580121" y="5530870"/>
            <a:ext cx="1024146" cy="179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ZA" sz="1000" b="1" err="1">
                <a:solidFill>
                  <a:prstClr val="black"/>
                </a:solidFill>
                <a:latin typeface="Arial" panose="020B0604020202020204" pitchFamily="34" charset="0"/>
                <a:cs typeface="Arial" panose="020B0604020202020204" pitchFamily="34" charset="0"/>
              </a:rPr>
              <a:t>Dume</a:t>
            </a:r>
            <a:endParaRPr lang="en-ZA" sz="1000" b="1">
              <a:solidFill>
                <a:prstClr val="black"/>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57F820AF-F98F-DBA0-BDE7-3A221C941355}"/>
              </a:ext>
            </a:extLst>
          </p:cNvPr>
          <p:cNvSpPr/>
          <p:nvPr/>
        </p:nvSpPr>
        <p:spPr>
          <a:xfrm>
            <a:off x="10580121" y="4227163"/>
            <a:ext cx="1024146" cy="179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ZA" sz="1000" b="1" err="1">
                <a:solidFill>
                  <a:prstClr val="black"/>
                </a:solidFill>
                <a:latin typeface="Arial" panose="020B0604020202020204" pitchFamily="34" charset="0"/>
                <a:cs typeface="Arial" panose="020B0604020202020204" pitchFamily="34" charset="0"/>
              </a:rPr>
              <a:t>Etana</a:t>
            </a:r>
            <a:endParaRPr lang="en-ZA" sz="1000" b="1">
              <a:solidFill>
                <a:prstClr val="black"/>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1C5A5AD0-A393-5BF5-5147-F1EF5D04615B}"/>
              </a:ext>
            </a:extLst>
          </p:cNvPr>
          <p:cNvGrpSpPr/>
          <p:nvPr/>
        </p:nvGrpSpPr>
        <p:grpSpPr>
          <a:xfrm>
            <a:off x="1" y="52"/>
            <a:ext cx="12188824" cy="267578"/>
            <a:chOff x="1" y="52"/>
            <a:chExt cx="12188824" cy="267578"/>
          </a:xfrm>
        </p:grpSpPr>
        <p:grpSp>
          <p:nvGrpSpPr>
            <p:cNvPr id="6" name="Group 5">
              <a:extLst>
                <a:ext uri="{FF2B5EF4-FFF2-40B4-BE49-F238E27FC236}">
                  <a16:creationId xmlns:a16="http://schemas.microsoft.com/office/drawing/2014/main" id="{3C27B5AB-2DC2-2937-F5FA-29EF9859E931}"/>
                </a:ext>
              </a:extLst>
            </p:cNvPr>
            <p:cNvGrpSpPr/>
            <p:nvPr/>
          </p:nvGrpSpPr>
          <p:grpSpPr>
            <a:xfrm>
              <a:off x="495299" y="52"/>
              <a:ext cx="8933836" cy="267578"/>
              <a:chOff x="495299" y="52"/>
              <a:chExt cx="7150194" cy="267578"/>
            </a:xfrm>
          </p:grpSpPr>
          <p:sp>
            <p:nvSpPr>
              <p:cNvPr id="14" name="Rounded Rectangle 13">
                <a:extLst>
                  <a:ext uri="{FF2B5EF4-FFF2-40B4-BE49-F238E27FC236}">
                    <a16:creationId xmlns:a16="http://schemas.microsoft.com/office/drawing/2014/main" id="{8FA6895F-F4E1-51FA-69D9-CB49C13F9E08}"/>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a:solidFill>
                      <a:srgbClr val="FFFFFF"/>
                    </a:solidFill>
                    <a:latin typeface="Arial"/>
                    <a:cs typeface="Arial"/>
                  </a:rPr>
                  <a:t>Implementation &amp; Maintenance</a:t>
                </a:r>
              </a:p>
            </p:txBody>
          </p:sp>
          <p:sp>
            <p:nvSpPr>
              <p:cNvPr id="17" name="Rounded Rectangle 16">
                <a:extLst>
                  <a:ext uri="{FF2B5EF4-FFF2-40B4-BE49-F238E27FC236}">
                    <a16:creationId xmlns:a16="http://schemas.microsoft.com/office/drawing/2014/main" id="{9ABADCC8-DDDB-5FA4-4E94-DFD4B47196D4}"/>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a:solidFill>
                      <a:srgbClr val="FFFFFF"/>
                    </a:solidFill>
                    <a:latin typeface="Arial"/>
                    <a:cs typeface="Arial"/>
                  </a:rPr>
                  <a:t>Governance</a:t>
                </a:r>
              </a:p>
            </p:txBody>
          </p:sp>
          <p:sp>
            <p:nvSpPr>
              <p:cNvPr id="20" name="Rounded Rectangle 19">
                <a:extLst>
                  <a:ext uri="{FF2B5EF4-FFF2-40B4-BE49-F238E27FC236}">
                    <a16:creationId xmlns:a16="http://schemas.microsoft.com/office/drawing/2014/main" id="{244503AE-208A-4762-E62F-55A2C211461C}"/>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Arial"/>
                    <a:ea typeface="+mn-ea"/>
                    <a:cs typeface="Arial"/>
                  </a:rPr>
                  <a:t>How It Works</a:t>
                </a:r>
              </a:p>
            </p:txBody>
          </p:sp>
          <p:sp>
            <p:nvSpPr>
              <p:cNvPr id="22" name="Rounded Rectangle 21">
                <a:extLst>
                  <a:ext uri="{FF2B5EF4-FFF2-40B4-BE49-F238E27FC236}">
                    <a16:creationId xmlns:a16="http://schemas.microsoft.com/office/drawing/2014/main" id="{18DCA47D-A854-F54C-2596-20BE076BF554}"/>
                  </a:ext>
                </a:extLst>
              </p:cNvPr>
              <p:cNvSpPr/>
              <p:nvPr/>
            </p:nvSpPr>
            <p:spPr>
              <a:xfrm rot="10800000" flipV="1">
                <a:off x="1930493"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a:solidFill>
                      <a:srgbClr val="FFFFFF"/>
                    </a:solidFill>
                    <a:cs typeface="Arial"/>
                  </a:rPr>
                  <a:t>The Problem</a:t>
                </a:r>
              </a:p>
            </p:txBody>
          </p:sp>
          <p:sp>
            <p:nvSpPr>
              <p:cNvPr id="42" name="Rounded Rectangle 41">
                <a:extLst>
                  <a:ext uri="{FF2B5EF4-FFF2-40B4-BE49-F238E27FC236}">
                    <a16:creationId xmlns:a16="http://schemas.microsoft.com/office/drawing/2014/main" id="{A53FBFAC-AB47-4D12-24D0-8F69F44CA09B}"/>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Arial"/>
                    <a:ea typeface="+mn-ea"/>
                    <a:cs typeface="Arial"/>
                  </a:rPr>
                  <a:t>Why an Open Source TMS?</a:t>
                </a:r>
              </a:p>
            </p:txBody>
          </p:sp>
        </p:grpSp>
        <p:sp>
          <p:nvSpPr>
            <p:cNvPr id="10" name="Rectangle 9">
              <a:extLst>
                <a:ext uri="{FF2B5EF4-FFF2-40B4-BE49-F238E27FC236}">
                  <a16:creationId xmlns:a16="http://schemas.microsoft.com/office/drawing/2014/main" id="{22899197-F08C-3724-05E0-554AC28D785C}"/>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a:ln>
                  <a:noFill/>
                </a:ln>
                <a:solidFill>
                  <a:srgbClr val="FFFFFF"/>
                </a:solidFill>
                <a:effectLst/>
                <a:uLnTx/>
                <a:uFillTx/>
                <a:latin typeface="Arial"/>
                <a:ea typeface="+mn-ea"/>
                <a:cs typeface="+mn-cs"/>
              </a:endParaRPr>
            </a:p>
          </p:txBody>
        </p:sp>
      </p:grpSp>
      <p:sp>
        <p:nvSpPr>
          <p:cNvPr id="77" name="Rectangle 76">
            <a:extLst>
              <a:ext uri="{FF2B5EF4-FFF2-40B4-BE49-F238E27FC236}">
                <a16:creationId xmlns:a16="http://schemas.microsoft.com/office/drawing/2014/main" id="{4DED550D-EA22-E1B2-2986-1D6CCCEC01F8}"/>
              </a:ext>
            </a:extLst>
          </p:cNvPr>
          <p:cNvSpPr/>
          <p:nvPr/>
        </p:nvSpPr>
        <p:spPr>
          <a:xfrm>
            <a:off x="602243" y="3749102"/>
            <a:ext cx="787279" cy="212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ZA" sz="1000" b="1" err="1">
                <a:solidFill>
                  <a:prstClr val="black"/>
                </a:solidFill>
                <a:latin typeface="Arial" panose="020B0604020202020204" pitchFamily="34" charset="0"/>
                <a:cs typeface="Arial" panose="020B0604020202020204" pitchFamily="34" charset="0"/>
              </a:rPr>
              <a:t>Adamu</a:t>
            </a:r>
            <a:endParaRPr lang="en-ZA" sz="1000" b="1">
              <a:solidFill>
                <a:prstClr val="black"/>
              </a:solidFill>
              <a:latin typeface="Arial" panose="020B0604020202020204" pitchFamily="34" charset="0"/>
              <a:cs typeface="Arial" panose="020B0604020202020204" pitchFamily="34" charset="0"/>
            </a:endParaRPr>
          </a:p>
        </p:txBody>
      </p:sp>
      <p:pic>
        <p:nvPicPr>
          <p:cNvPr id="79" name="Picture 78">
            <a:extLst>
              <a:ext uri="{FF2B5EF4-FFF2-40B4-BE49-F238E27FC236}">
                <a16:creationId xmlns:a16="http://schemas.microsoft.com/office/drawing/2014/main" id="{3879B565-68EE-D17F-28ED-CEF2D60683F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89491" y="3113286"/>
            <a:ext cx="336381" cy="573809"/>
          </a:xfrm>
          <a:prstGeom prst="rect">
            <a:avLst/>
          </a:prstGeom>
        </p:spPr>
      </p:pic>
      <p:pic>
        <p:nvPicPr>
          <p:cNvPr id="80" name="Picture 79">
            <a:extLst>
              <a:ext uri="{FF2B5EF4-FFF2-40B4-BE49-F238E27FC236}">
                <a16:creationId xmlns:a16="http://schemas.microsoft.com/office/drawing/2014/main" id="{C1E1CFDC-074E-BCC4-4CC8-D89D51DA67B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7807" y="4219516"/>
            <a:ext cx="619748" cy="563758"/>
          </a:xfrm>
          <a:prstGeom prst="rect">
            <a:avLst/>
          </a:prstGeom>
        </p:spPr>
      </p:pic>
      <p:pic>
        <p:nvPicPr>
          <p:cNvPr id="81" name="Picture 80">
            <a:extLst>
              <a:ext uri="{FF2B5EF4-FFF2-40B4-BE49-F238E27FC236}">
                <a16:creationId xmlns:a16="http://schemas.microsoft.com/office/drawing/2014/main" id="{01F723C8-9A59-2991-083F-73E5562B48E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47807" y="5228777"/>
            <a:ext cx="619748" cy="613007"/>
          </a:xfrm>
          <a:prstGeom prst="rect">
            <a:avLst/>
          </a:prstGeom>
        </p:spPr>
      </p:pic>
      <p:sp>
        <p:nvSpPr>
          <p:cNvPr id="82" name="TextBox 81">
            <a:extLst>
              <a:ext uri="{FF2B5EF4-FFF2-40B4-BE49-F238E27FC236}">
                <a16:creationId xmlns:a16="http://schemas.microsoft.com/office/drawing/2014/main" id="{D0125868-DC46-DDC6-9213-A2A6BA64B5A0}"/>
              </a:ext>
            </a:extLst>
          </p:cNvPr>
          <p:cNvSpPr txBox="1"/>
          <p:nvPr/>
        </p:nvSpPr>
        <p:spPr>
          <a:xfrm>
            <a:off x="3192561" y="4770926"/>
            <a:ext cx="530240" cy="256160"/>
          </a:xfrm>
          <a:prstGeom prst="rect">
            <a:avLst/>
          </a:prstGeom>
          <a:noFill/>
          <a:ln w="38100">
            <a:noFill/>
          </a:ln>
        </p:spPr>
        <p:txBody>
          <a:bodyPr wrap="square" rtlCol="0">
            <a:spAutoFit/>
          </a:bodyPr>
          <a:lstStyle/>
          <a:p>
            <a:pPr defTabSz="914217">
              <a:lnSpc>
                <a:spcPts val="1400"/>
              </a:lnSpc>
            </a:pPr>
            <a:r>
              <a:rPr lang="en-ZA" sz="1000" b="1">
                <a:solidFill>
                  <a:schemeClr val="accent6"/>
                </a:solidFill>
                <a:latin typeface="Arial" panose="020B0604020202020204" pitchFamily="34" charset="0"/>
                <a:cs typeface="Arial" panose="020B0604020202020204" pitchFamily="34" charset="0"/>
              </a:rPr>
              <a:t>Bank</a:t>
            </a:r>
          </a:p>
        </p:txBody>
      </p:sp>
      <p:sp>
        <p:nvSpPr>
          <p:cNvPr id="83" name="TextBox 82">
            <a:extLst>
              <a:ext uri="{FF2B5EF4-FFF2-40B4-BE49-F238E27FC236}">
                <a16:creationId xmlns:a16="http://schemas.microsoft.com/office/drawing/2014/main" id="{07C2BFE0-BFA5-235F-DF13-D416237419DF}"/>
              </a:ext>
            </a:extLst>
          </p:cNvPr>
          <p:cNvSpPr txBox="1"/>
          <p:nvPr/>
        </p:nvSpPr>
        <p:spPr>
          <a:xfrm>
            <a:off x="2860188" y="3736812"/>
            <a:ext cx="1194986" cy="256160"/>
          </a:xfrm>
          <a:prstGeom prst="rect">
            <a:avLst/>
          </a:prstGeom>
          <a:noFill/>
          <a:ln w="38100">
            <a:noFill/>
          </a:ln>
        </p:spPr>
        <p:txBody>
          <a:bodyPr wrap="square" rtlCol="0">
            <a:spAutoFit/>
          </a:bodyPr>
          <a:lstStyle/>
          <a:p>
            <a:pPr algn="ctr" defTabSz="914217">
              <a:lnSpc>
                <a:spcPts val="1400"/>
              </a:lnSpc>
            </a:pPr>
            <a:r>
              <a:rPr lang="en-ZA" sz="1000" b="1">
                <a:solidFill>
                  <a:schemeClr val="accent6"/>
                </a:solidFill>
                <a:latin typeface="Arial" panose="020B0604020202020204" pitchFamily="34" charset="0"/>
                <a:cs typeface="Arial" panose="020B0604020202020204" pitchFamily="34" charset="0"/>
              </a:rPr>
              <a:t>Mobile Money</a:t>
            </a:r>
          </a:p>
        </p:txBody>
      </p:sp>
      <p:sp>
        <p:nvSpPr>
          <p:cNvPr id="84" name="TextBox 83">
            <a:extLst>
              <a:ext uri="{FF2B5EF4-FFF2-40B4-BE49-F238E27FC236}">
                <a16:creationId xmlns:a16="http://schemas.microsoft.com/office/drawing/2014/main" id="{ABAAC42F-0065-8509-660D-437993701AB9}"/>
              </a:ext>
            </a:extLst>
          </p:cNvPr>
          <p:cNvSpPr txBox="1"/>
          <p:nvPr/>
        </p:nvSpPr>
        <p:spPr>
          <a:xfrm>
            <a:off x="2747595" y="5854260"/>
            <a:ext cx="1420172" cy="256160"/>
          </a:xfrm>
          <a:prstGeom prst="rect">
            <a:avLst/>
          </a:prstGeom>
          <a:noFill/>
          <a:ln w="38100">
            <a:noFill/>
          </a:ln>
        </p:spPr>
        <p:txBody>
          <a:bodyPr wrap="square" rtlCol="0">
            <a:spAutoFit/>
          </a:bodyPr>
          <a:lstStyle/>
          <a:p>
            <a:pPr algn="ctr" defTabSz="914217">
              <a:lnSpc>
                <a:spcPts val="1400"/>
              </a:lnSpc>
            </a:pPr>
            <a:r>
              <a:rPr lang="en-ZA" sz="1000" b="1">
                <a:solidFill>
                  <a:schemeClr val="accent6"/>
                </a:solidFill>
                <a:latin typeface="Arial" panose="020B0604020202020204" pitchFamily="34" charset="0"/>
                <a:cs typeface="Arial" panose="020B0604020202020204" pitchFamily="34" charset="0"/>
              </a:rPr>
              <a:t>Money Remitter</a:t>
            </a:r>
          </a:p>
        </p:txBody>
      </p:sp>
      <p:grpSp>
        <p:nvGrpSpPr>
          <p:cNvPr id="109" name="Group 108">
            <a:extLst>
              <a:ext uri="{FF2B5EF4-FFF2-40B4-BE49-F238E27FC236}">
                <a16:creationId xmlns:a16="http://schemas.microsoft.com/office/drawing/2014/main" id="{5E4151B8-BF3D-840C-EC77-36A08855ED87}"/>
              </a:ext>
            </a:extLst>
          </p:cNvPr>
          <p:cNvGrpSpPr/>
          <p:nvPr/>
        </p:nvGrpSpPr>
        <p:grpSpPr>
          <a:xfrm>
            <a:off x="4040054" y="3498273"/>
            <a:ext cx="953040" cy="2140780"/>
            <a:chOff x="4040053" y="3498273"/>
            <a:chExt cx="1438803" cy="2140780"/>
          </a:xfrm>
        </p:grpSpPr>
        <p:cxnSp>
          <p:nvCxnSpPr>
            <p:cNvPr id="85" name="Straight Arrow Connector 84">
              <a:extLst>
                <a:ext uri="{FF2B5EF4-FFF2-40B4-BE49-F238E27FC236}">
                  <a16:creationId xmlns:a16="http://schemas.microsoft.com/office/drawing/2014/main" id="{AA2E2778-3008-0F0C-9C7E-CFD47705F466}"/>
                </a:ext>
              </a:extLst>
            </p:cNvPr>
            <p:cNvCxnSpPr>
              <a:cxnSpLocks/>
            </p:cNvCxnSpPr>
            <p:nvPr/>
          </p:nvCxnSpPr>
          <p:spPr>
            <a:xfrm>
              <a:off x="4040053" y="3498273"/>
              <a:ext cx="1438803" cy="634273"/>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068DB6A-20F4-0EEF-E683-0EE3C0D4DF89}"/>
                </a:ext>
              </a:extLst>
            </p:cNvPr>
            <p:cNvCxnSpPr>
              <a:cxnSpLocks/>
            </p:cNvCxnSpPr>
            <p:nvPr/>
          </p:nvCxnSpPr>
          <p:spPr>
            <a:xfrm>
              <a:off x="4042091" y="4610219"/>
              <a:ext cx="1296825"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AF1C5CB-6ADA-05B8-9700-EF665043C46E}"/>
                </a:ext>
              </a:extLst>
            </p:cNvPr>
            <p:cNvCxnSpPr>
              <a:cxnSpLocks/>
            </p:cNvCxnSpPr>
            <p:nvPr/>
          </p:nvCxnSpPr>
          <p:spPr>
            <a:xfrm flipV="1">
              <a:off x="4042091" y="5087893"/>
              <a:ext cx="1414069" cy="55116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B40E8F32-371A-F5B4-4BEC-C0209F8BBA89}"/>
              </a:ext>
            </a:extLst>
          </p:cNvPr>
          <p:cNvCxnSpPr>
            <a:cxnSpLocks/>
            <a:stCxn id="50" idx="3"/>
            <a:endCxn id="51" idx="1"/>
          </p:cNvCxnSpPr>
          <p:nvPr/>
        </p:nvCxnSpPr>
        <p:spPr>
          <a:xfrm>
            <a:off x="6211683" y="4605273"/>
            <a:ext cx="419214" cy="2514"/>
          </a:xfrm>
          <a:prstGeom prst="straightConnector1">
            <a:avLst/>
          </a:prstGeom>
          <a:ln w="28575">
            <a:solidFill>
              <a:schemeClr val="accent3"/>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A499F584-192E-C718-4BC0-96EA68078CF3}"/>
              </a:ext>
            </a:extLst>
          </p:cNvPr>
          <p:cNvSpPr/>
          <p:nvPr/>
        </p:nvSpPr>
        <p:spPr>
          <a:xfrm>
            <a:off x="8569229" y="4485549"/>
            <a:ext cx="850778" cy="17707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288" bIns="18288" rtlCol="0" anchor="ctr">
            <a:spAutoFit/>
          </a:bodyPr>
          <a:lstStyle/>
          <a:p>
            <a:pPr algn="ctr"/>
            <a:r>
              <a:rPr lang="en-US" sz="800"/>
              <a:t>Agent System</a:t>
            </a:r>
          </a:p>
        </p:txBody>
      </p:sp>
      <p:cxnSp>
        <p:nvCxnSpPr>
          <p:cNvPr id="111" name="Straight Arrow Connector 110">
            <a:extLst>
              <a:ext uri="{FF2B5EF4-FFF2-40B4-BE49-F238E27FC236}">
                <a16:creationId xmlns:a16="http://schemas.microsoft.com/office/drawing/2014/main" id="{0CBD2CD8-2E78-9816-FBFF-07C64E026CF7}"/>
              </a:ext>
            </a:extLst>
          </p:cNvPr>
          <p:cNvCxnSpPr>
            <a:cxnSpLocks/>
          </p:cNvCxnSpPr>
          <p:nvPr/>
        </p:nvCxnSpPr>
        <p:spPr>
          <a:xfrm>
            <a:off x="9439017" y="3897713"/>
            <a:ext cx="1152144"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8490A8E8-064D-E939-70A2-7BEFC8D4100C}"/>
              </a:ext>
            </a:extLst>
          </p:cNvPr>
          <p:cNvSpPr txBox="1"/>
          <p:nvPr/>
        </p:nvSpPr>
        <p:spPr>
          <a:xfrm>
            <a:off x="9360308" y="3972112"/>
            <a:ext cx="1172244" cy="256160"/>
          </a:xfrm>
          <a:prstGeom prst="rect">
            <a:avLst/>
          </a:prstGeom>
          <a:noFill/>
          <a:ln w="38100">
            <a:noFill/>
          </a:ln>
        </p:spPr>
        <p:txBody>
          <a:bodyPr wrap="square" rtlCol="0">
            <a:spAutoFit/>
          </a:bodyPr>
          <a:lstStyle/>
          <a:p>
            <a:pPr algn="ctr" defTabSz="914217">
              <a:lnSpc>
                <a:spcPts val="1400"/>
              </a:lnSpc>
            </a:pPr>
            <a:r>
              <a:rPr lang="en-ZA" sz="1000" b="1" i="1" dirty="0">
                <a:solidFill>
                  <a:schemeClr val="accent2">
                    <a:lumMod val="75000"/>
                  </a:schemeClr>
                </a:solidFill>
                <a:latin typeface="Arial" panose="020B0604020202020204" pitchFamily="34" charset="0"/>
                <a:cs typeface="Arial" panose="020B0604020202020204" pitchFamily="34" charset="0"/>
              </a:rPr>
              <a:t>Cash Out</a:t>
            </a:r>
          </a:p>
        </p:txBody>
      </p:sp>
      <p:cxnSp>
        <p:nvCxnSpPr>
          <p:cNvPr id="113" name="Straight Arrow Connector 112">
            <a:extLst>
              <a:ext uri="{FF2B5EF4-FFF2-40B4-BE49-F238E27FC236}">
                <a16:creationId xmlns:a16="http://schemas.microsoft.com/office/drawing/2014/main" id="{53C10FED-D1EB-6403-CD7B-94FB0C3F7CB4}"/>
              </a:ext>
            </a:extLst>
          </p:cNvPr>
          <p:cNvCxnSpPr>
            <a:cxnSpLocks/>
          </p:cNvCxnSpPr>
          <p:nvPr/>
        </p:nvCxnSpPr>
        <p:spPr>
          <a:xfrm>
            <a:off x="9443485" y="5182738"/>
            <a:ext cx="1152144" cy="0"/>
          </a:xfrm>
          <a:prstGeom prst="straightConnector1">
            <a:avLst/>
          </a:prstGeom>
          <a:ln w="28575">
            <a:solidFill>
              <a:schemeClr val="accent2">
                <a:lumMod val="75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B27F599-CB0A-E985-0C25-3BDFEB66654C}"/>
              </a:ext>
            </a:extLst>
          </p:cNvPr>
          <p:cNvSpPr txBox="1"/>
          <p:nvPr/>
        </p:nvSpPr>
        <p:spPr>
          <a:xfrm>
            <a:off x="9364776" y="5319554"/>
            <a:ext cx="1172244" cy="256160"/>
          </a:xfrm>
          <a:prstGeom prst="rect">
            <a:avLst/>
          </a:prstGeom>
          <a:noFill/>
          <a:ln w="38100">
            <a:noFill/>
          </a:ln>
        </p:spPr>
        <p:txBody>
          <a:bodyPr wrap="square" rtlCol="0">
            <a:spAutoFit/>
          </a:bodyPr>
          <a:lstStyle/>
          <a:p>
            <a:pPr algn="ctr" defTabSz="914217">
              <a:lnSpc>
                <a:spcPts val="1400"/>
              </a:lnSpc>
            </a:pPr>
            <a:r>
              <a:rPr lang="en-ZA" sz="1000" b="1" i="1" dirty="0">
                <a:solidFill>
                  <a:schemeClr val="accent2">
                    <a:lumMod val="75000"/>
                  </a:schemeClr>
                </a:solidFill>
                <a:latin typeface="Arial" panose="020B0604020202020204" pitchFamily="34" charset="0"/>
                <a:cs typeface="Arial" panose="020B0604020202020204" pitchFamily="34" charset="0"/>
              </a:rPr>
              <a:t>Cash Out</a:t>
            </a:r>
          </a:p>
        </p:txBody>
      </p:sp>
      <p:cxnSp>
        <p:nvCxnSpPr>
          <p:cNvPr id="129" name="Straight Arrow Connector 128">
            <a:extLst>
              <a:ext uri="{FF2B5EF4-FFF2-40B4-BE49-F238E27FC236}">
                <a16:creationId xmlns:a16="http://schemas.microsoft.com/office/drawing/2014/main" id="{DE9FE525-22DC-9D74-1953-9FF64ED9021E}"/>
              </a:ext>
            </a:extLst>
          </p:cNvPr>
          <p:cNvCxnSpPr>
            <a:cxnSpLocks/>
          </p:cNvCxnSpPr>
          <p:nvPr/>
        </p:nvCxnSpPr>
        <p:spPr>
          <a:xfrm flipV="1">
            <a:off x="7799318" y="4104861"/>
            <a:ext cx="794281" cy="289889"/>
          </a:xfrm>
          <a:prstGeom prst="straightConnector1">
            <a:avLst/>
          </a:prstGeom>
          <a:ln w="28575">
            <a:solidFill>
              <a:schemeClr val="accent2">
                <a:lumMod val="75000"/>
              </a:schemeClr>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Date Placeholder 132">
            <a:extLst>
              <a:ext uri="{FF2B5EF4-FFF2-40B4-BE49-F238E27FC236}">
                <a16:creationId xmlns:a16="http://schemas.microsoft.com/office/drawing/2014/main" id="{E5441E1D-7355-1D72-C480-244B856E894E}"/>
              </a:ext>
            </a:extLst>
          </p:cNvPr>
          <p:cNvSpPr>
            <a:spLocks noGrp="1"/>
          </p:cNvSpPr>
          <p:nvPr>
            <p:ph type="dt" sz="half" idx="23"/>
          </p:nvPr>
        </p:nvSpPr>
        <p:spPr/>
        <p:txBody>
          <a:bodyPr/>
          <a:lstStyle/>
          <a:p>
            <a:r>
              <a:rPr lang="en-US"/>
              <a:t>September 2022</a:t>
            </a:r>
          </a:p>
        </p:txBody>
      </p:sp>
      <p:sp>
        <p:nvSpPr>
          <p:cNvPr id="134" name="Slide Number Placeholder 133">
            <a:extLst>
              <a:ext uri="{FF2B5EF4-FFF2-40B4-BE49-F238E27FC236}">
                <a16:creationId xmlns:a16="http://schemas.microsoft.com/office/drawing/2014/main" id="{11F45A06-3C9B-5852-0763-1D9EE28C3068}"/>
              </a:ext>
            </a:extLst>
          </p:cNvPr>
          <p:cNvSpPr>
            <a:spLocks noGrp="1"/>
          </p:cNvSpPr>
          <p:nvPr>
            <p:ph type="sldNum" sz="quarter" idx="4"/>
          </p:nvPr>
        </p:nvSpPr>
        <p:spPr/>
        <p:txBody>
          <a:bodyPr/>
          <a:lstStyle/>
          <a:p>
            <a:fld id="{4290442A-A587-DA4A-80BE-9E74F9AF5476}" type="slidenum">
              <a:rPr lang="en-US" smtClean="0"/>
              <a:pPr/>
              <a:t>22</a:t>
            </a:fld>
            <a:endParaRPr lang="en-US"/>
          </a:p>
        </p:txBody>
      </p:sp>
      <p:sp>
        <p:nvSpPr>
          <p:cNvPr id="135" name="Footer Placeholder 134">
            <a:extLst>
              <a:ext uri="{FF2B5EF4-FFF2-40B4-BE49-F238E27FC236}">
                <a16:creationId xmlns:a16="http://schemas.microsoft.com/office/drawing/2014/main" id="{F6D13C11-07F5-201F-E52B-23C756A97828}"/>
              </a:ext>
            </a:extLst>
          </p:cNvPr>
          <p:cNvSpPr>
            <a:spLocks noGrp="1"/>
          </p:cNvSpPr>
          <p:nvPr>
            <p:ph type="ftr" sz="quarter" idx="3"/>
          </p:nvPr>
        </p:nvSpPr>
        <p:spPr/>
        <p:txBody>
          <a:bodyPr/>
          <a:lstStyle/>
          <a:p>
            <a:pPr algn="r"/>
            <a:r>
              <a:rPr lang="en-US"/>
              <a:t>The Open Source FRMS Solution</a:t>
            </a:r>
          </a:p>
        </p:txBody>
      </p:sp>
      <p:grpSp>
        <p:nvGrpSpPr>
          <p:cNvPr id="15" name="Group 14">
            <a:extLst>
              <a:ext uri="{FF2B5EF4-FFF2-40B4-BE49-F238E27FC236}">
                <a16:creationId xmlns:a16="http://schemas.microsoft.com/office/drawing/2014/main" id="{03BBBFC9-801B-503E-3F77-9E34237B1463}"/>
              </a:ext>
            </a:extLst>
          </p:cNvPr>
          <p:cNvGrpSpPr/>
          <p:nvPr/>
        </p:nvGrpSpPr>
        <p:grpSpPr>
          <a:xfrm>
            <a:off x="10809021" y="4887941"/>
            <a:ext cx="566346" cy="589594"/>
            <a:chOff x="7902536" y="-357809"/>
            <a:chExt cx="3556302" cy="3702290"/>
          </a:xfrm>
        </p:grpSpPr>
        <p:sp>
          <p:nvSpPr>
            <p:cNvPr id="16" name="Oval 15">
              <a:extLst>
                <a:ext uri="{FF2B5EF4-FFF2-40B4-BE49-F238E27FC236}">
                  <a16:creationId xmlns:a16="http://schemas.microsoft.com/office/drawing/2014/main" id="{4DCA044A-45DC-0CB1-6B0A-24D16E4BF59F}"/>
                </a:ext>
              </a:extLst>
            </p:cNvPr>
            <p:cNvSpPr/>
            <p:nvPr/>
          </p:nvSpPr>
          <p:spPr>
            <a:xfrm>
              <a:off x="7902536" y="-357809"/>
              <a:ext cx="3556302" cy="3556302"/>
            </a:xfrm>
            <a:prstGeom prst="ellipse">
              <a:avLst/>
            </a:prstGeom>
            <a:solidFill>
              <a:schemeClr val="tx2">
                <a:lumMod val="20000"/>
                <a:lumOff val="80000"/>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A10DAAF-6912-6688-E465-9411F968FB9E}"/>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6B5C985C-F992-5D1C-AF00-1E8C7D24C70A}"/>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04C51034-FDDA-F671-01C8-7B15C65BAD03}"/>
              </a:ext>
            </a:extLst>
          </p:cNvPr>
          <p:cNvGrpSpPr/>
          <p:nvPr/>
        </p:nvGrpSpPr>
        <p:grpSpPr>
          <a:xfrm>
            <a:off x="10809021" y="3602916"/>
            <a:ext cx="566346" cy="589594"/>
            <a:chOff x="7902536" y="-357809"/>
            <a:chExt cx="3556302" cy="3702290"/>
          </a:xfrm>
        </p:grpSpPr>
        <p:sp>
          <p:nvSpPr>
            <p:cNvPr id="23" name="Oval 22">
              <a:extLst>
                <a:ext uri="{FF2B5EF4-FFF2-40B4-BE49-F238E27FC236}">
                  <a16:creationId xmlns:a16="http://schemas.microsoft.com/office/drawing/2014/main" id="{85929CBE-F8F2-D478-9FF1-812F7C0E908D}"/>
                </a:ext>
              </a:extLst>
            </p:cNvPr>
            <p:cNvSpPr/>
            <p:nvPr/>
          </p:nvSpPr>
          <p:spPr>
            <a:xfrm>
              <a:off x="7902536" y="-357809"/>
              <a:ext cx="3556302" cy="3556302"/>
            </a:xfrm>
            <a:prstGeom prst="ellipse">
              <a:avLst/>
            </a:prstGeom>
            <a:solidFill>
              <a:schemeClr val="tx2">
                <a:lumMod val="20000"/>
                <a:lumOff val="8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B48635C-B78C-67B8-24FD-EADF7D865450}"/>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hord 24">
              <a:extLst>
                <a:ext uri="{FF2B5EF4-FFF2-40B4-BE49-F238E27FC236}">
                  <a16:creationId xmlns:a16="http://schemas.microsoft.com/office/drawing/2014/main" id="{D8CA79BC-A004-5636-8738-91D65DEA640C}"/>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1ECC2AB-68EB-E504-05DD-ADA4C65D0592}"/>
              </a:ext>
            </a:extLst>
          </p:cNvPr>
          <p:cNvGrpSpPr/>
          <p:nvPr/>
        </p:nvGrpSpPr>
        <p:grpSpPr>
          <a:xfrm>
            <a:off x="712709" y="3125271"/>
            <a:ext cx="566346" cy="589594"/>
            <a:chOff x="7902536" y="-357809"/>
            <a:chExt cx="3556302" cy="3702290"/>
          </a:xfrm>
        </p:grpSpPr>
        <p:sp>
          <p:nvSpPr>
            <p:cNvPr id="27" name="Oval 26">
              <a:extLst>
                <a:ext uri="{FF2B5EF4-FFF2-40B4-BE49-F238E27FC236}">
                  <a16:creationId xmlns:a16="http://schemas.microsoft.com/office/drawing/2014/main" id="{D35E77DF-3BF8-323D-13F5-7F996DA13E7C}"/>
                </a:ext>
              </a:extLst>
            </p:cNvPr>
            <p:cNvSpPr/>
            <p:nvPr/>
          </p:nvSpPr>
          <p:spPr>
            <a:xfrm>
              <a:off x="7902536" y="-357809"/>
              <a:ext cx="3556302" cy="3556302"/>
            </a:xfrm>
            <a:prstGeom prst="ellipse">
              <a:avLst/>
            </a:prstGeom>
            <a:solidFill>
              <a:schemeClr val="tx2">
                <a:lumMod val="20000"/>
                <a:lumOff val="8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5F2902E-1571-9409-51D7-04FC280FF632}"/>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hord 28">
              <a:extLst>
                <a:ext uri="{FF2B5EF4-FFF2-40B4-BE49-F238E27FC236}">
                  <a16:creationId xmlns:a16="http://schemas.microsoft.com/office/drawing/2014/main" id="{54620CB4-1ABC-2C81-FD6A-82B589114E23}"/>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0672DD3-07FE-8D77-CDF2-2AC439E0E765}"/>
              </a:ext>
            </a:extLst>
          </p:cNvPr>
          <p:cNvGrpSpPr/>
          <p:nvPr/>
        </p:nvGrpSpPr>
        <p:grpSpPr>
          <a:xfrm>
            <a:off x="712709" y="4191070"/>
            <a:ext cx="566346" cy="589594"/>
            <a:chOff x="7902536" y="-357809"/>
            <a:chExt cx="3556302" cy="3702290"/>
          </a:xfrm>
        </p:grpSpPr>
        <p:sp>
          <p:nvSpPr>
            <p:cNvPr id="31" name="Oval 30">
              <a:extLst>
                <a:ext uri="{FF2B5EF4-FFF2-40B4-BE49-F238E27FC236}">
                  <a16:creationId xmlns:a16="http://schemas.microsoft.com/office/drawing/2014/main" id="{239AB6B5-8C17-16F5-5384-FF835D079614}"/>
                </a:ext>
              </a:extLst>
            </p:cNvPr>
            <p:cNvSpPr/>
            <p:nvPr/>
          </p:nvSpPr>
          <p:spPr>
            <a:xfrm>
              <a:off x="7902536" y="-357809"/>
              <a:ext cx="3556302" cy="3556302"/>
            </a:xfrm>
            <a:prstGeom prst="ellipse">
              <a:avLst/>
            </a:prstGeom>
            <a:solidFill>
              <a:schemeClr val="tx2">
                <a:lumMod val="20000"/>
                <a:lumOff val="80000"/>
              </a:scheme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E330CC6-ECC7-1D20-8C6B-58C8FE939188}"/>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66F59168-23CB-E769-1174-282210DB3CCA}"/>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6984D51C-C09E-1900-3E90-859958D1AAC6}"/>
              </a:ext>
            </a:extLst>
          </p:cNvPr>
          <p:cNvGrpSpPr/>
          <p:nvPr/>
        </p:nvGrpSpPr>
        <p:grpSpPr>
          <a:xfrm>
            <a:off x="712709" y="5227331"/>
            <a:ext cx="566346" cy="589594"/>
            <a:chOff x="7902536" y="-357809"/>
            <a:chExt cx="3556302" cy="3702290"/>
          </a:xfrm>
        </p:grpSpPr>
        <p:sp>
          <p:nvSpPr>
            <p:cNvPr id="37" name="Oval 36">
              <a:extLst>
                <a:ext uri="{FF2B5EF4-FFF2-40B4-BE49-F238E27FC236}">
                  <a16:creationId xmlns:a16="http://schemas.microsoft.com/office/drawing/2014/main" id="{911D101E-37AE-AE40-AB4F-232B8261A791}"/>
                </a:ext>
              </a:extLst>
            </p:cNvPr>
            <p:cNvSpPr/>
            <p:nvPr/>
          </p:nvSpPr>
          <p:spPr>
            <a:xfrm>
              <a:off x="7902536" y="-357809"/>
              <a:ext cx="3556302" cy="3556302"/>
            </a:xfrm>
            <a:prstGeom prst="ellipse">
              <a:avLst/>
            </a:prstGeom>
            <a:solidFill>
              <a:schemeClr val="tx2">
                <a:lumMod val="20000"/>
                <a:lumOff val="80000"/>
              </a:schemeClr>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CCC6E50-D8A0-ED94-9E33-DE80638EEF1B}"/>
                </a:ext>
              </a:extLst>
            </p:cNvPr>
            <p:cNvSpPr/>
            <p:nvPr/>
          </p:nvSpPr>
          <p:spPr>
            <a:xfrm>
              <a:off x="9189826" y="102115"/>
              <a:ext cx="981722" cy="981722"/>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hord 46">
              <a:extLst>
                <a:ext uri="{FF2B5EF4-FFF2-40B4-BE49-F238E27FC236}">
                  <a16:creationId xmlns:a16="http://schemas.microsoft.com/office/drawing/2014/main" id="{EE653898-FA67-734E-B867-079CE1EA2677}"/>
                </a:ext>
              </a:extLst>
            </p:cNvPr>
            <p:cNvSpPr/>
            <p:nvPr/>
          </p:nvSpPr>
          <p:spPr>
            <a:xfrm rot="5400000">
              <a:off x="8694611" y="1372337"/>
              <a:ext cx="1972144" cy="1972144"/>
            </a:xfrm>
            <a:prstGeom prst="chord">
              <a:avLst>
                <a:gd name="adj1" fmla="val 5380432"/>
                <a:gd name="adj2" fmla="val 1620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E6C17F96-7B08-6DC5-4298-73C9F8AAE4B9}"/>
              </a:ext>
            </a:extLst>
          </p:cNvPr>
          <p:cNvSpPr/>
          <p:nvPr/>
        </p:nvSpPr>
        <p:spPr>
          <a:xfrm>
            <a:off x="5068683" y="4033773"/>
            <a:ext cx="1143000" cy="1143000"/>
          </a:xfrm>
          <a:prstGeom prst="roundRect">
            <a:avLst>
              <a:gd name="adj" fmla="val 2188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RTP</a:t>
            </a:r>
          </a:p>
        </p:txBody>
      </p:sp>
      <p:sp>
        <p:nvSpPr>
          <p:cNvPr id="51" name="Rounded Rectangle 50">
            <a:extLst>
              <a:ext uri="{FF2B5EF4-FFF2-40B4-BE49-F238E27FC236}">
                <a16:creationId xmlns:a16="http://schemas.microsoft.com/office/drawing/2014/main" id="{7B9F22CD-1381-91FA-8721-79D9750D0160}"/>
              </a:ext>
            </a:extLst>
          </p:cNvPr>
          <p:cNvSpPr/>
          <p:nvPr/>
        </p:nvSpPr>
        <p:spPr>
          <a:xfrm>
            <a:off x="6630897" y="4036287"/>
            <a:ext cx="1143000" cy="1143000"/>
          </a:xfrm>
          <a:prstGeom prst="roundRect">
            <a:avLst>
              <a:gd name="adj" fmla="val 17536"/>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Gateway</a:t>
            </a:r>
          </a:p>
        </p:txBody>
      </p:sp>
      <p:sp>
        <p:nvSpPr>
          <p:cNvPr id="61" name="Oval 60">
            <a:extLst>
              <a:ext uri="{FF2B5EF4-FFF2-40B4-BE49-F238E27FC236}">
                <a16:creationId xmlns:a16="http://schemas.microsoft.com/office/drawing/2014/main" id="{3317AD73-F8BD-E0D6-46E9-C213338BE2CD}"/>
              </a:ext>
            </a:extLst>
          </p:cNvPr>
          <p:cNvSpPr/>
          <p:nvPr/>
        </p:nvSpPr>
        <p:spPr>
          <a:xfrm>
            <a:off x="2136306" y="3314816"/>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a:t>
            </a:r>
          </a:p>
        </p:txBody>
      </p:sp>
      <p:sp>
        <p:nvSpPr>
          <p:cNvPr id="65" name="Oval 64">
            <a:extLst>
              <a:ext uri="{FF2B5EF4-FFF2-40B4-BE49-F238E27FC236}">
                <a16:creationId xmlns:a16="http://schemas.microsoft.com/office/drawing/2014/main" id="{0C2BA7E1-AC1A-C86F-5506-61B1BB6B5381}"/>
              </a:ext>
            </a:extLst>
          </p:cNvPr>
          <p:cNvSpPr/>
          <p:nvPr/>
        </p:nvSpPr>
        <p:spPr>
          <a:xfrm>
            <a:off x="9857740" y="3776824"/>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B</a:t>
            </a:r>
          </a:p>
        </p:txBody>
      </p:sp>
      <p:sp>
        <p:nvSpPr>
          <p:cNvPr id="66" name="Oval 65">
            <a:extLst>
              <a:ext uri="{FF2B5EF4-FFF2-40B4-BE49-F238E27FC236}">
                <a16:creationId xmlns:a16="http://schemas.microsoft.com/office/drawing/2014/main" id="{5654F2C4-9548-FF1E-7739-6E5E3FF4C28E}"/>
              </a:ext>
            </a:extLst>
          </p:cNvPr>
          <p:cNvSpPr/>
          <p:nvPr/>
        </p:nvSpPr>
        <p:spPr>
          <a:xfrm>
            <a:off x="9857739" y="5082047"/>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D</a:t>
            </a:r>
          </a:p>
        </p:txBody>
      </p:sp>
      <p:sp>
        <p:nvSpPr>
          <p:cNvPr id="69" name="Oval 68">
            <a:extLst>
              <a:ext uri="{FF2B5EF4-FFF2-40B4-BE49-F238E27FC236}">
                <a16:creationId xmlns:a16="http://schemas.microsoft.com/office/drawing/2014/main" id="{2949C42B-B558-DEB3-7D9C-CF5D0F1F1F51}"/>
              </a:ext>
            </a:extLst>
          </p:cNvPr>
          <p:cNvSpPr/>
          <p:nvPr/>
        </p:nvSpPr>
        <p:spPr>
          <a:xfrm>
            <a:off x="8106638" y="4126948"/>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a:t>
            </a:r>
          </a:p>
        </p:txBody>
      </p:sp>
      <p:cxnSp>
        <p:nvCxnSpPr>
          <p:cNvPr id="95" name="Straight Arrow Connector 94">
            <a:extLst>
              <a:ext uri="{FF2B5EF4-FFF2-40B4-BE49-F238E27FC236}">
                <a16:creationId xmlns:a16="http://schemas.microsoft.com/office/drawing/2014/main" id="{E535D01A-A58D-EC03-7325-81EA526F025B}"/>
              </a:ext>
            </a:extLst>
          </p:cNvPr>
          <p:cNvCxnSpPr>
            <a:cxnSpLocks/>
          </p:cNvCxnSpPr>
          <p:nvPr/>
        </p:nvCxnSpPr>
        <p:spPr>
          <a:xfrm flipH="1">
            <a:off x="7832425" y="3834665"/>
            <a:ext cx="794281" cy="289889"/>
          </a:xfrm>
          <a:prstGeom prst="straightConnector1">
            <a:avLst/>
          </a:prstGeom>
          <a:ln w="28575">
            <a:solidFill>
              <a:schemeClr val="accent2">
                <a:lumMod val="75000"/>
              </a:schemeClr>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2EB6951-CF77-6C14-00F5-FE25FE631083}"/>
              </a:ext>
            </a:extLst>
          </p:cNvPr>
          <p:cNvCxnSpPr>
            <a:cxnSpLocks/>
          </p:cNvCxnSpPr>
          <p:nvPr/>
        </p:nvCxnSpPr>
        <p:spPr>
          <a:xfrm flipH="1" flipV="1">
            <a:off x="7832425" y="4948701"/>
            <a:ext cx="794281" cy="289889"/>
          </a:xfrm>
          <a:prstGeom prst="straightConnector1">
            <a:avLst/>
          </a:prstGeom>
          <a:ln w="28575">
            <a:solidFill>
              <a:schemeClr val="accent2">
                <a:lumMod val="75000"/>
              </a:schemeClr>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3BC33E2-EB00-CC5E-BA43-991F37FC2EDD}"/>
              </a:ext>
            </a:extLst>
          </p:cNvPr>
          <p:cNvSpPr/>
          <p:nvPr/>
        </p:nvSpPr>
        <p:spPr>
          <a:xfrm>
            <a:off x="8106638" y="4978043"/>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a:t>
            </a:r>
          </a:p>
        </p:txBody>
      </p:sp>
      <p:sp>
        <p:nvSpPr>
          <p:cNvPr id="99" name="Oval 98">
            <a:extLst>
              <a:ext uri="{FF2B5EF4-FFF2-40B4-BE49-F238E27FC236}">
                <a16:creationId xmlns:a16="http://schemas.microsoft.com/office/drawing/2014/main" id="{692EB655-96BA-6FC0-132D-E59F05678F53}"/>
              </a:ext>
            </a:extLst>
          </p:cNvPr>
          <p:cNvSpPr/>
          <p:nvPr/>
        </p:nvSpPr>
        <p:spPr>
          <a:xfrm>
            <a:off x="8106638" y="3854151"/>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B</a:t>
            </a:r>
          </a:p>
        </p:txBody>
      </p:sp>
      <p:sp>
        <p:nvSpPr>
          <p:cNvPr id="105" name="Oval 104">
            <a:extLst>
              <a:ext uri="{FF2B5EF4-FFF2-40B4-BE49-F238E27FC236}">
                <a16:creationId xmlns:a16="http://schemas.microsoft.com/office/drawing/2014/main" id="{6554B0A3-4443-9486-51D6-F30A652EFE48}"/>
              </a:ext>
            </a:extLst>
          </p:cNvPr>
          <p:cNvSpPr/>
          <p:nvPr/>
        </p:nvSpPr>
        <p:spPr>
          <a:xfrm>
            <a:off x="2136306" y="4381562"/>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a:t>
            </a:r>
          </a:p>
        </p:txBody>
      </p:sp>
      <p:sp>
        <p:nvSpPr>
          <p:cNvPr id="106" name="Oval 105">
            <a:extLst>
              <a:ext uri="{FF2B5EF4-FFF2-40B4-BE49-F238E27FC236}">
                <a16:creationId xmlns:a16="http://schemas.microsoft.com/office/drawing/2014/main" id="{9E46F830-4B73-CADC-2940-BA15914AB53D}"/>
              </a:ext>
            </a:extLst>
          </p:cNvPr>
          <p:cNvSpPr/>
          <p:nvPr/>
        </p:nvSpPr>
        <p:spPr>
          <a:xfrm>
            <a:off x="2136306" y="5418491"/>
            <a:ext cx="218527" cy="2185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a:t>
            </a:r>
          </a:p>
        </p:txBody>
      </p:sp>
      <p:grpSp>
        <p:nvGrpSpPr>
          <p:cNvPr id="122" name="Group 121">
            <a:extLst>
              <a:ext uri="{FF2B5EF4-FFF2-40B4-BE49-F238E27FC236}">
                <a16:creationId xmlns:a16="http://schemas.microsoft.com/office/drawing/2014/main" id="{C002F989-71FC-B400-6626-3B02C477C89B}"/>
              </a:ext>
            </a:extLst>
          </p:cNvPr>
          <p:cNvGrpSpPr/>
          <p:nvPr/>
        </p:nvGrpSpPr>
        <p:grpSpPr>
          <a:xfrm>
            <a:off x="8676498" y="3639228"/>
            <a:ext cx="636242" cy="636240"/>
            <a:chOff x="8729383" y="3692112"/>
            <a:chExt cx="530471" cy="530471"/>
          </a:xfrm>
        </p:grpSpPr>
        <p:sp>
          <p:nvSpPr>
            <p:cNvPr id="57" name="Rounded Rectangle 56">
              <a:extLst>
                <a:ext uri="{FF2B5EF4-FFF2-40B4-BE49-F238E27FC236}">
                  <a16:creationId xmlns:a16="http://schemas.microsoft.com/office/drawing/2014/main" id="{DBCCF425-155D-7665-29FF-E9C1FCDB3DE1}"/>
                </a:ext>
              </a:extLst>
            </p:cNvPr>
            <p:cNvSpPr/>
            <p:nvPr/>
          </p:nvSpPr>
          <p:spPr>
            <a:xfrm>
              <a:off x="8729383" y="3692112"/>
              <a:ext cx="530471" cy="530471"/>
            </a:xfrm>
            <a:prstGeom prst="roundRect">
              <a:avLst>
                <a:gd name="adj" fmla="val 9710"/>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pic>
          <p:nvPicPr>
            <p:cNvPr id="116" name="Picture 115">
              <a:extLst>
                <a:ext uri="{FF2B5EF4-FFF2-40B4-BE49-F238E27FC236}">
                  <a16:creationId xmlns:a16="http://schemas.microsoft.com/office/drawing/2014/main" id="{B7DEDDCE-7661-AF16-591E-2EFAEF8B478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0660" y="3737446"/>
              <a:ext cx="427917" cy="427917"/>
            </a:xfrm>
            <a:prstGeom prst="rect">
              <a:avLst/>
            </a:prstGeom>
          </p:spPr>
        </p:pic>
      </p:grpSp>
      <p:grpSp>
        <p:nvGrpSpPr>
          <p:cNvPr id="123" name="Group 122">
            <a:extLst>
              <a:ext uri="{FF2B5EF4-FFF2-40B4-BE49-F238E27FC236}">
                <a16:creationId xmlns:a16="http://schemas.microsoft.com/office/drawing/2014/main" id="{46828E79-A79B-DEFE-8B80-812988DA24AB}"/>
              </a:ext>
            </a:extLst>
          </p:cNvPr>
          <p:cNvGrpSpPr/>
          <p:nvPr/>
        </p:nvGrpSpPr>
        <p:grpSpPr>
          <a:xfrm>
            <a:off x="8676498" y="4924253"/>
            <a:ext cx="636242" cy="636240"/>
            <a:chOff x="8729383" y="4977137"/>
            <a:chExt cx="530471" cy="530471"/>
          </a:xfrm>
        </p:grpSpPr>
        <p:sp>
          <p:nvSpPr>
            <p:cNvPr id="60" name="Rounded Rectangle 59">
              <a:extLst>
                <a:ext uri="{FF2B5EF4-FFF2-40B4-BE49-F238E27FC236}">
                  <a16:creationId xmlns:a16="http://schemas.microsoft.com/office/drawing/2014/main" id="{CAE86E0E-96FF-20D7-B1A6-493BEC55E716}"/>
                </a:ext>
              </a:extLst>
            </p:cNvPr>
            <p:cNvSpPr/>
            <p:nvPr/>
          </p:nvSpPr>
          <p:spPr>
            <a:xfrm>
              <a:off x="8729383" y="4977137"/>
              <a:ext cx="530471" cy="530471"/>
            </a:xfrm>
            <a:prstGeom prst="roundRect">
              <a:avLst>
                <a:gd name="adj" fmla="val 9710"/>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pic>
          <p:nvPicPr>
            <p:cNvPr id="118" name="Picture 117">
              <a:extLst>
                <a:ext uri="{FF2B5EF4-FFF2-40B4-BE49-F238E27FC236}">
                  <a16:creationId xmlns:a16="http://schemas.microsoft.com/office/drawing/2014/main" id="{43CC86B4-26DA-0BF3-301E-7AFA1649295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09747" y="5048073"/>
              <a:ext cx="369743" cy="369743"/>
            </a:xfrm>
            <a:prstGeom prst="rect">
              <a:avLst/>
            </a:prstGeom>
          </p:spPr>
        </p:pic>
      </p:grpSp>
    </p:spTree>
    <p:extLst>
      <p:ext uri="{BB962C8B-B14F-4D97-AF65-F5344CB8AC3E}">
        <p14:creationId xmlns:p14="http://schemas.microsoft.com/office/powerpoint/2010/main" val="63850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0E6CC2-BE22-71CB-C3E5-75833E430F49}"/>
              </a:ext>
            </a:extLst>
          </p:cNvPr>
          <p:cNvSpPr/>
          <p:nvPr/>
        </p:nvSpPr>
        <p:spPr>
          <a:xfrm>
            <a:off x="9469713" y="1986116"/>
            <a:ext cx="2138087" cy="41781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dirty="0">
              <a:solidFill>
                <a:schemeClr val="accent6"/>
              </a:solidFill>
            </a:endParaRPr>
          </a:p>
        </p:txBody>
      </p:sp>
      <p:graphicFrame>
        <p:nvGraphicFramePr>
          <p:cNvPr id="25" name="Table 25">
            <a:extLst>
              <a:ext uri="{FF2B5EF4-FFF2-40B4-BE49-F238E27FC236}">
                <a16:creationId xmlns:a16="http://schemas.microsoft.com/office/drawing/2014/main" id="{FB358056-00D3-E331-9223-E4F747110102}"/>
              </a:ext>
            </a:extLst>
          </p:cNvPr>
          <p:cNvGraphicFramePr>
            <a:graphicFrameLocks noGrp="1"/>
          </p:cNvGraphicFramePr>
          <p:nvPr/>
        </p:nvGraphicFramePr>
        <p:xfrm>
          <a:off x="2736567" y="1986116"/>
          <a:ext cx="6584414" cy="4201686"/>
        </p:xfrm>
        <a:graphic>
          <a:graphicData uri="http://schemas.openxmlformats.org/drawingml/2006/table">
            <a:tbl>
              <a:tblPr>
                <a:tableStyleId>{5C22544A-7EE6-4342-B048-85BDC9FD1C3A}</a:tableStyleId>
              </a:tblPr>
              <a:tblGrid>
                <a:gridCol w="999691">
                  <a:extLst>
                    <a:ext uri="{9D8B030D-6E8A-4147-A177-3AD203B41FA5}">
                      <a16:colId xmlns:a16="http://schemas.microsoft.com/office/drawing/2014/main" val="2049067550"/>
                    </a:ext>
                  </a:extLst>
                </a:gridCol>
                <a:gridCol w="5584723">
                  <a:extLst>
                    <a:ext uri="{9D8B030D-6E8A-4147-A177-3AD203B41FA5}">
                      <a16:colId xmlns:a16="http://schemas.microsoft.com/office/drawing/2014/main" val="33046265"/>
                    </a:ext>
                  </a:extLst>
                </a:gridCol>
              </a:tblGrid>
              <a:tr h="247158">
                <a:tc>
                  <a:txBody>
                    <a:bodyPr/>
                    <a:lstStyle/>
                    <a:p>
                      <a:pPr algn="r"/>
                      <a:r>
                        <a:rPr lang="en-GB" sz="1000" dirty="0">
                          <a:solidFill>
                            <a:schemeClr val="accent6"/>
                          </a:solidFill>
                        </a:rPr>
                        <a:t>003@1.1.0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Account Dormancy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313718954"/>
                  </a:ext>
                </a:extLst>
              </a:tr>
              <a:tr h="247158">
                <a:tc>
                  <a:txBody>
                    <a:bodyPr/>
                    <a:lstStyle/>
                    <a:p>
                      <a:pPr algn="r"/>
                      <a:r>
                        <a:rPr lang="en-GB" sz="1000" dirty="0">
                          <a:solidFill>
                            <a:schemeClr val="accent6"/>
                          </a:solidFill>
                        </a:rPr>
                        <a:t>008@1.0.0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Outgoing Transfer Similarity - Creditor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3255104777"/>
                  </a:ext>
                </a:extLst>
              </a:tr>
              <a:tr h="247158">
                <a:tc>
                  <a:txBody>
                    <a:bodyPr/>
                    <a:lstStyle/>
                    <a:p>
                      <a:pPr algn="r"/>
                      <a:r>
                        <a:rPr lang="en-GB" sz="1000" dirty="0">
                          <a:solidFill>
                            <a:schemeClr val="accent6"/>
                          </a:solidFill>
                        </a:rPr>
                        <a:t>010@1.0.0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Increased Account Activity - Debtor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256740237"/>
                  </a:ext>
                </a:extLst>
              </a:tr>
              <a:tr h="247158">
                <a:tc>
                  <a:txBody>
                    <a:bodyPr/>
                    <a:lstStyle/>
                    <a:p>
                      <a:pPr algn="r"/>
                      <a:r>
                        <a:rPr lang="en-GB" sz="1000" dirty="0">
                          <a:solidFill>
                            <a:schemeClr val="accent6"/>
                          </a:solidFill>
                        </a:rPr>
                        <a:t>011@1.0.0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Increased Account Activity - Creditor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608532416"/>
                  </a:ext>
                </a:extLst>
              </a:tr>
              <a:tr h="247158">
                <a:tc>
                  <a:txBody>
                    <a:bodyPr/>
                    <a:lstStyle/>
                    <a:p>
                      <a:pPr algn="r"/>
                      <a:r>
                        <a:rPr lang="en-GB" sz="1000" dirty="0">
                          <a:solidFill>
                            <a:schemeClr val="accent6"/>
                          </a:solidFill>
                        </a:rPr>
                        <a:t>016@1.0.0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Transaction Convergence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1359944313"/>
                  </a:ext>
                </a:extLst>
              </a:tr>
              <a:tr h="247158">
                <a:tc>
                  <a:txBody>
                    <a:bodyPr/>
                    <a:lstStyle/>
                    <a:p>
                      <a:pPr algn="r"/>
                      <a:r>
                        <a:rPr lang="en-GB" sz="1000" dirty="0">
                          <a:solidFill>
                            <a:schemeClr val="accent6"/>
                          </a:solidFill>
                        </a:rPr>
                        <a:t>018@1.0.0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Exceptionally Large Outgoing Transfer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741606920"/>
                  </a:ext>
                </a:extLst>
              </a:tr>
              <a:tr h="247158">
                <a:tc>
                  <a:txBody>
                    <a:bodyPr/>
                    <a:lstStyle/>
                    <a:p>
                      <a:pPr algn="r"/>
                      <a:r>
                        <a:rPr lang="en-GB" sz="1000" dirty="0">
                          <a:solidFill>
                            <a:schemeClr val="accent6"/>
                          </a:solidFill>
                        </a:rPr>
                        <a:t>021@1.0.0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 Large Number of Similar Transaction Amounts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088530121"/>
                  </a:ext>
                </a:extLst>
              </a:tr>
              <a:tr h="247158">
                <a:tc>
                  <a:txBody>
                    <a:bodyPr/>
                    <a:lstStyle/>
                    <a:p>
                      <a:pPr algn="r"/>
                      <a:r>
                        <a:rPr lang="en-GB" sz="1000" dirty="0">
                          <a:solidFill>
                            <a:schemeClr val="accent6"/>
                          </a:solidFill>
                        </a:rPr>
                        <a:t>025@1.0.0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Aggregated Transaction Mirroring</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96779275"/>
                  </a:ext>
                </a:extLst>
              </a:tr>
              <a:tr h="247158">
                <a:tc>
                  <a:txBody>
                    <a:bodyPr/>
                    <a:lstStyle/>
                    <a:p>
                      <a:pPr algn="r"/>
                      <a:r>
                        <a:rPr lang="en-GB" sz="1000" dirty="0">
                          <a:solidFill>
                            <a:schemeClr val="accent6"/>
                          </a:solidFill>
                        </a:rPr>
                        <a:t>027@1.0.0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Immediate Transaction Mirroring</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645928930"/>
                  </a:ext>
                </a:extLst>
              </a:tr>
              <a:tr h="247158">
                <a:tc>
                  <a:txBody>
                    <a:bodyPr/>
                    <a:lstStyle/>
                    <a:p>
                      <a:pPr algn="r"/>
                      <a:r>
                        <a:rPr lang="en-GB" sz="1000" dirty="0">
                          <a:solidFill>
                            <a:schemeClr val="accent6"/>
                          </a:solidFill>
                        </a:rPr>
                        <a:t>028@1.1.0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Debtor age</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3535218428"/>
                  </a:ext>
                </a:extLst>
              </a:tr>
              <a:tr h="247158">
                <a:tc>
                  <a:txBody>
                    <a:bodyPr/>
                    <a:lstStyle/>
                    <a:p>
                      <a:pPr algn="r"/>
                      <a:r>
                        <a:rPr lang="en-GB" sz="1000" dirty="0">
                          <a:solidFill>
                            <a:schemeClr val="accent6"/>
                          </a:solidFill>
                        </a:rPr>
                        <a:t>030@1.0.0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New Creditor transfer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913400368"/>
                  </a:ext>
                </a:extLst>
              </a:tr>
              <a:tr h="247158">
                <a:tc>
                  <a:txBody>
                    <a:bodyPr/>
                    <a:lstStyle/>
                    <a:p>
                      <a:pPr algn="r"/>
                      <a:r>
                        <a:rPr lang="en-GB" sz="1000" dirty="0">
                          <a:solidFill>
                            <a:schemeClr val="accent6"/>
                          </a:solidFill>
                        </a:rPr>
                        <a:t>034@1.0.0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account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192488080"/>
                  </a:ext>
                </a:extLst>
              </a:tr>
              <a:tr h="247158">
                <a:tc>
                  <a:txBody>
                    <a:bodyPr/>
                    <a:lstStyle/>
                    <a:p>
                      <a:pPr algn="r"/>
                      <a:r>
                        <a:rPr lang="en-GB" sz="1000" dirty="0">
                          <a:solidFill>
                            <a:schemeClr val="accent6"/>
                          </a:solidFill>
                        </a:rPr>
                        <a:t>035@1.0.0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account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271481567"/>
                  </a:ext>
                </a:extLst>
              </a:tr>
              <a:tr h="247158">
                <a:tc>
                  <a:txBody>
                    <a:bodyPr/>
                    <a:lstStyle/>
                    <a:p>
                      <a:pPr algn="r"/>
                      <a:r>
                        <a:rPr lang="en-GB" sz="1000" dirty="0">
                          <a:solidFill>
                            <a:schemeClr val="accent6"/>
                          </a:solidFill>
                        </a:rPr>
                        <a:t>036@1.0.0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party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2136939429"/>
                  </a:ext>
                </a:extLst>
              </a:tr>
              <a:tr h="247158">
                <a:tc>
                  <a:txBody>
                    <a:bodyPr/>
                    <a:lstStyle/>
                    <a:p>
                      <a:pPr algn="r"/>
                      <a:r>
                        <a:rPr lang="en-GB" sz="1000" dirty="0">
                          <a:solidFill>
                            <a:schemeClr val="accent6"/>
                          </a:solidFill>
                        </a:rPr>
                        <a:t>037@1.0.0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Watch-listed party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2106801664"/>
                  </a:ext>
                </a:extLst>
              </a:tr>
              <a:tr h="247158">
                <a:tc>
                  <a:txBody>
                    <a:bodyPr/>
                    <a:lstStyle/>
                    <a:p>
                      <a:pPr algn="r"/>
                      <a:r>
                        <a:rPr lang="en-GB" sz="1000" dirty="0">
                          <a:solidFill>
                            <a:schemeClr val="accent6"/>
                          </a:solidFill>
                        </a:rPr>
                        <a:t>048@1.0.0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20000"/>
                        <a:lumOff val="8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Large transaction amount vs history - Debtor</a:t>
                      </a:r>
                    </a:p>
                  </a:txBody>
                  <a:tcPr>
                    <a:lnL w="12700" cap="flat" cmpd="sng" algn="ctr">
                      <a:no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2233939841"/>
                  </a:ext>
                </a:extLst>
              </a:tr>
              <a:tr h="247158">
                <a:tc>
                  <a:txBody>
                    <a:bodyPr/>
                    <a:lstStyle/>
                    <a:p>
                      <a:pPr algn="r"/>
                      <a:r>
                        <a:rPr lang="en-GB" sz="1000" dirty="0">
                          <a:solidFill>
                            <a:schemeClr val="accent6"/>
                          </a:solidFill>
                        </a:rPr>
                        <a:t>063@1.0.0</a:t>
                      </a:r>
                      <a:endParaRPr lang="en-US" sz="1000" dirty="0">
                        <a:solidFill>
                          <a:schemeClr val="accent6"/>
                        </a:solidFill>
                      </a:endParaRPr>
                    </a:p>
                  </a:txBody>
                  <a:tcPr>
                    <a:lnR w="12700" cap="flat" cmpd="sng" algn="ctr">
                      <a:noFill/>
                      <a:prstDash val="solid"/>
                      <a:round/>
                      <a:headEnd type="none" w="med" len="med"/>
                      <a:tailEnd type="none" w="med" len="med"/>
                    </a:lnR>
                    <a:solidFill>
                      <a:schemeClr val="tx2">
                        <a:lumMod val="40000"/>
                        <a:lumOff val="60000"/>
                      </a:schemeClr>
                    </a:solid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a:solidFill>
                            <a:schemeClr val="accent6"/>
                          </a:solidFill>
                        </a:rPr>
                        <a:t>Synthetic data check - Benford's Law - Creditor</a:t>
                      </a:r>
                    </a:p>
                  </a:txBody>
                  <a:tcPr>
                    <a:lnL w="12700" cap="flat" cmpd="sng" algn="ctr">
                      <a:noFill/>
                      <a:prstDash val="solid"/>
                      <a:round/>
                      <a:headEnd type="none" w="med" len="med"/>
                      <a:tailEnd type="none" w="med" len="med"/>
                    </a:lnL>
                    <a:solidFill>
                      <a:schemeClr val="tx2">
                        <a:lumMod val="40000"/>
                        <a:lumOff val="60000"/>
                      </a:schemeClr>
                    </a:solidFill>
                  </a:tcPr>
                </a:tc>
                <a:extLst>
                  <a:ext uri="{0D108BD9-81ED-4DB2-BD59-A6C34878D82A}">
                    <a16:rowId xmlns:a16="http://schemas.microsoft.com/office/drawing/2014/main" val="3294173583"/>
                  </a:ext>
                </a:extLst>
              </a:tr>
            </a:tbl>
          </a:graphicData>
        </a:graphic>
      </p:graphicFrame>
      <p:sp>
        <p:nvSpPr>
          <p:cNvPr id="17" name="Rectangle 16">
            <a:extLst>
              <a:ext uri="{FF2B5EF4-FFF2-40B4-BE49-F238E27FC236}">
                <a16:creationId xmlns:a16="http://schemas.microsoft.com/office/drawing/2014/main" id="{22CA9042-9F36-054B-7C49-94C42D8AB995}"/>
              </a:ext>
            </a:extLst>
          </p:cNvPr>
          <p:cNvSpPr/>
          <p:nvPr/>
        </p:nvSpPr>
        <p:spPr>
          <a:xfrm>
            <a:off x="495301" y="1986116"/>
            <a:ext cx="2110248" cy="41781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nSpc>
                <a:spcPct val="108000"/>
              </a:lnSpc>
              <a:spcAft>
                <a:spcPts val="600"/>
              </a:spcAft>
            </a:pPr>
            <a:r>
              <a:rPr lang="en-US" sz="1400" b="1" dirty="0">
                <a:solidFill>
                  <a:schemeClr val="accent2">
                    <a:lumMod val="75000"/>
                  </a:schemeClr>
                </a:solidFill>
              </a:rPr>
              <a:t>Example</a:t>
            </a:r>
          </a:p>
          <a:p>
            <a:pPr>
              <a:lnSpc>
                <a:spcPct val="108000"/>
              </a:lnSpc>
              <a:spcAft>
                <a:spcPts val="600"/>
              </a:spcAft>
            </a:pPr>
            <a:r>
              <a:rPr lang="en-US" sz="1400" b="1" dirty="0">
                <a:solidFill>
                  <a:schemeClr val="accent6"/>
                </a:solidFill>
              </a:rPr>
              <a:t>Typology 28: False promotions, phishing, or social engineering scams.</a:t>
            </a:r>
          </a:p>
          <a:p>
            <a:pPr>
              <a:lnSpc>
                <a:spcPct val="108000"/>
              </a:lnSpc>
              <a:spcAft>
                <a:spcPts val="600"/>
              </a:spcAft>
            </a:pPr>
            <a:r>
              <a:rPr lang="en-US" sz="1400" i="1" dirty="0">
                <a:solidFill>
                  <a:schemeClr val="accent6"/>
                </a:solidFill>
              </a:rPr>
              <a:t>(e.g. fraudsters impersonating providers and advising customers that they have won a prize in a promotion and to send money to the fraudster’s number to claim the prize).</a:t>
            </a:r>
          </a:p>
        </p:txBody>
      </p:sp>
      <p:sp>
        <p:nvSpPr>
          <p:cNvPr id="2" name="Title 1">
            <a:extLst>
              <a:ext uri="{FF2B5EF4-FFF2-40B4-BE49-F238E27FC236}">
                <a16:creationId xmlns:a16="http://schemas.microsoft.com/office/drawing/2014/main" id="{4FCF2DAC-657E-D7DA-D245-1EC696A62F50}"/>
              </a:ext>
            </a:extLst>
          </p:cNvPr>
          <p:cNvSpPr>
            <a:spLocks noGrp="1"/>
          </p:cNvSpPr>
          <p:nvPr>
            <p:ph type="title"/>
          </p:nvPr>
        </p:nvSpPr>
        <p:spPr/>
        <p:txBody>
          <a:bodyPr/>
          <a:lstStyle/>
          <a:p>
            <a:r>
              <a:rPr lang="en-US" dirty="0"/>
              <a:t>Do the actions show a pattern of fraud?</a:t>
            </a:r>
          </a:p>
        </p:txBody>
      </p:sp>
      <p:grpSp>
        <p:nvGrpSpPr>
          <p:cNvPr id="5" name="Group 4">
            <a:extLst>
              <a:ext uri="{FF2B5EF4-FFF2-40B4-BE49-F238E27FC236}">
                <a16:creationId xmlns:a16="http://schemas.microsoft.com/office/drawing/2014/main" id="{259EA349-DE07-2C82-71F6-8BAED476AD88}"/>
              </a:ext>
            </a:extLst>
          </p:cNvPr>
          <p:cNvGrpSpPr/>
          <p:nvPr/>
        </p:nvGrpSpPr>
        <p:grpSpPr>
          <a:xfrm>
            <a:off x="1" y="52"/>
            <a:ext cx="12188824" cy="267578"/>
            <a:chOff x="1" y="52"/>
            <a:chExt cx="12188824" cy="267578"/>
          </a:xfrm>
        </p:grpSpPr>
        <p:grpSp>
          <p:nvGrpSpPr>
            <p:cNvPr id="6" name="Group 5">
              <a:extLst>
                <a:ext uri="{FF2B5EF4-FFF2-40B4-BE49-F238E27FC236}">
                  <a16:creationId xmlns:a16="http://schemas.microsoft.com/office/drawing/2014/main" id="{22134ED8-B745-5EF3-A7B4-8226CBACA7E0}"/>
                </a:ext>
              </a:extLst>
            </p:cNvPr>
            <p:cNvGrpSpPr/>
            <p:nvPr/>
          </p:nvGrpSpPr>
          <p:grpSpPr>
            <a:xfrm>
              <a:off x="495299" y="52"/>
              <a:ext cx="8933836" cy="267578"/>
              <a:chOff x="495299" y="52"/>
              <a:chExt cx="7150194" cy="267578"/>
            </a:xfrm>
          </p:grpSpPr>
          <p:sp>
            <p:nvSpPr>
              <p:cNvPr id="10" name="Rounded Rectangle 9">
                <a:extLst>
                  <a:ext uri="{FF2B5EF4-FFF2-40B4-BE49-F238E27FC236}">
                    <a16:creationId xmlns:a16="http://schemas.microsoft.com/office/drawing/2014/main" id="{C1CC29E0-2834-4041-86F7-B0E0B1133A12}"/>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1" name="Rounded Rectangle 10">
                <a:extLst>
                  <a:ext uri="{FF2B5EF4-FFF2-40B4-BE49-F238E27FC236}">
                    <a16:creationId xmlns:a16="http://schemas.microsoft.com/office/drawing/2014/main" id="{A4DEAE9E-90F9-E591-3A66-1E240E525023}"/>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2" name="Rounded Rectangle 11">
                <a:extLst>
                  <a:ext uri="{FF2B5EF4-FFF2-40B4-BE49-F238E27FC236}">
                    <a16:creationId xmlns:a16="http://schemas.microsoft.com/office/drawing/2014/main" id="{371D27BE-B191-0BF6-4183-81B9658C41C5}"/>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3" name="Rounded Rectangle 12">
                <a:extLst>
                  <a:ext uri="{FF2B5EF4-FFF2-40B4-BE49-F238E27FC236}">
                    <a16:creationId xmlns:a16="http://schemas.microsoft.com/office/drawing/2014/main" id="{00168CFA-31CE-F210-386C-A2669FBF9A0B}"/>
                  </a:ext>
                </a:extLst>
              </p:cNvPr>
              <p:cNvSpPr/>
              <p:nvPr/>
            </p:nvSpPr>
            <p:spPr>
              <a:xfrm rot="10800000" flipV="1">
                <a:off x="1930493"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4" name="Rounded Rectangle 13">
                <a:extLst>
                  <a:ext uri="{FF2B5EF4-FFF2-40B4-BE49-F238E27FC236}">
                    <a16:creationId xmlns:a16="http://schemas.microsoft.com/office/drawing/2014/main" id="{0B85AF0A-3A10-FC02-176A-578F6B5E0880}"/>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9" name="Rectangle 8">
              <a:extLst>
                <a:ext uri="{FF2B5EF4-FFF2-40B4-BE49-F238E27FC236}">
                  <a16:creationId xmlns:a16="http://schemas.microsoft.com/office/drawing/2014/main" id="{E917DD57-63CC-DC49-0B97-3C4E41A76EC1}"/>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5" name="Oval 14">
            <a:extLst>
              <a:ext uri="{FF2B5EF4-FFF2-40B4-BE49-F238E27FC236}">
                <a16:creationId xmlns:a16="http://schemas.microsoft.com/office/drawing/2014/main" id="{911498F9-5C40-2F8C-4C2C-2AC89F9A4AAC}"/>
              </a:ext>
            </a:extLst>
          </p:cNvPr>
          <p:cNvSpPr/>
          <p:nvPr/>
        </p:nvSpPr>
        <p:spPr>
          <a:xfrm>
            <a:off x="10160214" y="3073625"/>
            <a:ext cx="757084" cy="75708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t>
            </a:r>
          </a:p>
        </p:txBody>
      </p:sp>
      <p:sp>
        <p:nvSpPr>
          <p:cNvPr id="22" name="TextBox 21">
            <a:extLst>
              <a:ext uri="{FF2B5EF4-FFF2-40B4-BE49-F238E27FC236}">
                <a16:creationId xmlns:a16="http://schemas.microsoft.com/office/drawing/2014/main" id="{6C80634E-ED27-C5EC-896E-DBAC867B4103}"/>
              </a:ext>
            </a:extLst>
          </p:cNvPr>
          <p:cNvSpPr txBox="1"/>
          <p:nvPr/>
        </p:nvSpPr>
        <p:spPr>
          <a:xfrm>
            <a:off x="9619440" y="3997149"/>
            <a:ext cx="1838632" cy="550606"/>
          </a:xfrm>
          <a:prstGeom prst="rect">
            <a:avLst/>
          </a:prstGeom>
          <a:noFill/>
        </p:spPr>
        <p:txBody>
          <a:bodyPr wrap="square" lIns="0" tIns="0" rIns="0" bIns="0" rtlCol="0">
            <a:noAutofit/>
          </a:bodyPr>
          <a:lstStyle/>
          <a:p>
            <a:pPr algn="ctr"/>
            <a:r>
              <a:rPr lang="en-US" sz="1400" b="1" dirty="0">
                <a:solidFill>
                  <a:schemeClr val="bg1"/>
                </a:solidFill>
                <a:latin typeface="Arial" pitchFamily="34" charset="0"/>
                <a:cs typeface="Arial" pitchFamily="34" charset="0"/>
              </a:rPr>
              <a:t>Enough Rules </a:t>
            </a:r>
            <a:br>
              <a:rPr lang="en-US" sz="1400" b="1" dirty="0">
                <a:solidFill>
                  <a:schemeClr val="bg1"/>
                </a:solidFill>
                <a:latin typeface="Arial" pitchFamily="34" charset="0"/>
                <a:cs typeface="Arial" pitchFamily="34" charset="0"/>
              </a:rPr>
            </a:br>
            <a:r>
              <a:rPr lang="en-US" sz="1400" b="1" dirty="0">
                <a:solidFill>
                  <a:schemeClr val="bg1"/>
                </a:solidFill>
                <a:latin typeface="Arial" pitchFamily="34" charset="0"/>
                <a:cs typeface="Arial" pitchFamily="34" charset="0"/>
              </a:rPr>
              <a:t>were Broken </a:t>
            </a:r>
            <a:br>
              <a:rPr lang="en-US" sz="1400" b="1" dirty="0">
                <a:solidFill>
                  <a:schemeClr val="bg1"/>
                </a:solidFill>
                <a:latin typeface="Arial" pitchFamily="34" charset="0"/>
                <a:cs typeface="Arial" pitchFamily="34" charset="0"/>
              </a:rPr>
            </a:br>
            <a:r>
              <a:rPr lang="en-US" sz="1400" b="1" dirty="0">
                <a:solidFill>
                  <a:schemeClr val="bg1"/>
                </a:solidFill>
                <a:latin typeface="Arial" pitchFamily="34" charset="0"/>
                <a:cs typeface="Arial" pitchFamily="34" charset="0"/>
              </a:rPr>
              <a:t>that a Fraud Alert was Triggered</a:t>
            </a:r>
          </a:p>
        </p:txBody>
      </p:sp>
      <p:sp>
        <p:nvSpPr>
          <p:cNvPr id="23" name="Pentagon 22">
            <a:extLst>
              <a:ext uri="{FF2B5EF4-FFF2-40B4-BE49-F238E27FC236}">
                <a16:creationId xmlns:a16="http://schemas.microsoft.com/office/drawing/2014/main" id="{A4E4D469-4978-AEDD-7403-7E968684E1B5}"/>
              </a:ext>
            </a:extLst>
          </p:cNvPr>
          <p:cNvSpPr/>
          <p:nvPr/>
        </p:nvSpPr>
        <p:spPr>
          <a:xfrm>
            <a:off x="2738903" y="1562100"/>
            <a:ext cx="6730810" cy="325694"/>
          </a:xfrm>
          <a:prstGeom prst="homePlat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Rules</a:t>
            </a:r>
          </a:p>
        </p:txBody>
      </p:sp>
      <p:sp>
        <p:nvSpPr>
          <p:cNvPr id="24" name="Pentagon 23">
            <a:extLst>
              <a:ext uri="{FF2B5EF4-FFF2-40B4-BE49-F238E27FC236}">
                <a16:creationId xmlns:a16="http://schemas.microsoft.com/office/drawing/2014/main" id="{8AD85709-3972-6861-CE17-792C2C7478C0}"/>
              </a:ext>
            </a:extLst>
          </p:cNvPr>
          <p:cNvSpPr/>
          <p:nvPr/>
        </p:nvSpPr>
        <p:spPr>
          <a:xfrm>
            <a:off x="495300" y="1562100"/>
            <a:ext cx="2241267" cy="325694"/>
          </a:xfrm>
          <a:prstGeom prst="homePlat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Typology</a:t>
            </a:r>
          </a:p>
        </p:txBody>
      </p:sp>
      <p:sp>
        <p:nvSpPr>
          <p:cNvPr id="28" name="Triangle 27">
            <a:extLst>
              <a:ext uri="{FF2B5EF4-FFF2-40B4-BE49-F238E27FC236}">
                <a16:creationId xmlns:a16="http://schemas.microsoft.com/office/drawing/2014/main" id="{6F668EDB-1BFB-79CC-CAF7-9AE14504DB6C}"/>
              </a:ext>
            </a:extLst>
          </p:cNvPr>
          <p:cNvSpPr/>
          <p:nvPr/>
        </p:nvSpPr>
        <p:spPr>
          <a:xfrm rot="5400000">
            <a:off x="1889760" y="3930655"/>
            <a:ext cx="1720645" cy="289067"/>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398AB0B-222D-718A-71E9-695A344F7F49}"/>
              </a:ext>
            </a:extLst>
          </p:cNvPr>
          <p:cNvSpPr/>
          <p:nvPr/>
        </p:nvSpPr>
        <p:spPr>
          <a:xfrm>
            <a:off x="8946485" y="1995948"/>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1" name="Oval 30">
            <a:extLst>
              <a:ext uri="{FF2B5EF4-FFF2-40B4-BE49-F238E27FC236}">
                <a16:creationId xmlns:a16="http://schemas.microsoft.com/office/drawing/2014/main" id="{C197FE15-C568-AFBB-4D34-DFFD46F03402}"/>
              </a:ext>
            </a:extLst>
          </p:cNvPr>
          <p:cNvSpPr/>
          <p:nvPr/>
        </p:nvSpPr>
        <p:spPr>
          <a:xfrm>
            <a:off x="8946485" y="2247571"/>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2" name="Oval 31">
            <a:extLst>
              <a:ext uri="{FF2B5EF4-FFF2-40B4-BE49-F238E27FC236}">
                <a16:creationId xmlns:a16="http://schemas.microsoft.com/office/drawing/2014/main" id="{82E74E90-56BE-557B-2BE5-136B94972897}"/>
              </a:ext>
            </a:extLst>
          </p:cNvPr>
          <p:cNvSpPr/>
          <p:nvPr/>
        </p:nvSpPr>
        <p:spPr>
          <a:xfrm>
            <a:off x="8946485" y="2756249"/>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3" name="Oval 32">
            <a:extLst>
              <a:ext uri="{FF2B5EF4-FFF2-40B4-BE49-F238E27FC236}">
                <a16:creationId xmlns:a16="http://schemas.microsoft.com/office/drawing/2014/main" id="{559D2B68-2C7F-FD8E-8F4C-2E38EE8719CA}"/>
              </a:ext>
            </a:extLst>
          </p:cNvPr>
          <p:cNvSpPr/>
          <p:nvPr/>
        </p:nvSpPr>
        <p:spPr>
          <a:xfrm>
            <a:off x="8946485" y="3491071"/>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4" name="Oval 33">
            <a:extLst>
              <a:ext uri="{FF2B5EF4-FFF2-40B4-BE49-F238E27FC236}">
                <a16:creationId xmlns:a16="http://schemas.microsoft.com/office/drawing/2014/main" id="{0B6E4F72-3267-AB0E-2A44-67445354E37C}"/>
              </a:ext>
            </a:extLst>
          </p:cNvPr>
          <p:cNvSpPr/>
          <p:nvPr/>
        </p:nvSpPr>
        <p:spPr>
          <a:xfrm>
            <a:off x="8946485" y="3734278"/>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5" name="Oval 34">
            <a:extLst>
              <a:ext uri="{FF2B5EF4-FFF2-40B4-BE49-F238E27FC236}">
                <a16:creationId xmlns:a16="http://schemas.microsoft.com/office/drawing/2014/main" id="{2079CFC0-FA2F-153C-C114-2C78FFBF2E34}"/>
              </a:ext>
            </a:extLst>
          </p:cNvPr>
          <p:cNvSpPr/>
          <p:nvPr/>
        </p:nvSpPr>
        <p:spPr>
          <a:xfrm>
            <a:off x="8946485" y="3997149"/>
            <a:ext cx="206486" cy="2064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X</a:t>
            </a:r>
          </a:p>
        </p:txBody>
      </p:sp>
      <p:sp>
        <p:nvSpPr>
          <p:cNvPr id="36" name="Pentagon 35">
            <a:extLst>
              <a:ext uri="{FF2B5EF4-FFF2-40B4-BE49-F238E27FC236}">
                <a16:creationId xmlns:a16="http://schemas.microsoft.com/office/drawing/2014/main" id="{81C77A32-71F5-A129-A1F5-B9A2766F7DF8}"/>
              </a:ext>
            </a:extLst>
          </p:cNvPr>
          <p:cNvSpPr/>
          <p:nvPr/>
        </p:nvSpPr>
        <p:spPr>
          <a:xfrm>
            <a:off x="9467376" y="1566401"/>
            <a:ext cx="2140423" cy="325694"/>
          </a:xfrm>
          <a:prstGeom prst="homePlate">
            <a:avLst>
              <a:gd name="adj" fmla="val 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Alert</a:t>
            </a:r>
          </a:p>
        </p:txBody>
      </p:sp>
      <p:sp>
        <p:nvSpPr>
          <p:cNvPr id="38" name="Date Placeholder 37">
            <a:extLst>
              <a:ext uri="{FF2B5EF4-FFF2-40B4-BE49-F238E27FC236}">
                <a16:creationId xmlns:a16="http://schemas.microsoft.com/office/drawing/2014/main" id="{B7B4474D-FB5F-EF28-CF0C-540C2572C553}"/>
              </a:ext>
            </a:extLst>
          </p:cNvPr>
          <p:cNvSpPr>
            <a:spLocks noGrp="1"/>
          </p:cNvSpPr>
          <p:nvPr>
            <p:ph type="dt" sz="half" idx="23"/>
          </p:nvPr>
        </p:nvSpPr>
        <p:spPr/>
        <p:txBody>
          <a:bodyPr/>
          <a:lstStyle/>
          <a:p>
            <a:r>
              <a:rPr lang="en-US"/>
              <a:t>September 2022</a:t>
            </a:r>
            <a:endParaRPr lang="en-US" dirty="0"/>
          </a:p>
        </p:txBody>
      </p:sp>
      <p:sp>
        <p:nvSpPr>
          <p:cNvPr id="39" name="Slide Number Placeholder 38">
            <a:extLst>
              <a:ext uri="{FF2B5EF4-FFF2-40B4-BE49-F238E27FC236}">
                <a16:creationId xmlns:a16="http://schemas.microsoft.com/office/drawing/2014/main" id="{E795DB64-F7C0-D682-2D5C-34E122205C64}"/>
              </a:ext>
            </a:extLst>
          </p:cNvPr>
          <p:cNvSpPr>
            <a:spLocks noGrp="1"/>
          </p:cNvSpPr>
          <p:nvPr>
            <p:ph type="sldNum" sz="quarter" idx="4"/>
          </p:nvPr>
        </p:nvSpPr>
        <p:spPr/>
        <p:txBody>
          <a:bodyPr/>
          <a:lstStyle/>
          <a:p>
            <a:fld id="{4290442A-A587-DA4A-80BE-9E74F9AF5476}" type="slidenum">
              <a:rPr lang="en-US" smtClean="0"/>
              <a:pPr/>
              <a:t>23</a:t>
            </a:fld>
            <a:endParaRPr lang="en-US" dirty="0"/>
          </a:p>
        </p:txBody>
      </p:sp>
      <p:sp>
        <p:nvSpPr>
          <p:cNvPr id="40" name="Footer Placeholder 39">
            <a:extLst>
              <a:ext uri="{FF2B5EF4-FFF2-40B4-BE49-F238E27FC236}">
                <a16:creationId xmlns:a16="http://schemas.microsoft.com/office/drawing/2014/main" id="{3DB8ECD9-14E3-C759-85D5-9605441872F2}"/>
              </a:ext>
            </a:extLst>
          </p:cNvPr>
          <p:cNvSpPr>
            <a:spLocks noGrp="1"/>
          </p:cNvSpPr>
          <p:nvPr>
            <p:ph type="ftr" sz="quarter" idx="3"/>
          </p:nvPr>
        </p:nvSpPr>
        <p:spPr/>
        <p:txBody>
          <a:bodyPr/>
          <a:lstStyle/>
          <a:p>
            <a:pPr algn="r"/>
            <a:r>
              <a:rPr lang="en-US" dirty="0"/>
              <a:t>The Open Source FRMS Solution</a:t>
            </a:r>
          </a:p>
        </p:txBody>
      </p:sp>
    </p:spTree>
    <p:extLst>
      <p:ext uri="{BB962C8B-B14F-4D97-AF65-F5344CB8AC3E}">
        <p14:creationId xmlns:p14="http://schemas.microsoft.com/office/powerpoint/2010/main" val="120752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0AB0-8929-669E-8EFD-6986346A3657}"/>
              </a:ext>
            </a:extLst>
          </p:cNvPr>
          <p:cNvSpPr>
            <a:spLocks noGrp="1"/>
          </p:cNvSpPr>
          <p:nvPr>
            <p:ph type="title"/>
          </p:nvPr>
        </p:nvSpPr>
        <p:spPr/>
        <p:txBody>
          <a:bodyPr/>
          <a:lstStyle/>
          <a:p>
            <a:r>
              <a:rPr lang="en-US" dirty="0"/>
              <a:t>Why?</a:t>
            </a:r>
          </a:p>
        </p:txBody>
      </p:sp>
      <p:sp>
        <p:nvSpPr>
          <p:cNvPr id="3" name="Text Placeholder 2">
            <a:extLst>
              <a:ext uri="{FF2B5EF4-FFF2-40B4-BE49-F238E27FC236}">
                <a16:creationId xmlns:a16="http://schemas.microsoft.com/office/drawing/2014/main" id="{E71A9DB1-68CA-5F21-BD1A-D854F183F905}"/>
              </a:ext>
            </a:extLst>
          </p:cNvPr>
          <p:cNvSpPr>
            <a:spLocks noGrp="1"/>
          </p:cNvSpPr>
          <p:nvPr>
            <p:ph type="body" sz="quarter" idx="20"/>
          </p:nvPr>
        </p:nvSpPr>
        <p:spPr/>
        <p:txBody>
          <a:bodyPr/>
          <a:lstStyle/>
          <a:p>
            <a:r>
              <a:rPr lang="en-US" dirty="0"/>
              <a:t>Need and purpose.</a:t>
            </a:r>
          </a:p>
        </p:txBody>
      </p:sp>
      <p:sp>
        <p:nvSpPr>
          <p:cNvPr id="4" name="Text Placeholder 3">
            <a:extLst>
              <a:ext uri="{FF2B5EF4-FFF2-40B4-BE49-F238E27FC236}">
                <a16:creationId xmlns:a16="http://schemas.microsoft.com/office/drawing/2014/main" id="{F2A91675-A0DA-FD6E-1F09-6C8545484135}"/>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34DE6438-3A2A-2DFA-8E72-CB466C14B017}"/>
              </a:ext>
            </a:extLst>
          </p:cNvPr>
          <p:cNvSpPr>
            <a:spLocks noGrp="1"/>
          </p:cNvSpPr>
          <p:nvPr>
            <p:ph type="sldNum" sz="quarter" idx="4"/>
          </p:nvPr>
        </p:nvSpPr>
        <p:spPr/>
        <p:txBody>
          <a:bodyPr/>
          <a:lstStyle/>
          <a:p>
            <a:fld id="{4290442A-A587-DA4A-80BE-9E74F9AF5476}" type="slidenum">
              <a:rPr lang="en-US" smtClean="0"/>
              <a:pPr/>
              <a:t>3</a:t>
            </a:fld>
            <a:endParaRPr lang="en-US" dirty="0"/>
          </a:p>
        </p:txBody>
      </p:sp>
      <p:sp>
        <p:nvSpPr>
          <p:cNvPr id="6" name="Date Placeholder 5">
            <a:extLst>
              <a:ext uri="{FF2B5EF4-FFF2-40B4-BE49-F238E27FC236}">
                <a16:creationId xmlns:a16="http://schemas.microsoft.com/office/drawing/2014/main" id="{BCDAF474-D434-EF53-6F76-06FB20EC11CB}"/>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A1EE4A35-3D76-82C9-D08B-7475E3AA15AB}"/>
              </a:ext>
            </a:extLst>
          </p:cNvPr>
          <p:cNvSpPr>
            <a:spLocks noGrp="1"/>
          </p:cNvSpPr>
          <p:nvPr>
            <p:ph type="ftr" sz="quarter" idx="3"/>
          </p:nvPr>
        </p:nvSpPr>
        <p:spPr/>
        <p:txBody>
          <a:bodyPr/>
          <a:lstStyle/>
          <a:p>
            <a:pPr algn="r"/>
            <a:r>
              <a:rPr lang="en-US"/>
              <a:t>The Open Source FRMS Solution</a:t>
            </a:r>
            <a:endParaRPr lang="en-US" dirty="0"/>
          </a:p>
        </p:txBody>
      </p:sp>
      <p:sp>
        <p:nvSpPr>
          <p:cNvPr id="8" name="TextBox 7">
            <a:extLst>
              <a:ext uri="{FF2B5EF4-FFF2-40B4-BE49-F238E27FC236}">
                <a16:creationId xmlns:a16="http://schemas.microsoft.com/office/drawing/2014/main" id="{2818525F-1194-EDDA-1E02-A83870027833}"/>
              </a:ext>
            </a:extLst>
          </p:cNvPr>
          <p:cNvSpPr txBox="1"/>
          <p:nvPr/>
        </p:nvSpPr>
        <p:spPr>
          <a:xfrm>
            <a:off x="2678806" y="2279563"/>
            <a:ext cx="914400" cy="914400"/>
          </a:xfrm>
          <a:prstGeom prst="rect">
            <a:avLst/>
          </a:prstGeom>
          <a:noFill/>
        </p:spPr>
        <p:txBody>
          <a:bodyPr wrap="none" lIns="0" tIns="0" rIns="0" bIns="0" rtlCol="0">
            <a:noAutofit/>
          </a:bodyPr>
          <a:lstStyle/>
          <a:p>
            <a:r>
              <a:rPr lang="en-US" sz="2800" dirty="0">
                <a:solidFill>
                  <a:schemeClr val="accent6"/>
                </a:solidFill>
                <a:latin typeface="Arial" pitchFamily="34" charset="0"/>
                <a:cs typeface="Arial" pitchFamily="34" charset="0"/>
              </a:rPr>
              <a:t>Because </a:t>
            </a:r>
            <a:r>
              <a:rPr lang="en-US" sz="2800" dirty="0" err="1">
                <a:solidFill>
                  <a:schemeClr val="accent6"/>
                </a:solidFill>
                <a:latin typeface="Arial" pitchFamily="34" charset="0"/>
                <a:cs typeface="Arial" pitchFamily="34" charset="0"/>
              </a:rPr>
              <a:t>Mojaloop</a:t>
            </a:r>
            <a:r>
              <a:rPr lang="en-US" sz="2800" dirty="0">
                <a:solidFill>
                  <a:schemeClr val="accent6"/>
                </a:solidFill>
                <a:latin typeface="Arial" pitchFamily="34" charset="0"/>
                <a:cs typeface="Arial" pitchFamily="34" charset="0"/>
              </a:rPr>
              <a:t> needed anti-fraud, AML, CTF </a:t>
            </a:r>
            <a:br>
              <a:rPr lang="en-US" sz="2800" dirty="0">
                <a:solidFill>
                  <a:schemeClr val="accent6"/>
                </a:solidFill>
                <a:latin typeface="Arial" pitchFamily="34" charset="0"/>
                <a:cs typeface="Arial" pitchFamily="34" charset="0"/>
              </a:rPr>
            </a:br>
            <a:r>
              <a:rPr lang="en-US" sz="2800" dirty="0">
                <a:solidFill>
                  <a:schemeClr val="accent6"/>
                </a:solidFill>
                <a:latin typeface="Arial" pitchFamily="34" charset="0"/>
                <a:cs typeface="Arial" pitchFamily="34" charset="0"/>
              </a:rPr>
              <a:t>products that work with it?</a:t>
            </a:r>
          </a:p>
          <a:p>
            <a:endParaRPr lang="en-US" sz="2800" dirty="0">
              <a:solidFill>
                <a:schemeClr val="accent6"/>
              </a:solidFill>
              <a:latin typeface="Arial" pitchFamily="34" charset="0"/>
              <a:cs typeface="Arial" pitchFamily="34" charset="0"/>
            </a:endParaRPr>
          </a:p>
          <a:p>
            <a:endParaRPr lang="en-US" sz="2800" dirty="0">
              <a:solidFill>
                <a:schemeClr val="accent6"/>
              </a:solidFill>
              <a:latin typeface="Arial" pitchFamily="34" charset="0"/>
              <a:cs typeface="Arial" pitchFamily="34" charset="0"/>
            </a:endParaRPr>
          </a:p>
          <a:p>
            <a:endParaRPr lang="en-US" sz="2800" dirty="0">
              <a:solidFill>
                <a:schemeClr val="accent6"/>
              </a:solidFill>
              <a:latin typeface="Arial" pitchFamily="34" charset="0"/>
              <a:cs typeface="Arial" pitchFamily="34" charset="0"/>
            </a:endParaRPr>
          </a:p>
          <a:p>
            <a:r>
              <a:rPr lang="en-US" sz="2800" dirty="0">
                <a:solidFill>
                  <a:schemeClr val="accent6"/>
                </a:solidFill>
                <a:latin typeface="Arial" pitchFamily="34" charset="0"/>
                <a:cs typeface="Arial" pitchFamily="34" charset="0"/>
              </a:rPr>
              <a:t>Well, that’s true.  But there are other reasons.</a:t>
            </a:r>
            <a:br>
              <a:rPr lang="en-US" sz="2800" dirty="0">
                <a:solidFill>
                  <a:schemeClr val="accent6"/>
                </a:solidFill>
                <a:latin typeface="Arial" pitchFamily="34" charset="0"/>
                <a:cs typeface="Arial" pitchFamily="34" charset="0"/>
              </a:rPr>
            </a:br>
            <a:r>
              <a:rPr lang="en-US" sz="2000" dirty="0">
                <a:solidFill>
                  <a:schemeClr val="accent6"/>
                </a:solidFill>
                <a:latin typeface="Arial" pitchFamily="34" charset="0"/>
                <a:cs typeface="Arial" pitchFamily="34" charset="0"/>
              </a:rPr>
              <a:t>(This works with more than </a:t>
            </a:r>
            <a:r>
              <a:rPr lang="en-US" sz="2000" dirty="0" err="1">
                <a:solidFill>
                  <a:schemeClr val="accent6"/>
                </a:solidFill>
                <a:latin typeface="Arial" pitchFamily="34" charset="0"/>
                <a:cs typeface="Arial" pitchFamily="34" charset="0"/>
              </a:rPr>
              <a:t>Mojaloop</a:t>
            </a:r>
            <a:r>
              <a:rPr lang="en-US" sz="2000" dirty="0">
                <a:solidFill>
                  <a:schemeClr val="accent6"/>
                </a:solidFill>
                <a:latin typeface="Arial" pitchFamily="34" charset="0"/>
                <a:cs typeface="Arial" pitchFamily="34" charset="0"/>
              </a:rPr>
              <a:t>)</a:t>
            </a:r>
            <a:endParaRPr lang="en-US" sz="2800" dirty="0">
              <a:solidFill>
                <a:schemeClr val="accent6"/>
              </a:solidFill>
              <a:latin typeface="Arial" pitchFamily="34" charset="0"/>
              <a:cs typeface="Arial" pitchFamily="34" charset="0"/>
            </a:endParaRPr>
          </a:p>
        </p:txBody>
      </p:sp>
      <p:grpSp>
        <p:nvGrpSpPr>
          <p:cNvPr id="9" name="Group 8">
            <a:extLst>
              <a:ext uri="{FF2B5EF4-FFF2-40B4-BE49-F238E27FC236}">
                <a16:creationId xmlns:a16="http://schemas.microsoft.com/office/drawing/2014/main" id="{ED6E0BFC-A21F-51CD-3649-ACB7B57CFBDB}"/>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22FCB425-3CFD-4838-F2A4-D5CCABF48229}"/>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13397BFA-E3D5-7B6C-72B2-230ECF1FEA28}"/>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E8EA0AA0-8FC7-3CA6-491B-477A84F9DA59}"/>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0BBEE112-1782-6EAA-402D-2A5A210F54FE}"/>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877EB34E-3C94-DCC4-FDA5-7468990CB388}"/>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EEF177D5-4A04-7F3D-1873-2E711853B044}"/>
                  </a:ext>
                </a:extLst>
              </p:cNvPr>
              <p:cNvSpPr/>
              <p:nvPr/>
            </p:nvSpPr>
            <p:spPr>
              <a:xfrm rot="10800000" flipV="1">
                <a:off x="495299"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0D72C5B0-C406-E7F1-5B2E-B9A199135B33}"/>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36599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6DA8F-64EF-98DC-0B93-47880DF7F34C}"/>
              </a:ext>
            </a:extLst>
          </p:cNvPr>
          <p:cNvSpPr/>
          <p:nvPr/>
        </p:nvSpPr>
        <p:spPr>
          <a:xfrm>
            <a:off x="9469713" y="1562100"/>
            <a:ext cx="2138087" cy="460216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r>
              <a:rPr lang="en-US" sz="1400" b="1" dirty="0"/>
              <a:t>Dramatic </a:t>
            </a:r>
            <a:br>
              <a:rPr lang="en-US" sz="1400" b="1" dirty="0"/>
            </a:br>
            <a:r>
              <a:rPr lang="en-US" sz="1400" b="1" dirty="0"/>
              <a:t>Cost Savings</a:t>
            </a:r>
          </a:p>
          <a:p>
            <a:r>
              <a:rPr lang="en-US" sz="1200" dirty="0">
                <a:solidFill>
                  <a:schemeClr val="bg1"/>
                </a:solidFill>
                <a:latin typeface="Arial" pitchFamily="34" charset="0"/>
                <a:cs typeface="Arial" pitchFamily="34" charset="0"/>
              </a:rPr>
              <a:t>Open source is source code that is made freely available for modification and redistribution. Products include permission to use the source code, design documents, or content of the product. The OSS model is a decentralized software development model that encourages collaboration. A main principle is is peer production, with products such as source code and documentation freely available to the public.</a:t>
            </a:r>
          </a:p>
          <a:p>
            <a:endParaRPr lang="en-US" sz="1100" b="1" dirty="0"/>
          </a:p>
        </p:txBody>
      </p:sp>
      <p:sp>
        <p:nvSpPr>
          <p:cNvPr id="19" name="Rectangle 18">
            <a:extLst>
              <a:ext uri="{FF2B5EF4-FFF2-40B4-BE49-F238E27FC236}">
                <a16:creationId xmlns:a16="http://schemas.microsoft.com/office/drawing/2014/main" id="{0C483C8C-49EE-5085-7AC7-5CCA93990732}"/>
              </a:ext>
            </a:extLst>
          </p:cNvPr>
          <p:cNvSpPr/>
          <p:nvPr/>
        </p:nvSpPr>
        <p:spPr>
          <a:xfrm>
            <a:off x="7226110" y="1562100"/>
            <a:ext cx="2138087" cy="4602163"/>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600"/>
              </a:spcAft>
            </a:pPr>
            <a:r>
              <a:rPr lang="en-US" sz="1200" dirty="0">
                <a:solidFill>
                  <a:schemeClr val="accent6"/>
                </a:solidFill>
                <a:latin typeface="Arial" panose="020B0604020202020204" pitchFamily="34" charset="0"/>
                <a:ea typeface="+mn-lt"/>
                <a:cs typeface="Arial" panose="020B0604020202020204" pitchFamily="34" charset="0"/>
              </a:rPr>
              <a:t>Based on international estimates, public bodies generally lose between 0.5% and 5% of their spending to fraud and related loss.</a:t>
            </a:r>
          </a:p>
          <a:p>
            <a:pPr>
              <a:spcAft>
                <a:spcPts val="600"/>
              </a:spcAft>
            </a:pPr>
            <a:r>
              <a:rPr lang="en-US" sz="1200" dirty="0">
                <a:solidFill>
                  <a:schemeClr val="accent6"/>
                </a:solidFill>
                <a:latin typeface="Arial" panose="020B0604020202020204" pitchFamily="34" charset="0"/>
                <a:ea typeface="+mn-lt"/>
                <a:cs typeface="Arial" panose="020B0604020202020204" pitchFamily="34" charset="0"/>
              </a:rPr>
              <a:t>The private sector fears reputational impact and does not generally disclose, but according to Merchant Savvy, global losses of payment fraud have tripled to $32.39 billion in 2020 and are expected to continue to cost $40.62 billion in 2027 which is 25% higher than in 2020. </a:t>
            </a:r>
          </a:p>
          <a:p>
            <a:pPr>
              <a:spcAft>
                <a:spcPts val="600"/>
              </a:spcAft>
            </a:pPr>
            <a:r>
              <a:rPr lang="en-US" sz="1200" dirty="0">
                <a:solidFill>
                  <a:schemeClr val="accent6"/>
                </a:solidFill>
                <a:latin typeface="Arial" panose="020B0604020202020204" pitchFamily="34" charset="0"/>
                <a:ea typeface="+mn-lt"/>
                <a:cs typeface="Arial" panose="020B0604020202020204" pitchFamily="34" charset="0"/>
              </a:rPr>
              <a:t>Therefore, the increase in fraud cases restrains the growth of the payments markets and financial inclusion, and this largely ignores informal markets.</a:t>
            </a:r>
            <a:endParaRPr lang="en-US" sz="1200" dirty="0">
              <a:solidFill>
                <a:schemeClr val="accent6"/>
              </a:solidFill>
              <a:latin typeface="Arial" panose="020B0604020202020204" pitchFamily="34" charset="0"/>
              <a:cs typeface="Arial" pitchFamily="34" charset="0"/>
            </a:endParaRPr>
          </a:p>
        </p:txBody>
      </p:sp>
      <p:sp>
        <p:nvSpPr>
          <p:cNvPr id="15" name="Rectangle 14">
            <a:extLst>
              <a:ext uri="{FF2B5EF4-FFF2-40B4-BE49-F238E27FC236}">
                <a16:creationId xmlns:a16="http://schemas.microsoft.com/office/drawing/2014/main" id="{6352DE90-D6F5-D0EE-1211-9712FB220CC9}"/>
              </a:ext>
            </a:extLst>
          </p:cNvPr>
          <p:cNvSpPr/>
          <p:nvPr/>
        </p:nvSpPr>
        <p:spPr>
          <a:xfrm>
            <a:off x="495300" y="1562100"/>
            <a:ext cx="2138087" cy="460216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b="1" dirty="0">
                <a:solidFill>
                  <a:schemeClr val="accent3">
                    <a:lumMod val="60000"/>
                    <a:lumOff val="40000"/>
                  </a:schemeClr>
                </a:solidFill>
              </a:rPr>
              <a:t>Fraud is a major issue—and it’s getting worse</a:t>
            </a:r>
          </a:p>
          <a:p>
            <a:endParaRPr lang="en-US" sz="1200" i="1" dirty="0">
              <a:solidFill>
                <a:schemeClr val="bg1"/>
              </a:solidFill>
            </a:endParaRPr>
          </a:p>
          <a:p>
            <a:r>
              <a:rPr lang="en-US" sz="1200" i="1" dirty="0">
                <a:solidFill>
                  <a:schemeClr val="bg1"/>
                </a:solidFill>
              </a:rPr>
              <a:t>“With more than 4.5 billion people online, more than half of humanity is at risk of falling victim to cybercrime</a:t>
            </a:r>
          </a:p>
          <a:p>
            <a:r>
              <a:rPr lang="en-US" sz="1200" i="1" dirty="0">
                <a:solidFill>
                  <a:schemeClr val="bg1"/>
                </a:solidFill>
              </a:rPr>
              <a:t>at any time, requiring a unified and strong response.”</a:t>
            </a:r>
            <a:endParaRPr lang="en-US" sz="1200" dirty="0">
              <a:solidFill>
                <a:schemeClr val="bg1"/>
              </a:solidFill>
            </a:endParaRPr>
          </a:p>
          <a:p>
            <a:pPr marL="122238" indent="-122238"/>
            <a:endParaRPr lang="en-US" sz="1200" dirty="0">
              <a:solidFill>
                <a:schemeClr val="bg1"/>
              </a:solidFill>
            </a:endParaRPr>
          </a:p>
          <a:p>
            <a:pPr marL="122238" indent="-122238"/>
            <a:r>
              <a:rPr lang="en-US" sz="1200" b="1" dirty="0">
                <a:solidFill>
                  <a:schemeClr val="bg1"/>
                </a:solidFill>
              </a:rPr>
              <a:t>Jürgen Stock, </a:t>
            </a:r>
          </a:p>
          <a:p>
            <a:pPr marL="122238" indent="-122238"/>
            <a:r>
              <a:rPr lang="en-US" sz="1200" dirty="0">
                <a:solidFill>
                  <a:schemeClr val="bg1"/>
                </a:solidFill>
              </a:rPr>
              <a:t>INTERPOL Secretary</a:t>
            </a:r>
          </a:p>
          <a:p>
            <a:pPr marL="122238" indent="-122238"/>
            <a:r>
              <a:rPr lang="en-US" sz="1200" dirty="0">
                <a:solidFill>
                  <a:schemeClr val="bg1"/>
                </a:solidFill>
              </a:rPr>
              <a:t>General</a:t>
            </a:r>
          </a:p>
        </p:txBody>
      </p:sp>
      <p:sp>
        <p:nvSpPr>
          <p:cNvPr id="16" name="Rectangle 15">
            <a:extLst>
              <a:ext uri="{FF2B5EF4-FFF2-40B4-BE49-F238E27FC236}">
                <a16:creationId xmlns:a16="http://schemas.microsoft.com/office/drawing/2014/main" id="{0FB8C13C-174D-CA89-E3E4-ACF00C994AFD}"/>
              </a:ext>
            </a:extLst>
          </p:cNvPr>
          <p:cNvSpPr/>
          <p:nvPr/>
        </p:nvSpPr>
        <p:spPr>
          <a:xfrm>
            <a:off x="2738903" y="1562100"/>
            <a:ext cx="2138087" cy="4602163"/>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spcAft>
                <a:spcPts val="400"/>
              </a:spcAft>
            </a:pPr>
            <a:r>
              <a:rPr lang="en-US" sz="1300" b="1" dirty="0">
                <a:solidFill>
                  <a:schemeClr val="accent6"/>
                </a:solidFill>
              </a:rPr>
              <a:t>Fraud is expensive for:</a:t>
            </a:r>
          </a:p>
          <a:p>
            <a:pPr marL="177800" indent="-177800">
              <a:spcAft>
                <a:spcPts val="400"/>
              </a:spcAft>
              <a:buFont typeface="Arial" panose="020B0604020202020204" pitchFamily="34" charset="0"/>
              <a:buChar char="•"/>
            </a:pPr>
            <a:r>
              <a:rPr lang="en-US" sz="1300" dirty="0">
                <a:solidFill>
                  <a:schemeClr val="accent6"/>
                </a:solidFill>
              </a:rPr>
              <a:t>Those who are defrauded</a:t>
            </a:r>
          </a:p>
          <a:p>
            <a:pPr marL="177800" indent="-177800">
              <a:spcAft>
                <a:spcPts val="400"/>
              </a:spcAft>
              <a:buFont typeface="Arial" panose="020B0604020202020204" pitchFamily="34" charset="0"/>
              <a:buChar char="•"/>
            </a:pPr>
            <a:r>
              <a:rPr lang="en-US" sz="1300" dirty="0">
                <a:solidFill>
                  <a:schemeClr val="accent6"/>
                </a:solidFill>
              </a:rPr>
              <a:t>The system – defending against fraud costs tremendous amount </a:t>
            </a:r>
            <a:br>
              <a:rPr lang="en-US" sz="1300" dirty="0">
                <a:solidFill>
                  <a:schemeClr val="accent6"/>
                </a:solidFill>
              </a:rPr>
            </a:br>
            <a:r>
              <a:rPr lang="en-US" sz="1300" dirty="0">
                <a:solidFill>
                  <a:schemeClr val="accent6"/>
                </a:solidFill>
              </a:rPr>
              <a:t>to each player in the ecosystem</a:t>
            </a:r>
          </a:p>
          <a:p>
            <a:pPr marL="177800" indent="-177800">
              <a:spcAft>
                <a:spcPts val="400"/>
              </a:spcAft>
              <a:buFont typeface="Arial" panose="020B0604020202020204" pitchFamily="34" charset="0"/>
              <a:buChar char="•"/>
            </a:pPr>
            <a:r>
              <a:rPr lang="en-US" sz="1300" dirty="0">
                <a:solidFill>
                  <a:schemeClr val="accent6"/>
                </a:solidFill>
              </a:rPr>
              <a:t>Government, both dealing with their own fraud, and helping others to defend </a:t>
            </a:r>
            <a:br>
              <a:rPr lang="en-US" sz="1300" dirty="0">
                <a:solidFill>
                  <a:schemeClr val="accent6"/>
                </a:solidFill>
              </a:rPr>
            </a:br>
            <a:r>
              <a:rPr lang="en-US" sz="1300" dirty="0">
                <a:solidFill>
                  <a:schemeClr val="accent6"/>
                </a:solidFill>
              </a:rPr>
              <a:t>against it.</a:t>
            </a:r>
          </a:p>
          <a:p>
            <a:pPr marL="742950" lvl="1" indent="-285750">
              <a:spcAft>
                <a:spcPts val="400"/>
              </a:spcAft>
              <a:buFont typeface="Arial" panose="020B0604020202020204" pitchFamily="34" charset="0"/>
              <a:buChar char="•"/>
            </a:pPr>
            <a:endParaRPr lang="en-US" sz="1300" dirty="0">
              <a:solidFill>
                <a:schemeClr val="accent6"/>
              </a:solidFill>
            </a:endParaRPr>
          </a:p>
          <a:p>
            <a:pPr marL="742950" lvl="1" indent="-285750">
              <a:spcAft>
                <a:spcPts val="400"/>
              </a:spcAft>
              <a:buFont typeface="Arial" panose="020B0604020202020204" pitchFamily="34" charset="0"/>
              <a:buChar char="•"/>
            </a:pPr>
            <a:endParaRPr lang="en-US" sz="1300" dirty="0">
              <a:solidFill>
                <a:schemeClr val="accent6"/>
              </a:solidFill>
            </a:endParaRPr>
          </a:p>
          <a:p>
            <a:pPr marL="742950" lvl="1" indent="-285750">
              <a:spcAft>
                <a:spcPts val="600"/>
              </a:spcAft>
              <a:buFont typeface="Arial" panose="020B0604020202020204" pitchFamily="34" charset="0"/>
              <a:buChar char="•"/>
            </a:pPr>
            <a:endParaRPr lang="en-US" sz="1300" dirty="0">
              <a:solidFill>
                <a:schemeClr val="accent6"/>
              </a:solidFill>
            </a:endParaRPr>
          </a:p>
          <a:p>
            <a:pPr marL="285750" indent="-285750">
              <a:spcAft>
                <a:spcPts val="400"/>
              </a:spcAft>
              <a:buFont typeface="Arial" panose="020B0604020202020204" pitchFamily="34" charset="0"/>
              <a:buChar char="•"/>
            </a:pPr>
            <a:endParaRPr lang="en-US" sz="1300" dirty="0">
              <a:solidFill>
                <a:schemeClr val="accent6"/>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D2281DDF-110F-5F87-E7D7-3B2AA5C0BDF9}"/>
              </a:ext>
            </a:extLst>
          </p:cNvPr>
          <p:cNvSpPr/>
          <p:nvPr/>
        </p:nvSpPr>
        <p:spPr>
          <a:xfrm>
            <a:off x="4982506" y="1562100"/>
            <a:ext cx="2138087" cy="4602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400" b="1" dirty="0">
                <a:solidFill>
                  <a:schemeClr val="bg1"/>
                </a:solidFill>
                <a:latin typeface="Arial" pitchFamily="34" charset="0"/>
                <a:cs typeface="Arial" pitchFamily="34" charset="0"/>
              </a:rPr>
              <a:t>Impacts of Fraud</a:t>
            </a:r>
          </a:p>
        </p:txBody>
      </p:sp>
      <p:sp>
        <p:nvSpPr>
          <p:cNvPr id="8" name="Title 7">
            <a:extLst>
              <a:ext uri="{FF2B5EF4-FFF2-40B4-BE49-F238E27FC236}">
                <a16:creationId xmlns:a16="http://schemas.microsoft.com/office/drawing/2014/main" id="{41CAB0F0-22F3-C848-A4F2-212A9A03D4B5}"/>
              </a:ext>
            </a:extLst>
          </p:cNvPr>
          <p:cNvSpPr>
            <a:spLocks noGrp="1"/>
          </p:cNvSpPr>
          <p:nvPr>
            <p:ph type="title"/>
          </p:nvPr>
        </p:nvSpPr>
        <p:spPr>
          <a:xfrm>
            <a:off x="495300" y="646177"/>
            <a:ext cx="11112500" cy="292608"/>
          </a:xfrm>
        </p:spPr>
        <p:txBody>
          <a:bodyPr/>
          <a:lstStyle/>
          <a:p>
            <a:pPr>
              <a:spcAft>
                <a:spcPts val="400"/>
              </a:spcAft>
            </a:pPr>
            <a:r>
              <a:rPr lang="en-US" sz="2400" dirty="0"/>
              <a:t>Why an Open-Source Fraud Risk Management System? </a:t>
            </a:r>
          </a:p>
        </p:txBody>
      </p:sp>
      <p:sp>
        <p:nvSpPr>
          <p:cNvPr id="12" name="Text Placeholder 11">
            <a:extLst>
              <a:ext uri="{FF2B5EF4-FFF2-40B4-BE49-F238E27FC236}">
                <a16:creationId xmlns:a16="http://schemas.microsoft.com/office/drawing/2014/main" id="{DDE26B25-09F5-BEEE-30FB-4B311DC3BE4F}"/>
              </a:ext>
            </a:extLst>
          </p:cNvPr>
          <p:cNvSpPr>
            <a:spLocks noGrp="1"/>
          </p:cNvSpPr>
          <p:nvPr>
            <p:ph type="body" sz="quarter" idx="21"/>
          </p:nvPr>
        </p:nvSpPr>
        <p:spPr/>
        <p:txBody>
          <a:bodyPr/>
          <a:lstStyle/>
          <a:p>
            <a:r>
              <a:rPr lang="en-US" dirty="0"/>
              <a:t>International Public Sector Fraud Forum Guide to Understanding the Total Impact of Fraud February 2929 </a:t>
            </a:r>
          </a:p>
        </p:txBody>
      </p:sp>
      <p:grpSp>
        <p:nvGrpSpPr>
          <p:cNvPr id="26" name="Group 25">
            <a:extLst>
              <a:ext uri="{FF2B5EF4-FFF2-40B4-BE49-F238E27FC236}">
                <a16:creationId xmlns:a16="http://schemas.microsoft.com/office/drawing/2014/main" id="{F4B4010A-4549-5B74-73E8-CF0CC7C52BAB}"/>
              </a:ext>
            </a:extLst>
          </p:cNvPr>
          <p:cNvGrpSpPr/>
          <p:nvPr/>
        </p:nvGrpSpPr>
        <p:grpSpPr>
          <a:xfrm>
            <a:off x="1" y="52"/>
            <a:ext cx="12188824" cy="267578"/>
            <a:chOff x="1" y="52"/>
            <a:chExt cx="12188824" cy="267578"/>
          </a:xfrm>
        </p:grpSpPr>
        <p:grpSp>
          <p:nvGrpSpPr>
            <p:cNvPr id="27" name="Group 26">
              <a:extLst>
                <a:ext uri="{FF2B5EF4-FFF2-40B4-BE49-F238E27FC236}">
                  <a16:creationId xmlns:a16="http://schemas.microsoft.com/office/drawing/2014/main" id="{5EB6350A-65E6-3E8D-E8E7-760B0B30EEE2}"/>
                </a:ext>
              </a:extLst>
            </p:cNvPr>
            <p:cNvGrpSpPr/>
            <p:nvPr/>
          </p:nvGrpSpPr>
          <p:grpSpPr>
            <a:xfrm>
              <a:off x="495299" y="52"/>
              <a:ext cx="8933836" cy="267578"/>
              <a:chOff x="495299" y="52"/>
              <a:chExt cx="7150194" cy="267578"/>
            </a:xfrm>
          </p:grpSpPr>
          <p:sp>
            <p:nvSpPr>
              <p:cNvPr id="29" name="Rounded Rectangle 28">
                <a:extLst>
                  <a:ext uri="{FF2B5EF4-FFF2-40B4-BE49-F238E27FC236}">
                    <a16:creationId xmlns:a16="http://schemas.microsoft.com/office/drawing/2014/main" id="{16BC231E-DFCB-ECB8-DAEA-9244E4B3E925}"/>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30" name="Rounded Rectangle 29">
                <a:extLst>
                  <a:ext uri="{FF2B5EF4-FFF2-40B4-BE49-F238E27FC236}">
                    <a16:creationId xmlns:a16="http://schemas.microsoft.com/office/drawing/2014/main" id="{BA762716-94EB-26FA-0555-228AB03AFBEA}"/>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31" name="Rounded Rectangle 30">
                <a:extLst>
                  <a:ext uri="{FF2B5EF4-FFF2-40B4-BE49-F238E27FC236}">
                    <a16:creationId xmlns:a16="http://schemas.microsoft.com/office/drawing/2014/main" id="{B278F3A8-42BF-8E9B-9D2D-B465F9C9CCFE}"/>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32" name="Rounded Rectangle 31">
                <a:extLst>
                  <a:ext uri="{FF2B5EF4-FFF2-40B4-BE49-F238E27FC236}">
                    <a16:creationId xmlns:a16="http://schemas.microsoft.com/office/drawing/2014/main" id="{B6DD7E8F-1713-3D28-7D64-E5C8A010BE2C}"/>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33" name="Rounded Rectangle 32">
                <a:extLst>
                  <a:ext uri="{FF2B5EF4-FFF2-40B4-BE49-F238E27FC236}">
                    <a16:creationId xmlns:a16="http://schemas.microsoft.com/office/drawing/2014/main" id="{0C858A2E-BC1B-95FC-0E99-1EC028AE1F1E}"/>
                  </a:ext>
                </a:extLst>
              </p:cNvPr>
              <p:cNvSpPr/>
              <p:nvPr/>
            </p:nvSpPr>
            <p:spPr>
              <a:xfrm rot="10800000" flipV="1">
                <a:off x="495299"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28" name="Rectangle 27">
              <a:extLst>
                <a:ext uri="{FF2B5EF4-FFF2-40B4-BE49-F238E27FC236}">
                  <a16:creationId xmlns:a16="http://schemas.microsoft.com/office/drawing/2014/main" id="{6F831498-5CBA-AB60-342E-953E85134D8E}"/>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0" name="Group 39">
            <a:extLst>
              <a:ext uri="{FF2B5EF4-FFF2-40B4-BE49-F238E27FC236}">
                <a16:creationId xmlns:a16="http://schemas.microsoft.com/office/drawing/2014/main" id="{C0D05F04-2223-FCB1-6ABB-88153BA62C5F}"/>
              </a:ext>
            </a:extLst>
          </p:cNvPr>
          <p:cNvGrpSpPr/>
          <p:nvPr/>
        </p:nvGrpSpPr>
        <p:grpSpPr>
          <a:xfrm>
            <a:off x="5096107" y="1984917"/>
            <a:ext cx="1895708" cy="4059044"/>
            <a:chOff x="5096107" y="1706137"/>
            <a:chExt cx="1895708" cy="4337824"/>
          </a:xfrm>
        </p:grpSpPr>
        <p:sp>
          <p:nvSpPr>
            <p:cNvPr id="20" name="Rounded Rectangle 19">
              <a:extLst>
                <a:ext uri="{FF2B5EF4-FFF2-40B4-BE49-F238E27FC236}">
                  <a16:creationId xmlns:a16="http://schemas.microsoft.com/office/drawing/2014/main" id="{60F9C9E5-3244-67BE-4135-756527B26828}"/>
                </a:ext>
              </a:extLst>
            </p:cNvPr>
            <p:cNvSpPr/>
            <p:nvPr/>
          </p:nvSpPr>
          <p:spPr>
            <a:xfrm>
              <a:off x="5096107" y="5675114"/>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Business</a:t>
              </a:r>
            </a:p>
          </p:txBody>
        </p:sp>
        <p:sp>
          <p:nvSpPr>
            <p:cNvPr id="21" name="Rounded Rectangle 20">
              <a:extLst>
                <a:ext uri="{FF2B5EF4-FFF2-40B4-BE49-F238E27FC236}">
                  <a16:creationId xmlns:a16="http://schemas.microsoft.com/office/drawing/2014/main" id="{2344E717-C64D-1F16-CC81-F29CF1C60ACB}"/>
                </a:ext>
              </a:extLst>
            </p:cNvPr>
            <p:cNvSpPr/>
            <p:nvPr/>
          </p:nvSpPr>
          <p:spPr>
            <a:xfrm>
              <a:off x="5096107" y="5178992"/>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Financial</a:t>
              </a:r>
            </a:p>
          </p:txBody>
        </p:sp>
        <p:sp>
          <p:nvSpPr>
            <p:cNvPr id="22" name="Rounded Rectangle 21">
              <a:extLst>
                <a:ext uri="{FF2B5EF4-FFF2-40B4-BE49-F238E27FC236}">
                  <a16:creationId xmlns:a16="http://schemas.microsoft.com/office/drawing/2014/main" id="{878B98EC-00AC-8BFF-DE98-2F53BEBAFDC7}"/>
                </a:ext>
              </a:extLst>
            </p:cNvPr>
            <p:cNvSpPr/>
            <p:nvPr/>
          </p:nvSpPr>
          <p:spPr>
            <a:xfrm>
              <a:off x="5096107" y="4682870"/>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Security</a:t>
              </a:r>
            </a:p>
          </p:txBody>
        </p:sp>
        <p:sp>
          <p:nvSpPr>
            <p:cNvPr id="23" name="Rounded Rectangle 22">
              <a:extLst>
                <a:ext uri="{FF2B5EF4-FFF2-40B4-BE49-F238E27FC236}">
                  <a16:creationId xmlns:a16="http://schemas.microsoft.com/office/drawing/2014/main" id="{975AC11A-BDD7-817E-0DEF-97AA5D60B03E}"/>
                </a:ext>
              </a:extLst>
            </p:cNvPr>
            <p:cNvSpPr/>
            <p:nvPr/>
          </p:nvSpPr>
          <p:spPr>
            <a:xfrm>
              <a:off x="5096107" y="4186748"/>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Environmental</a:t>
              </a:r>
            </a:p>
          </p:txBody>
        </p:sp>
        <p:sp>
          <p:nvSpPr>
            <p:cNvPr id="24" name="Rounded Rectangle 23">
              <a:extLst>
                <a:ext uri="{FF2B5EF4-FFF2-40B4-BE49-F238E27FC236}">
                  <a16:creationId xmlns:a16="http://schemas.microsoft.com/office/drawing/2014/main" id="{56709D71-BDC7-6D6E-DEAF-86F03A58EEDF}"/>
                </a:ext>
              </a:extLst>
            </p:cNvPr>
            <p:cNvSpPr/>
            <p:nvPr/>
          </p:nvSpPr>
          <p:spPr>
            <a:xfrm>
              <a:off x="5096107" y="3690626"/>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Industry</a:t>
              </a:r>
            </a:p>
          </p:txBody>
        </p:sp>
        <p:sp>
          <p:nvSpPr>
            <p:cNvPr id="25" name="Rounded Rectangle 24">
              <a:extLst>
                <a:ext uri="{FF2B5EF4-FFF2-40B4-BE49-F238E27FC236}">
                  <a16:creationId xmlns:a16="http://schemas.microsoft.com/office/drawing/2014/main" id="{25D119C3-B851-544E-60E9-BDEFE70EA489}"/>
                </a:ext>
              </a:extLst>
            </p:cNvPr>
            <p:cNvSpPr/>
            <p:nvPr/>
          </p:nvSpPr>
          <p:spPr>
            <a:xfrm>
              <a:off x="5096107" y="3194503"/>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Government Systems</a:t>
              </a:r>
            </a:p>
          </p:txBody>
        </p:sp>
        <p:sp>
          <p:nvSpPr>
            <p:cNvPr id="34" name="Rounded Rectangle 33">
              <a:extLst>
                <a:ext uri="{FF2B5EF4-FFF2-40B4-BE49-F238E27FC236}">
                  <a16:creationId xmlns:a16="http://schemas.microsoft.com/office/drawing/2014/main" id="{F0E9A527-9136-A67E-D6FC-30B69CD442F3}"/>
                </a:ext>
              </a:extLst>
            </p:cNvPr>
            <p:cNvSpPr/>
            <p:nvPr/>
          </p:nvSpPr>
          <p:spPr>
            <a:xfrm>
              <a:off x="5096107" y="2698381"/>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rPr>
                <a:t>Reputational</a:t>
              </a:r>
            </a:p>
          </p:txBody>
        </p:sp>
        <p:sp>
          <p:nvSpPr>
            <p:cNvPr id="35" name="Rounded Rectangle 34">
              <a:extLst>
                <a:ext uri="{FF2B5EF4-FFF2-40B4-BE49-F238E27FC236}">
                  <a16:creationId xmlns:a16="http://schemas.microsoft.com/office/drawing/2014/main" id="{259A44CA-F43C-EDFE-C9F1-EFB6C4956A34}"/>
                </a:ext>
              </a:extLst>
            </p:cNvPr>
            <p:cNvSpPr/>
            <p:nvPr/>
          </p:nvSpPr>
          <p:spPr>
            <a:xfrm>
              <a:off x="5096107" y="2202259"/>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latin typeface="Arial" pitchFamily="34" charset="0"/>
                  <a:cs typeface="Arial" pitchFamily="34" charset="0"/>
                </a:rPr>
                <a:t>Government Outcomes</a:t>
              </a:r>
            </a:p>
          </p:txBody>
        </p:sp>
        <p:sp>
          <p:nvSpPr>
            <p:cNvPr id="36" name="Rounded Rectangle 35">
              <a:extLst>
                <a:ext uri="{FF2B5EF4-FFF2-40B4-BE49-F238E27FC236}">
                  <a16:creationId xmlns:a16="http://schemas.microsoft.com/office/drawing/2014/main" id="{9EE5A3B5-DD53-8525-444F-CDABC468D53A}"/>
                </a:ext>
              </a:extLst>
            </p:cNvPr>
            <p:cNvSpPr/>
            <p:nvPr/>
          </p:nvSpPr>
          <p:spPr>
            <a:xfrm>
              <a:off x="5096107" y="1706137"/>
              <a:ext cx="1895708" cy="368847"/>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a:solidFill>
                    <a:schemeClr val="accent6"/>
                  </a:solidFill>
                  <a:latin typeface="Arial" pitchFamily="34" charset="0"/>
                  <a:cs typeface="Arial" pitchFamily="34" charset="0"/>
                </a:rPr>
                <a:t>Human</a:t>
              </a:r>
            </a:p>
          </p:txBody>
        </p:sp>
      </p:grpSp>
      <p:sp>
        <p:nvSpPr>
          <p:cNvPr id="42" name="Date Placeholder 41">
            <a:extLst>
              <a:ext uri="{FF2B5EF4-FFF2-40B4-BE49-F238E27FC236}">
                <a16:creationId xmlns:a16="http://schemas.microsoft.com/office/drawing/2014/main" id="{FE732BFA-F141-6806-E231-6B5FF9A955F7}"/>
              </a:ext>
            </a:extLst>
          </p:cNvPr>
          <p:cNvSpPr>
            <a:spLocks noGrp="1"/>
          </p:cNvSpPr>
          <p:nvPr>
            <p:ph type="dt" sz="half" idx="23"/>
          </p:nvPr>
        </p:nvSpPr>
        <p:spPr/>
        <p:txBody>
          <a:bodyPr/>
          <a:lstStyle/>
          <a:p>
            <a:r>
              <a:rPr lang="en-US" dirty="0"/>
              <a:t>October 2022</a:t>
            </a:r>
          </a:p>
        </p:txBody>
      </p:sp>
      <p:sp>
        <p:nvSpPr>
          <p:cNvPr id="43" name="Slide Number Placeholder 42">
            <a:extLst>
              <a:ext uri="{FF2B5EF4-FFF2-40B4-BE49-F238E27FC236}">
                <a16:creationId xmlns:a16="http://schemas.microsoft.com/office/drawing/2014/main" id="{7A515DB5-8C29-4BAA-CC66-80B6C18CE7A9}"/>
              </a:ext>
            </a:extLst>
          </p:cNvPr>
          <p:cNvSpPr>
            <a:spLocks noGrp="1"/>
          </p:cNvSpPr>
          <p:nvPr>
            <p:ph type="sldNum" sz="quarter" idx="4"/>
          </p:nvPr>
        </p:nvSpPr>
        <p:spPr/>
        <p:txBody>
          <a:bodyPr/>
          <a:lstStyle/>
          <a:p>
            <a:fld id="{4290442A-A587-DA4A-80BE-9E74F9AF5476}" type="slidenum">
              <a:rPr lang="en-US" smtClean="0"/>
              <a:pPr/>
              <a:t>4</a:t>
            </a:fld>
            <a:endParaRPr lang="en-US" dirty="0"/>
          </a:p>
        </p:txBody>
      </p:sp>
      <p:sp>
        <p:nvSpPr>
          <p:cNvPr id="44" name="Footer Placeholder 43">
            <a:extLst>
              <a:ext uri="{FF2B5EF4-FFF2-40B4-BE49-F238E27FC236}">
                <a16:creationId xmlns:a16="http://schemas.microsoft.com/office/drawing/2014/main" id="{E4C349ED-2CF0-AA8C-4C47-4285EC58C4CB}"/>
              </a:ext>
            </a:extLst>
          </p:cNvPr>
          <p:cNvSpPr>
            <a:spLocks noGrp="1"/>
          </p:cNvSpPr>
          <p:nvPr>
            <p:ph type="ftr" sz="quarter" idx="3"/>
          </p:nvPr>
        </p:nvSpPr>
        <p:spPr/>
        <p:txBody>
          <a:bodyPr/>
          <a:lstStyle/>
          <a:p>
            <a:pPr algn="r"/>
            <a:r>
              <a:rPr lang="en-US" dirty="0"/>
              <a:t>The Open Source FRMS Solution</a:t>
            </a:r>
          </a:p>
        </p:txBody>
      </p:sp>
      <p:sp>
        <p:nvSpPr>
          <p:cNvPr id="3" name="Oval 2">
            <a:extLst>
              <a:ext uri="{FF2B5EF4-FFF2-40B4-BE49-F238E27FC236}">
                <a16:creationId xmlns:a16="http://schemas.microsoft.com/office/drawing/2014/main" id="{AA811876-B964-8C81-52B4-B5A2C6FD0F53}"/>
              </a:ext>
            </a:extLst>
          </p:cNvPr>
          <p:cNvSpPr/>
          <p:nvPr/>
        </p:nvSpPr>
        <p:spPr>
          <a:xfrm>
            <a:off x="10043266" y="1659852"/>
            <a:ext cx="990980" cy="990980"/>
          </a:xfrm>
          <a:prstGeom prst="ellipse">
            <a:avLst/>
          </a:prstGeom>
          <a:solidFill>
            <a:schemeClr val="tx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t>
            </a:r>
          </a:p>
        </p:txBody>
      </p:sp>
    </p:spTree>
    <p:extLst>
      <p:ext uri="{BB962C8B-B14F-4D97-AF65-F5344CB8AC3E}">
        <p14:creationId xmlns:p14="http://schemas.microsoft.com/office/powerpoint/2010/main" val="234049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177-8FFE-80C3-3435-7CBB38CE5931}"/>
              </a:ext>
            </a:extLst>
          </p:cNvPr>
          <p:cNvSpPr>
            <a:spLocks noGrp="1"/>
          </p:cNvSpPr>
          <p:nvPr>
            <p:ph type="title"/>
          </p:nvPr>
        </p:nvSpPr>
        <p:spPr/>
        <p:txBody>
          <a:bodyPr/>
          <a:lstStyle/>
          <a:p>
            <a:r>
              <a:rPr lang="en-US" dirty="0"/>
              <a:t>A specific need for financial institutions</a:t>
            </a:r>
          </a:p>
        </p:txBody>
      </p:sp>
      <p:sp>
        <p:nvSpPr>
          <p:cNvPr id="3" name="Text Placeholder 2">
            <a:extLst>
              <a:ext uri="{FF2B5EF4-FFF2-40B4-BE49-F238E27FC236}">
                <a16:creationId xmlns:a16="http://schemas.microsoft.com/office/drawing/2014/main" id="{49E9FB11-C19F-018A-2338-9EB3FFE6F3D9}"/>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97D68555-8FB9-C6D7-5D44-A6E8D5D4181F}"/>
              </a:ext>
            </a:extLst>
          </p:cNvPr>
          <p:cNvSpPr>
            <a:spLocks noGrp="1"/>
          </p:cNvSpPr>
          <p:nvPr>
            <p:ph type="body" sz="quarter" idx="21"/>
          </p:nvPr>
        </p:nvSpPr>
        <p:spPr/>
        <p:txBody>
          <a:bodyPr/>
          <a:lstStyle/>
          <a:p>
            <a:endParaRPr lang="en-US"/>
          </a:p>
        </p:txBody>
      </p:sp>
      <p:sp>
        <p:nvSpPr>
          <p:cNvPr id="5" name="Slide Number Placeholder 4">
            <a:extLst>
              <a:ext uri="{FF2B5EF4-FFF2-40B4-BE49-F238E27FC236}">
                <a16:creationId xmlns:a16="http://schemas.microsoft.com/office/drawing/2014/main" id="{D63CB02C-7783-1D83-0819-20899373A4CC}"/>
              </a:ext>
            </a:extLst>
          </p:cNvPr>
          <p:cNvSpPr>
            <a:spLocks noGrp="1"/>
          </p:cNvSpPr>
          <p:nvPr>
            <p:ph type="sldNum" sz="quarter" idx="4"/>
          </p:nvPr>
        </p:nvSpPr>
        <p:spPr/>
        <p:txBody>
          <a:bodyPr/>
          <a:lstStyle/>
          <a:p>
            <a:fld id="{4290442A-A587-DA4A-80BE-9E74F9AF5476}" type="slidenum">
              <a:rPr lang="en-US" smtClean="0"/>
              <a:pPr/>
              <a:t>5</a:t>
            </a:fld>
            <a:endParaRPr lang="en-US" dirty="0"/>
          </a:p>
        </p:txBody>
      </p:sp>
      <p:sp>
        <p:nvSpPr>
          <p:cNvPr id="6" name="Date Placeholder 5">
            <a:extLst>
              <a:ext uri="{FF2B5EF4-FFF2-40B4-BE49-F238E27FC236}">
                <a16:creationId xmlns:a16="http://schemas.microsoft.com/office/drawing/2014/main" id="{6167035F-33DD-C67B-C658-B2333AF7D837}"/>
              </a:ext>
            </a:extLst>
          </p:cNvPr>
          <p:cNvSpPr>
            <a:spLocks noGrp="1"/>
          </p:cNvSpPr>
          <p:nvPr>
            <p:ph type="dt" sz="half" idx="23"/>
          </p:nvPr>
        </p:nvSpPr>
        <p:spPr/>
        <p:txBody>
          <a:bodyPr/>
          <a:lstStyle/>
          <a:p>
            <a:r>
              <a:rPr lang="en-US"/>
              <a:t>September 2022</a:t>
            </a:r>
            <a:endParaRPr lang="en-US" dirty="0"/>
          </a:p>
        </p:txBody>
      </p:sp>
      <p:sp>
        <p:nvSpPr>
          <p:cNvPr id="7" name="Footer Placeholder 6">
            <a:extLst>
              <a:ext uri="{FF2B5EF4-FFF2-40B4-BE49-F238E27FC236}">
                <a16:creationId xmlns:a16="http://schemas.microsoft.com/office/drawing/2014/main" id="{4D38CE8F-73DE-FD77-3289-93B72054360B}"/>
              </a:ext>
            </a:extLst>
          </p:cNvPr>
          <p:cNvSpPr>
            <a:spLocks noGrp="1"/>
          </p:cNvSpPr>
          <p:nvPr>
            <p:ph type="ftr" sz="quarter" idx="3"/>
          </p:nvPr>
        </p:nvSpPr>
        <p:spPr/>
        <p:txBody>
          <a:bodyPr/>
          <a:lstStyle/>
          <a:p>
            <a:pPr algn="r"/>
            <a:r>
              <a:rPr lang="en-US"/>
              <a:t>The Open Source FRMS Solution</a:t>
            </a:r>
            <a:endParaRPr lang="en-US" dirty="0"/>
          </a:p>
        </p:txBody>
      </p:sp>
      <p:sp>
        <p:nvSpPr>
          <p:cNvPr id="8" name="TextBox 7">
            <a:extLst>
              <a:ext uri="{FF2B5EF4-FFF2-40B4-BE49-F238E27FC236}">
                <a16:creationId xmlns:a16="http://schemas.microsoft.com/office/drawing/2014/main" id="{A3936387-0225-F5D9-6F4E-D9CCF2DB9DC5}"/>
              </a:ext>
            </a:extLst>
          </p:cNvPr>
          <p:cNvSpPr txBox="1"/>
          <p:nvPr/>
        </p:nvSpPr>
        <p:spPr>
          <a:xfrm>
            <a:off x="2552700" y="1726025"/>
            <a:ext cx="914400" cy="914400"/>
          </a:xfrm>
          <a:prstGeom prst="rect">
            <a:avLst/>
          </a:prstGeom>
          <a:noFill/>
        </p:spPr>
        <p:txBody>
          <a:bodyPr wrap="none" lIns="0" tIns="0" rIns="0" bIns="0" rtlCol="0">
            <a:noAutofit/>
          </a:bodyPr>
          <a:lstStyle/>
          <a:p>
            <a:pPr marL="285750" indent="-285750">
              <a:buFont typeface="Arial" panose="020B0604020202020204" pitchFamily="34" charset="0"/>
              <a:buChar char="•"/>
            </a:pPr>
            <a:r>
              <a:rPr lang="en-US" sz="2000" dirty="0">
                <a:solidFill>
                  <a:schemeClr val="accent6"/>
                </a:solidFill>
                <a:latin typeface="Arial" pitchFamily="34" charset="0"/>
                <a:cs typeface="Arial" pitchFamily="34" charset="0"/>
              </a:rPr>
              <a:t>Budgets are limited, needs are high.</a:t>
            </a:r>
          </a:p>
          <a:p>
            <a:pPr marL="285750" indent="-285750">
              <a:buFont typeface="Arial" panose="020B0604020202020204" pitchFamily="34" charset="0"/>
              <a:buChar char="•"/>
            </a:pPr>
            <a:endParaRPr lang="en-US" sz="2000" dirty="0">
              <a:solidFill>
                <a:schemeClr val="accent6"/>
              </a:solidFill>
              <a:latin typeface="Arial" pitchFamily="34" charset="0"/>
              <a:cs typeface="Arial" pitchFamily="34" charset="0"/>
            </a:endParaRPr>
          </a:p>
          <a:p>
            <a:pPr marL="285750" indent="-285750">
              <a:buFont typeface="Arial" panose="020B0604020202020204" pitchFamily="34" charset="0"/>
              <a:buChar char="•"/>
            </a:pPr>
            <a:r>
              <a:rPr lang="en-US" sz="2000" dirty="0">
                <a:solidFill>
                  <a:schemeClr val="accent6"/>
                </a:solidFill>
                <a:latin typeface="Arial" pitchFamily="34" charset="0"/>
                <a:cs typeface="Arial" pitchFamily="34" charset="0"/>
              </a:rPr>
              <a:t>Smaller organizations are frequently forced to “make do” with what they have </a:t>
            </a:r>
            <a:br>
              <a:rPr lang="en-US" sz="2000" dirty="0">
                <a:solidFill>
                  <a:schemeClr val="accent6"/>
                </a:solidFill>
                <a:latin typeface="Arial" pitchFamily="34" charset="0"/>
                <a:cs typeface="Arial" pitchFamily="34" charset="0"/>
              </a:rPr>
            </a:br>
            <a:r>
              <a:rPr lang="en-US" sz="2000" dirty="0">
                <a:solidFill>
                  <a:schemeClr val="accent6"/>
                </a:solidFill>
                <a:latin typeface="Arial" pitchFamily="34" charset="0"/>
                <a:cs typeface="Arial" pitchFamily="34" charset="0"/>
              </a:rPr>
              <a:t>or solutions that are sub par.</a:t>
            </a:r>
          </a:p>
          <a:p>
            <a:pPr marL="285750" indent="-285750">
              <a:buFont typeface="Arial" panose="020B0604020202020204" pitchFamily="34" charset="0"/>
              <a:buChar char="•"/>
            </a:pPr>
            <a:endParaRPr lang="en-US" sz="2000" dirty="0">
              <a:solidFill>
                <a:schemeClr val="accent6"/>
              </a:solidFill>
              <a:latin typeface="Arial" pitchFamily="34" charset="0"/>
              <a:cs typeface="Arial" pitchFamily="34" charset="0"/>
            </a:endParaRPr>
          </a:p>
          <a:p>
            <a:pPr marL="285750" indent="-285750">
              <a:buFont typeface="Arial" panose="020B0604020202020204" pitchFamily="34" charset="0"/>
              <a:buChar char="•"/>
            </a:pPr>
            <a:r>
              <a:rPr lang="en-US" sz="2000" dirty="0">
                <a:solidFill>
                  <a:schemeClr val="accent6"/>
                </a:solidFill>
                <a:latin typeface="Arial" pitchFamily="34" charset="0"/>
                <a:cs typeface="Arial" pitchFamily="34" charset="0"/>
              </a:rPr>
              <a:t>Significant barrier to entry for start ups and those focusing on financial </a:t>
            </a:r>
            <a:br>
              <a:rPr lang="en-US" sz="2000" dirty="0">
                <a:solidFill>
                  <a:schemeClr val="accent6"/>
                </a:solidFill>
                <a:latin typeface="Arial" pitchFamily="34" charset="0"/>
                <a:cs typeface="Arial" pitchFamily="34" charset="0"/>
              </a:rPr>
            </a:br>
            <a:r>
              <a:rPr lang="en-US" sz="2000" dirty="0">
                <a:solidFill>
                  <a:schemeClr val="accent6"/>
                </a:solidFill>
                <a:latin typeface="Arial" pitchFamily="34" charset="0"/>
                <a:cs typeface="Arial" pitchFamily="34" charset="0"/>
              </a:rPr>
              <a:t>inclusion.</a:t>
            </a:r>
          </a:p>
          <a:p>
            <a:pPr marL="285750" indent="-285750">
              <a:buFont typeface="Arial" panose="020B0604020202020204" pitchFamily="34" charset="0"/>
              <a:buChar char="•"/>
            </a:pPr>
            <a:endParaRPr lang="en-US" sz="2000" dirty="0">
              <a:solidFill>
                <a:schemeClr val="accent6"/>
              </a:solidFill>
              <a:latin typeface="Arial" pitchFamily="34" charset="0"/>
              <a:cs typeface="Arial" pitchFamily="34" charset="0"/>
            </a:endParaRPr>
          </a:p>
          <a:p>
            <a:pPr marL="285750" indent="-285750">
              <a:buFont typeface="Arial" panose="020B0604020202020204" pitchFamily="34" charset="0"/>
              <a:buChar char="•"/>
            </a:pPr>
            <a:r>
              <a:rPr lang="en-US" sz="2000" dirty="0">
                <a:solidFill>
                  <a:schemeClr val="accent6"/>
                </a:solidFill>
                <a:latin typeface="Arial" pitchFamily="34" charset="0"/>
                <a:cs typeface="Arial" pitchFamily="34" charset="0"/>
              </a:rPr>
              <a:t>Transactional monitoring systems are expensive because they are hard</a:t>
            </a:r>
          </a:p>
          <a:p>
            <a:pPr marL="742950" lvl="1" indent="-285750">
              <a:buFont typeface="Arial" panose="020B0604020202020204" pitchFamily="34" charset="0"/>
              <a:buChar char="•"/>
            </a:pPr>
            <a:r>
              <a:rPr lang="en-US" sz="2000" dirty="0">
                <a:solidFill>
                  <a:schemeClr val="accent6"/>
                </a:solidFill>
                <a:latin typeface="Arial" pitchFamily="34" charset="0"/>
                <a:cs typeface="Arial" pitchFamily="34" charset="0"/>
              </a:rPr>
              <a:t>To build and hard</a:t>
            </a:r>
          </a:p>
          <a:p>
            <a:pPr marL="742950" lvl="1" indent="-285750">
              <a:buFont typeface="Arial" panose="020B0604020202020204" pitchFamily="34" charset="0"/>
              <a:buChar char="•"/>
            </a:pPr>
            <a:r>
              <a:rPr lang="en-US" sz="2000" dirty="0">
                <a:solidFill>
                  <a:schemeClr val="accent6"/>
                </a:solidFill>
                <a:latin typeface="Arial" pitchFamily="34" charset="0"/>
                <a:cs typeface="Arial" pitchFamily="34" charset="0"/>
              </a:rPr>
              <a:t>To implement</a:t>
            </a:r>
          </a:p>
          <a:p>
            <a:pPr marL="285750" indent="-285750">
              <a:buFont typeface="Arial" panose="020B0604020202020204" pitchFamily="34" charset="0"/>
              <a:buChar char="•"/>
            </a:pPr>
            <a:endParaRPr lang="en-US" sz="2000" dirty="0">
              <a:solidFill>
                <a:schemeClr val="accent6"/>
              </a:solidFill>
              <a:latin typeface="Arial" pitchFamily="34" charset="0"/>
              <a:cs typeface="Arial" pitchFamily="34" charset="0"/>
            </a:endParaRPr>
          </a:p>
          <a:p>
            <a:pPr marL="285750" indent="-285750">
              <a:buFont typeface="Arial" panose="020B0604020202020204" pitchFamily="34" charset="0"/>
              <a:buChar char="•"/>
            </a:pPr>
            <a:r>
              <a:rPr lang="en-US" sz="2000" dirty="0">
                <a:solidFill>
                  <a:schemeClr val="accent6"/>
                </a:solidFill>
                <a:latin typeface="Arial" pitchFamily="34" charset="0"/>
                <a:cs typeface="Arial" pitchFamily="34" charset="0"/>
              </a:rPr>
              <a:t>We have significantly reduced the Total Cost of Ownership by providing an </a:t>
            </a:r>
            <a:br>
              <a:rPr lang="en-US" sz="2000" dirty="0">
                <a:solidFill>
                  <a:schemeClr val="accent6"/>
                </a:solidFill>
                <a:latin typeface="Arial" pitchFamily="34" charset="0"/>
                <a:cs typeface="Arial" pitchFamily="34" charset="0"/>
              </a:rPr>
            </a:br>
            <a:r>
              <a:rPr lang="en-US" sz="2000" dirty="0">
                <a:solidFill>
                  <a:schemeClr val="accent6"/>
                </a:solidFill>
                <a:latin typeface="Arial" pitchFamily="34" charset="0"/>
                <a:cs typeface="Arial" pitchFamily="34" charset="0"/>
              </a:rPr>
              <a:t>Open-Source Solution.</a:t>
            </a:r>
          </a:p>
        </p:txBody>
      </p:sp>
      <p:grpSp>
        <p:nvGrpSpPr>
          <p:cNvPr id="9" name="Group 8">
            <a:extLst>
              <a:ext uri="{FF2B5EF4-FFF2-40B4-BE49-F238E27FC236}">
                <a16:creationId xmlns:a16="http://schemas.microsoft.com/office/drawing/2014/main" id="{130BCA1C-DC35-ECDD-7957-069E280A0BB0}"/>
              </a:ext>
            </a:extLst>
          </p:cNvPr>
          <p:cNvGrpSpPr/>
          <p:nvPr/>
        </p:nvGrpSpPr>
        <p:grpSpPr>
          <a:xfrm>
            <a:off x="1" y="52"/>
            <a:ext cx="12188824" cy="267578"/>
            <a:chOff x="1" y="52"/>
            <a:chExt cx="12188824" cy="267578"/>
          </a:xfrm>
        </p:grpSpPr>
        <p:grpSp>
          <p:nvGrpSpPr>
            <p:cNvPr id="10" name="Group 9">
              <a:extLst>
                <a:ext uri="{FF2B5EF4-FFF2-40B4-BE49-F238E27FC236}">
                  <a16:creationId xmlns:a16="http://schemas.microsoft.com/office/drawing/2014/main" id="{5ED79A5B-D9C1-3D5F-29A8-28450017F2BE}"/>
                </a:ext>
              </a:extLst>
            </p:cNvPr>
            <p:cNvGrpSpPr/>
            <p:nvPr/>
          </p:nvGrpSpPr>
          <p:grpSpPr>
            <a:xfrm>
              <a:off x="495299" y="52"/>
              <a:ext cx="8933836" cy="267578"/>
              <a:chOff x="495299" y="52"/>
              <a:chExt cx="7150194" cy="267578"/>
            </a:xfrm>
          </p:grpSpPr>
          <p:sp>
            <p:nvSpPr>
              <p:cNvPr id="12" name="Rounded Rectangle 11">
                <a:extLst>
                  <a:ext uri="{FF2B5EF4-FFF2-40B4-BE49-F238E27FC236}">
                    <a16:creationId xmlns:a16="http://schemas.microsoft.com/office/drawing/2014/main" id="{CFAEDAFE-07AE-33D1-CF48-055937B45A21}"/>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3" name="Rounded Rectangle 12">
                <a:extLst>
                  <a:ext uri="{FF2B5EF4-FFF2-40B4-BE49-F238E27FC236}">
                    <a16:creationId xmlns:a16="http://schemas.microsoft.com/office/drawing/2014/main" id="{FAEEA4A9-3E60-C0DB-E816-1E92E12A893F}"/>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4" name="Rounded Rectangle 13">
                <a:extLst>
                  <a:ext uri="{FF2B5EF4-FFF2-40B4-BE49-F238E27FC236}">
                    <a16:creationId xmlns:a16="http://schemas.microsoft.com/office/drawing/2014/main" id="{2D9E7436-73CA-3F7A-FC5B-718691DA4938}"/>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5" name="Rounded Rectangle 14">
                <a:extLst>
                  <a:ext uri="{FF2B5EF4-FFF2-40B4-BE49-F238E27FC236}">
                    <a16:creationId xmlns:a16="http://schemas.microsoft.com/office/drawing/2014/main" id="{0B34B582-7148-8ED5-8BE9-5B78622EC450}"/>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6" name="Rounded Rectangle 15">
                <a:extLst>
                  <a:ext uri="{FF2B5EF4-FFF2-40B4-BE49-F238E27FC236}">
                    <a16:creationId xmlns:a16="http://schemas.microsoft.com/office/drawing/2014/main" id="{CA903F1F-C81A-E3A3-8400-2FCC351FB8B3}"/>
                  </a:ext>
                </a:extLst>
              </p:cNvPr>
              <p:cNvSpPr/>
              <p:nvPr/>
            </p:nvSpPr>
            <p:spPr>
              <a:xfrm rot="10800000" flipV="1">
                <a:off x="495299"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1" name="Rectangle 10">
              <a:extLst>
                <a:ext uri="{FF2B5EF4-FFF2-40B4-BE49-F238E27FC236}">
                  <a16:creationId xmlns:a16="http://schemas.microsoft.com/office/drawing/2014/main" id="{5C8B3267-8390-D245-2374-23719B110563}"/>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253532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3A86BCF-4876-8442-079B-8DC4B8692ECD}"/>
              </a:ext>
            </a:extLst>
          </p:cNvPr>
          <p:cNvSpPr/>
          <p:nvPr/>
        </p:nvSpPr>
        <p:spPr>
          <a:xfrm>
            <a:off x="495300" y="1562100"/>
            <a:ext cx="11112500" cy="460216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F2FD824-BFAD-E223-769A-85EEAEDF63D0}"/>
              </a:ext>
            </a:extLst>
          </p:cNvPr>
          <p:cNvSpPr/>
          <p:nvPr/>
        </p:nvSpPr>
        <p:spPr>
          <a:xfrm>
            <a:off x="1010478" y="2463247"/>
            <a:ext cx="10171044" cy="2832653"/>
          </a:xfrm>
          <a:prstGeom prst="roundRect">
            <a:avLst>
              <a:gd name="adj" fmla="val 287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b="1" dirty="0"/>
              <a:t>Governance Risk and Compliance (GRC)</a:t>
            </a:r>
          </a:p>
        </p:txBody>
      </p:sp>
      <p:sp>
        <p:nvSpPr>
          <p:cNvPr id="6" name="Title 5">
            <a:extLst>
              <a:ext uri="{FF2B5EF4-FFF2-40B4-BE49-F238E27FC236}">
                <a16:creationId xmlns:a16="http://schemas.microsoft.com/office/drawing/2014/main" id="{4626E822-32E7-52A8-F268-387E349ED10D}"/>
              </a:ext>
            </a:extLst>
          </p:cNvPr>
          <p:cNvSpPr>
            <a:spLocks noGrp="1"/>
          </p:cNvSpPr>
          <p:nvPr>
            <p:ph type="title"/>
          </p:nvPr>
        </p:nvSpPr>
        <p:spPr/>
        <p:txBody>
          <a:bodyPr/>
          <a:lstStyle/>
          <a:p>
            <a:r>
              <a:rPr lang="en-US" dirty="0"/>
              <a:t>Fraud Risk Management System Landscape</a:t>
            </a:r>
          </a:p>
        </p:txBody>
      </p:sp>
      <p:grpSp>
        <p:nvGrpSpPr>
          <p:cNvPr id="27" name="Group 26">
            <a:extLst>
              <a:ext uri="{FF2B5EF4-FFF2-40B4-BE49-F238E27FC236}">
                <a16:creationId xmlns:a16="http://schemas.microsoft.com/office/drawing/2014/main" id="{FFF76859-5F66-9A7F-4A47-4DBCD6C0501F}"/>
              </a:ext>
            </a:extLst>
          </p:cNvPr>
          <p:cNvGrpSpPr/>
          <p:nvPr/>
        </p:nvGrpSpPr>
        <p:grpSpPr>
          <a:xfrm>
            <a:off x="1275311" y="2999962"/>
            <a:ext cx="9657732" cy="2097156"/>
            <a:chOff x="317688" y="2471082"/>
            <a:chExt cx="5678772" cy="576470"/>
          </a:xfrm>
          <a:solidFill>
            <a:schemeClr val="accent3"/>
          </a:solidFill>
        </p:grpSpPr>
        <p:sp>
          <p:nvSpPr>
            <p:cNvPr id="13" name="Rounded Rectangle 12">
              <a:extLst>
                <a:ext uri="{FF2B5EF4-FFF2-40B4-BE49-F238E27FC236}">
                  <a16:creationId xmlns:a16="http://schemas.microsoft.com/office/drawing/2014/main" id="{B03EE5E9-0B57-56DE-C6D2-71545861C51E}"/>
                </a:ext>
              </a:extLst>
            </p:cNvPr>
            <p:cNvSpPr/>
            <p:nvPr/>
          </p:nvSpPr>
          <p:spPr>
            <a:xfrm>
              <a:off x="317688" y="2471082"/>
              <a:ext cx="2795882" cy="576470"/>
            </a:xfrm>
            <a:prstGeom prst="roundRect">
              <a:avLst>
                <a:gd name="adj" fmla="val 36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400" b="1" dirty="0"/>
                <a:t>Risk Management</a:t>
              </a:r>
            </a:p>
          </p:txBody>
        </p:sp>
        <p:sp>
          <p:nvSpPr>
            <p:cNvPr id="14" name="Rounded Rectangle 13">
              <a:extLst>
                <a:ext uri="{FF2B5EF4-FFF2-40B4-BE49-F238E27FC236}">
                  <a16:creationId xmlns:a16="http://schemas.microsoft.com/office/drawing/2014/main" id="{2A09D0AE-2F12-D5DC-40E1-8F58C9A2096D}"/>
                </a:ext>
              </a:extLst>
            </p:cNvPr>
            <p:cNvSpPr/>
            <p:nvPr/>
          </p:nvSpPr>
          <p:spPr>
            <a:xfrm>
              <a:off x="3203523" y="2471082"/>
              <a:ext cx="2792937" cy="576470"/>
            </a:xfrm>
            <a:prstGeom prst="roundRect">
              <a:avLst>
                <a:gd name="adj" fmla="val 36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1400" b="1" dirty="0"/>
                <a:t>Reporting (regulatory, management)</a:t>
              </a:r>
            </a:p>
          </p:txBody>
        </p:sp>
      </p:grpSp>
      <p:sp>
        <p:nvSpPr>
          <p:cNvPr id="15" name="Rounded Rectangle 14">
            <a:extLst>
              <a:ext uri="{FF2B5EF4-FFF2-40B4-BE49-F238E27FC236}">
                <a16:creationId xmlns:a16="http://schemas.microsoft.com/office/drawing/2014/main" id="{BE512462-38F3-8F7F-9A39-7CF0B6BA2FDB}"/>
              </a:ext>
            </a:extLst>
          </p:cNvPr>
          <p:cNvSpPr/>
          <p:nvPr/>
        </p:nvSpPr>
        <p:spPr>
          <a:xfrm>
            <a:off x="1507300" y="3423303"/>
            <a:ext cx="4267369" cy="33286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3">
                    <a:lumMod val="50000"/>
                  </a:schemeClr>
                </a:solidFill>
              </a:rPr>
              <a:t>Administrative</a:t>
            </a:r>
          </a:p>
        </p:txBody>
      </p:sp>
      <p:sp>
        <p:nvSpPr>
          <p:cNvPr id="18" name="Rounded Rectangle 17">
            <a:extLst>
              <a:ext uri="{FF2B5EF4-FFF2-40B4-BE49-F238E27FC236}">
                <a16:creationId xmlns:a16="http://schemas.microsoft.com/office/drawing/2014/main" id="{04356A45-6618-30A0-B2E7-2F13D0DD7D87}"/>
              </a:ext>
            </a:extLst>
          </p:cNvPr>
          <p:cNvSpPr/>
          <p:nvPr/>
        </p:nvSpPr>
        <p:spPr>
          <a:xfrm>
            <a:off x="6414826" y="3423303"/>
            <a:ext cx="2051683" cy="33286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3">
                    <a:lumMod val="50000"/>
                  </a:schemeClr>
                </a:solidFill>
              </a:rPr>
              <a:t>Batch</a:t>
            </a:r>
          </a:p>
        </p:txBody>
      </p:sp>
      <p:sp>
        <p:nvSpPr>
          <p:cNvPr id="19" name="Rounded Rectangle 18">
            <a:extLst>
              <a:ext uri="{FF2B5EF4-FFF2-40B4-BE49-F238E27FC236}">
                <a16:creationId xmlns:a16="http://schemas.microsoft.com/office/drawing/2014/main" id="{9DB1F36B-4CFA-39AE-68BC-C4B9D9076F93}"/>
              </a:ext>
            </a:extLst>
          </p:cNvPr>
          <p:cNvSpPr/>
          <p:nvPr/>
        </p:nvSpPr>
        <p:spPr>
          <a:xfrm>
            <a:off x="8619489" y="3423303"/>
            <a:ext cx="2091607" cy="332863"/>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3">
                    <a:lumMod val="50000"/>
                  </a:schemeClr>
                </a:solidFill>
              </a:rPr>
              <a:t>Real Time</a:t>
            </a:r>
          </a:p>
        </p:txBody>
      </p:sp>
      <p:sp>
        <p:nvSpPr>
          <p:cNvPr id="21" name="Rounded Rectangle 20">
            <a:extLst>
              <a:ext uri="{FF2B5EF4-FFF2-40B4-BE49-F238E27FC236}">
                <a16:creationId xmlns:a16="http://schemas.microsoft.com/office/drawing/2014/main" id="{BB18D4CE-B974-0CFF-1C97-D0F2DC90FF7A}"/>
              </a:ext>
            </a:extLst>
          </p:cNvPr>
          <p:cNvSpPr/>
          <p:nvPr/>
        </p:nvSpPr>
        <p:spPr>
          <a:xfrm>
            <a:off x="1507300" y="3884546"/>
            <a:ext cx="1349371" cy="1041973"/>
          </a:xfrm>
          <a:prstGeom prst="roundRect">
            <a:avLst>
              <a:gd name="adj" fmla="val 10944"/>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6"/>
                </a:solidFill>
              </a:rPr>
              <a:t>Assessment</a:t>
            </a:r>
          </a:p>
        </p:txBody>
      </p:sp>
      <p:sp>
        <p:nvSpPr>
          <p:cNvPr id="22" name="Rounded Rectangle 21">
            <a:extLst>
              <a:ext uri="{FF2B5EF4-FFF2-40B4-BE49-F238E27FC236}">
                <a16:creationId xmlns:a16="http://schemas.microsoft.com/office/drawing/2014/main" id="{5E34CAC4-6B5F-E93F-C008-2068FD762D15}"/>
              </a:ext>
            </a:extLst>
          </p:cNvPr>
          <p:cNvSpPr/>
          <p:nvPr/>
        </p:nvSpPr>
        <p:spPr>
          <a:xfrm>
            <a:off x="2980749" y="3884546"/>
            <a:ext cx="1349371" cy="1041973"/>
          </a:xfrm>
          <a:prstGeom prst="roundRect">
            <a:avLst>
              <a:gd name="adj" fmla="val 10944"/>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6"/>
                </a:solidFill>
              </a:rPr>
              <a:t>Policy Management</a:t>
            </a:r>
          </a:p>
        </p:txBody>
      </p:sp>
      <p:sp>
        <p:nvSpPr>
          <p:cNvPr id="23" name="Rounded Rectangle 22">
            <a:extLst>
              <a:ext uri="{FF2B5EF4-FFF2-40B4-BE49-F238E27FC236}">
                <a16:creationId xmlns:a16="http://schemas.microsoft.com/office/drawing/2014/main" id="{56BDF5BB-D299-E5FA-6A74-065B8EAD22D9}"/>
              </a:ext>
            </a:extLst>
          </p:cNvPr>
          <p:cNvSpPr/>
          <p:nvPr/>
        </p:nvSpPr>
        <p:spPr>
          <a:xfrm>
            <a:off x="4454199" y="3884546"/>
            <a:ext cx="1349371" cy="1041973"/>
          </a:xfrm>
          <a:prstGeom prst="roundRect">
            <a:avLst>
              <a:gd name="adj" fmla="val 999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6"/>
                </a:solidFill>
              </a:rPr>
              <a:t>Compliance</a:t>
            </a:r>
          </a:p>
        </p:txBody>
      </p:sp>
      <p:sp>
        <p:nvSpPr>
          <p:cNvPr id="24" name="Rounded Rectangle 23">
            <a:extLst>
              <a:ext uri="{FF2B5EF4-FFF2-40B4-BE49-F238E27FC236}">
                <a16:creationId xmlns:a16="http://schemas.microsoft.com/office/drawing/2014/main" id="{190A94CB-8AE1-2D79-7A25-6708649B281E}"/>
              </a:ext>
            </a:extLst>
          </p:cNvPr>
          <p:cNvSpPr/>
          <p:nvPr/>
        </p:nvSpPr>
        <p:spPr>
          <a:xfrm>
            <a:off x="6414826" y="3884546"/>
            <a:ext cx="1349371" cy="1041973"/>
          </a:xfrm>
          <a:prstGeom prst="roundRect">
            <a:avLst>
              <a:gd name="adj" fmla="val 999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6"/>
                </a:solidFill>
              </a:rPr>
              <a:t>Identity Management</a:t>
            </a:r>
            <a:br>
              <a:rPr lang="en-US" sz="1000" b="1" dirty="0">
                <a:solidFill>
                  <a:schemeClr val="accent6"/>
                </a:solidFill>
              </a:rPr>
            </a:br>
            <a:r>
              <a:rPr lang="en-US" sz="1000" b="1" dirty="0">
                <a:solidFill>
                  <a:schemeClr val="accent6"/>
                </a:solidFill>
              </a:rPr>
              <a:t>(KYC, Sanctions, UBO)</a:t>
            </a:r>
          </a:p>
        </p:txBody>
      </p:sp>
      <p:sp>
        <p:nvSpPr>
          <p:cNvPr id="25" name="Rounded Rectangle 24">
            <a:extLst>
              <a:ext uri="{FF2B5EF4-FFF2-40B4-BE49-F238E27FC236}">
                <a16:creationId xmlns:a16="http://schemas.microsoft.com/office/drawing/2014/main" id="{722454F7-83AA-ABAC-1855-85DE2827CD1E}"/>
              </a:ext>
            </a:extLst>
          </p:cNvPr>
          <p:cNvSpPr/>
          <p:nvPr/>
        </p:nvSpPr>
        <p:spPr>
          <a:xfrm>
            <a:off x="7888276" y="3884546"/>
            <a:ext cx="1349371" cy="1041973"/>
          </a:xfrm>
          <a:prstGeom prst="roundRect">
            <a:avLst>
              <a:gd name="adj" fmla="val 808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accent6"/>
                </a:solidFill>
              </a:rPr>
              <a:t>Anti-Money Laundering /Counter Terror Financing</a:t>
            </a:r>
          </a:p>
          <a:p>
            <a:pPr lvl="0" algn="ctr"/>
            <a:r>
              <a:rPr lang="en-US" sz="1000" b="1" dirty="0">
                <a:solidFill>
                  <a:schemeClr val="accent6"/>
                </a:solidFill>
              </a:rPr>
              <a:t>Non-real-time</a:t>
            </a:r>
          </a:p>
        </p:txBody>
      </p:sp>
      <p:sp>
        <p:nvSpPr>
          <p:cNvPr id="26" name="Rounded Rectangle 25">
            <a:extLst>
              <a:ext uri="{FF2B5EF4-FFF2-40B4-BE49-F238E27FC236}">
                <a16:creationId xmlns:a16="http://schemas.microsoft.com/office/drawing/2014/main" id="{9D645459-CDCE-62E6-4D63-33A9BC1DD3E9}"/>
              </a:ext>
            </a:extLst>
          </p:cNvPr>
          <p:cNvSpPr/>
          <p:nvPr/>
        </p:nvSpPr>
        <p:spPr>
          <a:xfrm>
            <a:off x="9361725" y="3884546"/>
            <a:ext cx="1349371" cy="1041973"/>
          </a:xfrm>
          <a:prstGeom prst="roundRect">
            <a:avLst>
              <a:gd name="adj" fmla="val 90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000" b="1" dirty="0">
                <a:solidFill>
                  <a:schemeClr val="bg1"/>
                </a:solidFill>
              </a:rPr>
              <a:t>Transaction Monitoring – Fraud, AML, CTF</a:t>
            </a:r>
          </a:p>
          <a:p>
            <a:pPr lvl="0" algn="ctr"/>
            <a:r>
              <a:rPr lang="en-US" sz="1000" b="1" dirty="0">
                <a:solidFill>
                  <a:schemeClr val="bg1"/>
                </a:solidFill>
              </a:rPr>
              <a:t>(Real-Time, Near Real-Time, Batch)</a:t>
            </a:r>
          </a:p>
        </p:txBody>
      </p:sp>
      <p:sp>
        <p:nvSpPr>
          <p:cNvPr id="2" name="Date Placeholder 1">
            <a:extLst>
              <a:ext uri="{FF2B5EF4-FFF2-40B4-BE49-F238E27FC236}">
                <a16:creationId xmlns:a16="http://schemas.microsoft.com/office/drawing/2014/main" id="{1B6DF667-7E0D-FC2D-4A6A-EC0875293AAC}"/>
              </a:ext>
            </a:extLst>
          </p:cNvPr>
          <p:cNvSpPr>
            <a:spLocks noGrp="1"/>
          </p:cNvSpPr>
          <p:nvPr>
            <p:ph type="dt" sz="half" idx="23"/>
          </p:nvPr>
        </p:nvSpPr>
        <p:spPr/>
        <p:txBody>
          <a:bodyPr/>
          <a:lstStyle/>
          <a:p>
            <a:r>
              <a:rPr lang="en-US"/>
              <a:t>September 2022</a:t>
            </a:r>
            <a:endParaRPr lang="en-US" dirty="0"/>
          </a:p>
        </p:txBody>
      </p:sp>
      <p:sp>
        <p:nvSpPr>
          <p:cNvPr id="3" name="Footer Placeholder 2">
            <a:extLst>
              <a:ext uri="{FF2B5EF4-FFF2-40B4-BE49-F238E27FC236}">
                <a16:creationId xmlns:a16="http://schemas.microsoft.com/office/drawing/2014/main" id="{D3F6C78A-A9E1-7E10-58A2-950AF64665F4}"/>
              </a:ext>
            </a:extLst>
          </p:cNvPr>
          <p:cNvSpPr>
            <a:spLocks noGrp="1"/>
          </p:cNvSpPr>
          <p:nvPr>
            <p:ph type="ftr" sz="quarter" idx="3"/>
          </p:nvPr>
        </p:nvSpPr>
        <p:spPr/>
        <p:txBody>
          <a:bodyPr/>
          <a:lstStyle/>
          <a:p>
            <a:pPr algn="r"/>
            <a:r>
              <a:rPr lang="en-US"/>
              <a:t>The Open Source FRMS Solution</a:t>
            </a:r>
            <a:endParaRPr lang="en-US" dirty="0"/>
          </a:p>
        </p:txBody>
      </p:sp>
      <p:sp>
        <p:nvSpPr>
          <p:cNvPr id="4" name="Slide Number Placeholder 3">
            <a:extLst>
              <a:ext uri="{FF2B5EF4-FFF2-40B4-BE49-F238E27FC236}">
                <a16:creationId xmlns:a16="http://schemas.microsoft.com/office/drawing/2014/main" id="{CA384643-2580-4C36-03DA-2792F8514E08}"/>
              </a:ext>
            </a:extLst>
          </p:cNvPr>
          <p:cNvSpPr>
            <a:spLocks noGrp="1"/>
          </p:cNvSpPr>
          <p:nvPr>
            <p:ph type="sldNum" sz="quarter" idx="4"/>
          </p:nvPr>
        </p:nvSpPr>
        <p:spPr/>
        <p:txBody>
          <a:bodyPr/>
          <a:lstStyle/>
          <a:p>
            <a:fld id="{4290442A-A587-DA4A-80BE-9E74F9AF5476}" type="slidenum">
              <a:rPr lang="en-US" smtClean="0"/>
              <a:pPr/>
              <a:t>6</a:t>
            </a:fld>
            <a:endParaRPr lang="en-US" dirty="0"/>
          </a:p>
        </p:txBody>
      </p:sp>
      <p:grpSp>
        <p:nvGrpSpPr>
          <p:cNvPr id="5" name="Group 4">
            <a:extLst>
              <a:ext uri="{FF2B5EF4-FFF2-40B4-BE49-F238E27FC236}">
                <a16:creationId xmlns:a16="http://schemas.microsoft.com/office/drawing/2014/main" id="{A71D14A8-135D-A2B1-E52B-CA93F3748E1B}"/>
              </a:ext>
            </a:extLst>
          </p:cNvPr>
          <p:cNvGrpSpPr/>
          <p:nvPr/>
        </p:nvGrpSpPr>
        <p:grpSpPr>
          <a:xfrm>
            <a:off x="1" y="52"/>
            <a:ext cx="12188824" cy="267578"/>
            <a:chOff x="1" y="52"/>
            <a:chExt cx="12188824" cy="267578"/>
          </a:xfrm>
        </p:grpSpPr>
        <p:grpSp>
          <p:nvGrpSpPr>
            <p:cNvPr id="7" name="Group 6">
              <a:extLst>
                <a:ext uri="{FF2B5EF4-FFF2-40B4-BE49-F238E27FC236}">
                  <a16:creationId xmlns:a16="http://schemas.microsoft.com/office/drawing/2014/main" id="{48444BED-5664-2C76-F11D-1B8521030710}"/>
                </a:ext>
              </a:extLst>
            </p:cNvPr>
            <p:cNvGrpSpPr/>
            <p:nvPr/>
          </p:nvGrpSpPr>
          <p:grpSpPr>
            <a:xfrm>
              <a:off x="495299" y="52"/>
              <a:ext cx="8933836" cy="267578"/>
              <a:chOff x="495299" y="52"/>
              <a:chExt cx="7150194" cy="267578"/>
            </a:xfrm>
          </p:grpSpPr>
          <p:sp>
            <p:nvSpPr>
              <p:cNvPr id="9" name="Rounded Rectangle 8">
                <a:extLst>
                  <a:ext uri="{FF2B5EF4-FFF2-40B4-BE49-F238E27FC236}">
                    <a16:creationId xmlns:a16="http://schemas.microsoft.com/office/drawing/2014/main" id="{7FCF2F49-A881-3DC6-8B7C-0DB325A57778}"/>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10" name="Rounded Rectangle 9">
                <a:extLst>
                  <a:ext uri="{FF2B5EF4-FFF2-40B4-BE49-F238E27FC236}">
                    <a16:creationId xmlns:a16="http://schemas.microsoft.com/office/drawing/2014/main" id="{44A46BBE-DF22-07AA-E929-8A19099DD4A1}"/>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11" name="Rounded Rectangle 10">
                <a:extLst>
                  <a:ext uri="{FF2B5EF4-FFF2-40B4-BE49-F238E27FC236}">
                    <a16:creationId xmlns:a16="http://schemas.microsoft.com/office/drawing/2014/main" id="{B86BBADA-6AFD-89FA-FFD9-76F19A60C97D}"/>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16" name="Rounded Rectangle 15">
                <a:extLst>
                  <a:ext uri="{FF2B5EF4-FFF2-40B4-BE49-F238E27FC236}">
                    <a16:creationId xmlns:a16="http://schemas.microsoft.com/office/drawing/2014/main" id="{A1B402F3-EF6E-80A8-3B71-BFC5E8BA7294}"/>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17" name="Rounded Rectangle 16">
                <a:extLst>
                  <a:ext uri="{FF2B5EF4-FFF2-40B4-BE49-F238E27FC236}">
                    <a16:creationId xmlns:a16="http://schemas.microsoft.com/office/drawing/2014/main" id="{CC5BD4BE-C27F-BFE2-4293-CC8E53EF604F}"/>
                  </a:ext>
                </a:extLst>
              </p:cNvPr>
              <p:cNvSpPr/>
              <p:nvPr/>
            </p:nvSpPr>
            <p:spPr>
              <a:xfrm rot="10800000" flipV="1">
                <a:off x="495299"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8" name="Rectangle 7">
              <a:extLst>
                <a:ext uri="{FF2B5EF4-FFF2-40B4-BE49-F238E27FC236}">
                  <a16:creationId xmlns:a16="http://schemas.microsoft.com/office/drawing/2014/main" id="{247F1063-F694-720E-1E83-A2C4A92386D2}"/>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spTree>
    <p:extLst>
      <p:ext uri="{BB962C8B-B14F-4D97-AF65-F5344CB8AC3E}">
        <p14:creationId xmlns:p14="http://schemas.microsoft.com/office/powerpoint/2010/main" val="389669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D8EF9D1-FE14-853C-6298-4C82418DBF39}"/>
              </a:ext>
            </a:extLst>
          </p:cNvPr>
          <p:cNvSpPr/>
          <p:nvPr/>
        </p:nvSpPr>
        <p:spPr>
          <a:xfrm>
            <a:off x="495301" y="1921268"/>
            <a:ext cx="5488082" cy="424299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200" dirty="0">
              <a:solidFill>
                <a:schemeClr val="accent6"/>
              </a:solidFill>
            </a:endParaRPr>
          </a:p>
        </p:txBody>
      </p:sp>
      <p:sp>
        <p:nvSpPr>
          <p:cNvPr id="29" name="Rectangle 28">
            <a:extLst>
              <a:ext uri="{FF2B5EF4-FFF2-40B4-BE49-F238E27FC236}">
                <a16:creationId xmlns:a16="http://schemas.microsoft.com/office/drawing/2014/main" id="{8D80EB95-62E4-E9E9-ADB0-6817209BDFB3}"/>
              </a:ext>
            </a:extLst>
          </p:cNvPr>
          <p:cNvSpPr/>
          <p:nvPr/>
        </p:nvSpPr>
        <p:spPr>
          <a:xfrm>
            <a:off x="6119718" y="1921268"/>
            <a:ext cx="5488082" cy="424299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endParaRPr lang="en-US" sz="1200" dirty="0">
              <a:solidFill>
                <a:schemeClr val="accent6"/>
              </a:solidFill>
            </a:endParaRPr>
          </a:p>
        </p:txBody>
      </p:sp>
      <p:grpSp>
        <p:nvGrpSpPr>
          <p:cNvPr id="30" name="Group 29">
            <a:extLst>
              <a:ext uri="{FF2B5EF4-FFF2-40B4-BE49-F238E27FC236}">
                <a16:creationId xmlns:a16="http://schemas.microsoft.com/office/drawing/2014/main" id="{5B529B01-3D3F-3733-ED20-B2571F4385A5}"/>
              </a:ext>
            </a:extLst>
          </p:cNvPr>
          <p:cNvGrpSpPr/>
          <p:nvPr/>
        </p:nvGrpSpPr>
        <p:grpSpPr>
          <a:xfrm>
            <a:off x="495301" y="1562097"/>
            <a:ext cx="11112499" cy="803598"/>
            <a:chOff x="1358385" y="1891663"/>
            <a:chExt cx="11112499" cy="4602163"/>
          </a:xfrm>
        </p:grpSpPr>
        <p:sp>
          <p:nvSpPr>
            <p:cNvPr id="31" name="Rectangle 30">
              <a:extLst>
                <a:ext uri="{FF2B5EF4-FFF2-40B4-BE49-F238E27FC236}">
                  <a16:creationId xmlns:a16="http://schemas.microsoft.com/office/drawing/2014/main" id="{FC49CCAF-5400-E2B8-BC28-469D1194B327}"/>
                </a:ext>
              </a:extLst>
            </p:cNvPr>
            <p:cNvSpPr/>
            <p:nvPr/>
          </p:nvSpPr>
          <p:spPr>
            <a:xfrm>
              <a:off x="1358385" y="1891663"/>
              <a:ext cx="5488082" cy="4602163"/>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0" rtlCol="0" anchor="t"/>
            <a:lstStyle/>
            <a:p>
              <a:pPr algn="ctr"/>
              <a:r>
                <a:rPr lang="en-US" b="1" dirty="0">
                  <a:solidFill>
                    <a:schemeClr val="bg1"/>
                  </a:solidFill>
                </a:rPr>
                <a:t>An Open-Source Solution for </a:t>
              </a:r>
              <a:br>
                <a:rPr lang="en-US" b="1" dirty="0">
                  <a:solidFill>
                    <a:schemeClr val="bg1"/>
                  </a:solidFill>
                </a:rPr>
              </a:br>
              <a:r>
                <a:rPr lang="en-US" b="1" dirty="0">
                  <a:solidFill>
                    <a:schemeClr val="bg1"/>
                  </a:solidFill>
                </a:rPr>
                <a:t>Fraud and Risk Management</a:t>
              </a:r>
            </a:p>
          </p:txBody>
        </p:sp>
        <p:sp>
          <p:nvSpPr>
            <p:cNvPr id="32" name="Rectangle 31">
              <a:extLst>
                <a:ext uri="{FF2B5EF4-FFF2-40B4-BE49-F238E27FC236}">
                  <a16:creationId xmlns:a16="http://schemas.microsoft.com/office/drawing/2014/main" id="{AA044709-EC1A-FAB6-5228-228FAEAF3EF9}"/>
                </a:ext>
              </a:extLst>
            </p:cNvPr>
            <p:cNvSpPr/>
            <p:nvPr/>
          </p:nvSpPr>
          <p:spPr>
            <a:xfrm>
              <a:off x="6982802" y="1891663"/>
              <a:ext cx="5488082" cy="4602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0" rtlCol="0" anchor="t"/>
            <a:lstStyle/>
            <a:p>
              <a:pPr algn="ctr"/>
              <a:r>
                <a:rPr lang="en-US" b="1" dirty="0">
                  <a:solidFill>
                    <a:schemeClr val="bg1"/>
                  </a:solidFill>
                </a:rPr>
                <a:t>This is the Transaction </a:t>
              </a:r>
              <a:br>
                <a:rPr lang="en-US" b="1" dirty="0">
                  <a:solidFill>
                    <a:schemeClr val="bg1"/>
                  </a:solidFill>
                </a:rPr>
              </a:br>
              <a:r>
                <a:rPr lang="en-US" b="1" dirty="0">
                  <a:solidFill>
                    <a:schemeClr val="bg1"/>
                  </a:solidFill>
                </a:rPr>
                <a:t>Monitoring System</a:t>
              </a:r>
            </a:p>
          </p:txBody>
        </p:sp>
      </p:grpSp>
      <p:sp>
        <p:nvSpPr>
          <p:cNvPr id="2" name="Title 1">
            <a:extLst>
              <a:ext uri="{FF2B5EF4-FFF2-40B4-BE49-F238E27FC236}">
                <a16:creationId xmlns:a16="http://schemas.microsoft.com/office/drawing/2014/main" id="{300EA3CA-AD09-B001-1D6D-0106F82F2B03}"/>
              </a:ext>
            </a:extLst>
          </p:cNvPr>
          <p:cNvSpPr>
            <a:spLocks noGrp="1"/>
          </p:cNvSpPr>
          <p:nvPr>
            <p:ph type="title"/>
          </p:nvPr>
        </p:nvSpPr>
        <p:spPr/>
        <p:txBody>
          <a:bodyPr/>
          <a:lstStyle/>
          <a:p>
            <a:r>
              <a:rPr lang="en-US" dirty="0" err="1"/>
              <a:t>Actio</a:t>
            </a:r>
            <a:r>
              <a:rPr lang="en-US" dirty="0"/>
              <a:t> OSS Transaction Monitoring System: </a:t>
            </a:r>
            <a:r>
              <a:rPr lang="en-US" b="0" dirty="0"/>
              <a:t>High level description</a:t>
            </a:r>
          </a:p>
        </p:txBody>
      </p:sp>
      <p:grpSp>
        <p:nvGrpSpPr>
          <p:cNvPr id="16" name="Group 15">
            <a:extLst>
              <a:ext uri="{FF2B5EF4-FFF2-40B4-BE49-F238E27FC236}">
                <a16:creationId xmlns:a16="http://schemas.microsoft.com/office/drawing/2014/main" id="{3BC44054-BB6D-918A-4B1D-A826E8FAF7FB}"/>
              </a:ext>
            </a:extLst>
          </p:cNvPr>
          <p:cNvGrpSpPr/>
          <p:nvPr/>
        </p:nvGrpSpPr>
        <p:grpSpPr>
          <a:xfrm>
            <a:off x="1" y="52"/>
            <a:ext cx="12188824" cy="267578"/>
            <a:chOff x="1" y="52"/>
            <a:chExt cx="12188824" cy="267578"/>
          </a:xfrm>
        </p:grpSpPr>
        <p:grpSp>
          <p:nvGrpSpPr>
            <p:cNvPr id="17" name="Group 16">
              <a:extLst>
                <a:ext uri="{FF2B5EF4-FFF2-40B4-BE49-F238E27FC236}">
                  <a16:creationId xmlns:a16="http://schemas.microsoft.com/office/drawing/2014/main" id="{60201C60-C5C0-95E8-9C31-87FFCBE44A7B}"/>
                </a:ext>
              </a:extLst>
            </p:cNvPr>
            <p:cNvGrpSpPr/>
            <p:nvPr/>
          </p:nvGrpSpPr>
          <p:grpSpPr>
            <a:xfrm>
              <a:off x="495299" y="52"/>
              <a:ext cx="8933836" cy="267578"/>
              <a:chOff x="495299" y="52"/>
              <a:chExt cx="7150194" cy="267578"/>
            </a:xfrm>
          </p:grpSpPr>
          <p:sp>
            <p:nvSpPr>
              <p:cNvPr id="19" name="Rounded Rectangle 18">
                <a:extLst>
                  <a:ext uri="{FF2B5EF4-FFF2-40B4-BE49-F238E27FC236}">
                    <a16:creationId xmlns:a16="http://schemas.microsoft.com/office/drawing/2014/main" id="{7D5C594A-1BEF-D437-457D-B5B4BE9A18E0}"/>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20" name="Rounded Rectangle 19">
                <a:extLst>
                  <a:ext uri="{FF2B5EF4-FFF2-40B4-BE49-F238E27FC236}">
                    <a16:creationId xmlns:a16="http://schemas.microsoft.com/office/drawing/2014/main" id="{7998CF09-4FD4-842A-FC7C-EA3BB3B54213}"/>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21" name="Rounded Rectangle 20">
                <a:extLst>
                  <a:ext uri="{FF2B5EF4-FFF2-40B4-BE49-F238E27FC236}">
                    <a16:creationId xmlns:a16="http://schemas.microsoft.com/office/drawing/2014/main" id="{0F1683F9-EC05-093D-ED22-13A3B857D149}"/>
                  </a:ext>
                </a:extLst>
              </p:cNvPr>
              <p:cNvSpPr/>
              <p:nvPr/>
            </p:nvSpPr>
            <p:spPr>
              <a:xfrm rot="10800000" flipV="1">
                <a:off x="3365687"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22" name="Rounded Rectangle 21">
                <a:extLst>
                  <a:ext uri="{FF2B5EF4-FFF2-40B4-BE49-F238E27FC236}">
                    <a16:creationId xmlns:a16="http://schemas.microsoft.com/office/drawing/2014/main" id="{CE0616CA-C54C-D48B-C60F-29CAC9756A2A}"/>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23" name="Rounded Rectangle 22">
                <a:extLst>
                  <a:ext uri="{FF2B5EF4-FFF2-40B4-BE49-F238E27FC236}">
                    <a16:creationId xmlns:a16="http://schemas.microsoft.com/office/drawing/2014/main" id="{6FC94E69-AF1B-D90A-C64B-25DB340A47B9}"/>
                  </a:ext>
                </a:extLst>
              </p:cNvPr>
              <p:cNvSpPr/>
              <p:nvPr/>
            </p:nvSpPr>
            <p:spPr>
              <a:xfrm rot="10800000" flipV="1">
                <a:off x="495299"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18" name="Rectangle 17">
              <a:extLst>
                <a:ext uri="{FF2B5EF4-FFF2-40B4-BE49-F238E27FC236}">
                  <a16:creationId xmlns:a16="http://schemas.microsoft.com/office/drawing/2014/main" id="{0DF7D42A-A534-41EC-E506-3FDD4EF50204}"/>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4" name="Group 3">
            <a:extLst>
              <a:ext uri="{FF2B5EF4-FFF2-40B4-BE49-F238E27FC236}">
                <a16:creationId xmlns:a16="http://schemas.microsoft.com/office/drawing/2014/main" id="{826B9A36-572E-AD73-F017-9E4CC49F894B}"/>
              </a:ext>
            </a:extLst>
          </p:cNvPr>
          <p:cNvGrpSpPr/>
          <p:nvPr/>
        </p:nvGrpSpPr>
        <p:grpSpPr>
          <a:xfrm>
            <a:off x="724830" y="2606930"/>
            <a:ext cx="10627111" cy="3311913"/>
            <a:chOff x="724830" y="2497873"/>
            <a:chExt cx="10627111" cy="3311913"/>
          </a:xfrm>
        </p:grpSpPr>
        <p:grpSp>
          <p:nvGrpSpPr>
            <p:cNvPr id="3" name="Group 2">
              <a:extLst>
                <a:ext uri="{FF2B5EF4-FFF2-40B4-BE49-F238E27FC236}">
                  <a16:creationId xmlns:a16="http://schemas.microsoft.com/office/drawing/2014/main" id="{5D37B8C0-B052-E98E-E45A-E6FE554BF5D4}"/>
                </a:ext>
              </a:extLst>
            </p:cNvPr>
            <p:cNvGrpSpPr/>
            <p:nvPr/>
          </p:nvGrpSpPr>
          <p:grpSpPr>
            <a:xfrm>
              <a:off x="6356195" y="2497873"/>
              <a:ext cx="4995746" cy="3311913"/>
              <a:chOff x="6356195" y="2497873"/>
              <a:chExt cx="4995746" cy="3028825"/>
            </a:xfrm>
          </p:grpSpPr>
          <p:sp>
            <p:nvSpPr>
              <p:cNvPr id="34" name="Rounded Rectangle 33">
                <a:extLst>
                  <a:ext uri="{FF2B5EF4-FFF2-40B4-BE49-F238E27FC236}">
                    <a16:creationId xmlns:a16="http://schemas.microsoft.com/office/drawing/2014/main" id="{4E4B6929-AF03-22F8-AEF3-2A461418ABEB}"/>
                  </a:ext>
                </a:extLst>
              </p:cNvPr>
              <p:cNvSpPr/>
              <p:nvPr/>
            </p:nvSpPr>
            <p:spPr>
              <a:xfrm>
                <a:off x="6356195" y="4091566"/>
                <a:ext cx="4995746" cy="1435132"/>
              </a:xfrm>
              <a:prstGeom prst="roundRect">
                <a:avLst>
                  <a:gd name="adj" fmla="val 4535"/>
                </a:avLst>
              </a:prstGeom>
              <a:solidFill>
                <a:schemeClr val="tx2">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solidFill>
                      <a:schemeClr val="accent4"/>
                    </a:solidFill>
                  </a:rPr>
                  <a:t>It works in concert with other components</a:t>
                </a:r>
                <a:br>
                  <a:rPr lang="en-US" b="1" dirty="0">
                    <a:solidFill>
                      <a:schemeClr val="accent4"/>
                    </a:solidFill>
                  </a:rPr>
                </a:br>
                <a:r>
                  <a:rPr lang="en-US" b="1" dirty="0">
                    <a:solidFill>
                      <a:schemeClr val="accent4"/>
                    </a:solidFill>
                  </a:rPr>
                  <a:t>of a comprehensive fraud program</a:t>
                </a:r>
              </a:p>
              <a:p>
                <a:pPr algn="ctr">
                  <a:spcAft>
                    <a:spcPts val="600"/>
                  </a:spcAft>
                </a:pPr>
                <a:r>
                  <a:rPr lang="en-US" i="1" dirty="0">
                    <a:solidFill>
                      <a:schemeClr val="accent4"/>
                    </a:solidFill>
                    <a:latin typeface="Arial" panose="020B0604020202020204" pitchFamily="34" charset="0"/>
                    <a:cs typeface="Arial" panose="020B0604020202020204" pitchFamily="34" charset="0"/>
                  </a:rPr>
                  <a:t>KYC/UBO, Investigation, GRC Programs</a:t>
                </a:r>
              </a:p>
            </p:txBody>
          </p:sp>
          <p:sp>
            <p:nvSpPr>
              <p:cNvPr id="35" name="Rounded Rectangle 34">
                <a:extLst>
                  <a:ext uri="{FF2B5EF4-FFF2-40B4-BE49-F238E27FC236}">
                    <a16:creationId xmlns:a16="http://schemas.microsoft.com/office/drawing/2014/main" id="{3CDC5C87-B0E4-D8F8-20A2-1012ED0686E2}"/>
                  </a:ext>
                </a:extLst>
              </p:cNvPr>
              <p:cNvSpPr/>
              <p:nvPr/>
            </p:nvSpPr>
            <p:spPr>
              <a:xfrm>
                <a:off x="6356195" y="2497873"/>
                <a:ext cx="4995746" cy="1435608"/>
              </a:xfrm>
              <a:prstGeom prst="roundRect">
                <a:avLst>
                  <a:gd name="adj" fmla="val 6711"/>
                </a:avLst>
              </a:prstGeom>
              <a:solidFill>
                <a:schemeClr val="tx2">
                  <a:lumMod val="20000"/>
                  <a:lumOff val="80000"/>
                </a:schemeClr>
              </a:solid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ZA" b="1" dirty="0">
                    <a:solidFill>
                      <a:schemeClr val="accent4"/>
                    </a:solidFill>
                  </a:rPr>
                  <a:t>The most difficult component</a:t>
                </a:r>
              </a:p>
              <a:p>
                <a:pPr algn="ctr">
                  <a:spcAft>
                    <a:spcPts val="600"/>
                  </a:spcAft>
                </a:pPr>
                <a:r>
                  <a:rPr lang="en-ZA" i="1" dirty="0">
                    <a:solidFill>
                      <a:schemeClr val="accent4"/>
                    </a:solidFill>
                  </a:rPr>
                  <a:t>(real-time capabilities, many moving parts, integration with other systems)</a:t>
                </a:r>
              </a:p>
            </p:txBody>
          </p:sp>
        </p:grpSp>
        <p:grpSp>
          <p:nvGrpSpPr>
            <p:cNvPr id="44" name="Group 43">
              <a:extLst>
                <a:ext uri="{FF2B5EF4-FFF2-40B4-BE49-F238E27FC236}">
                  <a16:creationId xmlns:a16="http://schemas.microsoft.com/office/drawing/2014/main" id="{22C315BD-E88C-1471-A372-357C35160736}"/>
                </a:ext>
              </a:extLst>
            </p:cNvPr>
            <p:cNvGrpSpPr/>
            <p:nvPr/>
          </p:nvGrpSpPr>
          <p:grpSpPr>
            <a:xfrm>
              <a:off x="724830" y="2497873"/>
              <a:ext cx="4995746" cy="3311913"/>
              <a:chOff x="724830" y="2210151"/>
              <a:chExt cx="4995746" cy="4776219"/>
            </a:xfrm>
            <a:solidFill>
              <a:schemeClr val="tx2">
                <a:lumMod val="20000"/>
                <a:lumOff val="80000"/>
              </a:schemeClr>
            </a:solidFill>
          </p:grpSpPr>
          <p:sp>
            <p:nvSpPr>
              <p:cNvPr id="36" name="Rounded Rectangle 35">
                <a:extLst>
                  <a:ext uri="{FF2B5EF4-FFF2-40B4-BE49-F238E27FC236}">
                    <a16:creationId xmlns:a16="http://schemas.microsoft.com/office/drawing/2014/main" id="{536E88C5-42E7-B53C-12BE-8BC53A76B42A}"/>
                  </a:ext>
                </a:extLst>
              </p:cNvPr>
              <p:cNvSpPr/>
              <p:nvPr/>
            </p:nvSpPr>
            <p:spPr>
              <a:xfrm>
                <a:off x="724830" y="3449102"/>
                <a:ext cx="4995746" cy="1059366"/>
              </a:xfrm>
              <a:prstGeom prst="roundRect">
                <a:avLst>
                  <a:gd name="adj" fmla="val 11404"/>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Arial" panose="020B0604020202020204" pitchFamily="34" charset="0"/>
                    <a:cs typeface="Arial" panose="020B0604020202020204" pitchFamily="34" charset="0"/>
                  </a:rPr>
                  <a:t>Implementable by DFSPs, Software Publisher and payment networks</a:t>
                </a:r>
              </a:p>
            </p:txBody>
          </p:sp>
          <p:sp>
            <p:nvSpPr>
              <p:cNvPr id="37" name="Rounded Rectangle 36">
                <a:extLst>
                  <a:ext uri="{FF2B5EF4-FFF2-40B4-BE49-F238E27FC236}">
                    <a16:creationId xmlns:a16="http://schemas.microsoft.com/office/drawing/2014/main" id="{E3942624-B397-897B-D355-D92C9FA00904}"/>
                  </a:ext>
                </a:extLst>
              </p:cNvPr>
              <p:cNvSpPr/>
              <p:nvPr/>
            </p:nvSpPr>
            <p:spPr>
              <a:xfrm>
                <a:off x="724830" y="2210151"/>
                <a:ext cx="4995746" cy="1059366"/>
              </a:xfrm>
              <a:prstGeom prst="roundRect">
                <a:avLst>
                  <a:gd name="adj" fmla="val 11404"/>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Arial" panose="020B0604020202020204" pitchFamily="34" charset="0"/>
                    <a:cs typeface="Arial" panose="020B0604020202020204" pitchFamily="34" charset="0"/>
                  </a:rPr>
                  <a:t>Includes the 30+ highest-priority </a:t>
                </a:r>
                <a:br>
                  <a:rPr lang="en-US" dirty="0">
                    <a:solidFill>
                      <a:schemeClr val="accent6"/>
                    </a:solidFill>
                    <a:latin typeface="Arial" panose="020B0604020202020204" pitchFamily="34" charset="0"/>
                    <a:cs typeface="Arial" panose="020B0604020202020204" pitchFamily="34" charset="0"/>
                  </a:rPr>
                </a:br>
                <a:r>
                  <a:rPr lang="en-US" dirty="0">
                    <a:solidFill>
                      <a:schemeClr val="accent6"/>
                    </a:solidFill>
                    <a:latin typeface="Arial" panose="020B0604020202020204" pitchFamily="34" charset="0"/>
                    <a:cs typeface="Arial" panose="020B0604020202020204" pitchFamily="34" charset="0"/>
                  </a:rPr>
                  <a:t>fraud typologies</a:t>
                </a:r>
              </a:p>
            </p:txBody>
          </p:sp>
          <p:sp>
            <p:nvSpPr>
              <p:cNvPr id="42" name="Rounded Rectangle 41">
                <a:extLst>
                  <a:ext uri="{FF2B5EF4-FFF2-40B4-BE49-F238E27FC236}">
                    <a16:creationId xmlns:a16="http://schemas.microsoft.com/office/drawing/2014/main" id="{F2CF1802-2E20-9F4A-B9B9-6A582F9B495A}"/>
                  </a:ext>
                </a:extLst>
              </p:cNvPr>
              <p:cNvSpPr/>
              <p:nvPr/>
            </p:nvSpPr>
            <p:spPr>
              <a:xfrm>
                <a:off x="724830" y="4688053"/>
                <a:ext cx="4995746" cy="1059366"/>
              </a:xfrm>
              <a:prstGeom prst="roundRect">
                <a:avLst>
                  <a:gd name="adj" fmla="val 11404"/>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Arial" panose="020B0604020202020204" pitchFamily="34" charset="0"/>
                    <a:cs typeface="Arial" panose="020B0604020202020204" pitchFamily="34" charset="0"/>
                  </a:rPr>
                  <a:t>Designed for low-cost operation</a:t>
                </a:r>
              </a:p>
            </p:txBody>
          </p:sp>
          <p:sp>
            <p:nvSpPr>
              <p:cNvPr id="43" name="Rounded Rectangle 42">
                <a:extLst>
                  <a:ext uri="{FF2B5EF4-FFF2-40B4-BE49-F238E27FC236}">
                    <a16:creationId xmlns:a16="http://schemas.microsoft.com/office/drawing/2014/main" id="{8346C504-4439-BEC9-EE59-F680CD58430F}"/>
                  </a:ext>
                </a:extLst>
              </p:cNvPr>
              <p:cNvSpPr/>
              <p:nvPr/>
            </p:nvSpPr>
            <p:spPr>
              <a:xfrm>
                <a:off x="724830" y="5927004"/>
                <a:ext cx="4995746" cy="1059366"/>
              </a:xfrm>
              <a:prstGeom prst="roundRect">
                <a:avLst>
                  <a:gd name="adj" fmla="val 11404"/>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Arial" panose="020B0604020202020204" pitchFamily="34" charset="0"/>
                    <a:cs typeface="Arial" panose="020B0604020202020204" pitchFamily="34" charset="0"/>
                  </a:rPr>
                  <a:t>Designed to scale up and down </a:t>
                </a:r>
                <a:br>
                  <a:rPr lang="en-US" dirty="0">
                    <a:solidFill>
                      <a:schemeClr val="accent6"/>
                    </a:solidFill>
                    <a:latin typeface="Arial" panose="020B0604020202020204" pitchFamily="34" charset="0"/>
                    <a:cs typeface="Arial" panose="020B0604020202020204" pitchFamily="34" charset="0"/>
                  </a:rPr>
                </a:br>
                <a:r>
                  <a:rPr lang="en-US" dirty="0">
                    <a:solidFill>
                      <a:schemeClr val="accent6"/>
                    </a:solidFill>
                    <a:latin typeface="Arial" panose="020B0604020202020204" pitchFamily="34" charset="0"/>
                    <a:cs typeface="Arial" panose="020B0604020202020204" pitchFamily="34" charset="0"/>
                  </a:rPr>
                  <a:t>to suit needs and costs</a:t>
                </a:r>
              </a:p>
            </p:txBody>
          </p:sp>
        </p:grpSp>
      </p:grpSp>
      <p:sp>
        <p:nvSpPr>
          <p:cNvPr id="47" name="Date Placeholder 46">
            <a:extLst>
              <a:ext uri="{FF2B5EF4-FFF2-40B4-BE49-F238E27FC236}">
                <a16:creationId xmlns:a16="http://schemas.microsoft.com/office/drawing/2014/main" id="{F8F53AF2-959B-A966-464E-AFE3E494A78B}"/>
              </a:ext>
            </a:extLst>
          </p:cNvPr>
          <p:cNvSpPr>
            <a:spLocks noGrp="1"/>
          </p:cNvSpPr>
          <p:nvPr>
            <p:ph type="dt" sz="half" idx="23"/>
          </p:nvPr>
        </p:nvSpPr>
        <p:spPr/>
        <p:txBody>
          <a:bodyPr/>
          <a:lstStyle/>
          <a:p>
            <a:r>
              <a:rPr lang="en-US" dirty="0"/>
              <a:t>October 2022</a:t>
            </a:r>
          </a:p>
        </p:txBody>
      </p:sp>
      <p:sp>
        <p:nvSpPr>
          <p:cNvPr id="48" name="Slide Number Placeholder 47">
            <a:extLst>
              <a:ext uri="{FF2B5EF4-FFF2-40B4-BE49-F238E27FC236}">
                <a16:creationId xmlns:a16="http://schemas.microsoft.com/office/drawing/2014/main" id="{817B110D-CBA4-3CC2-FF14-AF19EBEA5B26}"/>
              </a:ext>
            </a:extLst>
          </p:cNvPr>
          <p:cNvSpPr>
            <a:spLocks noGrp="1"/>
          </p:cNvSpPr>
          <p:nvPr>
            <p:ph type="sldNum" sz="quarter" idx="4"/>
          </p:nvPr>
        </p:nvSpPr>
        <p:spPr/>
        <p:txBody>
          <a:bodyPr/>
          <a:lstStyle/>
          <a:p>
            <a:fld id="{4290442A-A587-DA4A-80BE-9E74F9AF5476}" type="slidenum">
              <a:rPr lang="en-US" smtClean="0"/>
              <a:pPr/>
              <a:t>7</a:t>
            </a:fld>
            <a:endParaRPr lang="en-US" dirty="0"/>
          </a:p>
        </p:txBody>
      </p:sp>
      <p:sp>
        <p:nvSpPr>
          <p:cNvPr id="49" name="Footer Placeholder 48">
            <a:extLst>
              <a:ext uri="{FF2B5EF4-FFF2-40B4-BE49-F238E27FC236}">
                <a16:creationId xmlns:a16="http://schemas.microsoft.com/office/drawing/2014/main" id="{FA041A8B-11B8-86A1-2A10-F5482B3F2B81}"/>
              </a:ext>
            </a:extLst>
          </p:cNvPr>
          <p:cNvSpPr>
            <a:spLocks noGrp="1"/>
          </p:cNvSpPr>
          <p:nvPr>
            <p:ph type="ftr" sz="quarter" idx="3"/>
          </p:nvPr>
        </p:nvSpPr>
        <p:spPr/>
        <p:txBody>
          <a:bodyPr/>
          <a:lstStyle/>
          <a:p>
            <a:pPr algn="r"/>
            <a:r>
              <a:rPr lang="en-US" dirty="0"/>
              <a:t>The Open Source FRMS Solution</a:t>
            </a:r>
          </a:p>
        </p:txBody>
      </p:sp>
    </p:spTree>
    <p:extLst>
      <p:ext uri="{BB962C8B-B14F-4D97-AF65-F5344CB8AC3E}">
        <p14:creationId xmlns:p14="http://schemas.microsoft.com/office/powerpoint/2010/main" val="20358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AD95B3-50A7-7286-B156-6C1B4F2B7259}"/>
              </a:ext>
            </a:extLst>
          </p:cNvPr>
          <p:cNvSpPr/>
          <p:nvPr/>
        </p:nvSpPr>
        <p:spPr>
          <a:xfrm>
            <a:off x="528403" y="1317331"/>
            <a:ext cx="3638112" cy="4286889"/>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dirty="0">
              <a:solidFill>
                <a:schemeClr val="accent6"/>
              </a:solidFill>
            </a:endParaRPr>
          </a:p>
        </p:txBody>
      </p:sp>
      <p:sp>
        <p:nvSpPr>
          <p:cNvPr id="5" name="Rectangle 4">
            <a:extLst>
              <a:ext uri="{FF2B5EF4-FFF2-40B4-BE49-F238E27FC236}">
                <a16:creationId xmlns:a16="http://schemas.microsoft.com/office/drawing/2014/main" id="{946AF34D-0BF6-72DE-61E9-11DD4CD358A7}"/>
              </a:ext>
            </a:extLst>
          </p:cNvPr>
          <p:cNvSpPr/>
          <p:nvPr/>
        </p:nvSpPr>
        <p:spPr>
          <a:xfrm>
            <a:off x="4275356" y="1127918"/>
            <a:ext cx="3638112" cy="4602163"/>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dirty="0">
              <a:solidFill>
                <a:schemeClr val="accent6"/>
              </a:solidFill>
            </a:endParaRPr>
          </a:p>
        </p:txBody>
      </p:sp>
      <p:sp>
        <p:nvSpPr>
          <p:cNvPr id="6" name="Rectangle 5">
            <a:extLst>
              <a:ext uri="{FF2B5EF4-FFF2-40B4-BE49-F238E27FC236}">
                <a16:creationId xmlns:a16="http://schemas.microsoft.com/office/drawing/2014/main" id="{548C6A58-E2AE-D675-9FEA-2AC2C316A30C}"/>
              </a:ext>
            </a:extLst>
          </p:cNvPr>
          <p:cNvSpPr/>
          <p:nvPr/>
        </p:nvSpPr>
        <p:spPr>
          <a:xfrm>
            <a:off x="8022309" y="1317331"/>
            <a:ext cx="3638112" cy="4293927"/>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endParaRPr lang="en-US" sz="1000" dirty="0">
              <a:solidFill>
                <a:schemeClr val="accent6"/>
              </a:solidFill>
            </a:endParaRPr>
          </a:p>
        </p:txBody>
      </p:sp>
      <p:sp>
        <p:nvSpPr>
          <p:cNvPr id="24" name="Rectangle 23">
            <a:extLst>
              <a:ext uri="{FF2B5EF4-FFF2-40B4-BE49-F238E27FC236}">
                <a16:creationId xmlns:a16="http://schemas.microsoft.com/office/drawing/2014/main" id="{C371DA66-A0BE-EF64-E9B2-D515296030B0}"/>
              </a:ext>
            </a:extLst>
          </p:cNvPr>
          <p:cNvSpPr/>
          <p:nvPr/>
        </p:nvSpPr>
        <p:spPr>
          <a:xfrm>
            <a:off x="8022309" y="1317331"/>
            <a:ext cx="3638112" cy="4286889"/>
          </a:xfrm>
          <a:prstGeom prst="rect">
            <a:avLst/>
          </a:prstGeom>
          <a:solidFill>
            <a:schemeClr val="tx2">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37160" tIns="91440" rIns="182880" rtlCol="0" anchor="ctr"/>
          <a:lstStyle/>
          <a:p>
            <a:pPr algn="ctr">
              <a:spcAft>
                <a:spcPts val="400"/>
              </a:spcAft>
            </a:pPr>
            <a:endParaRPr lang="en-US" sz="1400" b="1" i="1" dirty="0">
              <a:solidFill>
                <a:schemeClr val="accent6"/>
              </a:solidFill>
            </a:endParaRPr>
          </a:p>
          <a:p>
            <a:pPr algn="ctr">
              <a:spcAft>
                <a:spcPts val="400"/>
              </a:spcAft>
            </a:pPr>
            <a:r>
              <a:rPr lang="en-US" sz="1400" b="1" dirty="0">
                <a:solidFill>
                  <a:schemeClr val="accent6"/>
                </a:solidFill>
              </a:rPr>
              <a:t>Low cost and Open Source.</a:t>
            </a:r>
          </a:p>
          <a:p>
            <a:pPr algn="ctr">
              <a:spcAft>
                <a:spcPts val="400"/>
              </a:spcAft>
            </a:pPr>
            <a:endParaRPr lang="en-US" sz="1400" b="1" dirty="0">
              <a:solidFill>
                <a:schemeClr val="accent6"/>
              </a:solidFill>
            </a:endParaRPr>
          </a:p>
          <a:p>
            <a:pPr algn="ctr">
              <a:spcAft>
                <a:spcPts val="400"/>
              </a:spcAft>
            </a:pPr>
            <a:r>
              <a:rPr lang="en-US" sz="1400" b="1" dirty="0">
                <a:solidFill>
                  <a:schemeClr val="accent6"/>
                </a:solidFill>
              </a:rPr>
              <a:t>Payment switches resell to your FSPs for additional revenue streams.</a:t>
            </a:r>
          </a:p>
          <a:p>
            <a:pPr algn="ctr">
              <a:spcAft>
                <a:spcPts val="400"/>
              </a:spcAft>
            </a:pPr>
            <a:endParaRPr lang="en-US" sz="1400" b="1" dirty="0">
              <a:solidFill>
                <a:schemeClr val="accent6"/>
              </a:solidFill>
            </a:endParaRPr>
          </a:p>
          <a:p>
            <a:pPr algn="ctr">
              <a:spcAft>
                <a:spcPts val="400"/>
              </a:spcAft>
            </a:pPr>
            <a:r>
              <a:rPr lang="en-US" sz="1400" b="1" dirty="0">
                <a:solidFill>
                  <a:schemeClr val="accent6"/>
                </a:solidFill>
              </a:rPr>
              <a:t>Payment switches leverage data sharing for better fraud decisions.</a:t>
            </a:r>
          </a:p>
          <a:p>
            <a:pPr>
              <a:spcAft>
                <a:spcPts val="1200"/>
              </a:spcAft>
            </a:pPr>
            <a:endParaRPr lang="en-US" sz="1400" dirty="0">
              <a:solidFill>
                <a:schemeClr val="accent6"/>
              </a:solidFill>
            </a:endParaRPr>
          </a:p>
        </p:txBody>
      </p:sp>
      <p:sp>
        <p:nvSpPr>
          <p:cNvPr id="2" name="Title 1">
            <a:extLst>
              <a:ext uri="{FF2B5EF4-FFF2-40B4-BE49-F238E27FC236}">
                <a16:creationId xmlns:a16="http://schemas.microsoft.com/office/drawing/2014/main" id="{10A94BE8-02AC-EF3F-8BB5-82CDFB3589D3}"/>
              </a:ext>
            </a:extLst>
          </p:cNvPr>
          <p:cNvSpPr>
            <a:spLocks noGrp="1"/>
          </p:cNvSpPr>
          <p:nvPr>
            <p:ph type="title"/>
          </p:nvPr>
        </p:nvSpPr>
        <p:spPr/>
        <p:txBody>
          <a:bodyPr/>
          <a:lstStyle/>
          <a:p>
            <a:pPr>
              <a:spcAft>
                <a:spcPts val="400"/>
              </a:spcAft>
            </a:pPr>
            <a:r>
              <a:rPr lang="en-US" sz="2400" dirty="0"/>
              <a:t>How it works a reminder</a:t>
            </a:r>
          </a:p>
        </p:txBody>
      </p:sp>
      <p:grpSp>
        <p:nvGrpSpPr>
          <p:cNvPr id="12" name="Group 11">
            <a:extLst>
              <a:ext uri="{FF2B5EF4-FFF2-40B4-BE49-F238E27FC236}">
                <a16:creationId xmlns:a16="http://schemas.microsoft.com/office/drawing/2014/main" id="{C27E372F-026C-0117-C2D0-BF6E65B3699A}"/>
              </a:ext>
            </a:extLst>
          </p:cNvPr>
          <p:cNvGrpSpPr/>
          <p:nvPr/>
        </p:nvGrpSpPr>
        <p:grpSpPr>
          <a:xfrm>
            <a:off x="1012881" y="1581919"/>
            <a:ext cx="2669156" cy="4013647"/>
            <a:chOff x="4726731" y="1878562"/>
            <a:chExt cx="2669156" cy="4013647"/>
          </a:xfrm>
        </p:grpSpPr>
        <p:sp>
          <p:nvSpPr>
            <p:cNvPr id="16" name="Up Arrow 15">
              <a:extLst>
                <a:ext uri="{FF2B5EF4-FFF2-40B4-BE49-F238E27FC236}">
                  <a16:creationId xmlns:a16="http://schemas.microsoft.com/office/drawing/2014/main" id="{41FA4D09-308D-E0EC-296E-02AA27BED737}"/>
                </a:ext>
              </a:extLst>
            </p:cNvPr>
            <p:cNvSpPr/>
            <p:nvPr/>
          </p:nvSpPr>
          <p:spPr>
            <a:xfrm>
              <a:off x="5096002" y="1878562"/>
              <a:ext cx="1930615" cy="1877961"/>
            </a:xfrm>
            <a:prstGeom prst="upArrow">
              <a:avLst>
                <a:gd name="adj1" fmla="val 68182"/>
                <a:gd name="adj2" fmla="val 33178"/>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 Arrow 16">
              <a:extLst>
                <a:ext uri="{FF2B5EF4-FFF2-40B4-BE49-F238E27FC236}">
                  <a16:creationId xmlns:a16="http://schemas.microsoft.com/office/drawing/2014/main" id="{F789775E-2D19-C017-D05F-934415BBD9FC}"/>
                </a:ext>
              </a:extLst>
            </p:cNvPr>
            <p:cNvSpPr/>
            <p:nvPr/>
          </p:nvSpPr>
          <p:spPr>
            <a:xfrm rot="10800000">
              <a:off x="5096002" y="4014248"/>
              <a:ext cx="1930615" cy="1877961"/>
            </a:xfrm>
            <a:prstGeom prst="upArrow">
              <a:avLst>
                <a:gd name="adj1" fmla="val 68182"/>
                <a:gd name="adj2" fmla="val 33178"/>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D080F18-345D-5EB5-54E6-AE4A1DD72C88}"/>
                </a:ext>
              </a:extLst>
            </p:cNvPr>
            <p:cNvSpPr txBox="1"/>
            <p:nvPr/>
          </p:nvSpPr>
          <p:spPr>
            <a:xfrm>
              <a:off x="4726731" y="2369133"/>
              <a:ext cx="2669156" cy="954107"/>
            </a:xfrm>
            <a:prstGeom prst="rect">
              <a:avLst/>
            </a:prstGeom>
            <a:noFill/>
          </p:spPr>
          <p:txBody>
            <a:bodyPr wrap="square">
              <a:spAutoFit/>
            </a:bodyPr>
            <a:lstStyle/>
            <a:p>
              <a:pPr algn="ctr">
                <a:spcAft>
                  <a:spcPts val="400"/>
                </a:spcAft>
              </a:pPr>
              <a:r>
                <a:rPr lang="en-US" sz="1400" b="1" dirty="0">
                  <a:solidFill>
                    <a:schemeClr val="accent6"/>
                  </a:solidFill>
                </a:rPr>
                <a:t>Scales up </a:t>
              </a:r>
              <a:br>
                <a:rPr lang="en-US" sz="1400" b="1" dirty="0">
                  <a:solidFill>
                    <a:schemeClr val="accent6"/>
                  </a:solidFill>
                </a:rPr>
              </a:br>
              <a:r>
                <a:rPr lang="en-US" sz="1400" b="1" dirty="0">
                  <a:solidFill>
                    <a:schemeClr val="accent6"/>
                  </a:solidFill>
                </a:rPr>
                <a:t>to run as country-wide </a:t>
              </a:r>
              <a:br>
                <a:rPr lang="en-US" sz="1400" b="1" dirty="0">
                  <a:solidFill>
                    <a:schemeClr val="accent6"/>
                  </a:solidFill>
                </a:rPr>
              </a:br>
              <a:r>
                <a:rPr lang="en-US" sz="1400" b="1" dirty="0">
                  <a:solidFill>
                    <a:schemeClr val="accent6"/>
                  </a:solidFill>
                </a:rPr>
                <a:t>payment switches, banks, </a:t>
              </a:r>
              <a:br>
                <a:rPr lang="en-US" sz="1400" b="1" dirty="0">
                  <a:solidFill>
                    <a:schemeClr val="accent6"/>
                  </a:solidFill>
                </a:rPr>
              </a:br>
              <a:r>
                <a:rPr lang="en-US" sz="1400" b="1" dirty="0">
                  <a:solidFill>
                    <a:schemeClr val="accent6"/>
                  </a:solidFill>
                </a:rPr>
                <a:t>or payment networks</a:t>
              </a:r>
            </a:p>
          </p:txBody>
        </p:sp>
        <p:sp>
          <p:nvSpPr>
            <p:cNvPr id="20" name="TextBox 19">
              <a:extLst>
                <a:ext uri="{FF2B5EF4-FFF2-40B4-BE49-F238E27FC236}">
                  <a16:creationId xmlns:a16="http://schemas.microsoft.com/office/drawing/2014/main" id="{3100B741-02D5-FD38-1CE5-661FC64DF5F7}"/>
                </a:ext>
              </a:extLst>
            </p:cNvPr>
            <p:cNvSpPr txBox="1"/>
            <p:nvPr/>
          </p:nvSpPr>
          <p:spPr>
            <a:xfrm>
              <a:off x="4726731" y="4184432"/>
              <a:ext cx="2669156" cy="954107"/>
            </a:xfrm>
            <a:prstGeom prst="rect">
              <a:avLst/>
            </a:prstGeom>
            <a:noFill/>
          </p:spPr>
          <p:txBody>
            <a:bodyPr wrap="square">
              <a:spAutoFit/>
            </a:bodyPr>
            <a:lstStyle/>
            <a:p>
              <a:pPr algn="ctr">
                <a:spcAft>
                  <a:spcPts val="400"/>
                </a:spcAft>
              </a:pPr>
              <a:r>
                <a:rPr lang="en-US" sz="1400" b="1" dirty="0">
                  <a:solidFill>
                    <a:schemeClr val="accent6"/>
                  </a:solidFill>
                </a:rPr>
                <a:t>Scales down </a:t>
              </a:r>
              <a:br>
                <a:rPr lang="en-US" sz="1400" b="1" dirty="0">
                  <a:solidFill>
                    <a:schemeClr val="accent6"/>
                  </a:solidFill>
                </a:rPr>
              </a:br>
              <a:r>
                <a:rPr lang="en-US" sz="1400" b="1" dirty="0">
                  <a:solidFill>
                    <a:schemeClr val="accent6"/>
                  </a:solidFill>
                </a:rPr>
                <a:t>to run in the smallest </a:t>
              </a:r>
              <a:br>
                <a:rPr lang="en-US" sz="1400" b="1" dirty="0">
                  <a:solidFill>
                    <a:schemeClr val="accent6"/>
                  </a:solidFill>
                </a:rPr>
              </a:br>
              <a:r>
                <a:rPr lang="en-US" sz="1400" b="1" dirty="0">
                  <a:solidFill>
                    <a:schemeClr val="accent6"/>
                  </a:solidFill>
                </a:rPr>
                <a:t>and most limited </a:t>
              </a:r>
              <a:br>
                <a:rPr lang="en-US" sz="1400" b="1" dirty="0">
                  <a:solidFill>
                    <a:schemeClr val="accent6"/>
                  </a:solidFill>
                </a:rPr>
              </a:br>
              <a:r>
                <a:rPr lang="en-US" sz="1400" b="1" dirty="0">
                  <a:solidFill>
                    <a:schemeClr val="accent6"/>
                  </a:solidFill>
                </a:rPr>
                <a:t>of situations</a:t>
              </a:r>
            </a:p>
          </p:txBody>
        </p:sp>
      </p:grpSp>
      <p:grpSp>
        <p:nvGrpSpPr>
          <p:cNvPr id="26" name="Group 25">
            <a:extLst>
              <a:ext uri="{FF2B5EF4-FFF2-40B4-BE49-F238E27FC236}">
                <a16:creationId xmlns:a16="http://schemas.microsoft.com/office/drawing/2014/main" id="{2D7D8729-F59E-9F95-A5B7-AB92ADE06AC7}"/>
              </a:ext>
            </a:extLst>
          </p:cNvPr>
          <p:cNvGrpSpPr/>
          <p:nvPr/>
        </p:nvGrpSpPr>
        <p:grpSpPr>
          <a:xfrm>
            <a:off x="1" y="52"/>
            <a:ext cx="12188824" cy="267578"/>
            <a:chOff x="1" y="52"/>
            <a:chExt cx="12188824" cy="267578"/>
          </a:xfrm>
        </p:grpSpPr>
        <p:grpSp>
          <p:nvGrpSpPr>
            <p:cNvPr id="27" name="Group 26">
              <a:extLst>
                <a:ext uri="{FF2B5EF4-FFF2-40B4-BE49-F238E27FC236}">
                  <a16:creationId xmlns:a16="http://schemas.microsoft.com/office/drawing/2014/main" id="{5F6F55E2-E619-8669-C71F-E1F37922A4D9}"/>
                </a:ext>
              </a:extLst>
            </p:cNvPr>
            <p:cNvGrpSpPr/>
            <p:nvPr/>
          </p:nvGrpSpPr>
          <p:grpSpPr>
            <a:xfrm>
              <a:off x="495299" y="52"/>
              <a:ext cx="8933836" cy="267578"/>
              <a:chOff x="495299" y="52"/>
              <a:chExt cx="7150194" cy="267578"/>
            </a:xfrm>
          </p:grpSpPr>
          <p:sp>
            <p:nvSpPr>
              <p:cNvPr id="29" name="Rounded Rectangle 28">
                <a:extLst>
                  <a:ext uri="{FF2B5EF4-FFF2-40B4-BE49-F238E27FC236}">
                    <a16:creationId xmlns:a16="http://schemas.microsoft.com/office/drawing/2014/main" id="{4C67E35A-5A4F-40FF-CBF0-B7FAA6EF3F7E}"/>
                  </a:ext>
                </a:extLst>
              </p:cNvPr>
              <p:cNvSpPr/>
              <p:nvPr/>
            </p:nvSpPr>
            <p:spPr>
              <a:xfrm rot="10800000" flipV="1">
                <a:off x="4800881"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Implementation &amp; Maintenance</a:t>
                </a:r>
              </a:p>
            </p:txBody>
          </p:sp>
          <p:sp>
            <p:nvSpPr>
              <p:cNvPr id="30" name="Rounded Rectangle 29">
                <a:extLst>
                  <a:ext uri="{FF2B5EF4-FFF2-40B4-BE49-F238E27FC236}">
                    <a16:creationId xmlns:a16="http://schemas.microsoft.com/office/drawing/2014/main" id="{594EF82A-A4CD-4BFF-E00B-C6909E985B55}"/>
                  </a:ext>
                </a:extLst>
              </p:cNvPr>
              <p:cNvSpPr/>
              <p:nvPr/>
            </p:nvSpPr>
            <p:spPr>
              <a:xfrm rot="10800000" flipV="1">
                <a:off x="6236075"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algn="ctr"/>
                <a:r>
                  <a:rPr lang="en-US" sz="800" b="1" dirty="0">
                    <a:solidFill>
                      <a:srgbClr val="FFFFFF"/>
                    </a:solidFill>
                    <a:latin typeface="Arial"/>
                    <a:cs typeface="Arial"/>
                  </a:rPr>
                  <a:t>Governance</a:t>
                </a:r>
              </a:p>
            </p:txBody>
          </p:sp>
          <p:sp>
            <p:nvSpPr>
              <p:cNvPr id="31" name="Rounded Rectangle 30">
                <a:extLst>
                  <a:ext uri="{FF2B5EF4-FFF2-40B4-BE49-F238E27FC236}">
                    <a16:creationId xmlns:a16="http://schemas.microsoft.com/office/drawing/2014/main" id="{94EE5090-5875-DD8D-0BB5-03FE600B730B}"/>
                  </a:ext>
                </a:extLst>
              </p:cNvPr>
              <p:cNvSpPr/>
              <p:nvPr/>
            </p:nvSpPr>
            <p:spPr>
              <a:xfrm rot="10800000" flipV="1">
                <a:off x="3365687" y="52"/>
                <a:ext cx="1409418" cy="267578"/>
              </a:xfrm>
              <a:prstGeom prst="round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How It Works</a:t>
                </a:r>
              </a:p>
            </p:txBody>
          </p:sp>
          <p:sp>
            <p:nvSpPr>
              <p:cNvPr id="32" name="Rounded Rectangle 31">
                <a:extLst>
                  <a:ext uri="{FF2B5EF4-FFF2-40B4-BE49-F238E27FC236}">
                    <a16:creationId xmlns:a16="http://schemas.microsoft.com/office/drawing/2014/main" id="{2B824967-F1B4-0C9E-C41A-A0A2DF6B4D20}"/>
                  </a:ext>
                </a:extLst>
              </p:cNvPr>
              <p:cNvSpPr/>
              <p:nvPr/>
            </p:nvSpPr>
            <p:spPr>
              <a:xfrm rot="10800000" flipV="1">
                <a:off x="1930493"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lvl="0" algn="ctr">
                  <a:defRPr/>
                </a:pPr>
                <a:r>
                  <a:rPr lang="en-US" sz="800" b="1" dirty="0">
                    <a:solidFill>
                      <a:srgbClr val="FFFFFF"/>
                    </a:solidFill>
                    <a:cs typeface="Arial"/>
                  </a:rPr>
                  <a:t>The Problem</a:t>
                </a:r>
              </a:p>
            </p:txBody>
          </p:sp>
          <p:sp>
            <p:nvSpPr>
              <p:cNvPr id="33" name="Rounded Rectangle 32">
                <a:extLst>
                  <a:ext uri="{FF2B5EF4-FFF2-40B4-BE49-F238E27FC236}">
                    <a16:creationId xmlns:a16="http://schemas.microsoft.com/office/drawing/2014/main" id="{6132F0F1-618C-7003-0186-57AF3B06251E}"/>
                  </a:ext>
                </a:extLst>
              </p:cNvPr>
              <p:cNvSpPr/>
              <p:nvPr/>
            </p:nvSpPr>
            <p:spPr>
              <a:xfrm rot="10800000" flipV="1">
                <a:off x="495299" y="52"/>
                <a:ext cx="1409418" cy="267578"/>
              </a:xfrm>
              <a:prstGeom prst="round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24378"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Arial"/>
                  </a:rPr>
                  <a:t>Why an Open Source TMS?</a:t>
                </a:r>
              </a:p>
            </p:txBody>
          </p:sp>
        </p:grpSp>
        <p:sp>
          <p:nvSpPr>
            <p:cNvPr id="28" name="Rectangle 27">
              <a:extLst>
                <a:ext uri="{FF2B5EF4-FFF2-40B4-BE49-F238E27FC236}">
                  <a16:creationId xmlns:a16="http://schemas.microsoft.com/office/drawing/2014/main" id="{AACED9DF-1096-AE8F-7C72-042AA20E70DC}"/>
                </a:ext>
              </a:extLst>
            </p:cNvPr>
            <p:cNvSpPr/>
            <p:nvPr/>
          </p:nvSpPr>
          <p:spPr>
            <a:xfrm>
              <a:off x="1" y="775"/>
              <a:ext cx="12188824" cy="78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199"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7" name="Group 6">
            <a:extLst>
              <a:ext uri="{FF2B5EF4-FFF2-40B4-BE49-F238E27FC236}">
                <a16:creationId xmlns:a16="http://schemas.microsoft.com/office/drawing/2014/main" id="{CCBB54EE-8BBA-06CF-1234-1FD494516453}"/>
              </a:ext>
            </a:extLst>
          </p:cNvPr>
          <p:cNvGrpSpPr/>
          <p:nvPr/>
        </p:nvGrpSpPr>
        <p:grpSpPr>
          <a:xfrm>
            <a:off x="4275357" y="1127918"/>
            <a:ext cx="3638111" cy="4602163"/>
            <a:chOff x="495299" y="1562100"/>
            <a:chExt cx="3638111" cy="4602163"/>
          </a:xfrm>
        </p:grpSpPr>
        <p:sp>
          <p:nvSpPr>
            <p:cNvPr id="22" name="Rectangle 21">
              <a:extLst>
                <a:ext uri="{FF2B5EF4-FFF2-40B4-BE49-F238E27FC236}">
                  <a16:creationId xmlns:a16="http://schemas.microsoft.com/office/drawing/2014/main" id="{5ADA7DD1-9DA9-027D-9E2C-D2064B535B46}"/>
                </a:ext>
              </a:extLst>
            </p:cNvPr>
            <p:cNvSpPr/>
            <p:nvPr/>
          </p:nvSpPr>
          <p:spPr>
            <a:xfrm>
              <a:off x="495299" y="1562100"/>
              <a:ext cx="3638111" cy="4602163"/>
            </a:xfrm>
            <a:prstGeom prst="rect">
              <a:avLst/>
            </a:prstGeom>
            <a:solidFill>
              <a:schemeClr val="accent3">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Aft>
                  <a:spcPts val="400"/>
                </a:spcAft>
              </a:pPr>
              <a:r>
                <a:rPr lang="en-US" sz="2000" b="1" dirty="0">
                  <a:solidFill>
                    <a:schemeClr val="bg1"/>
                  </a:solidFill>
                </a:rPr>
                <a:t>An Engine Only</a:t>
              </a:r>
              <a:endParaRPr lang="en-US" sz="2000" dirty="0">
                <a:solidFill>
                  <a:schemeClr val="bg1"/>
                </a:solidFill>
              </a:endParaRPr>
            </a:p>
          </p:txBody>
        </p:sp>
        <p:grpSp>
          <p:nvGrpSpPr>
            <p:cNvPr id="46" name="Group 45">
              <a:extLst>
                <a:ext uri="{FF2B5EF4-FFF2-40B4-BE49-F238E27FC236}">
                  <a16:creationId xmlns:a16="http://schemas.microsoft.com/office/drawing/2014/main" id="{BA2F7045-632D-3901-A759-2D67C378AE99}"/>
                </a:ext>
              </a:extLst>
            </p:cNvPr>
            <p:cNvGrpSpPr/>
            <p:nvPr/>
          </p:nvGrpSpPr>
          <p:grpSpPr>
            <a:xfrm>
              <a:off x="667356" y="2040673"/>
              <a:ext cx="3280176" cy="3936381"/>
              <a:chOff x="594718" y="2028617"/>
              <a:chExt cx="2427261" cy="2960364"/>
            </a:xfrm>
          </p:grpSpPr>
          <p:sp>
            <p:nvSpPr>
              <p:cNvPr id="40" name="Rounded Rectangle 39">
                <a:extLst>
                  <a:ext uri="{FF2B5EF4-FFF2-40B4-BE49-F238E27FC236}">
                    <a16:creationId xmlns:a16="http://schemas.microsoft.com/office/drawing/2014/main" id="{29122D04-6609-68E5-557D-355FA2969468}"/>
                  </a:ext>
                </a:extLst>
              </p:cNvPr>
              <p:cNvSpPr/>
              <p:nvPr/>
            </p:nvSpPr>
            <p:spPr>
              <a:xfrm>
                <a:off x="594718" y="4131459"/>
                <a:ext cx="2427261" cy="857522"/>
              </a:xfrm>
              <a:prstGeom prst="roundRect">
                <a:avLst>
                  <a:gd name="adj" fmla="val 7507"/>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spcAft>
                    <a:spcPts val="400"/>
                  </a:spcAft>
                </a:pPr>
                <a:r>
                  <a:rPr lang="en-US" sz="1200" dirty="0">
                    <a:solidFill>
                      <a:schemeClr val="accent6"/>
                    </a:solidFill>
                  </a:rPr>
                  <a:t>Modular and adapter driven both for data/events in and data/events out </a:t>
                </a:r>
                <a:br>
                  <a:rPr lang="en-US" sz="1200" dirty="0">
                    <a:solidFill>
                      <a:schemeClr val="accent6"/>
                    </a:solidFill>
                  </a:rPr>
                </a:br>
                <a:r>
                  <a:rPr lang="en-US" sz="1200" dirty="0">
                    <a:solidFill>
                      <a:schemeClr val="accent6"/>
                    </a:solidFill>
                  </a:rPr>
                  <a:t>to the line of business systems and </a:t>
                </a:r>
                <a:br>
                  <a:rPr lang="en-US" sz="1200" dirty="0">
                    <a:solidFill>
                      <a:schemeClr val="accent6"/>
                    </a:solidFill>
                  </a:rPr>
                </a:br>
                <a:r>
                  <a:rPr lang="en-US" sz="1200" dirty="0">
                    <a:solidFill>
                      <a:schemeClr val="accent6"/>
                    </a:solidFill>
                  </a:rPr>
                  <a:t>case management system</a:t>
                </a:r>
              </a:p>
            </p:txBody>
          </p:sp>
          <p:sp>
            <p:nvSpPr>
              <p:cNvPr id="41" name="Rounded Rectangle 40">
                <a:extLst>
                  <a:ext uri="{FF2B5EF4-FFF2-40B4-BE49-F238E27FC236}">
                    <a16:creationId xmlns:a16="http://schemas.microsoft.com/office/drawing/2014/main" id="{346FDFAD-A0D9-5DDA-F02A-9E1F3A9032C2}"/>
                  </a:ext>
                </a:extLst>
              </p:cNvPr>
              <p:cNvSpPr/>
              <p:nvPr/>
            </p:nvSpPr>
            <p:spPr>
              <a:xfrm>
                <a:off x="594718" y="3519374"/>
                <a:ext cx="2427261" cy="504984"/>
              </a:xfrm>
              <a:prstGeom prst="roundRect">
                <a:avLst>
                  <a:gd name="adj" fmla="val 10560"/>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spcAft>
                    <a:spcPts val="400"/>
                  </a:spcAft>
                </a:pPr>
                <a:r>
                  <a:rPr lang="en-US" sz="1200" dirty="0">
                    <a:solidFill>
                      <a:schemeClr val="accent6"/>
                    </a:solidFill>
                  </a:rPr>
                  <a:t>Highly configurable </a:t>
                </a:r>
                <a:br>
                  <a:rPr lang="en-US" sz="1200" dirty="0">
                    <a:solidFill>
                      <a:schemeClr val="accent6"/>
                    </a:solidFill>
                  </a:rPr>
                </a:br>
                <a:r>
                  <a:rPr lang="en-US" sz="1200" dirty="0">
                    <a:solidFill>
                      <a:schemeClr val="accent6"/>
                    </a:solidFill>
                  </a:rPr>
                  <a:t>by Json message</a:t>
                </a:r>
              </a:p>
            </p:txBody>
          </p:sp>
          <p:sp>
            <p:nvSpPr>
              <p:cNvPr id="42" name="Rounded Rectangle 41">
                <a:extLst>
                  <a:ext uri="{FF2B5EF4-FFF2-40B4-BE49-F238E27FC236}">
                    <a16:creationId xmlns:a16="http://schemas.microsoft.com/office/drawing/2014/main" id="{92791C45-6E65-7F11-4807-0DED3A038A5E}"/>
                  </a:ext>
                </a:extLst>
              </p:cNvPr>
              <p:cNvSpPr/>
              <p:nvPr/>
            </p:nvSpPr>
            <p:spPr>
              <a:xfrm>
                <a:off x="594718" y="3003650"/>
                <a:ext cx="2427261" cy="408623"/>
              </a:xfrm>
              <a:prstGeom prst="roundRect">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spcAft>
                    <a:spcPts val="400"/>
                  </a:spcAft>
                </a:pPr>
                <a:r>
                  <a:rPr lang="en-US" sz="1200" dirty="0">
                    <a:solidFill>
                      <a:schemeClr val="accent6"/>
                    </a:solidFill>
                  </a:rPr>
                  <a:t>API driven</a:t>
                </a:r>
              </a:p>
            </p:txBody>
          </p:sp>
          <p:sp>
            <p:nvSpPr>
              <p:cNvPr id="43" name="Rounded Rectangle 42">
                <a:extLst>
                  <a:ext uri="{FF2B5EF4-FFF2-40B4-BE49-F238E27FC236}">
                    <a16:creationId xmlns:a16="http://schemas.microsoft.com/office/drawing/2014/main" id="{5D787825-D131-8A87-E9C0-3EC0A4BE84EB}"/>
                  </a:ext>
                </a:extLst>
              </p:cNvPr>
              <p:cNvSpPr/>
              <p:nvPr/>
            </p:nvSpPr>
            <p:spPr>
              <a:xfrm>
                <a:off x="594718" y="2028617"/>
                <a:ext cx="2427261" cy="867931"/>
              </a:xfrm>
              <a:prstGeom prst="roundRect">
                <a:avLst>
                  <a:gd name="adj" fmla="val 6591"/>
                </a:avLst>
              </a:prstGeom>
              <a:solidFill>
                <a:schemeClr val="accent3">
                  <a:lumMod val="20000"/>
                  <a:lumOff val="8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spcAft>
                    <a:spcPts val="400"/>
                  </a:spcAft>
                </a:pPr>
                <a:r>
                  <a:rPr lang="en-US" sz="1200" dirty="0">
                    <a:solidFill>
                      <a:schemeClr val="accent6"/>
                    </a:solidFill>
                  </a:rPr>
                  <a:t>Designed to be used by anyone and </a:t>
                </a:r>
                <a:br>
                  <a:rPr lang="en-US" sz="1200" dirty="0">
                    <a:solidFill>
                      <a:schemeClr val="accent6"/>
                    </a:solidFill>
                  </a:rPr>
                </a:br>
                <a:r>
                  <a:rPr lang="en-US" sz="1200" dirty="0">
                    <a:solidFill>
                      <a:schemeClr val="accent6"/>
                    </a:solidFill>
                  </a:rPr>
                  <a:t>modified for their own needs or as the plumbing of a solution offered by a commercial entity.</a:t>
                </a:r>
              </a:p>
            </p:txBody>
          </p:sp>
        </p:grpSp>
      </p:grpSp>
      <p:sp>
        <p:nvSpPr>
          <p:cNvPr id="8" name="Date Placeholder 7">
            <a:extLst>
              <a:ext uri="{FF2B5EF4-FFF2-40B4-BE49-F238E27FC236}">
                <a16:creationId xmlns:a16="http://schemas.microsoft.com/office/drawing/2014/main" id="{53D38EE8-D779-B8E2-8E04-2B78257495D3}"/>
              </a:ext>
            </a:extLst>
          </p:cNvPr>
          <p:cNvSpPr>
            <a:spLocks noGrp="1"/>
          </p:cNvSpPr>
          <p:nvPr>
            <p:ph type="dt" sz="half" idx="23"/>
          </p:nvPr>
        </p:nvSpPr>
        <p:spPr/>
        <p:txBody>
          <a:bodyPr/>
          <a:lstStyle/>
          <a:p>
            <a:r>
              <a:rPr lang="en-US" dirty="0"/>
              <a:t>October 2022</a:t>
            </a:r>
          </a:p>
        </p:txBody>
      </p:sp>
      <p:sp>
        <p:nvSpPr>
          <p:cNvPr id="9" name="Slide Number Placeholder 8">
            <a:extLst>
              <a:ext uri="{FF2B5EF4-FFF2-40B4-BE49-F238E27FC236}">
                <a16:creationId xmlns:a16="http://schemas.microsoft.com/office/drawing/2014/main" id="{B19D1951-27A5-A95C-A1CF-A647C412D635}"/>
              </a:ext>
            </a:extLst>
          </p:cNvPr>
          <p:cNvSpPr>
            <a:spLocks noGrp="1"/>
          </p:cNvSpPr>
          <p:nvPr>
            <p:ph type="sldNum" sz="quarter" idx="4"/>
          </p:nvPr>
        </p:nvSpPr>
        <p:spPr/>
        <p:txBody>
          <a:bodyPr/>
          <a:lstStyle/>
          <a:p>
            <a:fld id="{4290442A-A587-DA4A-80BE-9E74F9AF5476}" type="slidenum">
              <a:rPr lang="en-US" smtClean="0"/>
              <a:pPr/>
              <a:t>8</a:t>
            </a:fld>
            <a:endParaRPr lang="en-US" dirty="0"/>
          </a:p>
        </p:txBody>
      </p:sp>
      <p:sp>
        <p:nvSpPr>
          <p:cNvPr id="10" name="Footer Placeholder 9">
            <a:extLst>
              <a:ext uri="{FF2B5EF4-FFF2-40B4-BE49-F238E27FC236}">
                <a16:creationId xmlns:a16="http://schemas.microsoft.com/office/drawing/2014/main" id="{639942D4-A391-0F59-49B3-E2E68937D4DE}"/>
              </a:ext>
            </a:extLst>
          </p:cNvPr>
          <p:cNvSpPr>
            <a:spLocks noGrp="1"/>
          </p:cNvSpPr>
          <p:nvPr>
            <p:ph type="ftr" sz="quarter" idx="3"/>
          </p:nvPr>
        </p:nvSpPr>
        <p:spPr/>
        <p:txBody>
          <a:bodyPr/>
          <a:lstStyle/>
          <a:p>
            <a:pPr algn="r"/>
            <a:r>
              <a:rPr lang="en-US" dirty="0"/>
              <a:t>The Open Source FRMS Solution</a:t>
            </a:r>
          </a:p>
        </p:txBody>
      </p:sp>
      <p:sp>
        <p:nvSpPr>
          <p:cNvPr id="13" name="Rectangle 12">
            <a:extLst>
              <a:ext uri="{FF2B5EF4-FFF2-40B4-BE49-F238E27FC236}">
                <a16:creationId xmlns:a16="http://schemas.microsoft.com/office/drawing/2014/main" id="{2796E4C3-93ED-A931-A8AF-F00F16B93E78}"/>
              </a:ext>
            </a:extLst>
          </p:cNvPr>
          <p:cNvSpPr/>
          <p:nvPr/>
        </p:nvSpPr>
        <p:spPr>
          <a:xfrm>
            <a:off x="528403" y="5707005"/>
            <a:ext cx="11132018" cy="6119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400"/>
              </a:spcAft>
            </a:pPr>
            <a:r>
              <a:rPr lang="en-US" sz="2000" b="1" dirty="0">
                <a:solidFill>
                  <a:schemeClr val="bg1"/>
                </a:solidFill>
              </a:rPr>
              <a:t>** Embed the </a:t>
            </a:r>
            <a:r>
              <a:rPr lang="en-US" sz="2000" b="1" dirty="0" err="1">
                <a:solidFill>
                  <a:schemeClr val="bg1"/>
                </a:solidFill>
              </a:rPr>
              <a:t>Actio</a:t>
            </a:r>
            <a:r>
              <a:rPr lang="en-US" sz="2000" b="1" dirty="0">
                <a:solidFill>
                  <a:schemeClr val="bg1"/>
                </a:solidFill>
              </a:rPr>
              <a:t> Solution into your environment, customizing to your needs</a:t>
            </a:r>
            <a:endParaRPr lang="en-US" sz="2000" dirty="0">
              <a:solidFill>
                <a:schemeClr val="bg1"/>
              </a:solidFill>
            </a:endParaRPr>
          </a:p>
        </p:txBody>
      </p:sp>
    </p:spTree>
    <p:extLst>
      <p:ext uri="{BB962C8B-B14F-4D97-AF65-F5344CB8AC3E}">
        <p14:creationId xmlns:p14="http://schemas.microsoft.com/office/powerpoint/2010/main" val="138299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1ADA18-9DD6-EE92-CFE1-E0BACCFE077D}"/>
              </a:ext>
            </a:extLst>
          </p:cNvPr>
          <p:cNvSpPr>
            <a:spLocks noGrp="1"/>
          </p:cNvSpPr>
          <p:nvPr>
            <p:ph type="body" sz="quarter" idx="13"/>
          </p:nvPr>
        </p:nvSpPr>
        <p:spPr/>
        <p:txBody>
          <a:bodyPr/>
          <a:lstStyle/>
          <a:p>
            <a:r>
              <a:rPr lang="en-US" b="1" dirty="0"/>
              <a:t>Status Updates: </a:t>
            </a:r>
            <a:br>
              <a:rPr lang="en-US" dirty="0"/>
            </a:br>
            <a:endParaRPr lang="en-US" dirty="0"/>
          </a:p>
        </p:txBody>
      </p:sp>
      <p:sp>
        <p:nvSpPr>
          <p:cNvPr id="22" name="TextBox 21">
            <a:extLst>
              <a:ext uri="{FF2B5EF4-FFF2-40B4-BE49-F238E27FC236}">
                <a16:creationId xmlns:a16="http://schemas.microsoft.com/office/drawing/2014/main" id="{FF255E11-BB2F-7055-035D-C9DA5982267E}"/>
              </a:ext>
            </a:extLst>
          </p:cNvPr>
          <p:cNvSpPr txBox="1"/>
          <p:nvPr/>
        </p:nvSpPr>
        <p:spPr>
          <a:xfrm>
            <a:off x="393290" y="4139381"/>
            <a:ext cx="3136490" cy="2359741"/>
          </a:xfrm>
          <a:prstGeom prst="rect">
            <a:avLst/>
          </a:prstGeom>
          <a:noFill/>
        </p:spPr>
        <p:txBody>
          <a:bodyPr wrap="square" lIns="0" tIns="0" rIns="0" bIns="0" rtlCol="0">
            <a:noAutofit/>
          </a:bodyPr>
          <a:lstStyle/>
          <a:p>
            <a:r>
              <a:rPr lang="en-US" sz="18000" dirty="0">
                <a:solidFill>
                  <a:schemeClr val="accent3">
                    <a:lumMod val="50000"/>
                  </a:schemeClr>
                </a:solidFill>
                <a:latin typeface="Arial" pitchFamily="34" charset="0"/>
                <a:cs typeface="Arial" pitchFamily="34" charset="0"/>
              </a:rPr>
              <a:t>2</a:t>
            </a:r>
          </a:p>
        </p:txBody>
      </p:sp>
    </p:spTree>
    <p:extLst>
      <p:ext uri="{BB962C8B-B14F-4D97-AF65-F5344CB8AC3E}">
        <p14:creationId xmlns:p14="http://schemas.microsoft.com/office/powerpoint/2010/main" val="56550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USP MLE Master Slides">
  <a:themeElements>
    <a:clrScheme name="Bill &amp; Melinda Gates Foundation Colors Jan 2014">
      <a:dk1>
        <a:srgbClr val="59452A"/>
      </a:dk1>
      <a:lt1>
        <a:srgbClr val="FFFFFF"/>
      </a:lt1>
      <a:dk2>
        <a:srgbClr val="D5CB99"/>
      </a:dk2>
      <a:lt2>
        <a:srgbClr val="B6985E"/>
      </a:lt2>
      <a:accent1>
        <a:srgbClr val="977C00"/>
      </a:accent1>
      <a:accent2>
        <a:srgbClr val="CE6B29"/>
      </a:accent2>
      <a:accent3>
        <a:srgbClr val="8CB7C7"/>
      </a:accent3>
      <a:accent4>
        <a:srgbClr val="9B242D"/>
      </a:accent4>
      <a:accent5>
        <a:srgbClr val="AAA092"/>
      </a:accent5>
      <a:accent6>
        <a:srgbClr val="000000"/>
      </a:accent6>
      <a:hlink>
        <a:srgbClr val="3086AB"/>
      </a:hlink>
      <a:folHlink>
        <a:srgbClr val="3086AB"/>
      </a:folHlink>
    </a:clrScheme>
    <a:fontScheme name="Foundation PPT Fonts - Jan 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smtClean="0">
            <a:solidFill>
              <a:schemeClr val="accent6"/>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2" id="{580BCF34-5E85-A845-A15B-6C26399296CC}" vid="{4A93B461-525E-2D42-96A7-D9DB15D3F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Status xmlns="523add2a-14d5-41d4-9d6d-c2353031d88f">Draft</Document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9051BE4FF9314FB0B6266B8172AC2C" ma:contentTypeVersion="9" ma:contentTypeDescription="Create a new document." ma:contentTypeScope="" ma:versionID="b0683f8759dde98640f1b4adcc2ff814">
  <xsd:schema xmlns:xsd="http://www.w3.org/2001/XMLSchema" xmlns:xs="http://www.w3.org/2001/XMLSchema" xmlns:p="http://schemas.microsoft.com/office/2006/metadata/properties" xmlns:ns2="523add2a-14d5-41d4-9d6d-c2353031d88f" xmlns:ns3="bd8a1682-11b6-4232-8a90-9276861a35b9" targetNamespace="http://schemas.microsoft.com/office/2006/metadata/properties" ma:root="true" ma:fieldsID="d756988e26596b0e89e4a839c118b7e4" ns2:_="" ns3:_="">
    <xsd:import namespace="523add2a-14d5-41d4-9d6d-c2353031d88f"/>
    <xsd:import namespace="bd8a1682-11b6-4232-8a90-9276861a35b9"/>
    <xsd:element name="properties">
      <xsd:complexType>
        <xsd:sequence>
          <xsd:element name="documentManagement">
            <xsd:complexType>
              <xsd:all>
                <xsd:element ref="ns2:Document_x0020_Status"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3add2a-14d5-41d4-9d6d-c2353031d88f" elementFormDefault="qualified">
    <xsd:import namespace="http://schemas.microsoft.com/office/2006/documentManagement/types"/>
    <xsd:import namespace="http://schemas.microsoft.com/office/infopath/2007/PartnerControls"/>
    <xsd:element name="Document_x0020_Status" ma:index="8" nillable="true" ma:displayName="Document Status" ma:default="Draft" ma:format="Dropdown" ma:internalName="Document_x0020_Status">
      <xsd:simpleType>
        <xsd:restriction base="dms:Choice">
          <xsd:enumeration value="Draft"/>
          <xsd:enumeration value="Final"/>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a1682-11b6-4232-8a90-9276861a35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292B3F-A7F1-41E3-A479-00AFE5BF0143}">
  <ds:schemaRef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bd8a1682-11b6-4232-8a90-9276861a35b9"/>
    <ds:schemaRef ds:uri="523add2a-14d5-41d4-9d6d-c2353031d88f"/>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E9F49CE-A42E-47FD-B54C-11234B3F352C}">
  <ds:schemaRefs>
    <ds:schemaRef ds:uri="http://schemas.microsoft.com/sharepoint/v3/contenttype/forms"/>
  </ds:schemaRefs>
</ds:datastoreItem>
</file>

<file path=customXml/itemProps3.xml><?xml version="1.0" encoding="utf-8"?>
<ds:datastoreItem xmlns:ds="http://schemas.openxmlformats.org/officeDocument/2006/customXml" ds:itemID="{5575F739-6030-42B6-9508-A49DED549B32}">
  <ds:schemaRefs>
    <ds:schemaRef ds:uri="523add2a-14d5-41d4-9d6d-c2353031d88f"/>
    <ds:schemaRef ds:uri="bd8a1682-11b6-4232-8a90-9276861a3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USP MLE Master Slides</Template>
  <TotalTime>44032</TotalTime>
  <Words>2476</Words>
  <Application>Microsoft Macintosh PowerPoint</Application>
  <PresentationFormat>Widescreen</PresentationFormat>
  <Paragraphs>513</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USP MLE Master Slides</vt:lpstr>
      <vt:lpstr>FRMS Update</vt:lpstr>
      <vt:lpstr>PowerPoint Presentation</vt:lpstr>
      <vt:lpstr>Why?</vt:lpstr>
      <vt:lpstr>Why an Open-Source Fraud Risk Management System? </vt:lpstr>
      <vt:lpstr>A specific need for financial institutions</vt:lpstr>
      <vt:lpstr>Fraud Risk Management System Landscape</vt:lpstr>
      <vt:lpstr>Actio OSS Transaction Monitoring System: High level description</vt:lpstr>
      <vt:lpstr>How it works a reminder</vt:lpstr>
      <vt:lpstr>PowerPoint Presentation</vt:lpstr>
      <vt:lpstr>Accomplished</vt:lpstr>
      <vt:lpstr>To do</vt:lpstr>
      <vt:lpstr>PowerPoint Presentation</vt:lpstr>
      <vt:lpstr>deliverables</vt:lpstr>
      <vt:lpstr>Investigation flow</vt:lpstr>
      <vt:lpstr>Assign participants</vt:lpstr>
      <vt:lpstr>investigate</vt:lpstr>
      <vt:lpstr>Case history</vt:lpstr>
      <vt:lpstr>Dashboard</vt:lpstr>
      <vt:lpstr>What’s next - Performance</vt:lpstr>
      <vt:lpstr>PowerPoint Presentation</vt:lpstr>
      <vt:lpstr>Typologies – Patterns of fraud</vt:lpstr>
      <vt:lpstr>A User Story</vt:lpstr>
      <vt:lpstr>Do the actions show a pattern of fraud?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messaging Development</dc:title>
  <dc:creator>Jeff Culver</dc:creator>
  <cp:lastModifiedBy>Greg McCormick</cp:lastModifiedBy>
  <cp:revision>733</cp:revision>
  <cp:lastPrinted>2022-07-28T08:07:22Z</cp:lastPrinted>
  <dcterms:created xsi:type="dcterms:W3CDTF">2022-06-01T19:10:29Z</dcterms:created>
  <dcterms:modified xsi:type="dcterms:W3CDTF">2022-10-21T16:12:44Z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0x0101009A9051BE4FF9314FB0B6266B8172AC2C</vt:lpwstr>
  </property>
  <property fmtid="{D5CDD505-2E9C-101B-9397-08002B2CF9AE}" pid="3" name="Topic">
    <vt:lpwstr/>
  </property>
  <property fmtid="{D5CDD505-2E9C-101B-9397-08002B2CF9AE}" pid="4" name="Portfolio">
    <vt:lpwstr/>
  </property>
  <property fmtid="{D5CDD505-2E9C-101B-9397-08002B2CF9AE}" pid="5" name="Initiatives">
    <vt:lpwstr/>
  </property>
  <property fmtid="{D5CDD505-2E9C-101B-9397-08002B2CF9AE}" pid="6" name="Project Name">
    <vt:lpwstr/>
  </property>
</Properties>
</file>