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93" r:id="rId5"/>
    <p:sldId id="300" r:id="rId6"/>
    <p:sldId id="302" r:id="rId7"/>
    <p:sldId id="311" r:id="rId8"/>
    <p:sldId id="301" r:id="rId9"/>
    <p:sldId id="314" r:id="rId10"/>
    <p:sldId id="312" r:id="rId11"/>
    <p:sldId id="294" r:id="rId12"/>
    <p:sldId id="303" r:id="rId13"/>
    <p:sldId id="315" r:id="rId14"/>
    <p:sldId id="316" r:id="rId15"/>
    <p:sldId id="310" r:id="rId16"/>
    <p:sldId id="317" r:id="rId17"/>
    <p:sldId id="318" r:id="rId18"/>
    <p:sldId id="308" r:id="rId19"/>
    <p:sldId id="305" r:id="rId20"/>
    <p:sldId id="309" r:id="rId21"/>
    <p:sldId id="319" r:id="rId22"/>
    <p:sldId id="321" r:id="rId23"/>
    <p:sldId id="320" r:id="rId2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53FB1-3075-4CE6-9C52-FFB198ACFABB}" v="6" dt="2020-09-25T20:53:3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70141"/>
  </p:normalViewPr>
  <p:slideViewPr>
    <p:cSldViewPr snapToGrid="0">
      <p:cViewPr varScale="1">
        <p:scale>
          <a:sx n="42" d="100"/>
          <a:sy n="42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8C30-229E-4C68-8DDF-40DCD0BC9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Perspective on future of digital payments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35F17-22ED-4EB4-AF40-D5B147FBC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PI 13 Mojaloop Community Event</a:t>
            </a:r>
          </a:p>
          <a:p>
            <a:r>
              <a:rPr lang="en-US" dirty="0"/>
              <a:t>Paul Makin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BA47-9D75-4E03-9E90-564DB62D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DAF72-5DA7-814C-BA52-793190C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Currencies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42BF4-F5E8-DF41-A33A-2715535C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A currency that is not “backed” by a fiat currency held in a bank account</a:t>
            </a:r>
          </a:p>
          <a:p>
            <a:r>
              <a:rPr lang="en-GB" dirty="0"/>
              <a:t>Some examples:</a:t>
            </a:r>
          </a:p>
          <a:p>
            <a:pPr lvl="1"/>
            <a:r>
              <a:rPr lang="en-GB" dirty="0" err="1"/>
              <a:t>Mondex</a:t>
            </a:r>
            <a:r>
              <a:rPr lang="en-GB" dirty="0"/>
              <a:t> (1993)</a:t>
            </a:r>
          </a:p>
          <a:p>
            <a:pPr lvl="2"/>
            <a:r>
              <a:rPr lang="en-GB" dirty="0"/>
              <a:t>Not truly a digital currency; backed by a fiat currency, but in a pooled account (like M-</a:t>
            </a:r>
            <a:r>
              <a:rPr lang="en-GB" dirty="0" err="1"/>
              <a:t>Pesa’s</a:t>
            </a:r>
            <a:r>
              <a:rPr lang="en-GB" dirty="0"/>
              <a:t> model), rather than individual accounts</a:t>
            </a:r>
          </a:p>
          <a:p>
            <a:pPr lvl="2"/>
            <a:r>
              <a:rPr lang="en-GB" dirty="0"/>
              <a:t>Tied one to one with a fiat currency; the original “</a:t>
            </a:r>
            <a:r>
              <a:rPr lang="en-GB" dirty="0" err="1"/>
              <a:t>stablecoin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Private (aka cryptocurrencies): </a:t>
            </a:r>
            <a:r>
              <a:rPr lang="en-GB" dirty="0" err="1"/>
              <a:t>Digicash</a:t>
            </a:r>
            <a:r>
              <a:rPr lang="en-GB" dirty="0"/>
              <a:t> (1990), Bitcoin (2009)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FF002-9D43-BF4A-9061-494EB664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DAF72-5DA7-814C-BA52-793190C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Bank Digital Currencies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42BF4-F5E8-DF41-A33A-2715535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3651250"/>
            <a:ext cx="21735197" cy="8702676"/>
          </a:xfrm>
        </p:spPr>
        <p:txBody>
          <a:bodyPr/>
          <a:lstStyle/>
          <a:p>
            <a:r>
              <a:rPr lang="en-GB" dirty="0"/>
              <a:t>A digital currency issued by a central bank, making it fiat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FF002-9D43-BF4A-9061-494EB664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BDDAB9-AD34-1E40-8051-1630173E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8" y="4460239"/>
            <a:ext cx="16789520" cy="92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2AB39A-76D1-7E4D-99F7-687639716B20}"/>
              </a:ext>
            </a:extLst>
          </p:cNvPr>
          <p:cNvSpPr txBox="1">
            <a:spLocks/>
          </p:cNvSpPr>
          <p:nvPr/>
        </p:nvSpPr>
        <p:spPr>
          <a:xfrm>
            <a:off x="975361" y="4572000"/>
            <a:ext cx="7132320" cy="7934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Might be wholesale or retail</a:t>
            </a:r>
          </a:p>
          <a:p>
            <a:r>
              <a:rPr lang="en-GB" dirty="0"/>
              <a:t>Retail Implementations:</a:t>
            </a:r>
          </a:p>
          <a:p>
            <a:pPr lvl="1"/>
            <a:r>
              <a:rPr lang="en-GB" dirty="0"/>
              <a:t>Canadian Mint (wallet-based)</a:t>
            </a:r>
          </a:p>
          <a:p>
            <a:pPr lvl="1"/>
            <a:r>
              <a:rPr lang="en-GB" dirty="0"/>
              <a:t>Sweden’s e-Krona (blockchain-based)</a:t>
            </a:r>
          </a:p>
          <a:p>
            <a:pPr lvl="1"/>
            <a:endParaRPr lang="en-GB" dirty="0"/>
          </a:p>
          <a:p>
            <a:r>
              <a:rPr lang="en-GB" dirty="0"/>
              <a:t>Sweden’s approach highly influential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50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C91-FB8D-2347-BE20-CC220383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Identity-based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DC9B-9692-9241-96AC-0DB584E8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 do we still stick with providing bank account details to payers?</a:t>
            </a:r>
          </a:p>
          <a:p>
            <a:pPr lvl="1"/>
            <a:r>
              <a:rPr lang="en-GB" dirty="0"/>
              <a:t>Not “pay me” – instead, ”pay my bank account”</a:t>
            </a:r>
          </a:p>
          <a:p>
            <a:pPr lvl="1"/>
            <a:r>
              <a:rPr lang="en-GB" dirty="0"/>
              <a:t>None of your business where I keep my money (also fraud)</a:t>
            </a:r>
          </a:p>
          <a:p>
            <a:r>
              <a:rPr lang="en-GB" dirty="0"/>
              <a:t>Some have moved to “pay me” models: UPI (India), NIBSS (Nigeria)</a:t>
            </a:r>
          </a:p>
          <a:p>
            <a:pPr lvl="1"/>
            <a:r>
              <a:rPr lang="en-GB" dirty="0"/>
              <a:t>Nigerian Government saw immediate benefits</a:t>
            </a:r>
          </a:p>
          <a:p>
            <a:r>
              <a:rPr lang="en-GB" dirty="0"/>
              <a:t>These are first generation; second generation:</a:t>
            </a:r>
          </a:p>
          <a:p>
            <a:pPr lvl="1"/>
            <a:r>
              <a:rPr lang="en-GB" dirty="0"/>
              <a:t>Different aliases for different purposes</a:t>
            </a:r>
          </a:p>
          <a:p>
            <a:pPr lvl="1"/>
            <a:r>
              <a:rPr lang="en-GB" dirty="0"/>
              <a:t>Automatic routing</a:t>
            </a:r>
          </a:p>
          <a:p>
            <a:pPr lvl="1"/>
            <a:r>
              <a:rPr lang="en-GB" dirty="0"/>
              <a:t>Put the customer in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A258-9F60-F246-AD96-61D0AE5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C91-FB8D-2347-BE20-CC220383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DC9B-9692-9241-96AC-0DB584E8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“Instant” transfer of value from the payer to the payee</a:t>
            </a:r>
          </a:p>
          <a:p>
            <a:r>
              <a:rPr lang="en-GB" dirty="0"/>
              <a:t>Helps grow financial confidence in the underserved</a:t>
            </a:r>
          </a:p>
          <a:p>
            <a:r>
              <a:rPr lang="en-GB" dirty="0"/>
              <a:t>Supports budgeting</a:t>
            </a:r>
          </a:p>
          <a:p>
            <a:r>
              <a:rPr lang="en-GB" dirty="0"/>
              <a:t>Effect on the retailer can be remarkable</a:t>
            </a:r>
          </a:p>
          <a:p>
            <a:pPr lvl="1"/>
            <a:r>
              <a:rPr lang="en-GB" dirty="0"/>
              <a:t>Huge improvement in liquidity</a:t>
            </a:r>
          </a:p>
          <a:p>
            <a:pPr lvl="1"/>
            <a:r>
              <a:rPr lang="en-GB" dirty="0"/>
              <a:t>Connections to wholesalers</a:t>
            </a:r>
          </a:p>
          <a:p>
            <a:pPr lvl="1"/>
            <a:r>
              <a:rPr lang="en-GB" dirty="0"/>
              <a:t>B2B e-commerce</a:t>
            </a:r>
          </a:p>
          <a:p>
            <a:r>
              <a:rPr lang="en-GB" dirty="0"/>
              <a:t>Consequent contribution to local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A258-9F60-F246-AD96-61D0AE5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C91-FB8D-2347-BE20-CC220383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 retail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DC9B-9692-9241-96AC-0DB584E8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charge, you power the flight to cash</a:t>
            </a:r>
          </a:p>
          <a:p>
            <a:pPr lvl="1"/>
            <a:r>
              <a:rPr lang="en-GB" dirty="0"/>
              <a:t>Merchants won’t pay; neither will customers</a:t>
            </a:r>
          </a:p>
          <a:p>
            <a:r>
              <a:rPr lang="en-GB" dirty="0"/>
              <a:t>Free up to a fixed volume (US$100/week, say)</a:t>
            </a:r>
          </a:p>
          <a:p>
            <a:pPr lvl="1"/>
            <a:r>
              <a:rPr lang="en-GB" dirty="0"/>
              <a:t>Beyond that a small percentage fee</a:t>
            </a:r>
          </a:p>
          <a:p>
            <a:r>
              <a:rPr lang="en-GB" dirty="0"/>
              <a:t>Support small retailers with a business management app</a:t>
            </a:r>
          </a:p>
          <a:p>
            <a:pPr marL="0" indent="0">
              <a:buNone/>
            </a:pPr>
            <a:r>
              <a:rPr lang="en-GB" dirty="0"/>
              <a:t>ANYTHING to stop creating an incentive to stay with cash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A258-9F60-F246-AD96-61D0AE5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714E-8C6C-364C-95A8-26C81347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Payments:</a:t>
            </a:r>
            <a:br>
              <a:rPr lang="en-GB" dirty="0"/>
            </a:br>
            <a:r>
              <a:rPr lang="en-GB" dirty="0"/>
              <a:t>Richer Financial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82DB-AE43-C948-A536-15EC8E63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Get the financial sector to work in a coordinated manner:</a:t>
            </a:r>
          </a:p>
          <a:p>
            <a:r>
              <a:rPr lang="en-GB" dirty="0"/>
              <a:t>Mandates are much maligned: but by working cross-</a:t>
            </a:r>
            <a:r>
              <a:rPr lang="en-GB" dirty="0" err="1"/>
              <a:t>sectorally</a:t>
            </a:r>
            <a:r>
              <a:rPr lang="en-GB" dirty="0"/>
              <a:t>, we could make them work FOR the underserved</a:t>
            </a:r>
          </a:p>
          <a:p>
            <a:pPr lvl="1"/>
            <a:r>
              <a:rPr lang="en-GB" dirty="0"/>
              <a:t>This has the potential to reduce costs for the poorest in society</a:t>
            </a:r>
          </a:p>
          <a:p>
            <a:r>
              <a:rPr lang="en-GB" dirty="0"/>
              <a:t>Many countries are seeing cultural changes that mean pensions need to reach towards the </a:t>
            </a:r>
            <a:r>
              <a:rPr lang="en-GB" dirty="0" err="1"/>
              <a:t>BoP</a:t>
            </a:r>
            <a:endParaRPr lang="en-GB" dirty="0"/>
          </a:p>
          <a:p>
            <a:pPr lvl="1"/>
            <a:r>
              <a:rPr lang="en-GB" dirty="0"/>
              <a:t>Pensions need to be re-designed to achieve this, and pensions providers need to work with insurers to make sure that short term family emergencies don’t wipe out a pension</a:t>
            </a:r>
          </a:p>
          <a:p>
            <a:pPr lvl="1"/>
            <a:r>
              <a:rPr lang="en-GB" dirty="0"/>
              <a:t>In the long term this could contribute to the investment that every country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9D5F-3A91-F54F-A46C-1B520352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6CC-5248-4FDA-A188-B001006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relevance for Mojaloop?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3D63-F5DC-41D6-BE5E-2F21CF20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Perspective on Future of Digital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05C3-77C6-4323-AE4F-4265D595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CB3-CC35-E84D-A3F0-D041B527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Mojaloop context:</a:t>
            </a:r>
            <a:br>
              <a:rPr lang="en-GB" dirty="0"/>
            </a:br>
            <a:r>
              <a:rPr lang="en-GB" dirty="0"/>
              <a:t>Instant transactions and 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4C31-3ABB-3E42-9119-0A7FB4C0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Not directly connected to the customer’s payments</a:t>
            </a:r>
          </a:p>
          <a:p>
            <a:pPr lvl="1"/>
            <a:r>
              <a:rPr lang="en-GB" dirty="0"/>
              <a:t>BUT Mojaloop supports instant transactions</a:t>
            </a:r>
          </a:p>
          <a:p>
            <a:r>
              <a:rPr lang="en-GB" b="1" dirty="0"/>
              <a:t>Important: </a:t>
            </a:r>
            <a:r>
              <a:rPr lang="en-GB" dirty="0"/>
              <a:t>but not as important as Mojaloop’s contribution to interoperability</a:t>
            </a:r>
          </a:p>
          <a:p>
            <a:r>
              <a:rPr lang="en-GB" dirty="0"/>
              <a:t>Not only does Mojaloop switch money, </a:t>
            </a:r>
            <a:r>
              <a:rPr lang="en-GB" b="1" dirty="0"/>
              <a:t>it also switches business models</a:t>
            </a:r>
          </a:p>
          <a:p>
            <a:r>
              <a:rPr lang="en-GB" dirty="0"/>
              <a:t>Interconnecting MFIs and banks is important</a:t>
            </a:r>
          </a:p>
          <a:p>
            <a:pPr lvl="1"/>
            <a:r>
              <a:rPr lang="en-GB" dirty="0"/>
              <a:t>But infinitely more important is connecting each MFI’s customers into the core financial system of a country</a:t>
            </a:r>
          </a:p>
          <a:p>
            <a:pPr lvl="1"/>
            <a:r>
              <a:rPr lang="en-GB" b="1" u="sng" dirty="0"/>
              <a:t>This</a:t>
            </a:r>
            <a:r>
              <a:rPr lang="en-GB" b="1" dirty="0"/>
              <a:t> is financial inclusion; </a:t>
            </a:r>
            <a:r>
              <a:rPr lang="en-GB" b="1" u="sng" dirty="0"/>
              <a:t>this</a:t>
            </a:r>
            <a:r>
              <a:rPr lang="en-GB" b="1" dirty="0"/>
              <a:t> is why interoperability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0C7E9-87DA-5848-950C-A2DDEEC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CB3-CC35-E84D-A3F0-D041B527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Mojaloop’s position in the future of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0C7E9-87DA-5848-950C-A2DDEEC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63C6E9-0970-BA4A-A8C3-EC098D8E7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89584"/>
              </p:ext>
            </p:extLst>
          </p:nvPr>
        </p:nvGraphicFramePr>
        <p:xfrm>
          <a:off x="2054054" y="3506064"/>
          <a:ext cx="19617226" cy="920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46">
                  <a:extLst>
                    <a:ext uri="{9D8B030D-6E8A-4147-A177-3AD203B41FA5}">
                      <a16:colId xmlns:a16="http://schemas.microsoft.com/office/drawing/2014/main" val="603122293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val="407586043"/>
                    </a:ext>
                  </a:extLst>
                </a:gridCol>
                <a:gridCol w="8321040">
                  <a:extLst>
                    <a:ext uri="{9D8B030D-6E8A-4147-A177-3AD203B41FA5}">
                      <a16:colId xmlns:a16="http://schemas.microsoft.com/office/drawing/2014/main" val="2167562821"/>
                    </a:ext>
                  </a:extLst>
                </a:gridCol>
              </a:tblGrid>
              <a:tr h="697979"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Mojaloop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364347"/>
                  </a:ext>
                </a:extLst>
              </a:tr>
              <a:tr h="942529">
                <a:tc>
                  <a:txBody>
                    <a:bodyPr/>
                    <a:lstStyle/>
                    <a:p>
                      <a:r>
                        <a:rPr lang="en-GB" sz="4400" dirty="0"/>
                        <a:t>Interoperable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The heartbeat of Mojaloop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462948"/>
                  </a:ext>
                </a:extLst>
              </a:tr>
              <a:tr h="825813">
                <a:tc>
                  <a:txBody>
                    <a:bodyPr/>
                    <a:lstStyle/>
                    <a:p>
                      <a:r>
                        <a:rPr lang="en-GB" sz="4400" dirty="0"/>
                        <a:t>Instant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Built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2302"/>
                  </a:ext>
                </a:extLst>
              </a:tr>
              <a:tr h="887516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Face to face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400" dirty="0"/>
                        <a:t>Depends on the FSPs that connect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54802"/>
                  </a:ext>
                </a:extLst>
              </a:tr>
              <a:tr h="86001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Online, remote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Depends on the FSPs that connect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07014"/>
                  </a:ext>
                </a:extLst>
              </a:tr>
              <a:tr h="81020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072518"/>
                  </a:ext>
                </a:extLst>
              </a:tr>
              <a:tr h="894207">
                <a:tc>
                  <a:txBody>
                    <a:bodyPr/>
                    <a:lstStyle/>
                    <a:p>
                      <a:r>
                        <a:rPr lang="en-GB" sz="4400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56258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GB" sz="4400" dirty="0"/>
                        <a:t>Available to the 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If the connected FSPs include those that focus on financial inclusion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114598"/>
                  </a:ext>
                </a:extLst>
              </a:tr>
            </a:tbl>
          </a:graphicData>
        </a:graphic>
      </p:graphicFrame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41E155D2-0A94-2941-8F0F-AE2F89A6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057" y="4280581"/>
            <a:ext cx="914400" cy="914400"/>
          </a:xfrm>
          <a:prstGeom prst="rect">
            <a:avLst/>
          </a:prstGeom>
        </p:spPr>
      </p:pic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A7E98B4B-A3D6-3F4F-90BD-EF80EEC84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057" y="5164501"/>
            <a:ext cx="914400" cy="914400"/>
          </a:xfrm>
          <a:prstGeom prst="rect">
            <a:avLst/>
          </a:prstGeom>
        </p:spPr>
      </p:pic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EEB27CC5-B84C-3148-9736-A7A12CD9F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057" y="8852581"/>
            <a:ext cx="914400" cy="914400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72D186D9-E00E-0D4E-B325-D0BF4D80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057" y="9736501"/>
            <a:ext cx="914400" cy="914400"/>
          </a:xfrm>
          <a:prstGeom prst="rect">
            <a:avLst/>
          </a:prstGeom>
        </p:spPr>
      </p:pic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7DD8324D-D49D-1740-BF03-C348EC86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057" y="106509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CB3-CC35-E84D-A3F0-D041B527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Mojaloop retail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4C31-3ABB-3E42-9119-0A7FB4C0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Mojaloop can support all of the “front end” technologies</a:t>
            </a:r>
          </a:p>
          <a:p>
            <a:pPr lvl="1"/>
            <a:r>
              <a:rPr lang="en-GB" dirty="0"/>
              <a:t>You can see demos of cards, mobile wallets, QR code, etc.</a:t>
            </a:r>
          </a:p>
          <a:p>
            <a:r>
              <a:rPr lang="en-GB" dirty="0"/>
              <a:t>Mojaloop’s ALS directly supports identity-based payments</a:t>
            </a:r>
          </a:p>
          <a:p>
            <a:pPr lvl="1"/>
            <a:r>
              <a:rPr lang="en-GB" dirty="0"/>
              <a:t>Multiple aliases per person</a:t>
            </a:r>
          </a:p>
          <a:p>
            <a:r>
              <a:rPr lang="en-GB" dirty="0"/>
              <a:t>Mojaloop and CBDCs is more nuanced</a:t>
            </a:r>
          </a:p>
          <a:p>
            <a:pPr lvl="1"/>
            <a:r>
              <a:rPr lang="en-GB" dirty="0"/>
              <a:t>Potentially hugely significant for financial inclusion</a:t>
            </a:r>
          </a:p>
          <a:p>
            <a:pPr lvl="1"/>
            <a:r>
              <a:rPr lang="en-GB" dirty="0"/>
              <a:t>Can support a number of implementation options</a:t>
            </a:r>
          </a:p>
          <a:p>
            <a:pPr lvl="1"/>
            <a:r>
              <a:rPr lang="en-GB" dirty="0"/>
              <a:t>Very interesting to see how this develops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0C7E9-87DA-5848-950C-A2DDEEC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6CC-5248-4FDA-A188-B001006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3D63-F5DC-41D6-BE5E-2F21CF20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Perspective on Future of Digital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05C3-77C6-4323-AE4F-4265D595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6CC-5248-4FDA-A188-B001006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3D63-F5DC-41D6-BE5E-2F21CF20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Perspective on Future of Digital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05C3-77C6-4323-AE4F-4265D595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1FE-DD09-604B-B942-97B442C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Baseline: Cash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6CA-6BB2-E241-97CC-01E88328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Why do we still have cash?</a:t>
            </a:r>
          </a:p>
          <a:p>
            <a:r>
              <a:rPr lang="en-GB" dirty="0"/>
              <a:t>Interoperability</a:t>
            </a:r>
          </a:p>
          <a:p>
            <a:pPr lvl="1"/>
            <a:r>
              <a:rPr lang="en-GB" dirty="0"/>
              <a:t>Often the fallback when others fail</a:t>
            </a:r>
          </a:p>
          <a:p>
            <a:r>
              <a:rPr lang="en-GB" dirty="0"/>
              <a:t>Instant settlement</a:t>
            </a:r>
          </a:p>
          <a:p>
            <a:pPr lvl="1"/>
            <a:r>
              <a:rPr lang="en-GB" dirty="0"/>
              <a:t>The recipient can use the cash received immediately</a:t>
            </a:r>
          </a:p>
          <a:p>
            <a:r>
              <a:rPr lang="en-GB" dirty="0"/>
              <a:t>Offline, face to face use</a:t>
            </a:r>
          </a:p>
          <a:p>
            <a:r>
              <a:rPr lang="en-GB" dirty="0"/>
              <a:t>Anonymous</a:t>
            </a:r>
          </a:p>
          <a:p>
            <a:pPr lvl="1"/>
            <a:r>
              <a:rPr lang="en-GB" dirty="0"/>
              <a:t>There’s no KYC process</a:t>
            </a:r>
          </a:p>
          <a:p>
            <a:r>
              <a:rPr lang="en-GB" dirty="0"/>
              <a:t>Accessible to everyone</a:t>
            </a:r>
          </a:p>
          <a:p>
            <a:pPr lvl="1"/>
            <a:r>
              <a:rPr lang="en-GB" dirty="0"/>
              <a:t>No-one is excluded</a:t>
            </a:r>
          </a:p>
          <a:p>
            <a:pPr lvl="1"/>
            <a:r>
              <a:rPr lang="en-GB" dirty="0"/>
              <a:t>You always know your balance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What’s wrong with cash?</a:t>
            </a:r>
          </a:p>
          <a:p>
            <a:r>
              <a:rPr lang="en-GB" dirty="0"/>
              <a:t>Remote is difficult</a:t>
            </a:r>
          </a:p>
          <a:p>
            <a:pPr lvl="1"/>
            <a:r>
              <a:rPr lang="en-GB" dirty="0"/>
              <a:t>Sending cash is expensive and risky</a:t>
            </a:r>
          </a:p>
          <a:p>
            <a:r>
              <a:rPr lang="en-GB" dirty="0"/>
              <a:t>Making change</a:t>
            </a:r>
          </a:p>
          <a:p>
            <a:pPr lvl="1"/>
            <a:r>
              <a:rPr lang="en-GB" dirty="0"/>
              <a:t>Slow, forces people to talk(!)</a:t>
            </a:r>
          </a:p>
          <a:p>
            <a:r>
              <a:rPr lang="en-GB" dirty="0"/>
              <a:t>Cost</a:t>
            </a:r>
          </a:p>
          <a:p>
            <a:pPr lvl="1"/>
            <a:r>
              <a:rPr lang="en-GB" dirty="0"/>
              <a:t>Cash is extremely expensive</a:t>
            </a:r>
          </a:p>
          <a:p>
            <a:r>
              <a:rPr lang="en-GB" dirty="0"/>
              <a:t>Terrorism/Crime</a:t>
            </a:r>
          </a:p>
          <a:p>
            <a:pPr lvl="1"/>
            <a:r>
              <a:rPr lang="en-GB" dirty="0"/>
              <a:t>Easily stolen</a:t>
            </a:r>
          </a:p>
          <a:p>
            <a:pPr lvl="1"/>
            <a:r>
              <a:rPr lang="en-GB" dirty="0"/>
              <a:t>Anonymous</a:t>
            </a:r>
          </a:p>
          <a:p>
            <a:pPr lvl="1"/>
            <a:r>
              <a:rPr lang="en-GB" dirty="0"/>
              <a:t>BUT large amounts are bulky and difficult to move!</a:t>
            </a:r>
          </a:p>
          <a:p>
            <a:r>
              <a:rPr lang="en-GB" dirty="0"/>
              <a:t>COVID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28F1-C2DA-FA49-A129-AFE014D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1FE-DD09-604B-B942-97B442C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an ideal alternative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28F1-C2DA-FA49-A129-AFE014D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34955" y="11976720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C7897-8E23-5341-AFF2-BFCF994A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04128"/>
              </p:ext>
            </p:extLst>
          </p:nvPr>
        </p:nvGraphicFramePr>
        <p:xfrm>
          <a:off x="1003610" y="3401243"/>
          <a:ext cx="22837697" cy="95951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2631">
                  <a:extLst>
                    <a:ext uri="{9D8B030D-6E8A-4147-A177-3AD203B41FA5}">
                      <a16:colId xmlns:a16="http://schemas.microsoft.com/office/drawing/2014/main" val="1212646240"/>
                    </a:ext>
                  </a:extLst>
                </a:gridCol>
                <a:gridCol w="4551659">
                  <a:extLst>
                    <a:ext uri="{9D8B030D-6E8A-4147-A177-3AD203B41FA5}">
                      <a16:colId xmlns:a16="http://schemas.microsoft.com/office/drawing/2014/main" val="603122293"/>
                    </a:ext>
                  </a:extLst>
                </a:gridCol>
                <a:gridCol w="16683407">
                  <a:extLst>
                    <a:ext uri="{9D8B030D-6E8A-4147-A177-3AD203B41FA5}">
                      <a16:colId xmlns:a16="http://schemas.microsoft.com/office/drawing/2014/main" val="1565086043"/>
                    </a:ext>
                  </a:extLst>
                </a:gridCol>
              </a:tblGrid>
              <a:tr h="697979"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Interoperable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62948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Instant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2302"/>
                  </a:ext>
                </a:extLst>
              </a:tr>
              <a:tr h="1296246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Face to face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4400" dirty="0"/>
                        <a:t>Including offline</a:t>
                      </a:r>
                    </a:p>
                    <a:p>
                      <a:pPr lvl="0"/>
                      <a:r>
                        <a:rPr lang="en-GB" sz="4400" dirty="0"/>
                        <a:t>Make it contactless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4802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Online, remote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07014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strike="noStrike" dirty="0"/>
                        <a:t>Anonymous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Once you remove all other friction, and can do remote transactions at will (no bulky cash), your privacy rights diminish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88119"/>
                  </a:ext>
                </a:extLst>
              </a:tr>
              <a:tr h="1578892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4400" dirty="0"/>
                        <a:t>For the economy and the individual</a:t>
                      </a:r>
                    </a:p>
                    <a:p>
                      <a:pPr lvl="0"/>
                      <a:r>
                        <a:rPr lang="en-GB" sz="4400" dirty="0"/>
                        <a:t>Not dependent on the technology held by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72518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58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Available to the 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14598"/>
                  </a:ext>
                </a:extLst>
              </a:tr>
            </a:tbl>
          </a:graphicData>
        </a:graphic>
      </p:graphicFrame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D304C145-C833-8E4F-99EA-E4DB992A7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3367668"/>
            <a:ext cx="914400" cy="9144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7528E21-BF73-D84C-9B0A-7AECEA5DF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2837" y="8006574"/>
            <a:ext cx="914400" cy="914400"/>
          </a:xfrm>
          <a:prstGeom prst="rect">
            <a:avLst/>
          </a:prstGeom>
        </p:spPr>
      </p:pic>
      <p:pic>
        <p:nvPicPr>
          <p:cNvPr id="16" name="Graphic 15" descr="Tick with solid fill">
            <a:extLst>
              <a:ext uri="{FF2B5EF4-FFF2-40B4-BE49-F238E27FC236}">
                <a16:creationId xmlns:a16="http://schemas.microsoft.com/office/drawing/2014/main" id="{683D666C-D567-9440-9D25-10F32B24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4077629"/>
            <a:ext cx="914400" cy="914400"/>
          </a:xfrm>
          <a:prstGeom prst="rect">
            <a:avLst/>
          </a:prstGeom>
        </p:spPr>
      </p:pic>
      <p:pic>
        <p:nvPicPr>
          <p:cNvPr id="17" name="Graphic 16" descr="Tick with solid fill">
            <a:extLst>
              <a:ext uri="{FF2B5EF4-FFF2-40B4-BE49-F238E27FC236}">
                <a16:creationId xmlns:a16="http://schemas.microsoft.com/office/drawing/2014/main" id="{645DEC00-0E9E-CB4D-B555-1AC6BDAE2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5166732"/>
            <a:ext cx="914400" cy="914400"/>
          </a:xfrm>
          <a:prstGeom prst="rect">
            <a:avLst/>
          </a:prstGeom>
        </p:spPr>
      </p:pic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0EF1C261-06C3-CD49-8004-BED8B224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6701882"/>
            <a:ext cx="914400" cy="914400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770E517F-37E3-AD48-9194-CA5C9CBDF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9552878"/>
            <a:ext cx="914400" cy="914400"/>
          </a:xfrm>
          <a:prstGeom prst="rect">
            <a:avLst/>
          </a:prstGeom>
        </p:spPr>
      </p:pic>
      <p:pic>
        <p:nvPicPr>
          <p:cNvPr id="20" name="Graphic 19" descr="Tick with solid fill">
            <a:extLst>
              <a:ext uri="{FF2B5EF4-FFF2-40B4-BE49-F238E27FC236}">
                <a16:creationId xmlns:a16="http://schemas.microsoft.com/office/drawing/2014/main" id="{7E1BD5CC-A275-8E4F-9221-EE1A41F45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837" y="10753493"/>
            <a:ext cx="914400" cy="914400"/>
          </a:xfrm>
          <a:prstGeom prst="rect">
            <a:avLst/>
          </a:prstGeom>
        </p:spPr>
      </p:pic>
      <p:pic>
        <p:nvPicPr>
          <p:cNvPr id="21" name="Graphique 32" descr="Checkmark">
            <a:extLst>
              <a:ext uri="{FF2B5EF4-FFF2-40B4-BE49-F238E27FC236}">
                <a16:creationId xmlns:a16="http://schemas.microsoft.com/office/drawing/2014/main" id="{D2955CB6-4AF0-0147-9F02-832940DF7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120" y="11731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C377-EE33-684D-8198-B9B6DEB8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52C2-2811-AD49-8EA6-C545187B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Interoperability is not a small, technical concept</a:t>
            </a:r>
          </a:p>
          <a:p>
            <a:r>
              <a:rPr lang="en-GB" dirty="0"/>
              <a:t>It has a long pedigree</a:t>
            </a:r>
          </a:p>
          <a:p>
            <a:pPr lvl="1"/>
            <a:r>
              <a:rPr lang="en-GB" dirty="0"/>
              <a:t>The origins of ‘Visa’ and ‘Mastercard’</a:t>
            </a:r>
          </a:p>
          <a:p>
            <a:r>
              <a:rPr lang="en-GB" dirty="0"/>
              <a:t>But it’s often implemented badly, or not at all</a:t>
            </a:r>
          </a:p>
          <a:p>
            <a:pPr lvl="1"/>
            <a:r>
              <a:rPr lang="en-GB" dirty="0"/>
              <a:t>Resulting in ‘Payment Islands’</a:t>
            </a:r>
          </a:p>
          <a:p>
            <a:pPr lvl="2"/>
            <a:r>
              <a:rPr lang="en-GB" dirty="0"/>
              <a:t>This even affects Visa and Mastercard</a:t>
            </a:r>
          </a:p>
          <a:p>
            <a:pPr lvl="2"/>
            <a:r>
              <a:rPr lang="en-GB" dirty="0"/>
              <a:t>Some examples: Nepal, early M-Pesa</a:t>
            </a:r>
          </a:p>
          <a:p>
            <a:pPr lvl="2"/>
            <a:r>
              <a:rPr lang="en-GB" dirty="0"/>
              <a:t>Inter-scheme interoperability is then provided by….cash</a:t>
            </a:r>
          </a:p>
          <a:p>
            <a:r>
              <a:rPr lang="en-GB" dirty="0"/>
              <a:t>Lack of interoperability across payments systems is a significant brake on any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60A7B-835A-C24D-83C8-9448584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1FE-DD09-604B-B942-97B442C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current offerings measure 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28F1-C2DA-FA49-A129-AFE014D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01141" y="11909812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C7897-8E23-5341-AFF2-BFCF994A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00108"/>
              </p:ext>
            </p:extLst>
          </p:nvPr>
        </p:nvGraphicFramePr>
        <p:xfrm>
          <a:off x="1048215" y="2865984"/>
          <a:ext cx="21240000" cy="808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520">
                  <a:extLst>
                    <a:ext uri="{9D8B030D-6E8A-4147-A177-3AD203B41FA5}">
                      <a16:colId xmlns:a16="http://schemas.microsoft.com/office/drawing/2014/main" val="603122293"/>
                    </a:ext>
                  </a:extLst>
                </a:gridCol>
                <a:gridCol w="3904620">
                  <a:extLst>
                    <a:ext uri="{9D8B030D-6E8A-4147-A177-3AD203B41FA5}">
                      <a16:colId xmlns:a16="http://schemas.microsoft.com/office/drawing/2014/main" val="407586043"/>
                    </a:ext>
                  </a:extLst>
                </a:gridCol>
                <a:gridCol w="3904620">
                  <a:extLst>
                    <a:ext uri="{9D8B030D-6E8A-4147-A177-3AD203B41FA5}">
                      <a16:colId xmlns:a16="http://schemas.microsoft.com/office/drawing/2014/main" val="2167562821"/>
                    </a:ext>
                  </a:extLst>
                </a:gridCol>
                <a:gridCol w="3904620">
                  <a:extLst>
                    <a:ext uri="{9D8B030D-6E8A-4147-A177-3AD203B41FA5}">
                      <a16:colId xmlns:a16="http://schemas.microsoft.com/office/drawing/2014/main" val="1492110695"/>
                    </a:ext>
                  </a:extLst>
                </a:gridCol>
                <a:gridCol w="3904620">
                  <a:extLst>
                    <a:ext uri="{9D8B030D-6E8A-4147-A177-3AD203B41FA5}">
                      <a16:colId xmlns:a16="http://schemas.microsoft.com/office/drawing/2014/main" val="1565086043"/>
                    </a:ext>
                  </a:extLst>
                </a:gridCol>
              </a:tblGrid>
              <a:tr h="697979"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Payment Cards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Mobile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QR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UPI et 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364347"/>
                  </a:ext>
                </a:extLst>
              </a:tr>
              <a:tr h="942529">
                <a:tc>
                  <a:txBody>
                    <a:bodyPr/>
                    <a:lstStyle/>
                    <a:p>
                      <a:r>
                        <a:rPr lang="en-GB" sz="4400" dirty="0"/>
                        <a:t>Interoperable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462948"/>
                  </a:ext>
                </a:extLst>
              </a:tr>
              <a:tr h="825813">
                <a:tc>
                  <a:txBody>
                    <a:bodyPr/>
                    <a:lstStyle/>
                    <a:p>
                      <a:r>
                        <a:rPr lang="en-GB" sz="4400" dirty="0"/>
                        <a:t>Instant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2302"/>
                  </a:ext>
                </a:extLst>
              </a:tr>
              <a:tr h="887516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Face to face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54802"/>
                  </a:ext>
                </a:extLst>
              </a:tr>
              <a:tr h="86001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Online, remote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07014"/>
                  </a:ext>
                </a:extLst>
              </a:tr>
              <a:tr h="81020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072518"/>
                  </a:ext>
                </a:extLst>
              </a:tr>
              <a:tr h="894207">
                <a:tc>
                  <a:txBody>
                    <a:bodyPr/>
                    <a:lstStyle/>
                    <a:p>
                      <a:r>
                        <a:rPr lang="en-GB" sz="4400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56258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GB" sz="4400" dirty="0"/>
                        <a:t>Available to the excluded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114598"/>
                  </a:ext>
                </a:extLst>
              </a:tr>
            </a:tbl>
          </a:graphicData>
        </a:graphic>
      </p:graphicFrame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D304C145-C833-8E4F-99EA-E4DB992A7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617" y="4192858"/>
            <a:ext cx="914400" cy="9144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7528E21-BF73-D84C-9B0A-7AECEA5DF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617" y="5174165"/>
            <a:ext cx="914400" cy="914400"/>
          </a:xfrm>
          <a:prstGeom prst="rect">
            <a:avLst/>
          </a:prstGeom>
        </p:spPr>
      </p:pic>
      <p:pic>
        <p:nvPicPr>
          <p:cNvPr id="16" name="Graphic 15" descr="Tick with solid fill">
            <a:extLst>
              <a:ext uri="{FF2B5EF4-FFF2-40B4-BE49-F238E27FC236}">
                <a16:creationId xmlns:a16="http://schemas.microsoft.com/office/drawing/2014/main" id="{683D666C-D567-9440-9D25-10F32B24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617" y="6017941"/>
            <a:ext cx="914400" cy="914400"/>
          </a:xfrm>
          <a:prstGeom prst="rect">
            <a:avLst/>
          </a:prstGeom>
        </p:spPr>
      </p:pic>
      <p:pic>
        <p:nvPicPr>
          <p:cNvPr id="17" name="Graphic 16" descr="Tick with solid fill">
            <a:extLst>
              <a:ext uri="{FF2B5EF4-FFF2-40B4-BE49-F238E27FC236}">
                <a16:creationId xmlns:a16="http://schemas.microsoft.com/office/drawing/2014/main" id="{645DEC00-0E9E-CB4D-B555-1AC6BDAE2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617" y="6973229"/>
            <a:ext cx="914400" cy="914400"/>
          </a:xfrm>
          <a:prstGeom prst="rect">
            <a:avLst/>
          </a:prstGeom>
        </p:spPr>
      </p:pic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0EF1C261-06C3-CD49-8004-BED8B224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617" y="8597590"/>
            <a:ext cx="914400" cy="914400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770E517F-37E3-AD48-9194-CA5C9CBDF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5746" y="5159298"/>
            <a:ext cx="914400" cy="914400"/>
          </a:xfrm>
          <a:prstGeom prst="rect">
            <a:avLst/>
          </a:prstGeom>
        </p:spPr>
      </p:pic>
      <p:pic>
        <p:nvPicPr>
          <p:cNvPr id="20" name="Graphic 19" descr="Tick with solid fill">
            <a:extLst>
              <a:ext uri="{FF2B5EF4-FFF2-40B4-BE49-F238E27FC236}">
                <a16:creationId xmlns:a16="http://schemas.microsoft.com/office/drawing/2014/main" id="{7E1BD5CC-A275-8E4F-9221-EE1A41F45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77272" y="5244791"/>
            <a:ext cx="914400" cy="914400"/>
          </a:xfrm>
          <a:prstGeom prst="rect">
            <a:avLst/>
          </a:prstGeom>
        </p:spPr>
      </p:pic>
      <p:pic>
        <p:nvPicPr>
          <p:cNvPr id="21" name="Graphique 32" descr="Checkmark">
            <a:extLst>
              <a:ext uri="{FF2B5EF4-FFF2-40B4-BE49-F238E27FC236}">
                <a16:creationId xmlns:a16="http://schemas.microsoft.com/office/drawing/2014/main" id="{D2955CB6-4AF0-0147-9F02-832940DF7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272" y="6021659"/>
            <a:ext cx="914400" cy="9144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E9D74F77-8956-174A-B685-95D3DA609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617" y="7779833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378A1A2C-D59F-0345-86A5-4183A198B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8617" y="9682977"/>
            <a:ext cx="914400" cy="914400"/>
          </a:xfrm>
          <a:prstGeom prst="rect">
            <a:avLst/>
          </a:prstGeom>
        </p:spPr>
      </p:pic>
      <p:pic>
        <p:nvPicPr>
          <p:cNvPr id="23" name="Graphic 22" descr="Tick with solid fill">
            <a:extLst>
              <a:ext uri="{FF2B5EF4-FFF2-40B4-BE49-F238E27FC236}">
                <a16:creationId xmlns:a16="http://schemas.microsoft.com/office/drawing/2014/main" id="{C8F88E14-C834-794E-AA98-6B4298EF2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0266" y="4256048"/>
            <a:ext cx="914400" cy="914400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0DEBE50C-D60D-864C-BC89-FA968803C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2598" y="5099825"/>
            <a:ext cx="914400" cy="914400"/>
          </a:xfrm>
          <a:prstGeom prst="rect">
            <a:avLst/>
          </a:prstGeom>
        </p:spPr>
      </p:pic>
      <p:pic>
        <p:nvPicPr>
          <p:cNvPr id="25" name="Graphic 24" descr="Tick with solid fill">
            <a:extLst>
              <a:ext uri="{FF2B5EF4-FFF2-40B4-BE49-F238E27FC236}">
                <a16:creationId xmlns:a16="http://schemas.microsoft.com/office/drawing/2014/main" id="{056B31A2-A3F6-744D-8464-F82CB45F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6579" y="5965904"/>
            <a:ext cx="914400" cy="914400"/>
          </a:xfrm>
          <a:prstGeom prst="rect">
            <a:avLst/>
          </a:prstGeom>
        </p:spPr>
      </p:pic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0CA8CF17-A5BE-7548-994B-AEFAAD97D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0560" y="6831983"/>
            <a:ext cx="914400" cy="914400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712B44A7-780A-D048-B3B6-29B90CF4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4541" y="7698062"/>
            <a:ext cx="914400" cy="91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6281AC3B-C77B-7B40-B8E7-8A887D67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69407" y="8579003"/>
            <a:ext cx="914400" cy="914400"/>
          </a:xfrm>
          <a:prstGeom prst="rect">
            <a:avLst/>
          </a:prstGeom>
        </p:spPr>
      </p:pic>
      <p:pic>
        <p:nvPicPr>
          <p:cNvPr id="29" name="Graphic 28" descr="Tick with solid fill">
            <a:extLst>
              <a:ext uri="{FF2B5EF4-FFF2-40B4-BE49-F238E27FC236}">
                <a16:creationId xmlns:a16="http://schemas.microsoft.com/office/drawing/2014/main" id="{55742083-1E77-4747-A344-ECFB77702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3126" y="9682977"/>
            <a:ext cx="914400" cy="91440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C6897006-5C4D-E449-BB29-84C9FE487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5553" y="4293217"/>
            <a:ext cx="914400" cy="914400"/>
          </a:xfrm>
          <a:prstGeom prst="rect">
            <a:avLst/>
          </a:prstGeom>
        </p:spPr>
      </p:pic>
      <p:pic>
        <p:nvPicPr>
          <p:cNvPr id="31" name="Graphic 30" descr="Tick with solid fill">
            <a:extLst>
              <a:ext uri="{FF2B5EF4-FFF2-40B4-BE49-F238E27FC236}">
                <a16:creationId xmlns:a16="http://schemas.microsoft.com/office/drawing/2014/main" id="{D2395FA7-DEB6-AD40-82DF-4870F3F2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8686" y="4230028"/>
            <a:ext cx="914400" cy="914400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E3F2B408-1907-F440-82B9-5213B2195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33973" y="4267197"/>
            <a:ext cx="914400" cy="914400"/>
          </a:xfrm>
          <a:prstGeom prst="rect">
            <a:avLst/>
          </a:prstGeom>
        </p:spPr>
      </p:pic>
      <p:pic>
        <p:nvPicPr>
          <p:cNvPr id="33" name="Graphic 32" descr="Tick with solid fill">
            <a:extLst>
              <a:ext uri="{FF2B5EF4-FFF2-40B4-BE49-F238E27FC236}">
                <a16:creationId xmlns:a16="http://schemas.microsoft.com/office/drawing/2014/main" id="{C1EB419E-AC9C-D842-B50A-508412F9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5746" y="6003074"/>
            <a:ext cx="914400" cy="914400"/>
          </a:xfrm>
          <a:prstGeom prst="rect">
            <a:avLst/>
          </a:prstGeom>
        </p:spPr>
      </p:pic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04AD36BE-0444-164E-B27C-2C2CDBC7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8852" y="6857998"/>
            <a:ext cx="914400" cy="914400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F5F7866E-1E67-D741-B6D2-9226F6B84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74139" y="6895167"/>
            <a:ext cx="914400" cy="914400"/>
          </a:xfrm>
          <a:prstGeom prst="rect">
            <a:avLst/>
          </a:prstGeom>
        </p:spPr>
      </p:pic>
      <p:pic>
        <p:nvPicPr>
          <p:cNvPr id="36" name="Graphic 35" descr="Tick with solid fill">
            <a:extLst>
              <a:ext uri="{FF2B5EF4-FFF2-40B4-BE49-F238E27FC236}">
                <a16:creationId xmlns:a16="http://schemas.microsoft.com/office/drawing/2014/main" id="{E3B8B2D0-6C42-3B4C-ACB4-ECDDEAAE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5746" y="7698059"/>
            <a:ext cx="914400" cy="914400"/>
          </a:xfrm>
          <a:prstGeom prst="rect">
            <a:avLst/>
          </a:prstGeom>
        </p:spPr>
      </p:pic>
      <p:pic>
        <p:nvPicPr>
          <p:cNvPr id="37" name="Graphic 36" descr="Tick with solid fill">
            <a:extLst>
              <a:ext uri="{FF2B5EF4-FFF2-40B4-BE49-F238E27FC236}">
                <a16:creationId xmlns:a16="http://schemas.microsoft.com/office/drawing/2014/main" id="{A51BC300-C148-7B48-80EA-3CAE3608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5746" y="8564137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71070A11-D4CA-F740-A211-0B707B6BD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5746" y="9682977"/>
            <a:ext cx="914400" cy="914400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160983E4-6BAD-774D-9898-34C0FCDC1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77272" y="4330387"/>
            <a:ext cx="914400" cy="914400"/>
          </a:xfrm>
          <a:prstGeom prst="rect">
            <a:avLst/>
          </a:prstGeom>
        </p:spPr>
      </p:pic>
      <p:pic>
        <p:nvPicPr>
          <p:cNvPr id="41" name="Graphique 32" descr="Checkmark">
            <a:extLst>
              <a:ext uri="{FF2B5EF4-FFF2-40B4-BE49-F238E27FC236}">
                <a16:creationId xmlns:a16="http://schemas.microsoft.com/office/drawing/2014/main" id="{1789E51A-3098-2846-9789-D57C4AA82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272" y="6887737"/>
            <a:ext cx="914400" cy="914400"/>
          </a:xfrm>
          <a:prstGeom prst="rect">
            <a:avLst/>
          </a:prstGeom>
        </p:spPr>
      </p:pic>
      <p:pic>
        <p:nvPicPr>
          <p:cNvPr id="42" name="Graphique 32" descr="Checkmark">
            <a:extLst>
              <a:ext uri="{FF2B5EF4-FFF2-40B4-BE49-F238E27FC236}">
                <a16:creationId xmlns:a16="http://schemas.microsoft.com/office/drawing/2014/main" id="{3F23DE10-66BE-3E42-82B2-0955EE6DF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272" y="7753815"/>
            <a:ext cx="914400" cy="914400"/>
          </a:xfrm>
          <a:prstGeom prst="rect">
            <a:avLst/>
          </a:prstGeom>
        </p:spPr>
      </p:pic>
      <p:pic>
        <p:nvPicPr>
          <p:cNvPr id="43" name="Graphique 32" descr="Checkmark">
            <a:extLst>
              <a:ext uri="{FF2B5EF4-FFF2-40B4-BE49-F238E27FC236}">
                <a16:creationId xmlns:a16="http://schemas.microsoft.com/office/drawing/2014/main" id="{7C56FE76-4A74-0442-A289-C2626FEF3D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272" y="8575289"/>
            <a:ext cx="914400" cy="914400"/>
          </a:xfrm>
          <a:prstGeom prst="rect">
            <a:avLst/>
          </a:prstGeom>
        </p:spPr>
      </p:pic>
      <p:pic>
        <p:nvPicPr>
          <p:cNvPr id="44" name="Graphique 32" descr="Checkmark">
            <a:extLst>
              <a:ext uri="{FF2B5EF4-FFF2-40B4-BE49-F238E27FC236}">
                <a16:creationId xmlns:a16="http://schemas.microsoft.com/office/drawing/2014/main" id="{2CD329B2-FCB6-CC46-B5A1-26A552D21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272" y="9682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30F8-2879-CA48-9B8D-DAD361FD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did we get to this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D668-9045-2B43-B246-12C6CEC2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offerings weren’t designed with the excluded in mind</a:t>
            </a:r>
          </a:p>
          <a:p>
            <a:r>
              <a:rPr lang="en-GB" dirty="0"/>
              <a:t>Exclusion is a big problem in the developing world, but it’s commonplace in the industrialised world as well; this is a worldwide problem</a:t>
            </a:r>
          </a:p>
          <a:p>
            <a:r>
              <a:rPr lang="en-GB" b="1" dirty="0"/>
              <a:t>We are designing payments systems with potential worldwide impact – so we should be thinking of the financially excluded everywhere, in all of their myriad circumstances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0583A-EF93-3A4C-BD33-DC5D3F32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can’t just focus on payments:</a:t>
            </a:r>
            <a:br>
              <a:rPr lang="en-US" dirty="0"/>
            </a:br>
            <a:r>
              <a:rPr lang="en-US" dirty="0"/>
              <a:t>Don’t forget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F982-9D91-43CE-B42D-9820A14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Necessary – but who cares?</a:t>
            </a:r>
          </a:p>
          <a:p>
            <a:pPr lvl="1"/>
            <a:r>
              <a:rPr lang="en-US" dirty="0"/>
              <a:t>Entering a PIN is SO last millennium</a:t>
            </a:r>
          </a:p>
          <a:p>
            <a:pPr lvl="1"/>
            <a:r>
              <a:rPr lang="en-US" dirty="0"/>
              <a:t>Biometrics works, but is awkward (think COVID)</a:t>
            </a:r>
          </a:p>
          <a:p>
            <a:r>
              <a:rPr lang="en-US" dirty="0"/>
              <a:t>How do we make it disappear?</a:t>
            </a:r>
          </a:p>
          <a:p>
            <a:pPr lvl="1"/>
            <a:r>
              <a:rPr lang="en-US" dirty="0"/>
              <a:t>Think “ambient authentication”</a:t>
            </a:r>
          </a:p>
          <a:p>
            <a:pPr lvl="1"/>
            <a:r>
              <a:rPr lang="en-US" dirty="0"/>
              <a:t>But don’t forget </a:t>
            </a:r>
            <a:r>
              <a:rPr lang="en-US" dirty="0" err="1"/>
              <a:t>authorisation</a:t>
            </a:r>
            <a:r>
              <a:rPr lang="en-US" dirty="0"/>
              <a:t> </a:t>
            </a:r>
          </a:p>
          <a:p>
            <a:r>
              <a:rPr lang="en-US" dirty="0"/>
              <a:t>Only possible if we empower the customer</a:t>
            </a:r>
          </a:p>
          <a:p>
            <a:pPr lvl="1"/>
            <a:r>
              <a:rPr lang="en-US" dirty="0"/>
              <a:t>Account information</a:t>
            </a:r>
          </a:p>
          <a:p>
            <a:pPr lvl="1"/>
            <a:r>
              <a:rPr lang="en-US" dirty="0"/>
              <a:t>Cross-DFSP account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6CC-5248-4FDA-A188-B001006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Payment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3D63-F5DC-41D6-BE5E-2F21CF20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Perspective on Future of Digital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05C3-77C6-4323-AE4F-4265D595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6354f033-77ec-451f-a4b1-89785309665d"/>
    <ds:schemaRef ds:uri="af12d3ca-d309-4d9b-872e-f669d895b0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www.w3.org/XML/1998/namespace"/>
    <ds:schemaRef ds:uri="af12d3ca-d309-4d9b-872e-f669d895b06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354f033-77ec-451f-a4b1-8978530966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1100</Words>
  <Application>Microsoft Macintosh PowerPoint</Application>
  <PresentationFormat>Custom</PresentationFormat>
  <Paragraphs>201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Perspective on future of digital payments</vt:lpstr>
      <vt:lpstr>Where are we now?</vt:lpstr>
      <vt:lpstr>The Baseline: Cash</vt:lpstr>
      <vt:lpstr>What would an ideal alternative look like?</vt:lpstr>
      <vt:lpstr>Interoperability</vt:lpstr>
      <vt:lpstr>How do current offerings measure up?</vt:lpstr>
      <vt:lpstr>How did we get to this point?</vt:lpstr>
      <vt:lpstr>We can’t just focus on payments: Don’t forget authentication</vt:lpstr>
      <vt:lpstr>Emerging Payment Technologies</vt:lpstr>
      <vt:lpstr>Digital Currencies</vt:lpstr>
      <vt:lpstr>Central Bank Digital Currencies</vt:lpstr>
      <vt:lpstr>Identity-based payment</vt:lpstr>
      <vt:lpstr>Instant transactions</vt:lpstr>
      <vt:lpstr>Free retail transactions</vt:lpstr>
      <vt:lpstr>Beyond Payments: Richer Financial Services</vt:lpstr>
      <vt:lpstr>What’s the relevance for Mojaloop?</vt:lpstr>
      <vt:lpstr>The Mojaloop context: Instant transactions and Interoperability</vt:lpstr>
      <vt:lpstr>Mojaloop’s position in the future of payments</vt:lpstr>
      <vt:lpstr>Mojaloop retail payments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Paul Makin</cp:lastModifiedBy>
  <cp:revision>38</cp:revision>
  <dcterms:created xsi:type="dcterms:W3CDTF">2020-01-08T21:13:28Z</dcterms:created>
  <dcterms:modified xsi:type="dcterms:W3CDTF">2021-01-25T17:54:20Z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