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89" r:id="rId3"/>
    <p:sldId id="286" r:id="rId4"/>
    <p:sldId id="30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24387175" cy="13716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tSjsXvRypnPj4zpTdzfHs69tb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CCFA6-F5F2-44B1-BF87-63B7BCA15613}">
  <a:tblStyle styleId="{50BCCFA6-F5F2-44B1-BF87-63B7BCA1561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0FF"/>
          </a:solidFill>
        </a:fill>
      </a:tcStyle>
    </a:wholeTbl>
    <a:band1H>
      <a:tcTxStyle b="off" i="off"/>
      <a:tcStyle>
        <a:tcBdr/>
        <a:fill>
          <a:solidFill>
            <a:srgbClr val="CAE0F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E0F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86"/>
  </p:normalViewPr>
  <p:slideViewPr>
    <p:cSldViewPr snapToGrid="0" snapToObjects="1">
      <p:cViewPr varScale="1">
        <p:scale>
          <a:sx n="42" d="100"/>
          <a:sy n="42" d="100"/>
        </p:scale>
        <p:origin x="1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5a2f94e29_3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25a2f94e29_3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125a2f94e29_3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5a2f94e7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25a2f94e7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5a2f94e78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5a2f94e78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New Tech: cost to build &amp; cost to maintain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Need to bring down infrastructure cost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Onboarding cost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Version control cost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Costs for DFSPs to integrate with the Hub and manage the operation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a2f94e78_0_7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125a2f94e78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a2f94e29_3_2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125a2f94e29_3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5a2f94e29_3_2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25a2f94e29_3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5a2f94e29_3_3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On willingness to pay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On priority problems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125a2f94e29_3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5b8062fa1_0_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On willingness to pay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On priority problems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125b8062fa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25a2f94e29_3_3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125a2f94e29_3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g125a2f94e29_3_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g125a2f94e29_3_5"/>
          <p:cNvSpPr/>
          <p:nvPr/>
        </p:nvSpPr>
        <p:spPr>
          <a:xfrm>
            <a:off x="861219" y="3595738"/>
            <a:ext cx="25129909" cy="8531688"/>
          </a:xfrm>
          <a:custGeom>
            <a:avLst/>
            <a:gdLst/>
            <a:ahLst/>
            <a:cxnLst/>
            <a:rect l="l" t="t" r="r" b="b"/>
            <a:pathLst>
              <a:path w="25129909" h="8531688" extrusionOk="0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41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125a2f94e29_3_5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125a2f94e29_3_5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9" name="Google Shape;19;g125a2f94e29_3_5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125a2f94e29_3_5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g125a2f94e29_3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5779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5a2f94e29_3_67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125a2f94e29_3_67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125a2f94e29_3_67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g125a2f94e29_3_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5a2f94e29_3_7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25a2f94e29_3_7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g125a2f94e29_3_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5a2f94e78_0_588"/>
          <p:cNvSpPr/>
          <p:nvPr/>
        </p:nvSpPr>
        <p:spPr>
          <a:xfrm>
            <a:off x="0" y="0"/>
            <a:ext cx="1687500" cy="1569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125a2f94e78_0_588"/>
          <p:cNvSpPr/>
          <p:nvPr/>
        </p:nvSpPr>
        <p:spPr>
          <a:xfrm>
            <a:off x="565540" y="591336"/>
            <a:ext cx="585600" cy="504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25a2f94e78_0_588"/>
          <p:cNvSpPr/>
          <p:nvPr/>
        </p:nvSpPr>
        <p:spPr>
          <a:xfrm>
            <a:off x="565540" y="757933"/>
            <a:ext cx="585600" cy="504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25a2f94e78_0_588"/>
          <p:cNvSpPr/>
          <p:nvPr/>
        </p:nvSpPr>
        <p:spPr>
          <a:xfrm>
            <a:off x="565540" y="924530"/>
            <a:ext cx="585600" cy="50400"/>
          </a:xfrm>
          <a:prstGeom prst="rect">
            <a:avLst/>
          </a:prstGeom>
          <a:solidFill>
            <a:srgbClr val="55688B">
              <a:alpha val="35686"/>
            </a:srgbClr>
          </a:solidFill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g125a2f94e78_0_588"/>
          <p:cNvGrpSpPr/>
          <p:nvPr/>
        </p:nvGrpSpPr>
        <p:grpSpPr>
          <a:xfrm>
            <a:off x="0" y="1016016"/>
            <a:ext cx="2767946" cy="2710136"/>
            <a:chOff x="0" y="381001"/>
            <a:chExt cx="1037850" cy="1016288"/>
          </a:xfrm>
        </p:grpSpPr>
        <p:sp>
          <p:nvSpPr>
            <p:cNvPr id="95" name="Google Shape;95;g125a2f94e78_0_58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43825" tIns="243825" rIns="243825" bIns="243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125a2f94e78_0_58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243825" tIns="243825" rIns="243825" bIns="2438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g125a2f94e78_0_588"/>
          <p:cNvSpPr txBox="1">
            <a:spLocks noGrp="1"/>
          </p:cNvSpPr>
          <p:nvPr>
            <p:ph type="title"/>
          </p:nvPr>
        </p:nvSpPr>
        <p:spPr>
          <a:xfrm>
            <a:off x="3460451" y="1050000"/>
            <a:ext cx="18772800" cy="24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98" name="Google Shape;98;g125a2f94e78_0_588"/>
          <p:cNvSpPr txBox="1">
            <a:spLocks noGrp="1"/>
          </p:cNvSpPr>
          <p:nvPr>
            <p:ph type="body" idx="1"/>
          </p:nvPr>
        </p:nvSpPr>
        <p:spPr>
          <a:xfrm>
            <a:off x="3460451" y="4180133"/>
            <a:ext cx="18772800" cy="77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5600"/>
              <a:buChar char="•"/>
              <a:defRPr/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800"/>
              <a:buChar char="•"/>
              <a:defRPr/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000"/>
              <a:buChar char="•"/>
              <a:defRPr/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5pPr>
            <a:lvl6pPr marL="274320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6pPr>
            <a:lvl7pPr marL="320040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7pPr>
            <a:lvl8pPr marL="365760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8pPr>
            <a:lvl9pPr marL="411480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125a2f94e78_0_588"/>
          <p:cNvSpPr txBox="1">
            <a:spLocks noGrp="1"/>
          </p:cNvSpPr>
          <p:nvPr>
            <p:ph type="sldNum" idx="12"/>
          </p:nvPr>
        </p:nvSpPr>
        <p:spPr>
          <a:xfrm>
            <a:off x="22596163" y="12435245"/>
            <a:ext cx="14634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a2f94e78_0_743"/>
          <p:cNvSpPr/>
          <p:nvPr/>
        </p:nvSpPr>
        <p:spPr>
          <a:xfrm>
            <a:off x="12193588" y="0"/>
            <a:ext cx="12193500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g125a2f94e78_0_743"/>
          <p:cNvCxnSpPr/>
          <p:nvPr/>
        </p:nvCxnSpPr>
        <p:spPr>
          <a:xfrm>
            <a:off x="13414213" y="11988000"/>
            <a:ext cx="1248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g125a2f94e78_0_743"/>
          <p:cNvSpPr txBox="1">
            <a:spLocks noGrp="1"/>
          </p:cNvSpPr>
          <p:nvPr>
            <p:ph type="title"/>
          </p:nvPr>
        </p:nvSpPr>
        <p:spPr>
          <a:xfrm>
            <a:off x="708092" y="2883733"/>
            <a:ext cx="10788600" cy="45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104" name="Google Shape;104;g125a2f94e78_0_743"/>
          <p:cNvSpPr txBox="1">
            <a:spLocks noGrp="1"/>
          </p:cNvSpPr>
          <p:nvPr>
            <p:ph type="subTitle" idx="1"/>
          </p:nvPr>
        </p:nvSpPr>
        <p:spPr>
          <a:xfrm>
            <a:off x="708092" y="7587203"/>
            <a:ext cx="10788600" cy="3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g125a2f94e78_0_743"/>
          <p:cNvSpPr txBox="1">
            <a:spLocks noGrp="1"/>
          </p:cNvSpPr>
          <p:nvPr>
            <p:ph type="body" idx="2"/>
          </p:nvPr>
        </p:nvSpPr>
        <p:spPr>
          <a:xfrm>
            <a:off x="13173715" y="1931200"/>
            <a:ext cx="10233300" cy="9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584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5600"/>
              <a:buChar char="•"/>
              <a:defRPr>
                <a:solidFill>
                  <a:schemeClr val="lt1"/>
                </a:solidFill>
              </a:defRPr>
            </a:lvl1pPr>
            <a:lvl2pPr marL="91440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Char char="•"/>
              <a:defRPr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>
                <a:solidFill>
                  <a:schemeClr val="lt1"/>
                </a:solidFill>
              </a:defRPr>
            </a:lvl3pPr>
            <a:lvl4pPr marL="182880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>
                <a:solidFill>
                  <a:schemeClr val="lt1"/>
                </a:solidFill>
              </a:defRPr>
            </a:lvl4pPr>
            <a:lvl5pPr marL="228600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>
                <a:solidFill>
                  <a:schemeClr val="lt1"/>
                </a:solidFill>
              </a:defRPr>
            </a:lvl5pPr>
            <a:lvl6pPr marL="274320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>
                <a:solidFill>
                  <a:schemeClr val="lt1"/>
                </a:solidFill>
              </a:defRPr>
            </a:lvl6pPr>
            <a:lvl7pPr marL="320040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>
                <a:solidFill>
                  <a:schemeClr val="lt1"/>
                </a:solidFill>
              </a:defRPr>
            </a:lvl7pPr>
            <a:lvl8pPr marL="365760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>
                <a:solidFill>
                  <a:schemeClr val="lt1"/>
                </a:solidFill>
              </a:defRPr>
            </a:lvl8pPr>
            <a:lvl9pPr marL="411480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g125a2f94e78_0_743"/>
          <p:cNvSpPr txBox="1">
            <a:spLocks noGrp="1"/>
          </p:cNvSpPr>
          <p:nvPr>
            <p:ph type="sldNum" idx="12"/>
          </p:nvPr>
        </p:nvSpPr>
        <p:spPr>
          <a:xfrm>
            <a:off x="22643615" y="12482692"/>
            <a:ext cx="14634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g125a2f94e29_3_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g125a2f94e29_3_13"/>
          <p:cNvSpPr/>
          <p:nvPr/>
        </p:nvSpPr>
        <p:spPr>
          <a:xfrm>
            <a:off x="50103" y="564204"/>
            <a:ext cx="24387176" cy="5466945"/>
          </a:xfrm>
          <a:custGeom>
            <a:avLst/>
            <a:gdLst/>
            <a:ahLst/>
            <a:cxnLst/>
            <a:rect l="l" t="t" r="r" b="b"/>
            <a:pathLst>
              <a:path w="24387176" h="5466945" extrusionOk="0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54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125a2f94e29_3_13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25a2f94e29_3_13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g125a2f94e29_3_13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125a2f94e29_3_1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g125a2f94e29_3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125a2f94e29_3_21"/>
          <p:cNvSpPr txBox="1"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25a2f94e29_3_21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g125a2f94e29_3_2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125a2f94e29_3_2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g125a2f94e29_3_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g125a2f94e78_0_281"/>
          <p:cNvCxnSpPr/>
          <p:nvPr/>
        </p:nvCxnSpPr>
        <p:spPr>
          <a:xfrm>
            <a:off x="1134009" y="1108400"/>
            <a:ext cx="489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g125a2f94e78_0_281"/>
          <p:cNvSpPr txBox="1">
            <a:spLocks noGrp="1"/>
          </p:cNvSpPr>
          <p:nvPr>
            <p:ph type="title"/>
          </p:nvPr>
        </p:nvSpPr>
        <p:spPr>
          <a:xfrm>
            <a:off x="755040" y="1899042"/>
            <a:ext cx="16653300" cy="102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800"/>
              <a:buNone/>
              <a:defRPr sz="1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g125a2f94e78_0_281"/>
          <p:cNvSpPr txBox="1">
            <a:spLocks noGrp="1"/>
          </p:cNvSpPr>
          <p:nvPr>
            <p:ph type="sldNum" idx="12"/>
          </p:nvPr>
        </p:nvSpPr>
        <p:spPr>
          <a:xfrm>
            <a:off x="22664282" y="12503357"/>
            <a:ext cx="14634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25a2f94e29_3_27"/>
          <p:cNvSpPr/>
          <p:nvPr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25a2f94e29_3_27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125a2f94e29_3_27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4" name="Google Shape;44;g125a2f94e29_3_27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25a2f94e29_3_27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g125a2f94e29_3_27"/>
          <p:cNvSpPr/>
          <p:nvPr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125a2f94e29_3_27"/>
          <p:cNvSpPr/>
          <p:nvPr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125a2f94e29_3_27"/>
          <p:cNvSpPr/>
          <p:nvPr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125a2f94e29_3_27"/>
          <p:cNvSpPr/>
          <p:nvPr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g125a2f94e29_3_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205779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5a2f94e29_3_38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125a2f94e29_3_38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g125a2f94e29_3_38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125a2f94e29_3_3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g125a2f94e29_3_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125a2f94e29_3_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125a2f94e29_3_44"/>
          <p:cNvSpPr txBox="1"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125a2f94e29_3_44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g125a2f94e29_3_44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125a2f94e29_3_4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g125a2f94e29_3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5a2f94e29_3_5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125a2f94e29_3_51"/>
          <p:cNvSpPr txBox="1">
            <a:spLocks noGrp="1"/>
          </p:cNvSpPr>
          <p:nvPr>
            <p:ph type="body" idx="1"/>
          </p:nvPr>
        </p:nvSpPr>
        <p:spPr>
          <a:xfrm>
            <a:off x="167661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g125a2f94e29_3_51"/>
          <p:cNvSpPr txBox="1">
            <a:spLocks noGrp="1"/>
          </p:cNvSpPr>
          <p:nvPr>
            <p:ph type="body" idx="2"/>
          </p:nvPr>
        </p:nvSpPr>
        <p:spPr>
          <a:xfrm>
            <a:off x="1234600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g125a2f94e29_3_5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125a2f94e29_3_5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g125a2f94e29_3_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5a2f94e29_3_58"/>
          <p:cNvSpPr txBox="1"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125a2f94e29_3_58"/>
          <p:cNvSpPr txBox="1"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74" name="Google Shape;74;g125a2f94e29_3_58"/>
          <p:cNvSpPr txBox="1">
            <a:spLocks noGrp="1"/>
          </p:cNvSpPr>
          <p:nvPr>
            <p:ph type="body" idx="2"/>
          </p:nvPr>
        </p:nvSpPr>
        <p:spPr>
          <a:xfrm>
            <a:off x="1679796" y="5010150"/>
            <a:ext cx="10316917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125a2f94e29_3_58"/>
          <p:cNvSpPr txBox="1">
            <a:spLocks noGrp="1"/>
          </p:cNvSpPr>
          <p:nvPr>
            <p:ph type="body" idx="3"/>
          </p:nvPr>
        </p:nvSpPr>
        <p:spPr>
          <a:xfrm>
            <a:off x="12346007" y="3362326"/>
            <a:ext cx="10367726" cy="16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76" name="Google Shape;76;g125a2f94e29_3_58"/>
          <p:cNvSpPr txBox="1">
            <a:spLocks noGrp="1"/>
          </p:cNvSpPr>
          <p:nvPr>
            <p:ph type="body" idx="4"/>
          </p:nvPr>
        </p:nvSpPr>
        <p:spPr>
          <a:xfrm>
            <a:off x="12346007" y="5010150"/>
            <a:ext cx="10367726" cy="736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g125a2f94e29_3_58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125a2f94e29_3_5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9" name="Google Shape;79;g125a2f94e29_3_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25a2f94e29_3_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sz="8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125a2f94e29_3_0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125a2f94e29_3_0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g125a2f94e29_3_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18" Type="http://schemas.openxmlformats.org/officeDocument/2006/relationships/image" Target="../media/image20.jpe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jpe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jpe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5a2f94e29_3_76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4344253" cy="2074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Arial"/>
              <a:buNone/>
            </a:pPr>
            <a:r>
              <a:rPr lang="en-US" sz="9600" b="0"/>
              <a:t>Mojaloop Business Model</a:t>
            </a:r>
            <a:endParaRPr sz="9600" b="0"/>
          </a:p>
        </p:txBody>
      </p:sp>
      <p:sp>
        <p:nvSpPr>
          <p:cNvPr id="113" name="Google Shape;113;g125a2f94e29_3_76"/>
          <p:cNvSpPr txBox="1">
            <a:spLocks noGrp="1"/>
          </p:cNvSpPr>
          <p:nvPr>
            <p:ph type="subTitle" idx="1"/>
          </p:nvPr>
        </p:nvSpPr>
        <p:spPr>
          <a:xfrm>
            <a:off x="1695847" y="6565587"/>
            <a:ext cx="14344253" cy="16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/>
              <a:t>Setting up a scheme that matches all stakeholders' business models: hard lessons from Myanmar.</a:t>
            </a:r>
            <a:endParaRPr/>
          </a:p>
        </p:txBody>
      </p:sp>
      <p:sp>
        <p:nvSpPr>
          <p:cNvPr id="114" name="Google Shape;114;g125a2f94e29_3_76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5" name="Google Shape;115;g125a2f94e29_3_76"/>
          <p:cNvSpPr txBox="1"/>
          <p:nvPr/>
        </p:nvSpPr>
        <p:spPr>
          <a:xfrm>
            <a:off x="1695846" y="10162227"/>
            <a:ext cx="14344253" cy="16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Steve Haley, Mojaloop Foundation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Nyi Aye, ThitsaWorks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5a2f94e29_3_308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7058283" cy="268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b="0"/>
              <a:t>Chicken and egg conversations</a:t>
            </a:r>
            <a:endParaRPr b="0"/>
          </a:p>
        </p:txBody>
      </p:sp>
      <p:sp>
        <p:nvSpPr>
          <p:cNvPr id="182" name="Google Shape;182;g125a2f94e29_3_30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3" name="Google Shape;183;g125a2f94e29_3_308"/>
          <p:cNvSpPr txBox="1">
            <a:spLocks noGrp="1"/>
          </p:cNvSpPr>
          <p:nvPr>
            <p:ph type="body" idx="1"/>
          </p:nvPr>
        </p:nvSpPr>
        <p:spPr>
          <a:xfrm>
            <a:off x="14137150" y="6011600"/>
            <a:ext cx="7011300" cy="2687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4600">
                <a:solidFill>
                  <a:schemeClr val="lt1"/>
                </a:solidFill>
              </a:rPr>
              <a:t>Theory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184" name="Google Shape;184;g125a2f94e29_3_308"/>
          <p:cNvSpPr txBox="1">
            <a:spLocks noGrp="1"/>
          </p:cNvSpPr>
          <p:nvPr>
            <p:ph type="body" idx="1"/>
          </p:nvPr>
        </p:nvSpPr>
        <p:spPr>
          <a:xfrm>
            <a:off x="3238750" y="6011600"/>
            <a:ext cx="7011300" cy="2687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4600">
                <a:solidFill>
                  <a:schemeClr val="lt1"/>
                </a:solidFill>
              </a:rPr>
              <a:t>Reality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185" name="Google Shape;185;g125a2f94e29_3_308"/>
          <p:cNvSpPr txBox="1">
            <a:spLocks noGrp="1"/>
          </p:cNvSpPr>
          <p:nvPr>
            <p:ph type="title"/>
          </p:nvPr>
        </p:nvSpPr>
        <p:spPr>
          <a:xfrm>
            <a:off x="10782238" y="6740000"/>
            <a:ext cx="2822700" cy="12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sz="4600"/>
              <a:t>VS.</a:t>
            </a:r>
            <a:endParaRPr sz="4600"/>
          </a:p>
        </p:txBody>
      </p:sp>
      <p:sp>
        <p:nvSpPr>
          <p:cNvPr id="186" name="Google Shape;186;g125a2f94e29_3_308"/>
          <p:cNvSpPr txBox="1"/>
          <p:nvPr/>
        </p:nvSpPr>
        <p:spPr>
          <a:xfrm>
            <a:off x="-62" y="12332725"/>
            <a:ext cx="24387300" cy="9397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On willingness to pay and on priority problems</a:t>
            </a:r>
            <a:endParaRPr sz="3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5b8062fa1_0_48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7058300" cy="26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b="0"/>
              <a:t>Changing personalities</a:t>
            </a:r>
            <a:endParaRPr b="0"/>
          </a:p>
        </p:txBody>
      </p:sp>
      <p:sp>
        <p:nvSpPr>
          <p:cNvPr id="192" name="Google Shape;192;g125b8062fa1_0_4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3" name="Google Shape;193;g125b8062fa1_0_48"/>
          <p:cNvSpPr txBox="1">
            <a:spLocks noGrp="1"/>
          </p:cNvSpPr>
          <p:nvPr>
            <p:ph type="body" idx="1"/>
          </p:nvPr>
        </p:nvSpPr>
        <p:spPr>
          <a:xfrm>
            <a:off x="16099438" y="6484550"/>
            <a:ext cx="7011300" cy="2687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4600">
                <a:solidFill>
                  <a:schemeClr val="lt1"/>
                </a:solidFill>
              </a:rPr>
              <a:t>At the DFSP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194" name="Google Shape;194;g125b8062fa1_0_48"/>
          <p:cNvSpPr txBox="1">
            <a:spLocks noGrp="1"/>
          </p:cNvSpPr>
          <p:nvPr>
            <p:ph type="body" idx="1"/>
          </p:nvPr>
        </p:nvSpPr>
        <p:spPr>
          <a:xfrm>
            <a:off x="1276438" y="6484550"/>
            <a:ext cx="7011300" cy="2687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4600">
                <a:solidFill>
                  <a:schemeClr val="lt1"/>
                </a:solidFill>
              </a:rPr>
              <a:t>At the Regulator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195" name="Google Shape;195;g125b8062fa1_0_48"/>
          <p:cNvSpPr txBox="1">
            <a:spLocks noGrp="1"/>
          </p:cNvSpPr>
          <p:nvPr>
            <p:ph type="body" idx="1"/>
          </p:nvPr>
        </p:nvSpPr>
        <p:spPr>
          <a:xfrm>
            <a:off x="8687938" y="6484550"/>
            <a:ext cx="7011300" cy="26871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4600">
                <a:solidFill>
                  <a:schemeClr val="lt1"/>
                </a:solidFill>
              </a:rPr>
              <a:t>At the Scheme</a:t>
            </a:r>
            <a:endParaRPr sz="4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5a2f94e29_3_391"/>
          <p:cNvSpPr txBox="1">
            <a:spLocks noGrp="1"/>
          </p:cNvSpPr>
          <p:nvPr>
            <p:ph type="title"/>
          </p:nvPr>
        </p:nvSpPr>
        <p:spPr>
          <a:xfrm>
            <a:off x="2210019" y="6191251"/>
            <a:ext cx="1886938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201" name="Google Shape;201;g125a2f94e29_3_39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3B1E-11C5-504E-8591-97C6F108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917" y="3419477"/>
            <a:ext cx="15912883" cy="5705474"/>
          </a:xfrm>
        </p:spPr>
        <p:txBody>
          <a:bodyPr/>
          <a:lstStyle/>
          <a:p>
            <a:r>
              <a:rPr lang="en-US" dirty="0"/>
              <a:t>Mojaloop in Myanmar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8E234-EDAB-6647-B903-112BEAE5E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in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E9DBB-5A4E-A842-97EB-66C86EA7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4D02-46CD-7A46-AD0A-73DEA39A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Project: Interim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87482-DD10-7840-ADEC-93725EE3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8D2680-F9AC-DD40-9A11-48F88ADAA85D}"/>
              </a:ext>
            </a:extLst>
          </p:cNvPr>
          <p:cNvCxnSpPr/>
          <p:nvPr/>
        </p:nvCxnSpPr>
        <p:spPr>
          <a:xfrm>
            <a:off x="8523287" y="6625592"/>
            <a:ext cx="0" cy="201168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D89547-3782-9F4E-AE08-2D3F9EC9B1BC}"/>
              </a:ext>
            </a:extLst>
          </p:cNvPr>
          <p:cNvSpPr txBox="1">
            <a:spLocks/>
          </p:cNvSpPr>
          <p:nvPr/>
        </p:nvSpPr>
        <p:spPr>
          <a:xfrm>
            <a:off x="1182687" y="3417370"/>
            <a:ext cx="7378700" cy="1244600"/>
          </a:xfrm>
          <a:prstGeom prst="rect">
            <a:avLst/>
          </a:prstGeom>
          <a:solidFill>
            <a:srgbClr val="37CBFF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Co-Chairs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80B560-606F-4148-A869-9970534EED29}"/>
              </a:ext>
            </a:extLst>
          </p:cNvPr>
          <p:cNvSpPr txBox="1">
            <a:spLocks/>
          </p:cNvSpPr>
          <p:nvPr/>
        </p:nvSpPr>
        <p:spPr>
          <a:xfrm>
            <a:off x="8561387" y="3417373"/>
            <a:ext cx="7315200" cy="1244598"/>
          </a:xfrm>
          <a:prstGeom prst="rect">
            <a:avLst/>
          </a:prstGeom>
          <a:solidFill>
            <a:srgbClr val="006F96"/>
          </a:solidFill>
        </p:spPr>
        <p:txBody>
          <a:bodyPr vert="horz" lIns="182880" tIns="91440" rIns="182880" bIns="9144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Scheme Council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24A0A8-B92D-B94C-BE17-F07143395859}"/>
              </a:ext>
            </a:extLst>
          </p:cNvPr>
          <p:cNvSpPr txBox="1">
            <a:spLocks/>
          </p:cNvSpPr>
          <p:nvPr/>
        </p:nvSpPr>
        <p:spPr>
          <a:xfrm>
            <a:off x="15876587" y="3417373"/>
            <a:ext cx="7340600" cy="1244598"/>
          </a:xfrm>
          <a:prstGeom prst="rect">
            <a:avLst/>
          </a:prstGeom>
          <a:solidFill>
            <a:srgbClr val="33CCCC"/>
          </a:solidFill>
        </p:spPr>
        <p:txBody>
          <a:bodyPr vert="horz" lIns="182880" tIns="91440" rIns="182880" bIns="9144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Scheme Advisory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F3EA57-8CAE-F947-9D34-94CCC53D85AF}"/>
              </a:ext>
            </a:extLst>
          </p:cNvPr>
          <p:cNvGrpSpPr/>
          <p:nvPr/>
        </p:nvGrpSpPr>
        <p:grpSpPr>
          <a:xfrm>
            <a:off x="1182687" y="10082453"/>
            <a:ext cx="22021800" cy="2886686"/>
            <a:chOff x="584201" y="4788001"/>
            <a:chExt cx="11010900" cy="138896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70D5D-F70F-4545-A4FE-AE0655E17E5F}"/>
                </a:ext>
              </a:extLst>
            </p:cNvPr>
            <p:cNvSpPr/>
            <p:nvPr/>
          </p:nvSpPr>
          <p:spPr>
            <a:xfrm>
              <a:off x="7924801" y="4788001"/>
              <a:ext cx="3670300" cy="1388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5C16002-49FD-6D4D-99FD-4C4F06A20FDA}"/>
                </a:ext>
              </a:extLst>
            </p:cNvPr>
            <p:cNvSpPr/>
            <p:nvPr/>
          </p:nvSpPr>
          <p:spPr>
            <a:xfrm>
              <a:off x="4254501" y="4788001"/>
              <a:ext cx="3670300" cy="138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3CC50A-D043-F347-9E68-CB8CDFB475D9}"/>
                </a:ext>
              </a:extLst>
            </p:cNvPr>
            <p:cNvSpPr/>
            <p:nvPr/>
          </p:nvSpPr>
          <p:spPr>
            <a:xfrm>
              <a:off x="584201" y="4788001"/>
              <a:ext cx="3670300" cy="1388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4B635C8-8955-C94D-9644-D140193B8345}"/>
              </a:ext>
            </a:extLst>
          </p:cNvPr>
          <p:cNvSpPr txBox="1"/>
          <p:nvPr/>
        </p:nvSpPr>
        <p:spPr>
          <a:xfrm>
            <a:off x="1512887" y="10438742"/>
            <a:ext cx="668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ea typeface="Lato"/>
                <a:cs typeface="Lato Black" panose="020F0A02020204030203" pitchFamily="34" charset="0"/>
                <a:sym typeface="Lato"/>
              </a:rPr>
              <a:t>Lead scheme and set agenda for decision making</a:t>
            </a:r>
          </a:p>
          <a:p>
            <a:pPr>
              <a:lnSpc>
                <a:spcPct val="100000"/>
              </a:lnSpc>
            </a:pPr>
            <a:endParaRPr lang="en-US" sz="2800" b="1" dirty="0">
              <a:latin typeface="+mj-lt"/>
              <a:cs typeface="Lato Black" panose="020F0A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34961C-D571-8947-B2F6-6FF7F5500B00}"/>
              </a:ext>
            </a:extLst>
          </p:cNvPr>
          <p:cNvSpPr txBox="1"/>
          <p:nvPr/>
        </p:nvSpPr>
        <p:spPr>
          <a:xfrm>
            <a:off x="8688387" y="10438742"/>
            <a:ext cx="7010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ea typeface="Lato"/>
                <a:cs typeface="Lato"/>
                <a:sym typeface="Lato"/>
              </a:rPr>
              <a:t>Represent the scheme and approve or reject decisions</a:t>
            </a:r>
          </a:p>
          <a:p>
            <a:pPr marL="457200" indent="-457200">
              <a:spcAft>
                <a:spcPts val="1600"/>
              </a:spcAft>
              <a:buFont typeface="Arial" panose="020B0604020202020204" pitchFamily="34" charset="0"/>
              <a:buChar char="•"/>
            </a:pPr>
            <a:br>
              <a:rPr lang="en-US" sz="2800" b="1" dirty="0">
                <a:latin typeface="+mj-lt"/>
                <a:ea typeface="Lato"/>
                <a:cs typeface="Lato"/>
                <a:sym typeface="Lato"/>
              </a:rPr>
            </a:br>
            <a:r>
              <a:rPr lang="en-US" sz="2800" b="1" dirty="0">
                <a:latin typeface="+mj-lt"/>
                <a:ea typeface="Lato"/>
                <a:cs typeface="Lato"/>
                <a:sym typeface="Lato"/>
              </a:rPr>
              <a:t>Criteria: Integrate with UAT environment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E3AF2-D43D-E94D-AAF6-4742316EF6BE}"/>
              </a:ext>
            </a:extLst>
          </p:cNvPr>
          <p:cNvSpPr txBox="1"/>
          <p:nvPr/>
        </p:nvSpPr>
        <p:spPr>
          <a:xfrm>
            <a:off x="16194087" y="10438740"/>
            <a:ext cx="6946900" cy="2021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ea typeface="Lato"/>
                <a:cs typeface="Lato"/>
                <a:sym typeface="Lato"/>
              </a:rPr>
              <a:t>Provide input into key decisions (includes tech. vendors as well)</a:t>
            </a:r>
          </a:p>
          <a:p>
            <a:pPr marL="457200" indent="-45720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  <a:ea typeface="Lato"/>
                <a:cs typeface="Lato"/>
                <a:sym typeface="Lato"/>
              </a:rPr>
              <a:t>Criteria: Sign letter of commitment to participate in the scheme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CEC709-AB0C-C749-8DB1-26BA8E88FF6B}"/>
              </a:ext>
            </a:extLst>
          </p:cNvPr>
          <p:cNvGrpSpPr/>
          <p:nvPr/>
        </p:nvGrpSpPr>
        <p:grpSpPr>
          <a:xfrm>
            <a:off x="2461536" y="6141621"/>
            <a:ext cx="4782902" cy="3157482"/>
            <a:chOff x="1229974" y="2722464"/>
            <a:chExt cx="2391451" cy="1578741"/>
          </a:xfrm>
        </p:grpSpPr>
        <p:pic>
          <p:nvPicPr>
            <p:cNvPr id="18" name="Google Shape;406;p38">
              <a:extLst>
                <a:ext uri="{FF2B5EF4-FFF2-40B4-BE49-F238E27FC236}">
                  <a16:creationId xmlns:a16="http://schemas.microsoft.com/office/drawing/2014/main" id="{61528AEB-214B-1249-85F9-75D9C42B40D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29974" y="3746055"/>
              <a:ext cx="2391451" cy="55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351;p36">
              <a:extLst>
                <a:ext uri="{FF2B5EF4-FFF2-40B4-BE49-F238E27FC236}">
                  <a16:creationId xmlns:a16="http://schemas.microsoft.com/office/drawing/2014/main" id="{74B04CC7-5E30-294B-8AA8-DF63D1B67BA8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311" y="2728006"/>
              <a:ext cx="831273" cy="903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9784F26-F0F8-7C4A-AF53-6206E6A24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828" y="2722464"/>
              <a:ext cx="771525" cy="9144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7C5D40-82CE-B34F-B535-CF38D94E060F}"/>
              </a:ext>
            </a:extLst>
          </p:cNvPr>
          <p:cNvGrpSpPr>
            <a:grpSpLocks noChangeAspect="1"/>
          </p:cNvGrpSpPr>
          <p:nvPr/>
        </p:nvGrpSpPr>
        <p:grpSpPr>
          <a:xfrm>
            <a:off x="9427344" y="5932166"/>
            <a:ext cx="5563114" cy="3299600"/>
            <a:chOff x="4906138" y="2667877"/>
            <a:chExt cx="2390426" cy="1417812"/>
          </a:xfrm>
        </p:grpSpPr>
        <p:pic>
          <p:nvPicPr>
            <p:cNvPr id="22" name="Google Shape;702;p51">
              <a:extLst>
                <a:ext uri="{FF2B5EF4-FFF2-40B4-BE49-F238E27FC236}">
                  <a16:creationId xmlns:a16="http://schemas.microsoft.com/office/drawing/2014/main" id="{898D6482-C9FE-204D-B4E4-E38A1A7278C7}"/>
                </a:ext>
              </a:extLst>
            </p:cNvPr>
            <p:cNvPicPr preferRelativeResize="0"/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6138" y="2890862"/>
              <a:ext cx="803791" cy="260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703;p51">
              <a:extLst>
                <a:ext uri="{FF2B5EF4-FFF2-40B4-BE49-F238E27FC236}">
                  <a16:creationId xmlns:a16="http://schemas.microsoft.com/office/drawing/2014/main" id="{1EE47811-CF61-5E49-8AA6-01AD65029AAB}"/>
                </a:ext>
              </a:extLst>
            </p:cNvPr>
            <p:cNvPicPr preferRelativeResize="0"/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023" y="2786542"/>
              <a:ext cx="675489" cy="2916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704;p51">
              <a:extLst>
                <a:ext uri="{FF2B5EF4-FFF2-40B4-BE49-F238E27FC236}">
                  <a16:creationId xmlns:a16="http://schemas.microsoft.com/office/drawing/2014/main" id="{0F410177-017C-F94F-9D08-7F569C5D9845}"/>
                </a:ext>
              </a:extLst>
            </p:cNvPr>
            <p:cNvPicPr preferRelativeResize="0"/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3653" y="2667877"/>
              <a:ext cx="528995" cy="528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705;p51">
              <a:extLst>
                <a:ext uri="{FF2B5EF4-FFF2-40B4-BE49-F238E27FC236}">
                  <a16:creationId xmlns:a16="http://schemas.microsoft.com/office/drawing/2014/main" id="{B6928709-E51E-C144-9B8C-096D1474D0CA}"/>
                </a:ext>
              </a:extLst>
            </p:cNvPr>
            <p:cNvPicPr preferRelativeResize="0"/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2805" y="3308273"/>
              <a:ext cx="610381" cy="5918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706;p51">
              <a:extLst>
                <a:ext uri="{FF2B5EF4-FFF2-40B4-BE49-F238E27FC236}">
                  <a16:creationId xmlns:a16="http://schemas.microsoft.com/office/drawing/2014/main" id="{5689621B-BA10-9849-BC2F-71AA4412EFFA}"/>
                </a:ext>
              </a:extLst>
            </p:cNvPr>
            <p:cNvPicPr preferRelativeResize="0"/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7179" y="3376435"/>
              <a:ext cx="791175" cy="2604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707;p51">
              <a:extLst>
                <a:ext uri="{FF2B5EF4-FFF2-40B4-BE49-F238E27FC236}">
                  <a16:creationId xmlns:a16="http://schemas.microsoft.com/office/drawing/2014/main" id="{452C7A92-DF20-C54B-ABC2-170037541187}"/>
                </a:ext>
              </a:extLst>
            </p:cNvPr>
            <p:cNvPicPr preferRelativeResize="0"/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0429" y="3711323"/>
              <a:ext cx="1123097" cy="3743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708;p51">
              <a:extLst>
                <a:ext uri="{FF2B5EF4-FFF2-40B4-BE49-F238E27FC236}">
                  <a16:creationId xmlns:a16="http://schemas.microsoft.com/office/drawing/2014/main" id="{A80C1151-F361-E340-83EE-6ABF374D3D5D}"/>
                </a:ext>
              </a:extLst>
            </p:cNvPr>
            <p:cNvPicPr preferRelativeResize="0"/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3277" y="3196873"/>
              <a:ext cx="523287" cy="52328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4261D8-057C-7341-9840-31664E2223B9}"/>
              </a:ext>
            </a:extLst>
          </p:cNvPr>
          <p:cNvCxnSpPr/>
          <p:nvPr/>
        </p:nvCxnSpPr>
        <p:spPr>
          <a:xfrm>
            <a:off x="15866427" y="6625592"/>
            <a:ext cx="0" cy="201168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5D26C68-205C-4648-8074-8D01ED2808D4}"/>
              </a:ext>
            </a:extLst>
          </p:cNvPr>
          <p:cNvGrpSpPr/>
          <p:nvPr/>
        </p:nvGrpSpPr>
        <p:grpSpPr>
          <a:xfrm>
            <a:off x="16664180" y="5005434"/>
            <a:ext cx="5879902" cy="4805452"/>
            <a:chOff x="8299546" y="2266098"/>
            <a:chExt cx="2939951" cy="240272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DC67EB2-48ED-744C-81B7-EF9AA52E3F5A}"/>
                </a:ext>
              </a:extLst>
            </p:cNvPr>
            <p:cNvGrpSpPr/>
            <p:nvPr/>
          </p:nvGrpSpPr>
          <p:grpSpPr>
            <a:xfrm>
              <a:off x="8299546" y="2266098"/>
              <a:ext cx="2939951" cy="1508489"/>
              <a:chOff x="6122471" y="2686056"/>
              <a:chExt cx="2574178" cy="1320810"/>
            </a:xfrm>
          </p:grpSpPr>
          <p:pic>
            <p:nvPicPr>
              <p:cNvPr id="36" name="Google Shape;689;p51">
                <a:extLst>
                  <a:ext uri="{FF2B5EF4-FFF2-40B4-BE49-F238E27FC236}">
                    <a16:creationId xmlns:a16="http://schemas.microsoft.com/office/drawing/2014/main" id="{1123349F-DACC-6246-BDFD-06A85CD224D8}"/>
                  </a:ext>
                </a:extLst>
              </p:cNvPr>
              <p:cNvPicPr preferRelativeResize="0"/>
              <p:nvPr/>
            </p:nvPicPr>
            <p:blipFill>
              <a:blip r:embed="rId1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7258" y="3863386"/>
                <a:ext cx="773564" cy="14348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709;p51">
                <a:extLst>
                  <a:ext uri="{FF2B5EF4-FFF2-40B4-BE49-F238E27FC236}">
                    <a16:creationId xmlns:a16="http://schemas.microsoft.com/office/drawing/2014/main" id="{D13C14F9-A226-3B40-AD5F-5D27A85C4BE4}"/>
                  </a:ext>
                </a:extLst>
              </p:cNvPr>
              <p:cNvPicPr preferRelativeResize="0"/>
              <p:nvPr/>
            </p:nvPicPr>
            <p:blipFill>
              <a:blip r:embed="rId1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4485" y="3322483"/>
                <a:ext cx="932164" cy="327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710;p51">
                <a:extLst>
                  <a:ext uri="{FF2B5EF4-FFF2-40B4-BE49-F238E27FC236}">
                    <a16:creationId xmlns:a16="http://schemas.microsoft.com/office/drawing/2014/main" id="{A1D57AEC-BE17-9843-B6B0-E69FDE9A56ED}"/>
                  </a:ext>
                </a:extLst>
              </p:cNvPr>
              <p:cNvPicPr preferRelativeResize="0"/>
              <p:nvPr/>
            </p:nvPicPr>
            <p:blipFill>
              <a:blip r:embed="rId1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1181" y="2724907"/>
                <a:ext cx="544057" cy="5440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" name="Google Shape;711;p51">
                <a:extLst>
                  <a:ext uri="{FF2B5EF4-FFF2-40B4-BE49-F238E27FC236}">
                    <a16:creationId xmlns:a16="http://schemas.microsoft.com/office/drawing/2014/main" id="{C4367FC3-969F-A746-A410-BA820705B2A3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6122471" y="3390096"/>
                <a:ext cx="882203" cy="2954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712;p51">
                <a:extLst>
                  <a:ext uri="{FF2B5EF4-FFF2-40B4-BE49-F238E27FC236}">
                    <a16:creationId xmlns:a16="http://schemas.microsoft.com/office/drawing/2014/main" id="{D1EE3361-6192-A34D-82AE-53F25A6625F5}"/>
                  </a:ext>
                </a:extLst>
              </p:cNvPr>
              <p:cNvPicPr preferRelativeResize="0"/>
              <p:nvPr/>
            </p:nvPicPr>
            <p:blipFill>
              <a:blip r:embed="rId1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90067" y="2823810"/>
                <a:ext cx="452319" cy="44176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Google Shape;713;p51">
                <a:extLst>
                  <a:ext uri="{FF2B5EF4-FFF2-40B4-BE49-F238E27FC236}">
                    <a16:creationId xmlns:a16="http://schemas.microsoft.com/office/drawing/2014/main" id="{F6F3B550-BF80-774F-8030-CA0085B5E72B}"/>
                  </a:ext>
                </a:extLst>
              </p:cNvPr>
              <p:cNvPicPr preferRelativeResize="0"/>
              <p:nvPr/>
            </p:nvPicPr>
            <p:blipFill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49175" y="2686056"/>
                <a:ext cx="610375" cy="56487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714;p51">
                <a:extLst>
                  <a:ext uri="{FF2B5EF4-FFF2-40B4-BE49-F238E27FC236}">
                    <a16:creationId xmlns:a16="http://schemas.microsoft.com/office/drawing/2014/main" id="{6B14A6D6-8472-B347-8227-47A8CF5F09A6}"/>
                  </a:ext>
                </a:extLst>
              </p:cNvPr>
              <p:cNvPicPr preferRelativeResize="0"/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7503" y="3529212"/>
                <a:ext cx="461387" cy="46138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715;p51">
                <a:extLst>
                  <a:ext uri="{FF2B5EF4-FFF2-40B4-BE49-F238E27FC236}">
                    <a16:creationId xmlns:a16="http://schemas.microsoft.com/office/drawing/2014/main" id="{4D0B68C7-C6B3-8949-9DE0-682986E744ED}"/>
                  </a:ext>
                </a:extLst>
              </p:cNvPr>
              <p:cNvPicPr preferRelativeResize="0"/>
              <p:nvPr/>
            </p:nvPicPr>
            <p:blipFill>
              <a:blip r:embed="rId1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4533" y="3748371"/>
                <a:ext cx="719067" cy="2541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9332904-68DA-4F40-910F-794D43C151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9688"/>
            <a:stretch/>
          </p:blipFill>
          <p:spPr>
            <a:xfrm>
              <a:off x="8299546" y="3906870"/>
              <a:ext cx="1096571" cy="36576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AEA5956-B990-4844-A4C4-24CB7AE7F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31700" y="3908718"/>
              <a:ext cx="950975" cy="36576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B5EAED5B-A2CB-D243-87F8-E6128BE41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6928" y="3815430"/>
              <a:ext cx="548640" cy="54864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C754D97-4490-5C4B-A881-DE3FD5585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0688" y="4303064"/>
              <a:ext cx="1341120" cy="365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71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4D02-46CD-7A46-AD0A-73DEA39A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Scheme: WynePay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87482-DD10-7840-ADEC-93725EE3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8D2680-F9AC-DD40-9A11-48F88ADAA85D}"/>
              </a:ext>
            </a:extLst>
          </p:cNvPr>
          <p:cNvCxnSpPr/>
          <p:nvPr/>
        </p:nvCxnSpPr>
        <p:spPr>
          <a:xfrm>
            <a:off x="8523287" y="6625592"/>
            <a:ext cx="0" cy="201168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D89547-3782-9F4E-AE08-2D3F9EC9B1BC}"/>
              </a:ext>
            </a:extLst>
          </p:cNvPr>
          <p:cNvSpPr txBox="1">
            <a:spLocks/>
          </p:cNvSpPr>
          <p:nvPr/>
        </p:nvSpPr>
        <p:spPr>
          <a:xfrm>
            <a:off x="1182687" y="3417370"/>
            <a:ext cx="7378700" cy="12446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sz="5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Scheme Name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E80B560-606F-4148-A869-9970534EED29}"/>
              </a:ext>
            </a:extLst>
          </p:cNvPr>
          <p:cNvSpPr txBox="1">
            <a:spLocks/>
          </p:cNvSpPr>
          <p:nvPr/>
        </p:nvSpPr>
        <p:spPr>
          <a:xfrm>
            <a:off x="8561387" y="3417373"/>
            <a:ext cx="7315200" cy="1244598"/>
          </a:xfrm>
          <a:prstGeom prst="rect">
            <a:avLst/>
          </a:prstGeom>
          <a:solidFill>
            <a:schemeClr val="accent2"/>
          </a:solidFill>
        </p:spPr>
        <p:txBody>
          <a:bodyPr vert="horz" lIns="182880" tIns="91440" rIns="182880" bIns="9144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Purpose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24A0A8-B92D-B94C-BE17-F07143395859}"/>
              </a:ext>
            </a:extLst>
          </p:cNvPr>
          <p:cNvSpPr txBox="1">
            <a:spLocks/>
          </p:cNvSpPr>
          <p:nvPr/>
        </p:nvSpPr>
        <p:spPr>
          <a:xfrm>
            <a:off x="15876587" y="3417373"/>
            <a:ext cx="7340600" cy="1244598"/>
          </a:xfrm>
          <a:prstGeom prst="rect">
            <a:avLst/>
          </a:prstGeom>
          <a:solidFill>
            <a:srgbClr val="00B050"/>
          </a:solidFill>
        </p:spPr>
        <p:txBody>
          <a:bodyPr vert="horz" lIns="182880" tIns="91440" rIns="182880" bIns="9144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800" b="1" dirty="0">
                <a:solidFill>
                  <a:schemeClr val="bg1"/>
                </a:solidFill>
                <a:latin typeface="+mj-lt"/>
              </a:rPr>
              <a:t>Values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635C8-8955-C94D-9644-D140193B8345}"/>
              </a:ext>
            </a:extLst>
          </p:cNvPr>
          <p:cNvSpPr txBox="1"/>
          <p:nvPr/>
        </p:nvSpPr>
        <p:spPr>
          <a:xfrm>
            <a:off x="2115680" y="10500986"/>
            <a:ext cx="5512713" cy="2554545"/>
          </a:xfrm>
          <a:prstGeom prst="rect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b="1">
                <a:latin typeface="+mj-lt"/>
                <a:ea typeface="Lato"/>
                <a:cs typeface="Lato"/>
              </a:defRPr>
            </a:lvl1pPr>
          </a:lstStyle>
          <a:p>
            <a:endParaRPr lang="en-US" dirty="0">
              <a:solidFill>
                <a:schemeClr val="bg1"/>
              </a:solidFill>
              <a:sym typeface="Lato"/>
            </a:endParaRPr>
          </a:p>
          <a:p>
            <a:r>
              <a:rPr lang="en-US" dirty="0">
                <a:solidFill>
                  <a:schemeClr val="bg1"/>
                </a:solidFill>
                <a:sym typeface="Lato"/>
              </a:rPr>
              <a:t>WynePay in Burmese means </a:t>
            </a:r>
          </a:p>
          <a:p>
            <a:r>
              <a:rPr lang="en-US" dirty="0">
                <a:solidFill>
                  <a:schemeClr val="bg1"/>
                </a:solidFill>
                <a:sym typeface="Lato"/>
              </a:rPr>
              <a:t>“Let’s pay together”.</a:t>
            </a:r>
          </a:p>
          <a:p>
            <a:endParaRPr lang="en-US" dirty="0">
              <a:solidFill>
                <a:schemeClr val="bg1"/>
              </a:solidFill>
              <a:sym typeface="Lato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4261D8-057C-7341-9840-31664E2223B9}"/>
              </a:ext>
            </a:extLst>
          </p:cNvPr>
          <p:cNvCxnSpPr/>
          <p:nvPr/>
        </p:nvCxnSpPr>
        <p:spPr>
          <a:xfrm>
            <a:off x="15866427" y="6625592"/>
            <a:ext cx="0" cy="201168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BCBFF8ED-BD8F-B047-B967-A73A2F0B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477" y="6625592"/>
            <a:ext cx="3922577" cy="302640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6F4C3A7-ED48-4D4A-855D-7919A9427D34}"/>
              </a:ext>
            </a:extLst>
          </p:cNvPr>
          <p:cNvSpPr txBox="1"/>
          <p:nvPr/>
        </p:nvSpPr>
        <p:spPr>
          <a:xfrm>
            <a:off x="9690774" y="6549202"/>
            <a:ext cx="5246055" cy="304698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  <a:ea typeface="Lato"/>
                <a:cs typeface="Lato"/>
                <a:sym typeface="Lato"/>
              </a:rPr>
              <a:t>To expand the digital payment ecosystem in Myanmar by connecting the dots.</a:t>
            </a:r>
          </a:p>
          <a:p>
            <a:pPr algn="ctr"/>
            <a:endParaRPr lang="en-US" sz="3200" b="1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B36990-6BD8-2D43-A445-9824597CFB33}"/>
              </a:ext>
            </a:extLst>
          </p:cNvPr>
          <p:cNvSpPr txBox="1"/>
          <p:nvPr/>
        </p:nvSpPr>
        <p:spPr>
          <a:xfrm>
            <a:off x="16525078" y="6549202"/>
            <a:ext cx="6043613" cy="95410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  <a:ea typeface="Lato"/>
                <a:cs typeface="Lato"/>
                <a:sym typeface="Lato"/>
              </a:rPr>
              <a:t>Inclusive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EA1C1B-BED0-A04B-8C1E-A8BCA022A7A9}"/>
              </a:ext>
            </a:extLst>
          </p:cNvPr>
          <p:cNvSpPr txBox="1"/>
          <p:nvPr/>
        </p:nvSpPr>
        <p:spPr>
          <a:xfrm>
            <a:off x="16538206" y="7640599"/>
            <a:ext cx="6043613" cy="95410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  <a:ea typeface="Lato"/>
                <a:cs typeface="Lato"/>
                <a:sym typeface="Lato"/>
              </a:rPr>
              <a:t>User-Centric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A359C-C7C0-1546-866E-69003A184F33}"/>
              </a:ext>
            </a:extLst>
          </p:cNvPr>
          <p:cNvSpPr txBox="1"/>
          <p:nvPr/>
        </p:nvSpPr>
        <p:spPr>
          <a:xfrm>
            <a:off x="16538206" y="8731996"/>
            <a:ext cx="6043613" cy="95410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endParaRPr lang="en-US" sz="1200" b="1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  <a:ea typeface="Lato"/>
                <a:cs typeface="Lato"/>
                <a:sym typeface="Lato"/>
              </a:rPr>
              <a:t>Honest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+mj-lt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0781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a2f94e78_0_108"/>
          <p:cNvSpPr/>
          <p:nvPr/>
        </p:nvSpPr>
        <p:spPr>
          <a:xfrm>
            <a:off x="1481400" y="6151500"/>
            <a:ext cx="7366500" cy="4560300"/>
          </a:xfrm>
          <a:prstGeom prst="homePlate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325025" tIns="325025" rIns="325025" bIns="325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25a2f94e78_0_108"/>
          <p:cNvSpPr/>
          <p:nvPr/>
        </p:nvSpPr>
        <p:spPr>
          <a:xfrm>
            <a:off x="7066325" y="6151500"/>
            <a:ext cx="8575500" cy="4560300"/>
          </a:xfrm>
          <a:prstGeom prst="chevron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325025" tIns="325025" rIns="325025" bIns="325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125a2f94e78_0_108"/>
          <p:cNvSpPr txBox="1">
            <a:spLocks noGrp="1"/>
          </p:cNvSpPr>
          <p:nvPr>
            <p:ph type="body" idx="1"/>
          </p:nvPr>
        </p:nvSpPr>
        <p:spPr>
          <a:xfrm>
            <a:off x="8815595" y="8012393"/>
            <a:ext cx="60201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4600">
                <a:solidFill>
                  <a:schemeClr val="lt1"/>
                </a:solidFill>
              </a:rPr>
              <a:t>Keep revenue up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123" name="Google Shape;123;g125a2f94e78_0_108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Path to Sustainability</a:t>
            </a:r>
            <a:endParaRPr/>
          </a:p>
        </p:txBody>
      </p:sp>
      <p:sp>
        <p:nvSpPr>
          <p:cNvPr id="124" name="Google Shape;124;g125a2f94e78_0_10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5" name="Google Shape;125;g125a2f94e78_0_108"/>
          <p:cNvSpPr txBox="1">
            <a:spLocks noGrp="1"/>
          </p:cNvSpPr>
          <p:nvPr>
            <p:ph type="body" idx="1"/>
          </p:nvPr>
        </p:nvSpPr>
        <p:spPr>
          <a:xfrm>
            <a:off x="2233346" y="8012406"/>
            <a:ext cx="60201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4600">
                <a:solidFill>
                  <a:schemeClr val="lt1"/>
                </a:solidFill>
              </a:rPr>
              <a:t>Keep costs down</a:t>
            </a:r>
            <a:endParaRPr sz="4600">
              <a:solidFill>
                <a:schemeClr val="lt1"/>
              </a:solidFill>
            </a:endParaRPr>
          </a:p>
        </p:txBody>
      </p:sp>
      <p:sp>
        <p:nvSpPr>
          <p:cNvPr id="126" name="Google Shape;126;g125a2f94e78_0_108"/>
          <p:cNvSpPr/>
          <p:nvPr/>
        </p:nvSpPr>
        <p:spPr>
          <a:xfrm>
            <a:off x="13929475" y="6119025"/>
            <a:ext cx="8976300" cy="4592700"/>
          </a:xfrm>
          <a:prstGeom prst="chevron">
            <a:avLst>
              <a:gd name="adj" fmla="val 50000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325025" tIns="325025" rIns="325025" bIns="325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25a2f94e78_0_108"/>
          <p:cNvSpPr txBox="1">
            <a:spLocks noGrp="1"/>
          </p:cNvSpPr>
          <p:nvPr>
            <p:ph type="body" idx="1"/>
          </p:nvPr>
        </p:nvSpPr>
        <p:spPr>
          <a:xfrm>
            <a:off x="16489288" y="7996125"/>
            <a:ext cx="60201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4600">
                <a:solidFill>
                  <a:schemeClr val="lt1"/>
                </a:solidFill>
              </a:rPr>
              <a:t>Maintain cash flow</a:t>
            </a:r>
            <a:endParaRPr sz="4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g125a2f94e78_0_287"/>
          <p:cNvCxnSpPr/>
          <p:nvPr/>
        </p:nvCxnSpPr>
        <p:spPr>
          <a:xfrm>
            <a:off x="-18336" y="8878200"/>
            <a:ext cx="24405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Google Shape;133;g125a2f94e78_0_287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Challenges: Costs</a:t>
            </a:r>
            <a:endParaRPr/>
          </a:p>
        </p:txBody>
      </p:sp>
      <p:sp>
        <p:nvSpPr>
          <p:cNvPr id="134" name="Google Shape;134;g125a2f94e78_0_287"/>
          <p:cNvSpPr/>
          <p:nvPr/>
        </p:nvSpPr>
        <p:spPr>
          <a:xfrm>
            <a:off x="361282" y="7104849"/>
            <a:ext cx="3546900" cy="35463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125a2f94e78_0_287"/>
          <p:cNvSpPr txBox="1"/>
          <p:nvPr/>
        </p:nvSpPr>
        <p:spPr>
          <a:xfrm>
            <a:off x="132825" y="8067675"/>
            <a:ext cx="4018200" cy="16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lt1"/>
                </a:solidFill>
              </a:rPr>
              <a:t>Onboarding DFSPs</a:t>
            </a: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25a2f94e78_0_287"/>
          <p:cNvSpPr/>
          <p:nvPr/>
        </p:nvSpPr>
        <p:spPr>
          <a:xfrm>
            <a:off x="4294627" y="5805849"/>
            <a:ext cx="6207300" cy="61443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25a2f94e78_0_287"/>
          <p:cNvSpPr txBox="1"/>
          <p:nvPr/>
        </p:nvSpPr>
        <p:spPr>
          <a:xfrm>
            <a:off x="4508948" y="8067550"/>
            <a:ext cx="5993100" cy="16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>
                <a:solidFill>
                  <a:schemeClr val="lt1"/>
                </a:solidFill>
              </a:rPr>
              <a:t>New Technology</a:t>
            </a:r>
            <a:endParaRPr sz="7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25a2f94e78_0_287"/>
          <p:cNvSpPr/>
          <p:nvPr/>
        </p:nvSpPr>
        <p:spPr>
          <a:xfrm>
            <a:off x="11102675" y="6485900"/>
            <a:ext cx="5102400" cy="4933200"/>
          </a:xfrm>
          <a:prstGeom prst="ellipse">
            <a:avLst/>
          </a:prstGeom>
          <a:solidFill>
            <a:srgbClr val="1C4587"/>
          </a:solidFill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25a2f94e78_0_287"/>
          <p:cNvSpPr txBox="1"/>
          <p:nvPr/>
        </p:nvSpPr>
        <p:spPr>
          <a:xfrm>
            <a:off x="11255074" y="8067800"/>
            <a:ext cx="4752600" cy="16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>
                <a:solidFill>
                  <a:schemeClr val="lt1"/>
                </a:solidFill>
              </a:rPr>
              <a:t>Infrastructure</a:t>
            </a:r>
            <a:endParaRPr sz="5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125a2f94e78_0_287"/>
          <p:cNvSpPr/>
          <p:nvPr/>
        </p:nvSpPr>
        <p:spPr>
          <a:xfrm>
            <a:off x="16623750" y="6795400"/>
            <a:ext cx="4018200" cy="41652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25a2f94e78_0_287"/>
          <p:cNvSpPr txBox="1"/>
          <p:nvPr/>
        </p:nvSpPr>
        <p:spPr>
          <a:xfrm>
            <a:off x="17051701" y="8067550"/>
            <a:ext cx="3162300" cy="16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Integration</a:t>
            </a:r>
            <a:endParaRPr sz="4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25a2f94e78_0_287"/>
          <p:cNvSpPr txBox="1">
            <a:spLocks noGrp="1"/>
          </p:cNvSpPr>
          <p:nvPr>
            <p:ph type="sldNum" idx="12"/>
          </p:nvPr>
        </p:nvSpPr>
        <p:spPr>
          <a:xfrm>
            <a:off x="17223443" y="13093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3" name="Google Shape;143;g125a2f94e78_0_287"/>
          <p:cNvSpPr/>
          <p:nvPr/>
        </p:nvSpPr>
        <p:spPr>
          <a:xfrm>
            <a:off x="20953225" y="7417850"/>
            <a:ext cx="3162300" cy="30693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25a2f94e78_0_287"/>
          <p:cNvSpPr txBox="1"/>
          <p:nvPr/>
        </p:nvSpPr>
        <p:spPr>
          <a:xfrm>
            <a:off x="21060626" y="8067550"/>
            <a:ext cx="3162300" cy="16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chemeClr val="lt1"/>
                </a:solidFill>
              </a:rPr>
              <a:t>Version Control</a:t>
            </a:r>
            <a:endParaRPr sz="3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25a2f94e78_0_287"/>
          <p:cNvSpPr txBox="1"/>
          <p:nvPr/>
        </p:nvSpPr>
        <p:spPr>
          <a:xfrm>
            <a:off x="-100" y="3381350"/>
            <a:ext cx="24387300" cy="2216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6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>
                <a:solidFill>
                  <a:schemeClr val="lt1"/>
                </a:solidFill>
              </a:rPr>
              <a:t>Biggest challenge: so many costs are unknown</a:t>
            </a:r>
            <a:endParaRPr sz="46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600">
              <a:solidFill>
                <a:schemeClr val="lt1"/>
              </a:solidFill>
            </a:endParaRPr>
          </a:p>
        </p:txBody>
      </p:sp>
      <p:sp>
        <p:nvSpPr>
          <p:cNvPr id="146" name="Google Shape;146;g125a2f94e78_0_287"/>
          <p:cNvSpPr txBox="1"/>
          <p:nvPr/>
        </p:nvSpPr>
        <p:spPr>
          <a:xfrm>
            <a:off x="-62" y="12131775"/>
            <a:ext cx="24387300" cy="16947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300"/>
              <a:buChar char="•"/>
            </a:pPr>
            <a:r>
              <a:rPr lang="en-US" sz="3600" dirty="0">
                <a:solidFill>
                  <a:schemeClr val="lt1"/>
                </a:solidFill>
              </a:rPr>
              <a:t>Impact of environmental uncertainty: political instability, market fit &amp; industry-readiness</a:t>
            </a:r>
            <a:endParaRPr sz="3600" dirty="0">
              <a:solidFill>
                <a:schemeClr val="lt1"/>
              </a:solidFill>
            </a:endParaRPr>
          </a:p>
          <a:p>
            <a:pPr marL="457200" lvl="0" indent="-5016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300"/>
              <a:buChar char="•"/>
            </a:pPr>
            <a:r>
              <a:rPr lang="en-US" sz="3600" dirty="0">
                <a:solidFill>
                  <a:schemeClr val="lt1"/>
                </a:solidFill>
              </a:rPr>
              <a:t>Exposure to fluctuations in foreign exchange rate</a:t>
            </a:r>
            <a:endParaRPr sz="3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a2f94e78_0_76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Challenges: Revenue</a:t>
            </a:r>
            <a:endParaRPr/>
          </a:p>
        </p:txBody>
      </p:sp>
      <p:sp>
        <p:nvSpPr>
          <p:cNvPr id="152" name="Google Shape;152;g125a2f94e78_0_761"/>
          <p:cNvSpPr txBox="1"/>
          <p:nvPr/>
        </p:nvSpPr>
        <p:spPr>
          <a:xfrm>
            <a:off x="0" y="4074250"/>
            <a:ext cx="24387300" cy="2216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6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>
                <a:solidFill>
                  <a:schemeClr val="lt1"/>
                </a:solidFill>
              </a:rPr>
              <a:t>Biggest challenge: participation fee does not sell well</a:t>
            </a:r>
            <a:endParaRPr sz="46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600">
              <a:solidFill>
                <a:schemeClr val="lt1"/>
              </a:solidFill>
            </a:endParaRPr>
          </a:p>
        </p:txBody>
      </p:sp>
      <p:sp>
        <p:nvSpPr>
          <p:cNvPr id="153" name="Google Shape;153;g125a2f94e78_0_761"/>
          <p:cNvSpPr txBox="1">
            <a:spLocks noGrp="1"/>
          </p:cNvSpPr>
          <p:nvPr>
            <p:ph type="body" idx="1"/>
          </p:nvPr>
        </p:nvSpPr>
        <p:spPr>
          <a:xfrm>
            <a:off x="2394235" y="6472950"/>
            <a:ext cx="19598700" cy="56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4300"/>
              <a:buChar char="•"/>
            </a:pPr>
            <a:r>
              <a:rPr lang="en-US" sz="4300"/>
              <a:t>How do we pitch a not-for-loss model to stakeholders… when you don’t know what the costs will be?</a:t>
            </a:r>
            <a:endParaRPr sz="4300"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4300"/>
              <a:buChar char="•"/>
            </a:pPr>
            <a:r>
              <a:rPr lang="en-US" sz="4300"/>
              <a:t>Building products people care about….How do we prioritize use-cases?</a:t>
            </a:r>
            <a:endParaRPr sz="4300"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4300"/>
              <a:buChar char="•"/>
            </a:pPr>
            <a:r>
              <a:rPr lang="en-US" sz="4300"/>
              <a:t>Details of decisions - hard to discuss before it’s real but plenty of room for divergence</a:t>
            </a:r>
            <a:endParaRPr sz="4300"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4300"/>
              <a:buChar char="•"/>
            </a:pPr>
            <a:r>
              <a:rPr lang="en-US" sz="4300"/>
              <a:t>Participation fee might make sense in theory but difficult to sell to DFSPs</a:t>
            </a:r>
            <a:endParaRPr sz="4300"/>
          </a:p>
          <a:p>
            <a:pPr marL="457200" lvl="0" indent="-457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4300"/>
              <a:buChar char="•"/>
            </a:pPr>
            <a:r>
              <a:rPr lang="en-US" sz="4300"/>
              <a:t>India UPI complaints and how to overcome them</a:t>
            </a:r>
            <a:endParaRPr sz="4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5a2f94e29_3_29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Challenges: Cash Flow</a:t>
            </a:r>
            <a:endParaRPr/>
          </a:p>
        </p:txBody>
      </p:sp>
      <p:sp>
        <p:nvSpPr>
          <p:cNvPr id="159" name="Google Shape;159;g125a2f94e29_3_29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0" name="Google Shape;160;g125a2f94e29_3_294"/>
          <p:cNvSpPr txBox="1">
            <a:spLocks noGrp="1"/>
          </p:cNvSpPr>
          <p:nvPr>
            <p:ph type="body" idx="1"/>
          </p:nvPr>
        </p:nvSpPr>
        <p:spPr>
          <a:xfrm>
            <a:off x="863038" y="6768350"/>
            <a:ext cx="22661100" cy="52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</a:pPr>
            <a:r>
              <a:rPr lang="en-US" sz="4300" b="1"/>
              <a:t>Mojaloop for a new scheme</a:t>
            </a:r>
            <a:endParaRPr sz="4300"/>
          </a:p>
          <a:p>
            <a:pPr marL="1371600" lvl="1" indent="-6159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</a:pPr>
            <a:r>
              <a:rPr lang="en-US" sz="4300"/>
              <a:t>Opportunity to use Mojaloop from the beginning to demonstrate value — but has to demonstrate real value to convince stakeholders</a:t>
            </a:r>
            <a:endParaRPr sz="4300"/>
          </a:p>
          <a:p>
            <a:pPr marL="457200" lvl="0" indent="-3746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</a:pPr>
            <a:r>
              <a:rPr lang="en-US" sz="4300" b="1"/>
              <a:t>Mojaloop for an existing scheme</a:t>
            </a:r>
            <a:endParaRPr sz="4300"/>
          </a:p>
          <a:p>
            <a:pPr marL="1371600" lvl="1" indent="-61595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300"/>
              <a:buChar char="•"/>
            </a:pPr>
            <a:r>
              <a:rPr lang="en-US" sz="4300"/>
              <a:t>Opportunity to take advantage of traction and demonstrated value of an existing scheme but it comes with challenges and risks to deploy Mojaloop in a running operation</a:t>
            </a:r>
            <a:endParaRPr/>
          </a:p>
        </p:txBody>
      </p:sp>
      <p:sp>
        <p:nvSpPr>
          <p:cNvPr id="161" name="Google Shape;161;g125a2f94e29_3_294"/>
          <p:cNvSpPr txBox="1"/>
          <p:nvPr/>
        </p:nvSpPr>
        <p:spPr>
          <a:xfrm>
            <a:off x="-25" y="3522075"/>
            <a:ext cx="24387300" cy="2924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6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>
                <a:solidFill>
                  <a:schemeClr val="lt1"/>
                </a:solidFill>
              </a:rPr>
              <a:t>Biggest challenge: revenue will not come until later.</a:t>
            </a:r>
            <a:endParaRPr sz="46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en-US" sz="4600">
                <a:solidFill>
                  <a:schemeClr val="lt1"/>
                </a:solidFill>
              </a:rPr>
              <a:t>Building a hub is a high risk investment - particularly for the last mile.</a:t>
            </a:r>
            <a:endParaRPr sz="46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600">
              <a:solidFill>
                <a:schemeClr val="lt1"/>
              </a:solidFill>
            </a:endParaRPr>
          </a:p>
        </p:txBody>
      </p:sp>
      <p:sp>
        <p:nvSpPr>
          <p:cNvPr id="162" name="Google Shape;162;g125a2f94e29_3_294"/>
          <p:cNvSpPr txBox="1"/>
          <p:nvPr/>
        </p:nvSpPr>
        <p:spPr>
          <a:xfrm>
            <a:off x="-62" y="12332725"/>
            <a:ext cx="24387300" cy="9397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</a:rPr>
              <a:t>If someone funds your upfront costs, they may not be focused on the products that will drive revenue now.</a:t>
            </a:r>
            <a:endParaRPr sz="3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5a2f94e29_3_275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Setting priorities</a:t>
            </a:r>
            <a:endParaRPr/>
          </a:p>
        </p:txBody>
      </p:sp>
      <p:sp>
        <p:nvSpPr>
          <p:cNvPr id="168" name="Google Shape;168;g125a2f94e29_3_275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69" name="Google Shape;169;g125a2f94e29_3_275"/>
          <p:cNvGraphicFramePr/>
          <p:nvPr/>
        </p:nvGraphicFramePr>
        <p:xfrm>
          <a:off x="310308" y="3488852"/>
          <a:ext cx="10332300" cy="5273060"/>
        </p:xfrm>
        <a:graphic>
          <a:graphicData uri="http://schemas.openxmlformats.org/drawingml/2006/table">
            <a:tbl>
              <a:tblPr firstRow="1" bandRow="1">
                <a:noFill/>
                <a:tableStyleId>{50BCCFA6-F5F2-44B1-BF87-63B7BCA15613}</a:tableStyleId>
              </a:tblPr>
              <a:tblGrid>
                <a:gridCol w="1033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600"/>
                        <a:buFont typeface="Arial"/>
                        <a:buNone/>
                      </a:pPr>
                      <a:r>
                        <a:rPr lang="en-US" sz="4600" u="none" strike="noStrike" cap="none"/>
                        <a:t>Mechanism</a:t>
                      </a:r>
                      <a:endParaRPr sz="46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1028700" marR="0" lvl="0" indent="-571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Noto Sans Symbols"/>
                        <a:buChar char="✔"/>
                      </a:pPr>
                      <a:r>
                        <a:rPr lang="en-US" sz="3600" u="none" strike="noStrike" cap="none"/>
                        <a:t>WynePay must prioritize limited resources on use cases with specific criteria in mind.</a:t>
                      </a:r>
                      <a:endParaRPr sz="1400" u="none" strike="noStrike" cap="none"/>
                    </a:p>
                    <a:p>
                      <a:pPr marL="5715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Noto Sans Symbols"/>
                        <a:buNone/>
                      </a:pPr>
                      <a:endParaRPr sz="3600" u="none" strike="noStrike" cap="none"/>
                    </a:p>
                    <a:p>
                      <a:pPr marL="1028700" marR="0" lvl="0" indent="-571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Noto Sans Symbols"/>
                        <a:buChar char="✔"/>
                      </a:pPr>
                      <a:r>
                        <a:rPr lang="en-US" sz="3600" u="none" strike="noStrike" cap="none"/>
                        <a:t>Lower priority use cases will be delayed until resources, internal or external, are available.</a:t>
                      </a:r>
                      <a:endParaRPr sz="1400" u="none" strike="noStrike" cap="none"/>
                    </a:p>
                    <a:p>
                      <a:pPr marL="5715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Noto Sans Symbols"/>
                        <a:buNone/>
                      </a:pPr>
                      <a:endParaRPr sz="3600" u="none" strike="noStrike" cap="none"/>
                    </a:p>
                    <a:p>
                      <a:pPr marL="1028700" marR="0" lvl="0" indent="-571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Noto Sans Symbols"/>
                        <a:buChar char="✔"/>
                      </a:pPr>
                      <a:r>
                        <a:rPr lang="en-US" sz="3600" u="none" strike="noStrike" cap="none"/>
                        <a:t>Scheme Council will approve use cases to develop.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0" name="Google Shape;170;g125a2f94e29_3_275"/>
          <p:cNvGraphicFramePr/>
          <p:nvPr/>
        </p:nvGraphicFramePr>
        <p:xfrm>
          <a:off x="255137" y="8872221"/>
          <a:ext cx="10387475" cy="3992940"/>
        </p:xfrm>
        <a:graphic>
          <a:graphicData uri="http://schemas.openxmlformats.org/drawingml/2006/table">
            <a:tbl>
              <a:tblPr firstRow="1" bandRow="1">
                <a:noFill/>
                <a:tableStyleId>{50BCCFA6-F5F2-44B1-BF87-63B7BCA15613}</a:tableStyleId>
              </a:tblPr>
              <a:tblGrid>
                <a:gridCol w="1038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4600" b="1" u="none" strike="noStrike" cap="none">
                          <a:solidFill>
                            <a:schemeClr val="lt1"/>
                          </a:solidFill>
                        </a:rPr>
                        <a:t>Use Case Prioritization Criteria</a:t>
                      </a:r>
                      <a:endParaRPr sz="46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1200150" marR="0" lvl="0" indent="-7429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Noto Sans Symbols"/>
                        <a:buChar char="❑"/>
                      </a:pPr>
                      <a:r>
                        <a:rPr lang="en-US" sz="3600" u="none" strike="noStrike" cap="none"/>
                        <a:t>Participant demand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1200150" marR="0" lvl="0" indent="-7429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Noto Sans Symbols"/>
                        <a:buChar char="❑"/>
                      </a:pPr>
                      <a:r>
                        <a:rPr lang="en-US" sz="3600" u="none" strike="noStrike" cap="none"/>
                        <a:t>Volume generation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1200150" marR="0" lvl="0" indent="-7429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Noto Sans Symbols"/>
                        <a:buChar char="❑"/>
                      </a:pPr>
                      <a:r>
                        <a:rPr lang="en-US" sz="3600" u="none" strike="noStrike" cap="none"/>
                        <a:t>Inclusion impact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1200150" marR="0" lvl="0" indent="-7429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Noto Sans Symbols"/>
                        <a:buChar char="❑"/>
                      </a:pPr>
                      <a:r>
                        <a:rPr lang="en-US" sz="3600" u="none" strike="noStrike" cap="none"/>
                        <a:t>Revenue generation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1200150" marR="0" lvl="0" indent="-7429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Noto Sans Symbols"/>
                        <a:buChar char="❑"/>
                      </a:pPr>
                      <a:r>
                        <a:rPr lang="en-US" sz="3600" u="none" strike="noStrike" cap="none"/>
                        <a:t>Level of complexity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1" name="Google Shape;171;g125a2f94e29_3_275"/>
          <p:cNvGraphicFramePr/>
          <p:nvPr/>
        </p:nvGraphicFramePr>
        <p:xfrm>
          <a:off x="11176000" y="3466465"/>
          <a:ext cx="13163825" cy="792490"/>
        </p:xfrm>
        <a:graphic>
          <a:graphicData uri="http://schemas.openxmlformats.org/drawingml/2006/table">
            <a:tbl>
              <a:tblPr firstRow="1" bandRow="1">
                <a:noFill/>
                <a:tableStyleId>{50BCCFA6-F5F2-44B1-BF87-63B7BCA15613}</a:tableStyleId>
              </a:tblPr>
              <a:tblGrid>
                <a:gridCol w="131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600"/>
                        <a:buFont typeface="Arial"/>
                        <a:buNone/>
                      </a:pPr>
                      <a:r>
                        <a:rPr lang="en-US" sz="4600" u="none" strike="noStrike" cap="none"/>
                        <a:t>Tools</a:t>
                      </a:r>
                      <a:endParaRPr sz="4600" u="none" strike="noStrike" cap="none"/>
                    </a:p>
                  </a:txBody>
                  <a:tcPr marL="91450" marR="91450" marT="45725" marB="45725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72" name="Google Shape;172;g125a2f94e29_3_275"/>
          <p:cNvGrpSpPr/>
          <p:nvPr/>
        </p:nvGrpSpPr>
        <p:grpSpPr>
          <a:xfrm>
            <a:off x="11534912" y="4991579"/>
            <a:ext cx="12445999" cy="7235826"/>
            <a:chOff x="7539429" y="3522426"/>
            <a:chExt cx="16808185" cy="9972912"/>
          </a:xfrm>
        </p:grpSpPr>
        <p:pic>
          <p:nvPicPr>
            <p:cNvPr id="173" name="Google Shape;173;g125a2f94e29_3_2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539429" y="7412038"/>
              <a:ext cx="8851900" cy="60833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74" name="Google Shape;174;g125a2f94e29_3_27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41143" y="3522426"/>
              <a:ext cx="9194800" cy="4953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75" name="Google Shape;175;g125a2f94e29_3_27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152814" y="8542338"/>
              <a:ext cx="9194800" cy="4953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76" name="Google Shape;176;g125a2f94e29_3_27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987714" y="3522426"/>
              <a:ext cx="9359900" cy="4953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447</Words>
  <Application>Microsoft Macintosh PowerPoint</Application>
  <PresentationFormat>Custom</PresentationFormat>
  <Paragraphs>106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Lato</vt:lpstr>
      <vt:lpstr>Lato Black</vt:lpstr>
      <vt:lpstr>Noto Sans Symbols</vt:lpstr>
      <vt:lpstr>Office Theme</vt:lpstr>
      <vt:lpstr>Mojaloop Business Model</vt:lpstr>
      <vt:lpstr>Mojaloop in Myanmar</vt:lpstr>
      <vt:lpstr>The Project: Interim Governance</vt:lpstr>
      <vt:lpstr>The Scheme: WynePay</vt:lpstr>
      <vt:lpstr>Path to Sustainability</vt:lpstr>
      <vt:lpstr>Challenges: Costs</vt:lpstr>
      <vt:lpstr>Challenges: Revenue</vt:lpstr>
      <vt:lpstr>Challenges: Cash Flow</vt:lpstr>
      <vt:lpstr>Setting priorities</vt:lpstr>
      <vt:lpstr>Chicken and egg conversations</vt:lpstr>
      <vt:lpstr>Changing personalities</vt:lpstr>
      <vt:lpstr>Thank you!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Mojaloop Business Model</dc:title>
  <dc:creator>Tudor Vedeanu</dc:creator>
  <cp:lastModifiedBy>Nyi Aye</cp:lastModifiedBy>
  <cp:revision>2</cp:revision>
  <dcterms:created xsi:type="dcterms:W3CDTF">2020-01-08T21:13:28Z</dcterms:created>
  <dcterms:modified xsi:type="dcterms:W3CDTF">2022-04-25T06:24:18Z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