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58" r:id="rId5"/>
    <p:sldId id="259" r:id="rId6"/>
    <p:sldId id="261" r:id="rId7"/>
    <p:sldId id="257" r:id="rId8"/>
    <p:sldId id="262" r:id="rId9"/>
    <p:sldId id="263" r:id="rId10"/>
    <p:sldId id="266" r:id="rId11"/>
    <p:sldId id="264" r:id="rId12"/>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32A884-FBB9-304E-963B-DB8D6207B96B}" v="10" dt="2022-10-25T03:44:06.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05"/>
    <p:restoredTop sz="96327"/>
  </p:normalViewPr>
  <p:slideViewPr>
    <p:cSldViewPr snapToGrid="0" snapToObjects="1">
      <p:cViewPr>
        <p:scale>
          <a:sx n="80" d="100"/>
          <a:sy n="80" d="100"/>
        </p:scale>
        <p:origin x="144" y="-248"/>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or Topic</a:t>
            </a:r>
          </a:p>
          <a:p>
            <a:r>
              <a:rPr lang="en-US" dirty="0"/>
              <a:t>History if applicable </a:t>
            </a:r>
          </a:p>
          <a:p>
            <a:r>
              <a:rPr lang="en-US" dirty="0"/>
              <a:t>Why this is important to </a:t>
            </a:r>
            <a:r>
              <a:rPr lang="en-US" dirty="0" err="1"/>
              <a:t>Mojaloop</a:t>
            </a:r>
            <a:endParaRPr lang="en-US" dirty="0"/>
          </a:p>
          <a:p>
            <a:r>
              <a:rPr lang="en-US" dirty="0"/>
              <a:t>What is the Business Impact</a:t>
            </a:r>
          </a:p>
          <a:p>
            <a:endParaRPr lang="en-US" dirty="0"/>
          </a:p>
        </p:txBody>
      </p:sp>
      <p:sp>
        <p:nvSpPr>
          <p:cNvPr id="4" name="Slide Number Placeholder 3"/>
          <p:cNvSpPr>
            <a:spLocks noGrp="1"/>
          </p:cNvSpPr>
          <p:nvPr>
            <p:ph type="sldNum" sz="quarter" idx="5"/>
          </p:nvPr>
        </p:nvSpPr>
        <p:spPr/>
        <p:txBody>
          <a:bodyPr/>
          <a:lstStyle/>
          <a:p>
            <a:fld id="{90E28C9E-AFDC-3345-9ED4-F0F60104F264}" type="slidenum">
              <a:rPr lang="en-US" smtClean="0"/>
              <a:t>2</a:t>
            </a:fld>
            <a:endParaRPr lang="en-US"/>
          </a:p>
        </p:txBody>
      </p:sp>
    </p:spTree>
    <p:extLst>
      <p:ext uri="{BB962C8B-B14F-4D97-AF65-F5344CB8AC3E}">
        <p14:creationId xmlns:p14="http://schemas.microsoft.com/office/powerpoint/2010/main" val="55597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been privileged to work with each person on this panel and many in the audience on a journey to get </a:t>
            </a:r>
            <a:r>
              <a:rPr lang="en-US" dirty="0" err="1"/>
              <a:t>Mojaloop</a:t>
            </a:r>
            <a:r>
              <a:rPr lang="en-US" dirty="0"/>
              <a:t> to a successful live, scalable and sustainable implementation</a:t>
            </a:r>
          </a:p>
          <a:p>
            <a:endParaRPr lang="en-US" dirty="0"/>
          </a:p>
          <a:p>
            <a:r>
              <a:rPr lang="en-US" dirty="0"/>
              <a:t>This panel is a reflective one drawing on the immense experience we have all had to share what lessons we have learnt in different facets of making this real. Each panel member will share briefly something of their individual experience and most importantly key learnings they feel will make a difference to those starting out on deploying a NPS or a </a:t>
            </a:r>
            <a:r>
              <a:rPr lang="en-US" dirty="0" err="1"/>
              <a:t>pvte</a:t>
            </a:r>
            <a:r>
              <a:rPr lang="en-US" dirty="0"/>
              <a:t> </a:t>
            </a:r>
            <a:r>
              <a:rPr lang="en-US" dirty="0" err="1"/>
              <a:t>endeavour</a:t>
            </a:r>
            <a:r>
              <a:rPr lang="en-US" dirty="0"/>
              <a:t> that is hoping to impact Sustainability goals and advance Digital Public Good initiatives.</a:t>
            </a:r>
          </a:p>
          <a:p>
            <a:endParaRPr lang="en-US" dirty="0"/>
          </a:p>
        </p:txBody>
      </p:sp>
      <p:sp>
        <p:nvSpPr>
          <p:cNvPr id="4" name="Slide Number Placeholder 3"/>
          <p:cNvSpPr>
            <a:spLocks noGrp="1"/>
          </p:cNvSpPr>
          <p:nvPr>
            <p:ph type="sldNum" sz="quarter" idx="5"/>
          </p:nvPr>
        </p:nvSpPr>
        <p:spPr/>
        <p:txBody>
          <a:bodyPr/>
          <a:lstStyle/>
          <a:p>
            <a:fld id="{90E28C9E-AFDC-3345-9ED4-F0F60104F264}" type="slidenum">
              <a:rPr lang="en-US" smtClean="0"/>
              <a:t>3</a:t>
            </a:fld>
            <a:endParaRPr lang="en-US"/>
          </a:p>
        </p:txBody>
      </p:sp>
    </p:spTree>
    <p:extLst>
      <p:ext uri="{BB962C8B-B14F-4D97-AF65-F5344CB8AC3E}">
        <p14:creationId xmlns:p14="http://schemas.microsoft.com/office/powerpoint/2010/main" val="269904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28800">
              <a:lnSpc>
                <a:spcPct val="90000"/>
              </a:lnSpc>
            </a:pPr>
            <a:r>
              <a:rPr lang="en-US" sz="1200" i="1" dirty="0">
                <a:solidFill>
                  <a:srgbClr val="1780AD"/>
                </a:solidFill>
                <a:latin typeface="Calibri" panose="020F0502020204030204" pitchFamily="34" charset="0"/>
              </a:rPr>
              <a:t>BERNARD DADI</a:t>
            </a:r>
          </a:p>
          <a:p>
            <a:pPr marL="742950" indent="-742950" defTabSz="1828800">
              <a:lnSpc>
                <a:spcPct val="90000"/>
              </a:lnSpc>
              <a:buFont typeface="+mj-lt"/>
              <a:buAutoNum type="arabicPeriod"/>
            </a:pPr>
            <a:r>
              <a:rPr lang="en-US" sz="1200" i="1" dirty="0">
                <a:solidFill>
                  <a:srgbClr val="1780AD"/>
                </a:solidFill>
                <a:latin typeface="Calibri" panose="020F0502020204030204" pitchFamily="34" charset="0"/>
              </a:rPr>
              <a:t>Background, where did we come from?</a:t>
            </a:r>
          </a:p>
          <a:p>
            <a:pPr marL="742950" indent="-742950" defTabSz="1828800">
              <a:lnSpc>
                <a:spcPct val="90000"/>
              </a:lnSpc>
              <a:buFont typeface="+mj-lt"/>
              <a:buAutoNum type="arabicPeriod"/>
            </a:pPr>
            <a:r>
              <a:rPr lang="en-US" sz="1200" i="1" dirty="0">
                <a:solidFill>
                  <a:srgbClr val="1780AD"/>
                </a:solidFill>
                <a:latin typeface="Calibri" panose="020F0502020204030204" pitchFamily="34" charset="0"/>
              </a:rPr>
              <a:t>There were policies in place providing for Financial systems </a:t>
            </a:r>
            <a:r>
              <a:rPr lang="en-US" sz="1200" i="1" dirty="0" err="1">
                <a:solidFill>
                  <a:srgbClr val="1780AD"/>
                </a:solidFill>
                <a:latin typeface="Calibri" panose="020F0502020204030204" pitchFamily="34" charset="0"/>
              </a:rPr>
              <a:t>mechanisation</a:t>
            </a:r>
            <a:endParaRPr lang="en-US" sz="1200" i="1" dirty="0">
              <a:solidFill>
                <a:srgbClr val="1780AD"/>
              </a:solidFill>
              <a:latin typeface="Calibri" panose="020F0502020204030204" pitchFamily="34" charset="0"/>
            </a:endParaRPr>
          </a:p>
          <a:p>
            <a:pPr marL="742950" indent="-742950" defTabSz="1828800">
              <a:lnSpc>
                <a:spcPct val="90000"/>
              </a:lnSpc>
              <a:buFont typeface="+mj-lt"/>
              <a:buAutoNum type="arabicPeriod"/>
            </a:pPr>
            <a:r>
              <a:rPr lang="en-US" sz="1200" i="1" dirty="0">
                <a:solidFill>
                  <a:srgbClr val="1780AD"/>
                </a:solidFill>
                <a:latin typeface="Calibri" panose="020F0502020204030204" pitchFamily="34" charset="0"/>
              </a:rPr>
              <a:t>Change/introduced the act to support this (Modern, interoperable system, Non exclusivity)</a:t>
            </a:r>
          </a:p>
          <a:p>
            <a:pPr marL="742950" indent="-742950" defTabSz="1828800">
              <a:lnSpc>
                <a:spcPct val="90000"/>
              </a:lnSpc>
              <a:buFont typeface="+mj-lt"/>
              <a:buAutoNum type="arabicPeriod"/>
            </a:pPr>
            <a:r>
              <a:rPr lang="en-US" sz="1200" i="1" dirty="0">
                <a:solidFill>
                  <a:srgbClr val="1780AD"/>
                </a:solidFill>
                <a:latin typeface="Calibri" panose="020F0502020204030204" pitchFamily="34" charset="0"/>
              </a:rPr>
              <a:t>Stakeholder engagement</a:t>
            </a:r>
          </a:p>
          <a:p>
            <a:pPr marL="742950" indent="-742950" defTabSz="1828800">
              <a:lnSpc>
                <a:spcPct val="90000"/>
              </a:lnSpc>
              <a:buFont typeface="+mj-lt"/>
              <a:buAutoNum type="arabicPeriod"/>
            </a:pPr>
            <a:r>
              <a:rPr lang="en-US" sz="1200" i="1" dirty="0">
                <a:solidFill>
                  <a:srgbClr val="1780AD"/>
                </a:solidFill>
                <a:latin typeface="Calibri" panose="020F0502020204030204" pitchFamily="34" charset="0"/>
              </a:rPr>
              <a:t>Prior to the act, we used circulars</a:t>
            </a:r>
          </a:p>
          <a:p>
            <a:pPr marL="742950" indent="-742950" defTabSz="1828800">
              <a:lnSpc>
                <a:spcPct val="90000"/>
              </a:lnSpc>
              <a:buFont typeface="+mj-lt"/>
              <a:buAutoNum type="arabicPeriod"/>
            </a:pPr>
            <a:r>
              <a:rPr lang="en-US" sz="1200" i="1" dirty="0">
                <a:solidFill>
                  <a:srgbClr val="1780AD"/>
                </a:solidFill>
                <a:latin typeface="Calibri" panose="020F0502020204030204" pitchFamily="34" charset="0"/>
              </a:rPr>
              <a:t>Uniform procedure, SLAs, Reversal rules</a:t>
            </a:r>
            <a:endParaRPr lang="en-US" sz="900" i="1" dirty="0">
              <a:solidFill>
                <a:srgbClr val="1780AD"/>
              </a:solidFill>
              <a:latin typeface="Calibri" panose="020F0502020204030204" pitchFamily="34" charset="0"/>
            </a:endParaRPr>
          </a:p>
          <a:p>
            <a:endParaRPr lang="en-US" dirty="0"/>
          </a:p>
          <a:p>
            <a:r>
              <a:rPr lang="en-US" dirty="0"/>
              <a:t>INNOCENT EPHRAIM</a:t>
            </a:r>
          </a:p>
          <a:p>
            <a:pPr marL="742950" indent="-742950" defTabSz="1828800">
              <a:lnSpc>
                <a:spcPct val="90000"/>
              </a:lnSpc>
              <a:buFont typeface="+mj-lt"/>
              <a:buAutoNum type="arabicPeriod"/>
            </a:pPr>
            <a:r>
              <a:rPr lang="en-US" sz="4000" i="1" dirty="0">
                <a:solidFill>
                  <a:srgbClr val="1780AD"/>
                </a:solidFill>
                <a:latin typeface="Calibri" panose="020F0502020204030204" pitchFamily="34" charset="0"/>
              </a:rPr>
              <a:t>Market maturity – the market must be ready for this, otherwise it’s a long ride</a:t>
            </a:r>
          </a:p>
          <a:p>
            <a:pPr marL="742950" indent="-742950" defTabSz="1828800">
              <a:lnSpc>
                <a:spcPct val="90000"/>
              </a:lnSpc>
              <a:buFont typeface="+mj-lt"/>
              <a:buAutoNum type="arabicPeriod"/>
            </a:pPr>
            <a:r>
              <a:rPr lang="en-US" sz="4000" i="1" dirty="0">
                <a:solidFill>
                  <a:srgbClr val="1780AD"/>
                </a:solidFill>
                <a:latin typeface="Calibri" panose="020F0502020204030204" pitchFamily="34" charset="0"/>
              </a:rPr>
              <a:t>Key decision making –</a:t>
            </a:r>
          </a:p>
          <a:p>
            <a:pPr marL="1200150" lvl="1" indent="-742950" defTabSz="1828800">
              <a:lnSpc>
                <a:spcPct val="90000"/>
              </a:lnSpc>
              <a:buFont typeface="+mj-lt"/>
              <a:buAutoNum type="arabicPeriod"/>
            </a:pPr>
            <a:r>
              <a:rPr lang="en-US" sz="4000" i="1" dirty="0">
                <a:solidFill>
                  <a:srgbClr val="1780AD"/>
                </a:solidFill>
                <a:latin typeface="Calibri" panose="020F0502020204030204" pitchFamily="34" charset="0"/>
              </a:rPr>
              <a:t>What are the lessons learned in this process?</a:t>
            </a:r>
          </a:p>
          <a:p>
            <a:pPr marL="1200150" lvl="1" indent="-742950" defTabSz="1828800">
              <a:lnSpc>
                <a:spcPct val="90000"/>
              </a:lnSpc>
              <a:buFont typeface="+mj-lt"/>
              <a:buAutoNum type="arabicPeriod"/>
            </a:pPr>
            <a:r>
              <a:rPr lang="en-US" sz="4000" i="1" dirty="0">
                <a:solidFill>
                  <a:srgbClr val="1780AD"/>
                </a:solidFill>
                <a:latin typeface="Calibri" panose="020F0502020204030204" pitchFamily="34" charset="0"/>
              </a:rPr>
              <a:t>Consider the Industry players</a:t>
            </a:r>
          </a:p>
          <a:p>
            <a:pPr marL="1200150" lvl="1" indent="-742950" defTabSz="1828800">
              <a:lnSpc>
                <a:spcPct val="90000"/>
              </a:lnSpc>
              <a:buFont typeface="+mj-lt"/>
              <a:buAutoNum type="arabicPeriod"/>
            </a:pPr>
            <a:r>
              <a:rPr lang="en-US" sz="4000" i="1" dirty="0">
                <a:solidFill>
                  <a:srgbClr val="1780AD"/>
                </a:solidFill>
                <a:latin typeface="Calibri" panose="020F0502020204030204" pitchFamily="34" charset="0"/>
              </a:rPr>
              <a:t>New ways, new rules, new players, new business models</a:t>
            </a:r>
          </a:p>
          <a:p>
            <a:pPr marL="1200150" lvl="1" indent="-742950" defTabSz="1828800">
              <a:lnSpc>
                <a:spcPct val="90000"/>
              </a:lnSpc>
              <a:buFont typeface="+mj-lt"/>
              <a:buAutoNum type="arabicPeriod"/>
            </a:pPr>
            <a:r>
              <a:rPr lang="en-US" sz="4000" i="1" dirty="0">
                <a:solidFill>
                  <a:srgbClr val="1780AD"/>
                </a:solidFill>
                <a:latin typeface="Calibri" panose="020F0502020204030204" pitchFamily="34" charset="0"/>
              </a:rPr>
              <a:t>User experience will change</a:t>
            </a:r>
          </a:p>
          <a:p>
            <a:endParaRPr lang="en-US" dirty="0"/>
          </a:p>
        </p:txBody>
      </p:sp>
      <p:sp>
        <p:nvSpPr>
          <p:cNvPr id="4" name="Slide Number Placeholder 3"/>
          <p:cNvSpPr>
            <a:spLocks noGrp="1"/>
          </p:cNvSpPr>
          <p:nvPr>
            <p:ph type="sldNum" sz="quarter" idx="5"/>
          </p:nvPr>
        </p:nvSpPr>
        <p:spPr/>
        <p:txBody>
          <a:bodyPr/>
          <a:lstStyle/>
          <a:p>
            <a:fld id="{90E28C9E-AFDC-3345-9ED4-F0F60104F264}" type="slidenum">
              <a:rPr lang="en-US" smtClean="0"/>
              <a:t>4</a:t>
            </a:fld>
            <a:endParaRPr lang="en-US"/>
          </a:p>
        </p:txBody>
      </p:sp>
    </p:spTree>
    <p:extLst>
      <p:ext uri="{BB962C8B-B14F-4D97-AF65-F5344CB8AC3E}">
        <p14:creationId xmlns:p14="http://schemas.microsoft.com/office/powerpoint/2010/main" val="42786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1" i="0" u="none" strike="noStrike" dirty="0">
                <a:solidFill>
                  <a:srgbClr val="1780AD"/>
                </a:solidFill>
                <a:effectLst/>
                <a:latin typeface="Calibri" panose="020F0502020204030204" pitchFamily="34" charset="0"/>
              </a:rPr>
              <a:t>Scheme setup</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dirty="0">
                <a:solidFill>
                  <a:srgbClr val="1780AD"/>
                </a:solidFill>
                <a:effectLst/>
                <a:latin typeface="Calibri" panose="020F0502020204030204" pitchFamily="34" charset="0"/>
              </a:rPr>
              <a:t>Genuine participation/ sense of shared purpose is not a “nice to have” but critical. Delivery environments are, at a minimum, complex. </a:t>
            </a:r>
            <a:endParaRPr lang="en-ZA" sz="1200" b="0" i="0" u="none" strike="noStrike" dirty="0">
              <a:solidFill>
                <a:srgbClr val="1780AD"/>
              </a:solidFill>
              <a:effectLst/>
              <a:latin typeface="Noto Sans" panose="020B0502040504020204" pitchFamily="34" charset="0"/>
            </a:endParaRPr>
          </a:p>
          <a:p>
            <a:endParaRPr lang="en-ZA" sz="1200" b="1" i="0" u="none" strike="noStrike" dirty="0">
              <a:solidFill>
                <a:srgbClr val="1780AD"/>
              </a:solidFill>
              <a:effectLst/>
              <a:latin typeface="Calibri" panose="020F0502020204030204" pitchFamily="34" charset="0"/>
            </a:endParaRPr>
          </a:p>
          <a:p>
            <a:pPr marL="228600" indent="-228600">
              <a:buAutoNum type="arabicPeriod"/>
            </a:pPr>
            <a:r>
              <a:rPr lang="en-ZA" sz="1200" b="0" i="0" u="none" strike="noStrike" dirty="0">
                <a:solidFill>
                  <a:srgbClr val="1780AD"/>
                </a:solidFill>
                <a:effectLst/>
                <a:latin typeface="Calibri" panose="020F0502020204030204" pitchFamily="34" charset="0"/>
              </a:rPr>
              <a:t>So, having broad based support both within the decision-making group, the users and the ecosystem has been fundamental for us. </a:t>
            </a:r>
          </a:p>
          <a:p>
            <a:r>
              <a:rPr lang="en-ZA" sz="1200" b="1" i="0" u="none" strike="noStrike" dirty="0">
                <a:solidFill>
                  <a:srgbClr val="1780AD"/>
                </a:solidFill>
                <a:effectLst/>
                <a:latin typeface="Calibri" panose="020F0502020204030204" pitchFamily="34" charset="0"/>
              </a:rPr>
              <a:t>Rules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dirty="0">
                <a:solidFill>
                  <a:srgbClr val="1780AD"/>
                </a:solidFill>
                <a:effectLst/>
                <a:latin typeface="Calibri" panose="020F0502020204030204" pitchFamily="34" charset="0"/>
              </a:rPr>
              <a:t>A sensible “hierarchy” is needed so that parts that need to be dynamic, can be while the parts more “locked in” stays that way. </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dirty="0">
                <a:solidFill>
                  <a:srgbClr val="1780AD"/>
                </a:solidFill>
                <a:effectLst/>
                <a:latin typeface="Calibri" panose="020F0502020204030204" pitchFamily="34" charset="0"/>
              </a:rPr>
              <a:t>Example – Scheme rules and Business Rules. This balance needs to evolve over time. The hierarchy also helps in “pitching” to the right level (Policy, Framework, Process) and ensuring oversight/ control is “right-sized”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b="0" i="0" u="none" strike="noStrike" dirty="0">
              <a:solidFill>
                <a:srgbClr val="1780AD"/>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dirty="0">
                <a:solidFill>
                  <a:srgbClr val="1780AD"/>
                </a:solidFill>
                <a:effectLst/>
                <a:latin typeface="Calibri" panose="020F0502020204030204" pitchFamily="34" charset="0"/>
              </a:rPr>
              <a:t>Regulatory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ZA" sz="1200" b="0" i="0" u="none" strike="noStrike" dirty="0">
                <a:solidFill>
                  <a:srgbClr val="1780AD"/>
                </a:solidFill>
                <a:effectLst/>
                <a:latin typeface="Calibri" panose="020F0502020204030204" pitchFamily="34" charset="0"/>
              </a:rPr>
              <a:t>Making it as easy as possible for the regulators (Finance, Payments, </a:t>
            </a:r>
            <a:r>
              <a:rPr lang="en-ZA" sz="1200" b="0" i="0" u="none" strike="noStrike" dirty="0" err="1">
                <a:solidFill>
                  <a:srgbClr val="1780AD"/>
                </a:solidFill>
                <a:effectLst/>
                <a:latin typeface="Calibri" panose="020F0502020204030204" pitchFamily="34" charset="0"/>
              </a:rPr>
              <a:t>TelCo</a:t>
            </a:r>
            <a:r>
              <a:rPr lang="en-ZA" sz="1200" b="0" i="0" u="none" strike="noStrike" dirty="0">
                <a:solidFill>
                  <a:srgbClr val="1780AD"/>
                </a:solidFill>
                <a:effectLst/>
                <a:latin typeface="Calibri" panose="020F0502020204030204" pitchFamily="34" charset="0"/>
              </a:rPr>
              <a:t>) to understand what we are doing, how “we ensure management of contagion risks”, “sell internally – as it helps them achieve strategies”.</a:t>
            </a:r>
            <a:endParaRPr lang="en-ZA" sz="1200" b="0" i="0" u="none" strike="noStrike" dirty="0">
              <a:solidFill>
                <a:srgbClr val="1780AD"/>
              </a:solidFill>
              <a:effectLst/>
              <a:latin typeface="Noto Sans" panose="020B050204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b="0" i="0" u="none" strike="noStrike" dirty="0">
              <a:solidFill>
                <a:srgbClr val="1780AD"/>
              </a:solidFill>
              <a:effectLst/>
              <a:latin typeface="Calibri" panose="020F0502020204030204" pitchFamily="34" charset="0"/>
            </a:endParaRPr>
          </a:p>
          <a:p>
            <a:pPr rtl="0" fontAlgn="base">
              <a:spcBef>
                <a:spcPts val="0"/>
              </a:spcBef>
              <a:spcAft>
                <a:spcPts val="800"/>
              </a:spcAft>
              <a:buFont typeface="+mj-lt"/>
              <a:buAutoNum type="arabicPeriod"/>
            </a:pPr>
            <a:endParaRPr lang="en-ZA" sz="1200" b="0" i="0" u="none" strike="noStrike" dirty="0">
              <a:solidFill>
                <a:srgbClr val="1780AD"/>
              </a:solidFill>
              <a:effectLst/>
              <a:latin typeface="Calibri" panose="020F0502020204030204" pitchFamily="34" charset="0"/>
            </a:endParaRPr>
          </a:p>
          <a:p>
            <a:pPr rtl="0" fontAlgn="base">
              <a:spcBef>
                <a:spcPts val="0"/>
              </a:spcBef>
              <a:spcAft>
                <a:spcPts val="800"/>
              </a:spcAft>
              <a:buFont typeface="+mj-lt"/>
              <a:buAutoNum type="arabicPeriod"/>
            </a:pPr>
            <a:endParaRPr lang="en-ZA" sz="1200" b="0" i="0" u="none" strike="noStrike" dirty="0">
              <a:solidFill>
                <a:srgbClr val="1780AD"/>
              </a:solidFill>
              <a:effectLst/>
              <a:latin typeface="Noto Sans" panose="020B0502040504020204" pitchFamily="34" charset="0"/>
            </a:endParaRPr>
          </a:p>
          <a:p>
            <a:pPr marL="228600" indent="-228600">
              <a:buAutoNum type="arabicPeriod"/>
            </a:pPr>
            <a:endParaRPr lang="en-ZA" sz="1200" b="0" i="0" u="none" strike="noStrike" dirty="0">
              <a:solidFill>
                <a:srgbClr val="1780AD"/>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90E28C9E-AFDC-3345-9ED4-F0F60104F264}" type="slidenum">
              <a:rPr lang="en-US" smtClean="0"/>
              <a:t>5</a:t>
            </a:fld>
            <a:endParaRPr lang="en-US"/>
          </a:p>
        </p:txBody>
      </p:sp>
    </p:spTree>
    <p:extLst>
      <p:ext uri="{BB962C8B-B14F-4D97-AF65-F5344CB8AC3E}">
        <p14:creationId xmlns:p14="http://schemas.microsoft.com/office/powerpoint/2010/main" val="404066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ZA" sz="1200" b="1" i="1" u="none" strike="noStrike" dirty="0">
                <a:solidFill>
                  <a:srgbClr val="1780AD"/>
                </a:solidFill>
                <a:effectLst/>
                <a:latin typeface="Calibri" panose="020F0502020204030204" pitchFamily="34" charset="0"/>
              </a:rPr>
              <a:t>Putting together the concepts</a:t>
            </a:r>
            <a:endParaRPr lang="en-ZA" sz="1200" b="0" dirty="0">
              <a:effectLst/>
            </a:endParaRPr>
          </a:p>
          <a:p>
            <a:pPr rtl="0" fontAlgn="base">
              <a:spcBef>
                <a:spcPts val="0"/>
              </a:spcBef>
              <a:spcAft>
                <a:spcPts val="0"/>
              </a:spcAft>
              <a:buFont typeface="+mj-lt"/>
              <a:buAutoNum type="arabicPeriod"/>
            </a:pPr>
            <a:endParaRPr lang="en-ZA" sz="1200" b="0" i="1" u="none" strike="noStrike" dirty="0">
              <a:solidFill>
                <a:srgbClr val="1780AD"/>
              </a:solidFill>
              <a:effectLst/>
              <a:latin typeface="Calibri" panose="020F0502020204030204" pitchFamily="34" charset="0"/>
            </a:endParaRPr>
          </a:p>
          <a:p>
            <a:pPr rtl="0" fontAlgn="base">
              <a:spcBef>
                <a:spcPts val="0"/>
              </a:spcBef>
              <a:spcAft>
                <a:spcPts val="0"/>
              </a:spcAft>
              <a:buFont typeface="+mj-lt"/>
              <a:buAutoNum type="arabicPeriod"/>
            </a:pPr>
            <a:r>
              <a:rPr lang="en-ZA" sz="1200" b="0" i="1" u="none" strike="noStrike" dirty="0">
                <a:solidFill>
                  <a:srgbClr val="1780AD"/>
                </a:solidFill>
                <a:effectLst/>
                <a:latin typeface="Calibri" panose="020F0502020204030204" pitchFamily="34" charset="0"/>
              </a:rPr>
              <a:t>Focus on key messages – simple 3-4 ideas – don’t over complicate it</a:t>
            </a:r>
            <a:endParaRPr lang="en-ZA" sz="1200" b="0" i="0" u="none" strike="noStrike" dirty="0">
              <a:solidFill>
                <a:srgbClr val="1780AD"/>
              </a:solidFill>
              <a:effectLst/>
              <a:latin typeface="Noto Sans" panose="020B0502040504020204" pitchFamily="34" charset="0"/>
            </a:endParaRPr>
          </a:p>
          <a:p>
            <a:pPr rtl="0" fontAlgn="base">
              <a:spcBef>
                <a:spcPts val="0"/>
              </a:spcBef>
              <a:spcAft>
                <a:spcPts val="0"/>
              </a:spcAft>
              <a:buFont typeface="+mj-lt"/>
              <a:buAutoNum type="arabicPeriod"/>
            </a:pPr>
            <a:r>
              <a:rPr lang="en-ZA" sz="1200" b="0" i="1" u="none" strike="noStrike" dirty="0">
                <a:solidFill>
                  <a:srgbClr val="1780AD"/>
                </a:solidFill>
                <a:effectLst/>
                <a:latin typeface="Calibri" panose="020F0502020204030204" pitchFamily="34" charset="0"/>
              </a:rPr>
              <a:t>Dig deeper into key messages over time</a:t>
            </a:r>
            <a:endParaRPr lang="en-ZA" sz="1200" b="0" i="0" u="none" strike="noStrike" dirty="0">
              <a:solidFill>
                <a:srgbClr val="1780AD"/>
              </a:solidFill>
              <a:effectLst/>
              <a:latin typeface="Noto Sans" panose="020B0502040504020204" pitchFamily="34" charset="0"/>
            </a:endParaRPr>
          </a:p>
          <a:p>
            <a:pPr rtl="0" fontAlgn="base">
              <a:spcBef>
                <a:spcPts val="0"/>
              </a:spcBef>
              <a:spcAft>
                <a:spcPts val="0"/>
              </a:spcAft>
              <a:buFont typeface="+mj-lt"/>
              <a:buAutoNum type="arabicPeriod"/>
            </a:pPr>
            <a:r>
              <a:rPr lang="en-ZA" sz="1200" b="0" i="1" u="none" strike="noStrike" dirty="0">
                <a:solidFill>
                  <a:srgbClr val="1780AD"/>
                </a:solidFill>
                <a:effectLst/>
                <a:latin typeface="Calibri" panose="020F0502020204030204" pitchFamily="34" charset="0"/>
              </a:rPr>
              <a:t>Listen, but drive – only one driver, but encourage conversations about the route and destination.</a:t>
            </a:r>
            <a:endParaRPr lang="en-ZA" sz="1200" b="0" i="0" u="none" strike="noStrike" dirty="0">
              <a:solidFill>
                <a:srgbClr val="1780AD"/>
              </a:solidFill>
              <a:effectLst/>
              <a:latin typeface="Noto Sans" panose="020B0502040504020204" pitchFamily="34" charset="0"/>
            </a:endParaRPr>
          </a:p>
          <a:p>
            <a:endParaRPr lang="en-US" dirty="0"/>
          </a:p>
          <a:p>
            <a:pPr rtl="0">
              <a:spcBef>
                <a:spcPts val="0"/>
              </a:spcBef>
              <a:spcAft>
                <a:spcPts val="0"/>
              </a:spcAft>
            </a:pPr>
            <a:r>
              <a:rPr lang="en-ZA" sz="1200" b="1" i="1" u="none" strike="noStrike" dirty="0">
                <a:solidFill>
                  <a:srgbClr val="1780AD"/>
                </a:solidFill>
                <a:effectLst/>
                <a:latin typeface="Calibri" panose="020F0502020204030204" pitchFamily="34" charset="0"/>
              </a:rPr>
              <a:t>Laying the groundwork</a:t>
            </a:r>
            <a:endParaRPr lang="en-ZA" sz="1200" b="0" dirty="0">
              <a:effectLst/>
            </a:endParaRPr>
          </a:p>
          <a:p>
            <a:pPr rtl="0" fontAlgn="base">
              <a:spcBef>
                <a:spcPts val="0"/>
              </a:spcBef>
              <a:spcAft>
                <a:spcPts val="0"/>
              </a:spcAft>
              <a:buFont typeface="+mj-lt"/>
              <a:buAutoNum type="arabicPeriod"/>
            </a:pPr>
            <a:r>
              <a:rPr lang="en-ZA" sz="1200" b="0" i="1" u="none" strike="noStrike" dirty="0">
                <a:solidFill>
                  <a:srgbClr val="1780AD"/>
                </a:solidFill>
                <a:effectLst/>
                <a:latin typeface="Calibri" panose="020F0502020204030204" pitchFamily="34" charset="0"/>
              </a:rPr>
              <a:t> Start very early in building a wide stakeholder base, but with 2-3 key champions who are trusted and can convene people </a:t>
            </a:r>
          </a:p>
          <a:p>
            <a:r>
              <a:rPr lang="en-ZA" sz="1200" b="0" i="1" u="none" strike="noStrike" dirty="0">
                <a:solidFill>
                  <a:srgbClr val="1780AD"/>
                </a:solidFill>
                <a:effectLst/>
                <a:latin typeface="Calibri" panose="020F0502020204030204" pitchFamily="34" charset="0"/>
              </a:rPr>
              <a:t>Must feel like it is led by trusted industry leaders – but those industry leaders can leave their positions</a:t>
            </a:r>
            <a:r>
              <a:rPr lang="en-ZA" sz="1200" b="0" i="0" u="none" strike="noStrike" dirty="0">
                <a:solidFill>
                  <a:srgbClr val="1780AD"/>
                </a:solidFill>
                <a:effectLst/>
                <a:latin typeface="Calibri" panose="020F0502020204030204" pitchFamily="34" charset="0"/>
              </a:rPr>
              <a:t>.</a:t>
            </a:r>
            <a:endParaRPr lang="en-US" sz="1200" dirty="0"/>
          </a:p>
          <a:p>
            <a:endParaRPr lang="en-US" dirty="0"/>
          </a:p>
        </p:txBody>
      </p:sp>
      <p:sp>
        <p:nvSpPr>
          <p:cNvPr id="4" name="Slide Number Placeholder 3"/>
          <p:cNvSpPr>
            <a:spLocks noGrp="1"/>
          </p:cNvSpPr>
          <p:nvPr>
            <p:ph type="sldNum" sz="quarter" idx="5"/>
          </p:nvPr>
        </p:nvSpPr>
        <p:spPr/>
        <p:txBody>
          <a:bodyPr/>
          <a:lstStyle/>
          <a:p>
            <a:fld id="{90E28C9E-AFDC-3345-9ED4-F0F60104F264}" type="slidenum">
              <a:rPr lang="en-US" smtClean="0"/>
              <a:t>6</a:t>
            </a:fld>
            <a:endParaRPr lang="en-US"/>
          </a:p>
        </p:txBody>
      </p:sp>
    </p:spTree>
    <p:extLst>
      <p:ext uri="{BB962C8B-B14F-4D97-AF65-F5344CB8AC3E}">
        <p14:creationId xmlns:p14="http://schemas.microsoft.com/office/powerpoint/2010/main" val="2800851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sp>
        <p:nvSpPr>
          <p:cNvPr id="4" name="Oval 3">
            <a:extLst>
              <a:ext uri="{FF2B5EF4-FFF2-40B4-BE49-F238E27FC236}">
                <a16:creationId xmlns:a16="http://schemas.microsoft.com/office/drawing/2014/main" id="{4AC1ED45-D031-B94A-BAB1-482F24228794}"/>
              </a:ext>
            </a:extLst>
          </p:cNvPr>
          <p:cNvSpPr>
            <a:spLocks noChangeAspect="1"/>
          </p:cNvSpPr>
          <p:nvPr userDrawn="1"/>
        </p:nvSpPr>
        <p:spPr>
          <a:xfrm>
            <a:off x="16183637" y="9013230"/>
            <a:ext cx="3257669" cy="3257669"/>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a:spLocks noChangeAspect="1"/>
          </p:cNvSpPr>
          <p:nvPr userDrawn="1"/>
        </p:nvSpPr>
        <p:spPr>
          <a:xfrm>
            <a:off x="21320100" y="44251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a:spLocks noChangeAspect="1"/>
          </p:cNvSpPr>
          <p:nvPr userDrawn="1"/>
        </p:nvSpPr>
        <p:spPr>
          <a:xfrm>
            <a:off x="17762247" y="5257042"/>
            <a:ext cx="5917515" cy="59175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CDE4030-1079-0643-B091-D5D05B6A1734}"/>
              </a:ext>
            </a:extLst>
          </p:cNvPr>
          <p:cNvSpPr>
            <a:spLocks noChangeAspect="1"/>
          </p:cNvSpPr>
          <p:nvPr userDrawn="1"/>
        </p:nvSpPr>
        <p:spPr>
          <a:xfrm>
            <a:off x="16489928" y="351150"/>
            <a:ext cx="6658628" cy="665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522722A-C71E-C24E-832F-3645EE12FC3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906822"/>
            <a:ext cx="5226926" cy="5417492"/>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4CEF126B-F56C-6046-9078-242D284DDA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20" name="Freeform 19">
            <a:extLst>
              <a:ext uri="{FF2B5EF4-FFF2-40B4-BE49-F238E27FC236}">
                <a16:creationId xmlns:a16="http://schemas.microsoft.com/office/drawing/2014/main" id="{67DCEFF5-0D7E-ED41-AB7F-7D0FBD83F9E6}"/>
              </a:ext>
            </a:extLst>
          </p:cNvPr>
          <p:cNvSpPr/>
          <p:nvPr userDrawn="1"/>
        </p:nvSpPr>
        <p:spPr>
          <a:xfrm>
            <a:off x="861219" y="3595738"/>
            <a:ext cx="25129909" cy="8531688"/>
          </a:xfrm>
          <a:custGeom>
            <a:avLst/>
            <a:gdLst>
              <a:gd name="connsiteX0" fmla="*/ 570174 w 25129909"/>
              <a:gd name="connsiteY0" fmla="*/ 0 h 8531688"/>
              <a:gd name="connsiteX1" fmla="*/ 15632987 w 25129909"/>
              <a:gd name="connsiteY1" fmla="*/ 0 h 8531688"/>
              <a:gd name="connsiteX2" fmla="*/ 15628709 w 25129909"/>
              <a:gd name="connsiteY2" fmla="*/ 84726 h 8531688"/>
              <a:gd name="connsiteX3" fmla="*/ 18958023 w 25129909"/>
              <a:gd name="connsiteY3" fmla="*/ 3414040 h 8531688"/>
              <a:gd name="connsiteX4" fmla="*/ 22287337 w 25129909"/>
              <a:gd name="connsiteY4" fmla="*/ 84726 h 8531688"/>
              <a:gd name="connsiteX5" fmla="*/ 22283059 w 25129909"/>
              <a:gd name="connsiteY5" fmla="*/ 0 h 8531688"/>
              <a:gd name="connsiteX6" fmla="*/ 24559737 w 25129909"/>
              <a:gd name="connsiteY6" fmla="*/ 0 h 8531688"/>
              <a:gd name="connsiteX7" fmla="*/ 25129909 w 25129909"/>
              <a:gd name="connsiteY7" fmla="*/ 570173 h 8531688"/>
              <a:gd name="connsiteX8" fmla="*/ 25129909 w 25129909"/>
              <a:gd name="connsiteY8" fmla="*/ 7961515 h 8531688"/>
              <a:gd name="connsiteX9" fmla="*/ 24559737 w 25129909"/>
              <a:gd name="connsiteY9" fmla="*/ 8531688 h 8531688"/>
              <a:gd name="connsiteX10" fmla="*/ 570174 w 25129909"/>
              <a:gd name="connsiteY10" fmla="*/ 8531688 h 8531688"/>
              <a:gd name="connsiteX11" fmla="*/ 0 w 25129909"/>
              <a:gd name="connsiteY11" fmla="*/ 7961515 h 8531688"/>
              <a:gd name="connsiteX12" fmla="*/ 0 w 25129909"/>
              <a:gd name="connsiteY12" fmla="*/ 570173 h 8531688"/>
              <a:gd name="connsiteX13" fmla="*/ 570174 w 25129909"/>
              <a:gd name="connsiteY13" fmla="*/ 0 h 85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29909" h="8531688">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3" name="Graphic 12">
            <a:extLst>
              <a:ext uri="{FF2B5EF4-FFF2-40B4-BE49-F238E27FC236}">
                <a16:creationId xmlns:a16="http://schemas.microsoft.com/office/drawing/2014/main" id="{9E0E56EE-00B1-6C4C-9C45-C68FA4C4DC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913387"/>
            <a:ext cx="5226926" cy="5417492"/>
          </a:xfrm>
          <a:prstGeom prst="rect">
            <a:avLst/>
          </a:prstGeom>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8914314" cy="265112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70CA752F-4157-1F49-9BD9-6341ACA14C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17" name="Freeform 16">
            <a:extLst>
              <a:ext uri="{FF2B5EF4-FFF2-40B4-BE49-F238E27FC236}">
                <a16:creationId xmlns:a16="http://schemas.microsoft.com/office/drawing/2014/main" id="{962299F1-A818-E549-B104-1D7345A9E9C5}"/>
              </a:ext>
            </a:extLst>
          </p:cNvPr>
          <p:cNvSpPr/>
          <p:nvPr userDrawn="1"/>
        </p:nvSpPr>
        <p:spPr>
          <a:xfrm>
            <a:off x="50103" y="564204"/>
            <a:ext cx="24387176" cy="5466945"/>
          </a:xfrm>
          <a:custGeom>
            <a:avLst/>
            <a:gdLst>
              <a:gd name="connsiteX0" fmla="*/ 0 w 24387176"/>
              <a:gd name="connsiteY0" fmla="*/ 0 h 5466945"/>
              <a:gd name="connsiteX1" fmla="*/ 21570558 w 24387176"/>
              <a:gd name="connsiteY1" fmla="*/ 0 h 5466945"/>
              <a:gd name="connsiteX2" fmla="*/ 21515138 w 24387176"/>
              <a:gd name="connsiteY2" fmla="*/ 41442 h 5466945"/>
              <a:gd name="connsiteX3" fmla="*/ 20831244 w 24387176"/>
              <a:gd name="connsiteY3" fmla="*/ 1491610 h 5466945"/>
              <a:gd name="connsiteX4" fmla="*/ 22710556 w 24387176"/>
              <a:gd name="connsiteY4" fmla="*/ 3370921 h 5466945"/>
              <a:gd name="connsiteX5" fmla="*/ 24363046 w 24387176"/>
              <a:gd name="connsiteY5" fmla="*/ 2387401 h 5466945"/>
              <a:gd name="connsiteX6" fmla="*/ 24387176 w 24387176"/>
              <a:gd name="connsiteY6" fmla="*/ 2337309 h 5466945"/>
              <a:gd name="connsiteX7" fmla="*/ 24387176 w 24387176"/>
              <a:gd name="connsiteY7" fmla="*/ 5466945 h 5466945"/>
              <a:gd name="connsiteX8" fmla="*/ 0 w 24387176"/>
              <a:gd name="connsiteY8" fmla="*/ 5466945 h 546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5466945">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676619" y="730251"/>
            <a:ext cx="18869389" cy="265112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723FA03B-5C37-DA48-8571-A149C824F6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13936867" cy="5705474"/>
          </a:xfrm>
        </p:spPr>
        <p:txBody>
          <a:bodyPr anchor="b"/>
          <a:lstStyle>
            <a:lvl1pPr>
              <a:defRPr sz="12000"/>
            </a:lvl1pPr>
          </a:lstStyle>
          <a:p>
            <a:r>
              <a:rPr lang="en-US" dirty="0"/>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B0BE23F3-E5CF-084E-8ACD-443D91AE88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14645007" cy="5705474"/>
          </a:xfrm>
        </p:spPr>
        <p:txBody>
          <a:bodyPr anchor="b"/>
          <a:lstStyle>
            <a:lvl1pPr>
              <a:defRPr sz="12000"/>
            </a:lvl1pPr>
          </a:lstStyle>
          <a:p>
            <a:r>
              <a:rPr lang="en-US" dirty="0"/>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68A2998F-5049-1746-BAE0-89403B9259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261275" cy="2651126"/>
          </a:xfrm>
        </p:spPr>
        <p:txBody>
          <a:bodyPr/>
          <a:lstStyle/>
          <a:p>
            <a:r>
              <a:rPr lang="en-US" dirty="0"/>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1372E2AF-0D5A-1246-B93A-D8631C6A62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19052825" cy="2651126"/>
          </a:xfrm>
        </p:spPr>
        <p:txBody>
          <a:bodyPr/>
          <a:lstStyle/>
          <a:p>
            <a:r>
              <a:rPr lang="en-US" dirty="0"/>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1" name="Graphic 10">
            <a:extLst>
              <a:ext uri="{FF2B5EF4-FFF2-40B4-BE49-F238E27FC236}">
                <a16:creationId xmlns:a16="http://schemas.microsoft.com/office/drawing/2014/main" id="{11E68B05-1CE0-3A43-9D27-682D924BE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093324" cy="2651126"/>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10CA894B-6867-8D4E-B48A-8A4A1815F6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BDB1B-C0B9-4A3D-862F-7246D260B848}"/>
              </a:ext>
            </a:extLst>
          </p:cNvPr>
          <p:cNvSpPr>
            <a:spLocks noGrp="1"/>
          </p:cNvSpPr>
          <p:nvPr>
            <p:ph type="ctrTitle"/>
          </p:nvPr>
        </p:nvSpPr>
        <p:spPr>
          <a:xfrm>
            <a:off x="1695847" y="4203903"/>
            <a:ext cx="16512640" cy="4519609"/>
          </a:xfrm>
        </p:spPr>
        <p:txBody>
          <a:bodyPr>
            <a:normAutofit fontScale="90000"/>
          </a:bodyPr>
          <a:lstStyle/>
          <a:p>
            <a:r>
              <a:rPr lang="en-US" dirty="0"/>
              <a:t>The Journey to a live implementation - lessons from the field</a:t>
            </a:r>
          </a:p>
        </p:txBody>
      </p:sp>
      <p:sp>
        <p:nvSpPr>
          <p:cNvPr id="6" name="Subtitle 5">
            <a:extLst>
              <a:ext uri="{FF2B5EF4-FFF2-40B4-BE49-F238E27FC236}">
                <a16:creationId xmlns:a16="http://schemas.microsoft.com/office/drawing/2014/main" id="{43F41FD9-E1B0-466E-B999-20F4C1B1DAAF}"/>
              </a:ext>
            </a:extLst>
          </p:cNvPr>
          <p:cNvSpPr>
            <a:spLocks noGrp="1"/>
          </p:cNvSpPr>
          <p:nvPr>
            <p:ph type="subTitle" idx="1"/>
          </p:nvPr>
        </p:nvSpPr>
        <p:spPr>
          <a:xfrm>
            <a:off x="6464360" y="9096191"/>
            <a:ext cx="14344253" cy="2310326"/>
          </a:xfrm>
        </p:spPr>
        <p:txBody>
          <a:bodyPr>
            <a:normAutofit fontScale="92500" lnSpcReduction="10000"/>
          </a:bodyPr>
          <a:lstStyle/>
          <a:p>
            <a:pPr algn="r"/>
            <a:endParaRPr lang="en-US" dirty="0"/>
          </a:p>
          <a:p>
            <a:pPr algn="r"/>
            <a:endParaRPr lang="en-US" dirty="0"/>
          </a:p>
          <a:p>
            <a:pPr algn="r"/>
            <a:r>
              <a:rPr lang="en-US" dirty="0"/>
              <a:t>October 2022 - Zanzibar</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Tree>
    <p:extLst>
      <p:ext uri="{BB962C8B-B14F-4D97-AF65-F5344CB8AC3E}">
        <p14:creationId xmlns:p14="http://schemas.microsoft.com/office/powerpoint/2010/main" val="149015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dirty="0"/>
              <a:t>Topic</a:t>
            </a:r>
          </a:p>
        </p:txBody>
      </p:sp>
      <p:sp>
        <p:nvSpPr>
          <p:cNvPr id="7" name="Content Placeholder 6">
            <a:extLst>
              <a:ext uri="{FF2B5EF4-FFF2-40B4-BE49-F238E27FC236}">
                <a16:creationId xmlns:a16="http://schemas.microsoft.com/office/drawing/2014/main" id="{BC2CEDC6-2A98-0144-9884-13FE4653C708}"/>
              </a:ext>
            </a:extLst>
          </p:cNvPr>
          <p:cNvSpPr>
            <a:spLocks noGrp="1"/>
          </p:cNvSpPr>
          <p:nvPr>
            <p:ph idx="1"/>
          </p:nvPr>
        </p:nvSpPr>
        <p:spPr>
          <a:xfrm>
            <a:off x="594344" y="2754635"/>
            <a:ext cx="21033938" cy="8702676"/>
          </a:xfrm>
        </p:spPr>
        <p:txBody>
          <a:bodyPr/>
          <a:lstStyle/>
          <a:p>
            <a:pPr marL="0" indent="0">
              <a:buNone/>
            </a:pPr>
            <a:r>
              <a:rPr lang="en-US" dirty="0"/>
              <a:t>The Journey to live implementation – lessons from the field</a:t>
            </a:r>
          </a:p>
          <a:p>
            <a:pPr marL="0" indent="0">
              <a:buNone/>
            </a:pPr>
            <a:endParaRPr lang="en-US" dirty="0"/>
          </a:p>
          <a:p>
            <a:pPr marL="0" indent="0">
              <a:buNone/>
            </a:pPr>
            <a:r>
              <a:rPr lang="en-US" sz="4400" dirty="0"/>
              <a:t>Starting on implementing </a:t>
            </a:r>
            <a:r>
              <a:rPr lang="en-US" sz="4400" dirty="0" err="1"/>
              <a:t>Mojaloop</a:t>
            </a:r>
            <a:r>
              <a:rPr lang="en-US" sz="4400" dirty="0"/>
              <a:t> for most people is daunting and the default ‘safe’ place to go is to use cases and code and API’s</a:t>
            </a:r>
          </a:p>
          <a:p>
            <a:pPr marL="0" indent="0">
              <a:buNone/>
            </a:pPr>
            <a:r>
              <a:rPr lang="en-US" dirty="0"/>
              <a:t>BUT…..</a:t>
            </a:r>
          </a:p>
          <a:p>
            <a:pPr marL="0" indent="0">
              <a:buNone/>
            </a:pPr>
            <a:endParaRPr lang="en-US" dirty="0"/>
          </a:p>
          <a:p>
            <a:pPr marL="0" indent="0">
              <a:buNone/>
            </a:pPr>
            <a:r>
              <a:rPr lang="en-US" sz="4800" dirty="0"/>
              <a:t>There is so much more to do</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2</a:t>
            </a:fld>
            <a:endParaRPr lang="en-US"/>
          </a:p>
        </p:txBody>
      </p:sp>
    </p:spTree>
    <p:extLst>
      <p:ext uri="{BB962C8B-B14F-4D97-AF65-F5344CB8AC3E}">
        <p14:creationId xmlns:p14="http://schemas.microsoft.com/office/powerpoint/2010/main" val="56122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7F391-3FF0-4E59-BE49-DDA705B275E5}"/>
              </a:ext>
            </a:extLst>
          </p:cNvPr>
          <p:cNvSpPr>
            <a:spLocks noGrp="1"/>
          </p:cNvSpPr>
          <p:nvPr>
            <p:ph type="title"/>
          </p:nvPr>
        </p:nvSpPr>
        <p:spPr>
          <a:xfrm>
            <a:off x="1084797" y="726122"/>
            <a:ext cx="14645007" cy="1499234"/>
          </a:xfrm>
        </p:spPr>
        <p:txBody>
          <a:bodyPr>
            <a:normAutofit/>
          </a:bodyPr>
          <a:lstStyle/>
          <a:p>
            <a:r>
              <a:rPr lang="en-US" sz="6000" dirty="0"/>
              <a:t>Meet the panel</a:t>
            </a:r>
          </a:p>
        </p:txBody>
      </p:sp>
      <p:sp>
        <p:nvSpPr>
          <p:cNvPr id="6" name="Text Placeholder 5">
            <a:extLst>
              <a:ext uri="{FF2B5EF4-FFF2-40B4-BE49-F238E27FC236}">
                <a16:creationId xmlns:a16="http://schemas.microsoft.com/office/drawing/2014/main" id="{0DD1169B-C341-4E40-B6D4-94F99EB35510}"/>
              </a:ext>
            </a:extLst>
          </p:cNvPr>
          <p:cNvSpPr>
            <a:spLocks noGrp="1"/>
          </p:cNvSpPr>
          <p:nvPr>
            <p:ph type="body" idx="1"/>
          </p:nvPr>
        </p:nvSpPr>
        <p:spPr>
          <a:xfrm>
            <a:off x="658077" y="3479533"/>
            <a:ext cx="21033938" cy="8125461"/>
          </a:xfrm>
        </p:spPr>
        <p:txBody>
          <a:bodyPr>
            <a:normAutofit fontScale="92500" lnSpcReduction="10000"/>
          </a:bodyPr>
          <a:lstStyle/>
          <a:p>
            <a:r>
              <a:rPr lang="en-US" b="1" dirty="0"/>
              <a:t>Bernard Dadi – </a:t>
            </a:r>
          </a:p>
          <a:p>
            <a:r>
              <a:rPr lang="en-US" dirty="0"/>
              <a:t>	ex-NPS Director for Bank of Tanzania	</a:t>
            </a:r>
          </a:p>
          <a:p>
            <a:r>
              <a:rPr lang="en-US" b="1" dirty="0"/>
              <a:t>Innocent Ephraim </a:t>
            </a:r>
            <a:r>
              <a:rPr lang="en-US" dirty="0"/>
              <a:t>– </a:t>
            </a:r>
          </a:p>
          <a:p>
            <a:r>
              <a:rPr lang="en-US" dirty="0"/>
              <a:t>	Independent consultant, Financial inclusion and DFS enthusiast</a:t>
            </a:r>
          </a:p>
          <a:p>
            <a:r>
              <a:rPr lang="en-US" b="1" dirty="0" err="1"/>
              <a:t>Sajib</a:t>
            </a:r>
            <a:r>
              <a:rPr lang="en-US" b="1" dirty="0"/>
              <a:t> Azad </a:t>
            </a:r>
            <a:r>
              <a:rPr lang="en-US" dirty="0"/>
              <a:t>– </a:t>
            </a:r>
          </a:p>
          <a:p>
            <a:r>
              <a:rPr lang="en-US" dirty="0"/>
              <a:t>	UNCDF policy expert – Myanmar – involved in </a:t>
            </a:r>
            <a:r>
              <a:rPr lang="en-US" dirty="0" err="1"/>
              <a:t>WynePay</a:t>
            </a:r>
            <a:endParaRPr lang="en-US" dirty="0"/>
          </a:p>
          <a:p>
            <a:r>
              <a:rPr lang="en-US" b="1" dirty="0" err="1"/>
              <a:t>Tullo</a:t>
            </a:r>
            <a:r>
              <a:rPr lang="en-US" b="1" dirty="0"/>
              <a:t> </a:t>
            </a:r>
            <a:r>
              <a:rPr lang="en-US" b="1" dirty="0" err="1"/>
              <a:t>Ndunda</a:t>
            </a:r>
            <a:r>
              <a:rPr lang="en-US" b="1" dirty="0"/>
              <a:t> </a:t>
            </a:r>
            <a:r>
              <a:rPr lang="en-US" dirty="0"/>
              <a:t>–</a:t>
            </a:r>
          </a:p>
          <a:p>
            <a:r>
              <a:rPr lang="en-US" dirty="0"/>
              <a:t>	Operations Management – </a:t>
            </a:r>
            <a:r>
              <a:rPr lang="en-US" dirty="0" err="1"/>
              <a:t>Mowali</a:t>
            </a:r>
            <a:endParaRPr lang="en-US" dirty="0"/>
          </a:p>
          <a:p>
            <a:r>
              <a:rPr lang="en-US" b="1" dirty="0"/>
              <a:t>Steve Haley </a:t>
            </a:r>
            <a:r>
              <a:rPr lang="en-US" dirty="0"/>
              <a:t>– </a:t>
            </a:r>
          </a:p>
          <a:p>
            <a:r>
              <a:rPr lang="en-US" dirty="0"/>
              <a:t>	Director Market Development and Partnerships</a:t>
            </a:r>
          </a:p>
        </p:txBody>
      </p:sp>
      <p:sp>
        <p:nvSpPr>
          <p:cNvPr id="4" name="Slide Number Placeholder 3">
            <a:extLst>
              <a:ext uri="{FF2B5EF4-FFF2-40B4-BE49-F238E27FC236}">
                <a16:creationId xmlns:a16="http://schemas.microsoft.com/office/drawing/2014/main" id="{AB785A4B-589A-4560-87B7-BB12B6398CC4}"/>
              </a:ext>
            </a:extLst>
          </p:cNvPr>
          <p:cNvSpPr>
            <a:spLocks noGrp="1"/>
          </p:cNvSpPr>
          <p:nvPr>
            <p:ph type="sldNum" sz="quarter" idx="12"/>
          </p:nvPr>
        </p:nvSpPr>
        <p:spPr/>
        <p:txBody>
          <a:bodyPr/>
          <a:lstStyle/>
          <a:p>
            <a:fld id="{20AF9D7A-5BEE-9245-944A-197F51D542D9}" type="slidenum">
              <a:rPr lang="en-US" smtClean="0"/>
              <a:t>3</a:t>
            </a:fld>
            <a:endParaRPr lang="en-US"/>
          </a:p>
        </p:txBody>
      </p:sp>
    </p:spTree>
    <p:extLst>
      <p:ext uri="{BB962C8B-B14F-4D97-AF65-F5344CB8AC3E}">
        <p14:creationId xmlns:p14="http://schemas.microsoft.com/office/powerpoint/2010/main" val="98160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4</a:t>
            </a:fld>
            <a:endParaRPr lang="en-US"/>
          </a:p>
        </p:txBody>
      </p:sp>
      <p:sp>
        <p:nvSpPr>
          <p:cNvPr id="3" name="TextBox 2">
            <a:extLst>
              <a:ext uri="{FF2B5EF4-FFF2-40B4-BE49-F238E27FC236}">
                <a16:creationId xmlns:a16="http://schemas.microsoft.com/office/drawing/2014/main" id="{BDAAFB73-E0B4-33CA-4D54-FAB70255D564}"/>
              </a:ext>
            </a:extLst>
          </p:cNvPr>
          <p:cNvSpPr txBox="1"/>
          <p:nvPr/>
        </p:nvSpPr>
        <p:spPr>
          <a:xfrm>
            <a:off x="1332855" y="2852252"/>
            <a:ext cx="20510347" cy="4745915"/>
          </a:xfrm>
          <a:prstGeom prst="rect">
            <a:avLst/>
          </a:prstGeom>
          <a:noFill/>
        </p:spPr>
        <p:txBody>
          <a:bodyPr wrap="square" rtlCol="0">
            <a:spAutoFit/>
          </a:bodyPr>
          <a:lstStyle/>
          <a:p>
            <a:pPr defTabSz="1828800">
              <a:lnSpc>
                <a:spcPct val="90000"/>
              </a:lnSpc>
            </a:pPr>
            <a:r>
              <a:rPr lang="en-US" sz="6000" b="1" i="1" dirty="0">
                <a:solidFill>
                  <a:srgbClr val="1780AD"/>
                </a:solidFill>
                <a:latin typeface="Calibri" panose="020F0502020204030204" pitchFamily="34" charset="0"/>
              </a:rPr>
              <a:t>Bernard Dadi</a:t>
            </a:r>
          </a:p>
          <a:p>
            <a:pPr defTabSz="1828800">
              <a:lnSpc>
                <a:spcPct val="90000"/>
              </a:lnSpc>
            </a:pPr>
            <a:endParaRPr lang="en-US" sz="6000" b="1" i="1" dirty="0">
              <a:solidFill>
                <a:srgbClr val="1780AD"/>
              </a:solidFill>
              <a:latin typeface="Calibri" panose="020F0502020204030204" pitchFamily="34" charset="0"/>
            </a:endParaRPr>
          </a:p>
          <a:p>
            <a:pPr defTabSz="1828800">
              <a:lnSpc>
                <a:spcPct val="90000"/>
              </a:lnSpc>
            </a:pPr>
            <a:r>
              <a:rPr lang="en-US" sz="4800" i="1" dirty="0">
                <a:solidFill>
                  <a:srgbClr val="1780AD"/>
                </a:solidFill>
                <a:latin typeface="Calibri" panose="020F0502020204030204" pitchFamily="34" charset="0"/>
              </a:rPr>
              <a:t>How did we create a conducive environment (Consumer protection, Legal and regulatory framework, Aligning with the Government machinery, Fair competition,)</a:t>
            </a:r>
          </a:p>
          <a:p>
            <a:pPr defTabSz="1828800">
              <a:lnSpc>
                <a:spcPct val="90000"/>
              </a:lnSpc>
            </a:pPr>
            <a:endParaRPr lang="en-US" sz="3600" b="1" i="1" dirty="0">
              <a:solidFill>
                <a:srgbClr val="1780AD"/>
              </a:solidFill>
              <a:latin typeface="Calibri" panose="020F0502020204030204" pitchFamily="34" charset="0"/>
            </a:endParaRPr>
          </a:p>
          <a:p>
            <a:pPr defTabSz="1828800">
              <a:lnSpc>
                <a:spcPct val="90000"/>
              </a:lnSpc>
            </a:pPr>
            <a:endParaRPr lang="en-US" sz="3600" i="1" dirty="0">
              <a:solidFill>
                <a:srgbClr val="1780AD"/>
              </a:solidFill>
              <a:latin typeface="Calibri" panose="020F0502020204030204" pitchFamily="34" charset="0"/>
            </a:endParaRPr>
          </a:p>
        </p:txBody>
      </p:sp>
      <p:sp>
        <p:nvSpPr>
          <p:cNvPr id="6" name="TextBox 5">
            <a:extLst>
              <a:ext uri="{FF2B5EF4-FFF2-40B4-BE49-F238E27FC236}">
                <a16:creationId xmlns:a16="http://schemas.microsoft.com/office/drawing/2014/main" id="{75EE3C2E-AD1B-EF6E-4F44-A51F6389B7E8}"/>
              </a:ext>
            </a:extLst>
          </p:cNvPr>
          <p:cNvSpPr txBox="1"/>
          <p:nvPr/>
        </p:nvSpPr>
        <p:spPr>
          <a:xfrm>
            <a:off x="1332855" y="7194884"/>
            <a:ext cx="18979135" cy="2806922"/>
          </a:xfrm>
          <a:prstGeom prst="rect">
            <a:avLst/>
          </a:prstGeom>
          <a:noFill/>
        </p:spPr>
        <p:txBody>
          <a:bodyPr wrap="square" rtlCol="0">
            <a:spAutoFit/>
          </a:bodyPr>
          <a:lstStyle/>
          <a:p>
            <a:pPr defTabSz="1828800">
              <a:lnSpc>
                <a:spcPct val="90000"/>
              </a:lnSpc>
            </a:pPr>
            <a:r>
              <a:rPr lang="en-US" sz="6000" b="1" i="1" dirty="0">
                <a:solidFill>
                  <a:srgbClr val="1780AD"/>
                </a:solidFill>
                <a:latin typeface="Calibri" panose="020F0502020204030204" pitchFamily="34" charset="0"/>
              </a:rPr>
              <a:t>Innocent Ephraim</a:t>
            </a:r>
          </a:p>
          <a:p>
            <a:pPr defTabSz="1828800">
              <a:lnSpc>
                <a:spcPct val="90000"/>
              </a:lnSpc>
            </a:pPr>
            <a:endParaRPr lang="en-US" sz="4800" b="1" i="1" dirty="0">
              <a:solidFill>
                <a:srgbClr val="1780AD"/>
              </a:solidFill>
              <a:latin typeface="Calibri" panose="020F0502020204030204" pitchFamily="34" charset="0"/>
            </a:endParaRPr>
          </a:p>
          <a:p>
            <a:pPr defTabSz="1828800">
              <a:lnSpc>
                <a:spcPct val="90000"/>
              </a:lnSpc>
            </a:pPr>
            <a:r>
              <a:rPr lang="en-US" sz="4800" i="1" dirty="0">
                <a:solidFill>
                  <a:srgbClr val="1780AD"/>
                </a:solidFill>
                <a:latin typeface="Calibri" panose="020F0502020204030204" pitchFamily="34" charset="0"/>
              </a:rPr>
              <a:t>Regulatory buy in – vast sphere as it touches multiple regulators</a:t>
            </a:r>
          </a:p>
          <a:p>
            <a:pPr defTabSz="1828800">
              <a:lnSpc>
                <a:spcPct val="90000"/>
              </a:lnSpc>
            </a:pPr>
            <a:endParaRPr lang="en-US" sz="4000" i="1" dirty="0">
              <a:solidFill>
                <a:srgbClr val="1780AD"/>
              </a:solidFill>
              <a:latin typeface="Calibri" panose="020F0502020204030204" pitchFamily="34" charset="0"/>
            </a:endParaRPr>
          </a:p>
        </p:txBody>
      </p:sp>
    </p:spTree>
    <p:extLst>
      <p:ext uri="{BB962C8B-B14F-4D97-AF65-F5344CB8AC3E}">
        <p14:creationId xmlns:p14="http://schemas.microsoft.com/office/powerpoint/2010/main" val="288302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BE4128E-660B-43ED-B77B-13C2AA9AAB87}"/>
              </a:ext>
            </a:extLst>
          </p:cNvPr>
          <p:cNvSpPr>
            <a:spLocks noGrp="1"/>
          </p:cNvSpPr>
          <p:nvPr>
            <p:ph sz="half" idx="2"/>
          </p:nvPr>
        </p:nvSpPr>
        <p:spPr>
          <a:xfrm>
            <a:off x="1588356" y="975360"/>
            <a:ext cx="19052824" cy="4893812"/>
          </a:xfrm>
        </p:spPr>
        <p:txBody>
          <a:bodyPr>
            <a:normAutofit/>
          </a:bodyPr>
          <a:lstStyle/>
          <a:p>
            <a:pPr marL="0" indent="0" rtl="0">
              <a:spcBef>
                <a:spcPts val="0"/>
              </a:spcBef>
              <a:spcAft>
                <a:spcPts val="0"/>
              </a:spcAft>
              <a:buNone/>
            </a:pPr>
            <a:r>
              <a:rPr lang="en-ZA" sz="6000" b="1" i="0" u="none" strike="noStrike" dirty="0" err="1">
                <a:solidFill>
                  <a:srgbClr val="1780AD"/>
                </a:solidFill>
                <a:effectLst/>
                <a:latin typeface="Calibri" panose="020F0502020204030204" pitchFamily="34" charset="0"/>
              </a:rPr>
              <a:t>Sajib</a:t>
            </a:r>
            <a:r>
              <a:rPr lang="en-ZA" sz="6000" b="1" i="0" u="none" strike="noStrike" dirty="0">
                <a:solidFill>
                  <a:srgbClr val="1780AD"/>
                </a:solidFill>
                <a:effectLst/>
                <a:latin typeface="Calibri" panose="020F0502020204030204" pitchFamily="34" charset="0"/>
              </a:rPr>
              <a:t> Azad</a:t>
            </a:r>
            <a:endParaRPr lang="en-ZA" sz="6000" b="0" dirty="0">
              <a:effectLst/>
            </a:endParaRPr>
          </a:p>
          <a:p>
            <a:pPr marL="0" indent="0" rtl="0">
              <a:spcBef>
                <a:spcPts val="0"/>
              </a:spcBef>
              <a:spcAft>
                <a:spcPts val="0"/>
              </a:spcAft>
              <a:buNone/>
            </a:pPr>
            <a:br>
              <a:rPr lang="en-ZA" sz="4000" b="0" dirty="0">
                <a:effectLst/>
              </a:rPr>
            </a:br>
            <a:r>
              <a:rPr lang="en-ZA" sz="4000" i="1" u="none" strike="noStrike" dirty="0">
                <a:solidFill>
                  <a:srgbClr val="1780AD"/>
                </a:solidFill>
                <a:effectLst/>
                <a:latin typeface="Calibri" panose="020F0502020204030204" pitchFamily="34" charset="0"/>
              </a:rPr>
              <a:t>Governance/ Scheme Setup</a:t>
            </a:r>
            <a:endParaRPr lang="en-ZA" sz="4000" dirty="0">
              <a:effectLst/>
            </a:endParaRPr>
          </a:p>
          <a:p>
            <a:pPr marL="0" indent="0" rtl="0">
              <a:spcBef>
                <a:spcPts val="0"/>
              </a:spcBef>
              <a:spcAft>
                <a:spcPts val="0"/>
              </a:spcAft>
              <a:buNone/>
            </a:pPr>
            <a:endParaRPr lang="en-ZA" sz="4000" i="1" u="none" strike="noStrike" dirty="0">
              <a:solidFill>
                <a:srgbClr val="1780AD"/>
              </a:solidFill>
              <a:effectLst/>
              <a:latin typeface="Calibri" panose="020F0502020204030204" pitchFamily="34" charset="0"/>
            </a:endParaRPr>
          </a:p>
          <a:p>
            <a:pPr marL="0" indent="0" rtl="0">
              <a:spcBef>
                <a:spcPts val="0"/>
              </a:spcBef>
              <a:spcAft>
                <a:spcPts val="0"/>
              </a:spcAft>
              <a:buNone/>
            </a:pPr>
            <a:r>
              <a:rPr lang="en-ZA" sz="4000" i="1" u="none" strike="noStrike" dirty="0">
                <a:solidFill>
                  <a:srgbClr val="1780AD"/>
                </a:solidFill>
                <a:effectLst/>
                <a:latin typeface="Calibri" panose="020F0502020204030204" pitchFamily="34" charset="0"/>
              </a:rPr>
              <a:t>Rules</a:t>
            </a:r>
            <a:endParaRPr lang="en-ZA" sz="4000" dirty="0">
              <a:effectLst/>
            </a:endParaRPr>
          </a:p>
          <a:p>
            <a:pPr marL="0" indent="0" rtl="0" fontAlgn="base">
              <a:spcBef>
                <a:spcPts val="0"/>
              </a:spcBef>
              <a:spcAft>
                <a:spcPts val="800"/>
              </a:spcAft>
              <a:buNone/>
            </a:pPr>
            <a:endParaRPr lang="en-ZA" sz="4000" i="1" u="none" strike="noStrike" dirty="0">
              <a:solidFill>
                <a:srgbClr val="1780AD"/>
              </a:solidFill>
              <a:effectLst/>
              <a:latin typeface="Calibri" panose="020F0502020204030204" pitchFamily="34" charset="0"/>
            </a:endParaRPr>
          </a:p>
          <a:p>
            <a:pPr marL="0" indent="0" rtl="0" fontAlgn="base">
              <a:spcBef>
                <a:spcPts val="0"/>
              </a:spcBef>
              <a:spcAft>
                <a:spcPts val="800"/>
              </a:spcAft>
              <a:buNone/>
            </a:pPr>
            <a:r>
              <a:rPr lang="en-ZA" sz="4000" i="1" u="none" strike="noStrike" dirty="0">
                <a:solidFill>
                  <a:srgbClr val="1780AD"/>
                </a:solidFill>
                <a:effectLst/>
                <a:latin typeface="Calibri" panose="020F0502020204030204" pitchFamily="34" charset="0"/>
              </a:rPr>
              <a:t>Regulatory</a:t>
            </a:r>
            <a:endParaRPr lang="en-ZA" sz="4000" dirty="0">
              <a:effectLst/>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6C6D111-D363-4272-A7C9-31162EF47DA4}"/>
              </a:ext>
            </a:extLst>
          </p:cNvPr>
          <p:cNvSpPr>
            <a:spLocks noGrp="1"/>
          </p:cNvSpPr>
          <p:nvPr>
            <p:ph type="sldNum" sz="quarter" idx="12"/>
          </p:nvPr>
        </p:nvSpPr>
        <p:spPr/>
        <p:txBody>
          <a:bodyPr/>
          <a:lstStyle/>
          <a:p>
            <a:fld id="{20AF9D7A-5BEE-9245-944A-197F51D542D9}" type="slidenum">
              <a:rPr lang="en-US" smtClean="0"/>
              <a:t>5</a:t>
            </a:fld>
            <a:endParaRPr lang="en-US"/>
          </a:p>
        </p:txBody>
      </p:sp>
      <p:sp>
        <p:nvSpPr>
          <p:cNvPr id="3" name="TextBox 2">
            <a:extLst>
              <a:ext uri="{FF2B5EF4-FFF2-40B4-BE49-F238E27FC236}">
                <a16:creationId xmlns:a16="http://schemas.microsoft.com/office/drawing/2014/main" id="{C6897475-D056-6379-33E2-F6870F4949D4}"/>
              </a:ext>
            </a:extLst>
          </p:cNvPr>
          <p:cNvSpPr txBox="1"/>
          <p:nvPr/>
        </p:nvSpPr>
        <p:spPr>
          <a:xfrm>
            <a:off x="1588356" y="6396335"/>
            <a:ext cx="12195544" cy="2246769"/>
          </a:xfrm>
          <a:prstGeom prst="rect">
            <a:avLst/>
          </a:prstGeom>
          <a:noFill/>
        </p:spPr>
        <p:txBody>
          <a:bodyPr wrap="square">
            <a:spAutoFit/>
          </a:bodyPr>
          <a:lstStyle/>
          <a:p>
            <a:r>
              <a:rPr lang="en-US" sz="6000" b="1" dirty="0" err="1">
                <a:solidFill>
                  <a:srgbClr val="1780AD"/>
                </a:solidFill>
                <a:latin typeface="Calibri" panose="020F0502020204030204" pitchFamily="34" charset="0"/>
              </a:rPr>
              <a:t>Tullo</a:t>
            </a:r>
            <a:r>
              <a:rPr lang="en-US" sz="6000" b="1" dirty="0">
                <a:solidFill>
                  <a:srgbClr val="1780AD"/>
                </a:solidFill>
                <a:latin typeface="Calibri" panose="020F0502020204030204" pitchFamily="34" charset="0"/>
              </a:rPr>
              <a:t> </a:t>
            </a:r>
            <a:r>
              <a:rPr lang="en-US" sz="6000" b="1" dirty="0" err="1">
                <a:solidFill>
                  <a:srgbClr val="1780AD"/>
                </a:solidFill>
                <a:latin typeface="Calibri" panose="020F0502020204030204" pitchFamily="34" charset="0"/>
              </a:rPr>
              <a:t>Ndunda</a:t>
            </a:r>
            <a:endParaRPr lang="en-US" sz="6000" b="1" dirty="0">
              <a:solidFill>
                <a:srgbClr val="1780AD"/>
              </a:solidFill>
              <a:latin typeface="Calibri" panose="020F0502020204030204" pitchFamily="34" charset="0"/>
            </a:endParaRPr>
          </a:p>
          <a:p>
            <a:endParaRPr lang="en-US" sz="4000" b="1" dirty="0">
              <a:solidFill>
                <a:srgbClr val="1780AD"/>
              </a:solidFill>
              <a:latin typeface="Calibri" panose="020F0502020204030204" pitchFamily="34" charset="0"/>
            </a:endParaRPr>
          </a:p>
          <a:p>
            <a:r>
              <a:rPr lang="en-US" sz="4000" dirty="0">
                <a:solidFill>
                  <a:srgbClr val="1780AD"/>
                </a:solidFill>
                <a:latin typeface="Calibri" panose="020F0502020204030204" pitchFamily="34" charset="0"/>
              </a:rPr>
              <a:t>The Operations Experience</a:t>
            </a:r>
          </a:p>
        </p:txBody>
      </p:sp>
    </p:spTree>
    <p:extLst>
      <p:ext uri="{BB962C8B-B14F-4D97-AF65-F5344CB8AC3E}">
        <p14:creationId xmlns:p14="http://schemas.microsoft.com/office/powerpoint/2010/main" val="2218899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6</a:t>
            </a:fld>
            <a:endParaRPr lang="en-US"/>
          </a:p>
        </p:txBody>
      </p:sp>
      <p:sp>
        <p:nvSpPr>
          <p:cNvPr id="3" name="TextBox 2">
            <a:extLst>
              <a:ext uri="{FF2B5EF4-FFF2-40B4-BE49-F238E27FC236}">
                <a16:creationId xmlns:a16="http://schemas.microsoft.com/office/drawing/2014/main" id="{C9817A17-FCE2-E342-6200-3DB5568AD8B9}"/>
              </a:ext>
            </a:extLst>
          </p:cNvPr>
          <p:cNvSpPr txBox="1"/>
          <p:nvPr/>
        </p:nvSpPr>
        <p:spPr>
          <a:xfrm>
            <a:off x="1241659" y="2136854"/>
            <a:ext cx="21308476" cy="3724096"/>
          </a:xfrm>
          <a:prstGeom prst="rect">
            <a:avLst/>
          </a:prstGeom>
          <a:noFill/>
        </p:spPr>
        <p:txBody>
          <a:bodyPr wrap="square">
            <a:spAutoFit/>
          </a:bodyPr>
          <a:lstStyle/>
          <a:p>
            <a:pPr rtl="0">
              <a:spcBef>
                <a:spcPts val="0"/>
              </a:spcBef>
              <a:spcAft>
                <a:spcPts val="0"/>
              </a:spcAft>
            </a:pPr>
            <a:r>
              <a:rPr lang="en-ZA" sz="6000" b="1" i="0" u="none" strike="noStrike" dirty="0">
                <a:solidFill>
                  <a:srgbClr val="1780AD"/>
                </a:solidFill>
                <a:effectLst/>
                <a:latin typeface="Calibri" panose="020F0502020204030204" pitchFamily="34" charset="0"/>
              </a:rPr>
              <a:t>Steve Haley</a:t>
            </a:r>
            <a:endParaRPr lang="en-ZA" sz="6000" b="0" dirty="0">
              <a:effectLst/>
            </a:endParaRPr>
          </a:p>
          <a:p>
            <a:pPr rtl="0">
              <a:spcBef>
                <a:spcPts val="0"/>
              </a:spcBef>
              <a:spcAft>
                <a:spcPts val="0"/>
              </a:spcAft>
            </a:pPr>
            <a:br>
              <a:rPr lang="en-ZA" sz="4800" b="0" dirty="0">
                <a:effectLst/>
              </a:rPr>
            </a:br>
            <a:r>
              <a:rPr lang="en-ZA" sz="4000" i="1" u="none" strike="noStrike" dirty="0">
                <a:solidFill>
                  <a:srgbClr val="1780AD"/>
                </a:solidFill>
                <a:effectLst/>
                <a:latin typeface="Calibri" panose="020F0502020204030204" pitchFamily="34" charset="0"/>
              </a:rPr>
              <a:t>Putting together the concepts</a:t>
            </a:r>
            <a:endParaRPr lang="en-ZA" sz="4000" dirty="0">
              <a:effectLst/>
            </a:endParaRPr>
          </a:p>
          <a:p>
            <a:pPr rtl="0">
              <a:spcBef>
                <a:spcPts val="0"/>
              </a:spcBef>
              <a:spcAft>
                <a:spcPts val="0"/>
              </a:spcAft>
            </a:pPr>
            <a:r>
              <a:rPr lang="en-ZA" sz="4000" i="1" u="none" strike="noStrike" dirty="0">
                <a:solidFill>
                  <a:srgbClr val="1780AD"/>
                </a:solidFill>
                <a:effectLst/>
                <a:latin typeface="Calibri" panose="020F0502020204030204" pitchFamily="34" charset="0"/>
              </a:rPr>
              <a:t>Laying the groundwork</a:t>
            </a:r>
            <a:endParaRPr lang="en-ZA" sz="4000" dirty="0">
              <a:effectLst/>
            </a:endParaRPr>
          </a:p>
          <a:p>
            <a:pPr rtl="0" fontAlgn="base">
              <a:spcBef>
                <a:spcPts val="0"/>
              </a:spcBef>
              <a:spcAft>
                <a:spcPts val="0"/>
              </a:spcAft>
            </a:pPr>
            <a:endParaRPr lang="en-US" sz="4800" dirty="0"/>
          </a:p>
        </p:txBody>
      </p:sp>
      <p:sp>
        <p:nvSpPr>
          <p:cNvPr id="6" name="TextBox 5">
            <a:extLst>
              <a:ext uri="{FF2B5EF4-FFF2-40B4-BE49-F238E27FC236}">
                <a16:creationId xmlns:a16="http://schemas.microsoft.com/office/drawing/2014/main" id="{4FA3596F-3F46-21B0-3D67-EED96DFCFB86}"/>
              </a:ext>
            </a:extLst>
          </p:cNvPr>
          <p:cNvSpPr txBox="1"/>
          <p:nvPr/>
        </p:nvSpPr>
        <p:spPr>
          <a:xfrm>
            <a:off x="1312823" y="6673334"/>
            <a:ext cx="11727762" cy="2246769"/>
          </a:xfrm>
          <a:prstGeom prst="rect">
            <a:avLst/>
          </a:prstGeom>
          <a:noFill/>
        </p:spPr>
        <p:txBody>
          <a:bodyPr wrap="none" rtlCol="0">
            <a:spAutoFit/>
          </a:bodyPr>
          <a:lstStyle/>
          <a:p>
            <a:r>
              <a:rPr lang="en-US" sz="6000" b="1" dirty="0">
                <a:solidFill>
                  <a:srgbClr val="1780AD"/>
                </a:solidFill>
                <a:latin typeface="Calibri" panose="020F0502020204030204" pitchFamily="34" charset="0"/>
              </a:rPr>
              <a:t>Jane </a:t>
            </a:r>
            <a:r>
              <a:rPr lang="en-US" sz="6000" b="1" dirty="0" err="1">
                <a:solidFill>
                  <a:srgbClr val="1780AD"/>
                </a:solidFill>
                <a:latin typeface="Calibri" panose="020F0502020204030204" pitchFamily="34" charset="0"/>
              </a:rPr>
              <a:t>Stroucken</a:t>
            </a:r>
            <a:endParaRPr lang="en-US" sz="6000" b="1" dirty="0">
              <a:solidFill>
                <a:srgbClr val="1780AD"/>
              </a:solidFill>
              <a:latin typeface="Calibri" panose="020F0502020204030204" pitchFamily="34" charset="0"/>
            </a:endParaRPr>
          </a:p>
          <a:p>
            <a:endParaRPr lang="en-US" sz="4000" b="1" dirty="0">
              <a:solidFill>
                <a:srgbClr val="1780AD"/>
              </a:solidFill>
              <a:latin typeface="Calibri" panose="020F0502020204030204" pitchFamily="34" charset="0"/>
            </a:endParaRPr>
          </a:p>
          <a:p>
            <a:r>
              <a:rPr lang="en-US" sz="4000" i="1" dirty="0">
                <a:solidFill>
                  <a:srgbClr val="1780AD"/>
                </a:solidFill>
                <a:latin typeface="Calibri" panose="020F0502020204030204" pitchFamily="34" charset="0"/>
              </a:rPr>
              <a:t>Project related struggles that should influence decisions</a:t>
            </a:r>
          </a:p>
        </p:txBody>
      </p:sp>
    </p:spTree>
    <p:extLst>
      <p:ext uri="{BB962C8B-B14F-4D97-AF65-F5344CB8AC3E}">
        <p14:creationId xmlns:p14="http://schemas.microsoft.com/office/powerpoint/2010/main" val="9226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172A6-E061-459D-9269-0E323B4544EE}"/>
              </a:ext>
            </a:extLst>
          </p:cNvPr>
          <p:cNvSpPr>
            <a:spLocks noGrp="1"/>
          </p:cNvSpPr>
          <p:nvPr>
            <p:ph type="title"/>
          </p:nvPr>
        </p:nvSpPr>
        <p:spPr>
          <a:xfrm>
            <a:off x="1676619" y="218817"/>
            <a:ext cx="19093324" cy="2651126"/>
          </a:xfrm>
        </p:spPr>
        <p:txBody>
          <a:bodyPr/>
          <a:lstStyle/>
          <a:p>
            <a:r>
              <a:rPr lang="en-US" dirty="0"/>
              <a:t>Lessons – some of them</a:t>
            </a:r>
          </a:p>
        </p:txBody>
      </p:sp>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3" name="TextBox 2">
            <a:extLst>
              <a:ext uri="{FF2B5EF4-FFF2-40B4-BE49-F238E27FC236}">
                <a16:creationId xmlns:a16="http://schemas.microsoft.com/office/drawing/2014/main" id="{34A2FEBB-3C91-19CC-1C87-A0CF0666B2D5}"/>
              </a:ext>
            </a:extLst>
          </p:cNvPr>
          <p:cNvSpPr txBox="1"/>
          <p:nvPr/>
        </p:nvSpPr>
        <p:spPr>
          <a:xfrm>
            <a:off x="1504472" y="2149706"/>
            <a:ext cx="19437617" cy="11420562"/>
          </a:xfrm>
          <a:prstGeom prst="rect">
            <a:avLst/>
          </a:prstGeom>
          <a:noFill/>
        </p:spPr>
        <p:txBody>
          <a:bodyPr wrap="square" rtlCol="0">
            <a:spAutoFit/>
          </a:bodyPr>
          <a:lstStyle/>
          <a:p>
            <a:pPr marL="457200" indent="-457200">
              <a:buAutoNum type="arabicPeriod"/>
            </a:pPr>
            <a:r>
              <a:rPr lang="en-ZA" sz="3200" dirty="0">
                <a:effectLst/>
                <a:latin typeface="Calibri" panose="020F0502020204030204" pitchFamily="34" charset="0"/>
                <a:ea typeface="Times New Roman" panose="02020603050405020304" pitchFamily="18" charset="0"/>
              </a:rPr>
              <a:t>In country representation and development is powerful and incredibly important </a:t>
            </a:r>
          </a:p>
          <a:p>
            <a:pPr marL="457200" indent="-457200">
              <a:buFontTx/>
              <a:buAutoNum type="arabicPeriod"/>
            </a:pPr>
            <a:r>
              <a:rPr lang="en-ZA" sz="3200" dirty="0">
                <a:effectLst/>
                <a:latin typeface="Calibri" panose="020F0502020204030204" pitchFamily="34" charset="0"/>
                <a:ea typeface="Times New Roman" panose="02020603050405020304" pitchFamily="18" charset="0"/>
              </a:rPr>
              <a:t>Working across time zones is challenging and does impact on delivery timelines - working</a:t>
            </a:r>
            <a:r>
              <a:rPr lang="en-ZA" sz="3200" dirty="0">
                <a:effectLst/>
                <a:latin typeface="Times New Roman" panose="02020603050405020304" pitchFamily="18" charset="0"/>
                <a:ea typeface="Times New Roman" panose="02020603050405020304" pitchFamily="18" charset="0"/>
              </a:rPr>
              <a:t> asynchronously is a very difficult skill to master. There is a tension between the desire to work in and as a group/team and the need to ‘just get something done. </a:t>
            </a:r>
          </a:p>
          <a:p>
            <a:pPr marL="457200" indent="-457200">
              <a:buFontTx/>
              <a:buAutoNum type="arabicPeriod"/>
            </a:pPr>
            <a:r>
              <a:rPr lang="en-ZA" sz="3200" dirty="0">
                <a:latin typeface="Calibri" panose="020F0502020204030204" pitchFamily="34" charset="0"/>
              </a:rPr>
              <a:t>Collaboration with teams that are inexperienced - peer to peer knowledge transfer should be built in </a:t>
            </a:r>
          </a:p>
          <a:p>
            <a:pPr marL="457200" indent="-457200">
              <a:buFontTx/>
              <a:buAutoNum type="arabicPeriod"/>
            </a:pPr>
            <a:r>
              <a:rPr lang="en-ZA" sz="3200" dirty="0">
                <a:effectLst/>
                <a:latin typeface="Calibri" panose="020F0502020204030204" pitchFamily="34" charset="0"/>
                <a:ea typeface="Times New Roman" panose="02020603050405020304" pitchFamily="18" charset="0"/>
              </a:rPr>
              <a:t>Underestimating the</a:t>
            </a:r>
            <a:r>
              <a:rPr lang="en-ZA" sz="3200" dirty="0">
                <a:effectLst/>
                <a:latin typeface="Times New Roman" panose="02020603050405020304" pitchFamily="18" charset="0"/>
                <a:ea typeface="Times New Roman" panose="02020603050405020304" pitchFamily="18" charset="0"/>
              </a:rPr>
              <a:t> </a:t>
            </a:r>
            <a:r>
              <a:rPr lang="en-ZA" sz="3200" dirty="0">
                <a:effectLst/>
                <a:latin typeface="Calibri" panose="020F0502020204030204" pitchFamily="34" charset="0"/>
                <a:ea typeface="Times New Roman" panose="02020603050405020304" pitchFamily="18" charset="0"/>
              </a:rPr>
              <a:t>level of development work required to create new features</a:t>
            </a:r>
            <a:r>
              <a:rPr lang="en-ZA" sz="3200" dirty="0">
                <a:effectLst/>
                <a:latin typeface="Times New Roman" panose="02020603050405020304" pitchFamily="18" charset="0"/>
                <a:ea typeface="Times New Roman" panose="02020603050405020304" pitchFamily="18" charset="0"/>
              </a:rPr>
              <a:t> </a:t>
            </a:r>
          </a:p>
          <a:p>
            <a:pPr marL="457200" indent="-457200">
              <a:buFontTx/>
              <a:buAutoNum type="arabicPeriod"/>
            </a:pPr>
            <a:r>
              <a:rPr lang="en-ZA" sz="3200" dirty="0">
                <a:effectLst/>
                <a:latin typeface="Calibri" panose="020F0502020204030204" pitchFamily="34" charset="0"/>
                <a:ea typeface="Times New Roman" panose="02020603050405020304" pitchFamily="18" charset="0"/>
              </a:rPr>
              <a:t>Promoting and communicating the nature of open source and community efforts to set expectations upfront</a:t>
            </a:r>
            <a:r>
              <a:rPr lang="en-ZA" sz="3200" dirty="0">
                <a:effectLst/>
                <a:latin typeface="Times New Roman" panose="02020603050405020304" pitchFamily="18" charset="0"/>
                <a:ea typeface="Times New Roman" panose="02020603050405020304" pitchFamily="18" charset="0"/>
              </a:rPr>
              <a:t> </a:t>
            </a:r>
          </a:p>
          <a:p>
            <a:pPr marL="457200" indent="-457200">
              <a:buFontTx/>
              <a:buAutoNum type="arabicPeriod"/>
            </a:pPr>
            <a:r>
              <a:rPr lang="en-US" sz="3200" dirty="0">
                <a:solidFill>
                  <a:srgbClr val="000000"/>
                </a:solidFill>
                <a:latin typeface="Calibri" panose="020F0502020204030204" pitchFamily="34" charset="0"/>
                <a:ea typeface="Calibri" panose="020F0502020204030204" pitchFamily="34" charset="0"/>
              </a:rPr>
              <a:t>M</a:t>
            </a:r>
            <a:r>
              <a:rPr lang="en-US" sz="3200" dirty="0">
                <a:solidFill>
                  <a:srgbClr val="000000"/>
                </a:solidFill>
                <a:effectLst/>
                <a:latin typeface="Calibri" panose="020F0502020204030204" pitchFamily="34" charset="0"/>
                <a:ea typeface="Calibri" panose="020F0502020204030204" pitchFamily="34" charset="0"/>
              </a:rPr>
              <a:t>ost of the switch partners are also connecting to competing remittance schemes and partnerships especially for telcos, meaning prioritization is a challenge.</a:t>
            </a:r>
            <a:r>
              <a:rPr lang="en-ZA" sz="3200" dirty="0">
                <a:solidFill>
                  <a:srgbClr val="000000"/>
                </a:solidFill>
                <a:latin typeface="Calibri" panose="020F0502020204030204" pitchFamily="34" charset="0"/>
                <a:ea typeface="Calibri" panose="020F0502020204030204" pitchFamily="34" charset="0"/>
              </a:rPr>
              <a:t> </a:t>
            </a:r>
            <a:r>
              <a:rPr lang="en-US" sz="3200" dirty="0">
                <a:solidFill>
                  <a:srgbClr val="000000"/>
                </a:solidFill>
                <a:effectLst/>
                <a:latin typeface="Calibri" panose="020F0502020204030204" pitchFamily="34" charset="0"/>
                <a:ea typeface="Calibri" panose="020F0502020204030204" pitchFamily="34" charset="0"/>
              </a:rPr>
              <a:t>While </a:t>
            </a:r>
            <a:r>
              <a:rPr lang="en-US" sz="3200" dirty="0" err="1">
                <a:solidFill>
                  <a:srgbClr val="000000"/>
                </a:solidFill>
                <a:effectLst/>
                <a:latin typeface="Calibri" panose="020F0502020204030204" pitchFamily="34" charset="0"/>
                <a:ea typeface="Calibri" panose="020F0502020204030204" pitchFamily="34" charset="0"/>
              </a:rPr>
              <a:t>Mojaloop</a:t>
            </a:r>
            <a:r>
              <a:rPr lang="en-US" sz="3200" dirty="0">
                <a:solidFill>
                  <a:srgbClr val="000000"/>
                </a:solidFill>
                <a:effectLst/>
                <a:latin typeface="Calibri" panose="020F0502020204030204" pitchFamily="34" charset="0"/>
                <a:ea typeface="Calibri" panose="020F0502020204030204" pitchFamily="34" charset="0"/>
              </a:rPr>
              <a:t> is central to the operations of the switch, for external partners connecting to the switch is just one more project to manage.</a:t>
            </a:r>
            <a:r>
              <a:rPr lang="en-ZA" sz="3200" dirty="0">
                <a:solidFill>
                  <a:srgbClr val="000000"/>
                </a:solidFill>
                <a:latin typeface="Calibri" panose="020F0502020204030204" pitchFamily="34" charset="0"/>
                <a:ea typeface="Calibri" panose="020F0502020204030204" pitchFamily="34" charset="0"/>
              </a:rPr>
              <a:t> </a:t>
            </a:r>
            <a:r>
              <a:rPr lang="en-US" sz="3200" dirty="0">
                <a:solidFill>
                  <a:srgbClr val="000000"/>
                </a:solidFill>
                <a:effectLst/>
                <a:latin typeface="Calibri" panose="020F0502020204030204" pitchFamily="34" charset="0"/>
                <a:ea typeface="Calibri" panose="020F0502020204030204" pitchFamily="34" charset="0"/>
              </a:rPr>
              <a:t>This raises discrepancies in resource allocation, technical evolution, and sometimes strains relationships between partners.</a:t>
            </a:r>
          </a:p>
          <a:p>
            <a:pPr marL="457200" indent="-457200">
              <a:buAutoNum type="arabicPeriod"/>
            </a:pPr>
            <a:r>
              <a:rPr lang="en-US" sz="3200" dirty="0">
                <a:solidFill>
                  <a:srgbClr val="000000"/>
                </a:solidFill>
                <a:latin typeface="Calibri" panose="020F0502020204030204" pitchFamily="34" charset="0"/>
                <a:ea typeface="Calibri" panose="020F0502020204030204" pitchFamily="34" charset="0"/>
              </a:rPr>
              <a:t>Communication </a:t>
            </a:r>
            <a:r>
              <a:rPr lang="en-US" sz="3200" dirty="0">
                <a:latin typeface="Calibri" panose="020F0502020204030204" pitchFamily="34" charset="0"/>
                <a:ea typeface="Calibri" panose="020F0502020204030204" pitchFamily="34" charset="0"/>
              </a:rPr>
              <a:t>– bringing all parties on board</a:t>
            </a:r>
          </a:p>
          <a:p>
            <a:pPr marL="914400" lvl="1" indent="-457200">
              <a:buAutoNum type="alphaLcPeriod"/>
            </a:pPr>
            <a:r>
              <a:rPr lang="en-ZA" sz="3200" i="1" dirty="0">
                <a:effectLst/>
                <a:latin typeface="Calibri" panose="020F0502020204030204" pitchFamily="34" charset="0"/>
                <a:ea typeface="Calibri" panose="020F0502020204030204" pitchFamily="34" charset="0"/>
                <a:cs typeface="Times New Roman" panose="02020603050405020304" pitchFamily="18" charset="0"/>
              </a:rPr>
              <a:t>Focus on key messages – simple 3-4 ideas – don’t over complicate it</a:t>
            </a:r>
            <a:endParaRPr lang="en-US" sz="3200" dirty="0">
              <a:latin typeface="Calibri" panose="020F0502020204030204" pitchFamily="34" charset="0"/>
              <a:ea typeface="Calibri" panose="020F0502020204030204" pitchFamily="34" charset="0"/>
            </a:endParaRPr>
          </a:p>
          <a:p>
            <a:pPr marL="914400" lvl="1" indent="-457200">
              <a:buAutoNum type="alphaLcPeriod"/>
            </a:pPr>
            <a:r>
              <a:rPr lang="en-ZA" sz="3200" i="1" dirty="0">
                <a:effectLst/>
                <a:latin typeface="Calibri" panose="020F0502020204030204" pitchFamily="34" charset="0"/>
                <a:ea typeface="Calibri" panose="020F0502020204030204" pitchFamily="34" charset="0"/>
                <a:cs typeface="Times New Roman" panose="02020603050405020304" pitchFamily="18" charset="0"/>
              </a:rPr>
              <a:t>Start very early in building a wide stakeholder base</a:t>
            </a:r>
            <a:endParaRPr lang="en-ZA" sz="3200" i="1"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buAutoNum type="alphaLcPeriod"/>
            </a:pPr>
            <a:r>
              <a:rPr lang="en-ZA" sz="3200" dirty="0">
                <a:effectLst/>
                <a:latin typeface="Calibri" panose="020F0502020204030204" pitchFamily="34" charset="0"/>
                <a:ea typeface="Calibri" panose="020F0502020204030204" pitchFamily="34" charset="0"/>
                <a:cs typeface="Times New Roman" panose="02020603050405020304" pitchFamily="18" charset="0"/>
              </a:rPr>
              <a:t>Make it as easy as possible for the regulators (Finance, Payments, </a:t>
            </a:r>
            <a:r>
              <a:rPr lang="en-ZA" sz="3200" dirty="0" err="1">
                <a:effectLst/>
                <a:latin typeface="Calibri" panose="020F0502020204030204" pitchFamily="34" charset="0"/>
                <a:ea typeface="Calibri" panose="020F0502020204030204" pitchFamily="34" charset="0"/>
                <a:cs typeface="Times New Roman" panose="02020603050405020304" pitchFamily="18" charset="0"/>
              </a:rPr>
              <a:t>TelCo</a:t>
            </a:r>
            <a:r>
              <a:rPr lang="en-ZA" sz="3200" dirty="0">
                <a:effectLst/>
                <a:latin typeface="Calibri" panose="020F0502020204030204" pitchFamily="34" charset="0"/>
                <a:ea typeface="Calibri" panose="020F0502020204030204" pitchFamily="34" charset="0"/>
                <a:cs typeface="Times New Roman" panose="02020603050405020304" pitchFamily="18" charset="0"/>
              </a:rPr>
              <a:t>) to understand what we are doing</a:t>
            </a:r>
            <a:r>
              <a:rPr lang="en-ZA" sz="3200" dirty="0">
                <a:effectLst/>
              </a:rPr>
              <a:t> </a:t>
            </a:r>
            <a:endParaRPr lang="en-US" sz="3200" dirty="0">
              <a:latin typeface="Calibri" panose="020F0502020204030204" pitchFamily="34" charset="0"/>
            </a:endParaRPr>
          </a:p>
          <a:p>
            <a:pPr marL="914400" lvl="1" indent="-457200">
              <a:buAutoNum type="alphaL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Market maturity – the market must be ready for this, otherwise it’s a long ride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3200" dirty="0">
                <a:effectLst/>
                <a:latin typeface="Calibri" panose="020F0502020204030204" pitchFamily="34" charset="0"/>
                <a:ea typeface="Calibri" panose="020F0502020204030204" pitchFamily="34" charset="0"/>
                <a:cs typeface="Times New Roman" panose="02020603050405020304" pitchFamily="18" charset="0"/>
              </a:rPr>
              <a:t>Key decision making –</a:t>
            </a:r>
            <a:endParaRPr lang="en-ZA" sz="3200" dirty="0">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US" sz="3200" dirty="0">
                <a:effectLst/>
                <a:latin typeface="Calibri" panose="020F0502020204030204" pitchFamily="34" charset="0"/>
                <a:ea typeface="Calibri" panose="020F0502020204030204" pitchFamily="34" charset="0"/>
                <a:cs typeface="Times New Roman" panose="02020603050405020304" pitchFamily="18" charset="0"/>
              </a:rPr>
              <a:t>Consider the Industry players</a:t>
            </a:r>
            <a:endParaRPr lang="en-ZA" sz="3200" dirty="0">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US" sz="3200" dirty="0">
                <a:effectLst/>
                <a:latin typeface="Calibri" panose="020F0502020204030204" pitchFamily="34" charset="0"/>
                <a:ea typeface="Calibri" panose="020F0502020204030204" pitchFamily="34" charset="0"/>
                <a:cs typeface="Times New Roman" panose="02020603050405020304" pitchFamily="18" charset="0"/>
              </a:rPr>
              <a:t>New ways, new rules, new players, new business models</a:t>
            </a:r>
            <a:endParaRPr lang="en-ZA" sz="3200" dirty="0">
              <a:effectLst/>
              <a:latin typeface="Calibri" panose="020F0502020204030204" pitchFamily="34" charset="0"/>
              <a:ea typeface="Calibri" panose="020F0502020204030204" pitchFamily="34" charset="0"/>
              <a:cs typeface="Times New Roman" panose="02020603050405020304" pitchFamily="18" charset="0"/>
            </a:endParaRPr>
          </a:p>
          <a:p>
            <a:pPr marL="685800"/>
            <a:r>
              <a:rPr lang="en-US" sz="3200" dirty="0">
                <a:effectLst/>
                <a:latin typeface="Calibri" panose="020F0502020204030204" pitchFamily="34" charset="0"/>
                <a:ea typeface="Calibri" panose="020F0502020204030204" pitchFamily="34" charset="0"/>
                <a:cs typeface="Times New Roman" panose="02020603050405020304" pitchFamily="18" charset="0"/>
              </a:rPr>
              <a:t>User experience will change</a:t>
            </a:r>
            <a:endParaRPr lang="en-ZA" sz="3200" dirty="0">
              <a:latin typeface="Calibri" panose="020F0502020204030204" pitchFamily="34" charset="0"/>
              <a:ea typeface="Calibri" panose="020F0502020204030204" pitchFamily="34" charset="0"/>
              <a:cs typeface="Times New Roman" panose="02020603050405020304" pitchFamily="18" charset="0"/>
            </a:endParaRPr>
          </a:p>
          <a:p>
            <a:pPr marL="685800"/>
            <a:endParaRPr lang="en-ZA"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07000"/>
              </a:lnSpc>
              <a:spcAft>
                <a:spcPts val="800"/>
              </a:spcAft>
            </a:pP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endParaRPr lang="en-ZA" sz="2000" dirty="0">
              <a:solidFill>
                <a:srgbClr val="000000"/>
              </a:solidFill>
              <a:effectLst/>
              <a:latin typeface="Calibri" panose="020F0502020204030204" pitchFamily="34" charset="0"/>
              <a:ea typeface="Calibri" panose="020F0502020204030204" pitchFamily="34" charset="0"/>
            </a:endParaRPr>
          </a:p>
          <a:p>
            <a:endParaRPr lang="en-US" sz="2000" dirty="0"/>
          </a:p>
        </p:txBody>
      </p:sp>
    </p:spTree>
    <p:extLst>
      <p:ext uri="{BB962C8B-B14F-4D97-AF65-F5344CB8AC3E}">
        <p14:creationId xmlns:p14="http://schemas.microsoft.com/office/powerpoint/2010/main" val="393279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172A6-E061-459D-9269-0E323B4544EE}"/>
              </a:ext>
            </a:extLst>
          </p:cNvPr>
          <p:cNvSpPr>
            <a:spLocks noGrp="1"/>
          </p:cNvSpPr>
          <p:nvPr>
            <p:ph type="title"/>
          </p:nvPr>
        </p:nvSpPr>
        <p:spPr>
          <a:xfrm>
            <a:off x="2225259" y="4448811"/>
            <a:ext cx="19093324" cy="2651126"/>
          </a:xfrm>
        </p:spPr>
        <p:txBody>
          <a:bodyPr/>
          <a:lstStyle/>
          <a:p>
            <a:r>
              <a:rPr lang="en-US" dirty="0"/>
              <a:t>Questions/Comments from the floor</a:t>
            </a:r>
          </a:p>
        </p:txBody>
      </p:sp>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1063006833"/>
      </p:ext>
    </p:extLst>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themeOverride>
</file>

<file path=ppt/theme/themeOverride2.xml><?xml version="1.0" encoding="utf-8"?>
<a:themeOverride xmlns:a="http://schemas.openxmlformats.org/drawingml/2006/main">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3" ma:contentTypeDescription="Create a new document." ma:contentTypeScope="" ma:versionID="1a8e0f591d3b1b40aba590a9e5f96a61">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fc14388904a9ca4fc1dcdc7ac7762609"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F477486D-5603-4835-9990-7EF1E294A9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D56013-FFA3-4AA5-BFCF-7C4A0141612A}">
  <ds:schemaRefs>
    <ds:schemaRef ds:uri="http://purl.org/dc/elements/1.1/"/>
    <ds:schemaRef ds:uri="http://schemas.microsoft.com/office/2006/metadata/properties"/>
    <ds:schemaRef ds:uri="http://purl.org/dc/terms/"/>
    <ds:schemaRef ds:uri="6354f033-77ec-451f-a4b1-89785309665d"/>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af12d3ca-d309-4d9b-872e-f669d895b06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10203</TotalTime>
  <Words>965</Words>
  <Application>Microsoft Macintosh PowerPoint</Application>
  <PresentationFormat>Custom</PresentationFormat>
  <Paragraphs>118</Paragraphs>
  <Slides>8</Slides>
  <Notes>5</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Noto Sans</vt:lpstr>
      <vt:lpstr>Times New Roman</vt:lpstr>
      <vt:lpstr>Office Theme</vt:lpstr>
      <vt:lpstr>The Journey to a live implementation - lessons from the field</vt:lpstr>
      <vt:lpstr>Topic</vt:lpstr>
      <vt:lpstr>Meet the panel</vt:lpstr>
      <vt:lpstr>PowerPoint Presentation</vt:lpstr>
      <vt:lpstr>PowerPoint Presentation</vt:lpstr>
      <vt:lpstr>PowerPoint Presentation</vt:lpstr>
      <vt:lpstr>Lessons – some of them</vt:lpstr>
      <vt:lpstr>Questions/Comments from the floor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Jane Stroucken</cp:lastModifiedBy>
  <cp:revision>19</cp:revision>
  <dcterms:created xsi:type="dcterms:W3CDTF">2020-01-08T21:13:28Z</dcterms:created>
  <dcterms:modified xsi:type="dcterms:W3CDTF">2022-10-25T12:01:52Z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